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18" r:id="rId2"/>
    <p:sldId id="447" r:id="rId3"/>
    <p:sldId id="446" r:id="rId4"/>
    <p:sldId id="449" r:id="rId5"/>
    <p:sldId id="290" r:id="rId6"/>
    <p:sldId id="434" r:id="rId7"/>
    <p:sldId id="409" r:id="rId8"/>
    <p:sldId id="436" r:id="rId9"/>
    <p:sldId id="437" r:id="rId10"/>
    <p:sldId id="450" r:id="rId11"/>
    <p:sldId id="439" r:id="rId12"/>
    <p:sldId id="440" r:id="rId13"/>
    <p:sldId id="441" r:id="rId14"/>
    <p:sldId id="391" r:id="rId15"/>
    <p:sldId id="303" r:id="rId16"/>
    <p:sldId id="305" r:id="rId17"/>
    <p:sldId id="442" r:id="rId18"/>
    <p:sldId id="322" r:id="rId19"/>
    <p:sldId id="443" r:id="rId20"/>
    <p:sldId id="451" r:id="rId21"/>
    <p:sldId id="452" r:id="rId22"/>
    <p:sldId id="456" r:id="rId23"/>
    <p:sldId id="408" r:id="rId24"/>
    <p:sldId id="315" r:id="rId25"/>
    <p:sldId id="457" r:id="rId26"/>
    <p:sldId id="363" r:id="rId27"/>
    <p:sldId id="317" r:id="rId28"/>
    <p:sldId id="318" r:id="rId29"/>
    <p:sldId id="372" r:id="rId30"/>
    <p:sldId id="374" r:id="rId31"/>
    <p:sldId id="319" r:id="rId32"/>
    <p:sldId id="454" r:id="rId33"/>
    <p:sldId id="458" r:id="rId34"/>
    <p:sldId id="314" r:id="rId35"/>
    <p:sldId id="357" r:id="rId36"/>
    <p:sldId id="44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0597"/>
    <a:srgbClr val="A40CA8"/>
    <a:srgbClr val="3F245E"/>
    <a:srgbClr val="FDE436"/>
    <a:srgbClr val="F2F2F2"/>
    <a:srgbClr val="AADCF0"/>
    <a:srgbClr val="68D0F0"/>
    <a:srgbClr val="51A7F0"/>
    <a:srgbClr val="B3FF47"/>
    <a:srgbClr val="E95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98" autoAdjust="0"/>
    <p:restoredTop sz="86429"/>
  </p:normalViewPr>
  <p:slideViewPr>
    <p:cSldViewPr snapToGrid="0">
      <p:cViewPr varScale="1">
        <p:scale>
          <a:sx n="63" d="100"/>
          <a:sy n="63" d="100"/>
        </p:scale>
        <p:origin x="606" y="72"/>
      </p:cViewPr>
      <p:guideLst/>
    </p:cSldViewPr>
  </p:slideViewPr>
  <p:outlineViewPr>
    <p:cViewPr>
      <p:scale>
        <a:sx n="33" d="100"/>
        <a:sy n="33" d="100"/>
      </p:scale>
      <p:origin x="0" y="-28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C4237-F685-4DE7-BAEF-968D12F28EB9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B275D-2AA6-4D24-B10F-1034C119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8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B275D-2AA6-4D24-B10F-1034C119DC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3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B275D-2AA6-4D24-B10F-1034C119DC3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75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B275D-2AA6-4D24-B10F-1034C119DC3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3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EA00-7449-4DFB-844F-2A5F6C0A6664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8F92-798A-4E6C-A7A6-F8F31C6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8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EA00-7449-4DFB-844F-2A5F6C0A6664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8F92-798A-4E6C-A7A6-F8F31C6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EA00-7449-4DFB-844F-2A5F6C0A6664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8F92-798A-4E6C-A7A6-F8F31C6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7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EA00-7449-4DFB-844F-2A5F6C0A6664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8F92-798A-4E6C-A7A6-F8F31C6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2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EA00-7449-4DFB-844F-2A5F6C0A6664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8F92-798A-4E6C-A7A6-F8F31C6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7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EA00-7449-4DFB-844F-2A5F6C0A6664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8F92-798A-4E6C-A7A6-F8F31C6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0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EA00-7449-4DFB-844F-2A5F6C0A6664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8F92-798A-4E6C-A7A6-F8F31C6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7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EA00-7449-4DFB-844F-2A5F6C0A6664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8F92-798A-4E6C-A7A6-F8F31C6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3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EA00-7449-4DFB-844F-2A5F6C0A6664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8F92-798A-4E6C-A7A6-F8F31C6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3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EA00-7449-4DFB-844F-2A5F6C0A6664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8F92-798A-4E6C-A7A6-F8F31C6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1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EA00-7449-4DFB-844F-2A5F6C0A6664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8F92-798A-4E6C-A7A6-F8F31C6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CEA00-7449-4DFB-844F-2A5F6C0A6664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C8F92-798A-4E6C-A7A6-F8F31C6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4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tt.edu/~jdnorton/papers/NortonGCGTKO.pdf" TargetMode="External"/><Relationship Id="rId3" Type="http://schemas.openxmlformats.org/officeDocument/2006/relationships/image" Target="../media/image41.png"/><Relationship Id="rId7" Type="http://schemas.openxmlformats.org/officeDocument/2006/relationships/hyperlink" Target="https://babel.hathitrust.org/cgi/pt?id=mdp.39015024535000;view=1up;seq=971" TargetMode="External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hyperlink" Target="http://sci.tamucc.edu/events/ppc/" TargetMode="External"/><Relationship Id="rId5" Type="http://schemas.openxmlformats.org/officeDocument/2006/relationships/image" Target="../media/image43.png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hyperlink" Target="https://www.worldscientific.com/doi/abs/10.1142/S0217732302006801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48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arxiv.org/abs/0907.0416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arxiv.org/abs/hep-th/0405159" TargetMode="External"/><Relationship Id="rId3" Type="http://schemas.openxmlformats.org/officeDocument/2006/relationships/image" Target="../media/image53.png"/><Relationship Id="rId7" Type="http://schemas.openxmlformats.org/officeDocument/2006/relationships/image" Target="../media/image84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astro-ph/9904396.pdf" TargetMode="External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904.07915.pdf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arxiv.org/pdf/1904.07915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8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hyperlink" Target="https://arxiv.org/pdf/hep-ph/9709409.pdf" TargetMode="External"/><Relationship Id="rId5" Type="http://schemas.openxmlformats.org/officeDocument/2006/relationships/image" Target="../media/image110.png"/><Relationship Id="rId10" Type="http://schemas.openxmlformats.org/officeDocument/2006/relationships/image" Target="../media/image116.png"/><Relationship Id="rId4" Type="http://schemas.openxmlformats.org/officeDocument/2006/relationships/image" Target="../media/image109.png"/><Relationship Id="rId9" Type="http://schemas.openxmlformats.org/officeDocument/2006/relationships/image" Target="../media/image1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2.png"/><Relationship Id="rId4" Type="http://schemas.openxmlformats.org/officeDocument/2006/relationships/image" Target="../media/image37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0.png"/><Relationship Id="rId13" Type="http://schemas.openxmlformats.org/officeDocument/2006/relationships/image" Target="../media/image150.png"/><Relationship Id="rId3" Type="http://schemas.openxmlformats.org/officeDocument/2006/relationships/image" Target="../media/image13.tiff"/><Relationship Id="rId7" Type="http://schemas.openxmlformats.org/officeDocument/2006/relationships/image" Target="../media/image190.png"/><Relationship Id="rId12" Type="http://schemas.openxmlformats.org/officeDocument/2006/relationships/hyperlink" Target="https://arxiv.org/pdf/hep-ph/9604238.pdf" TargetMode="External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hyperlink" Target="http://inspirehep.net/record/268594/files/v19-n3-p99.pdf" TargetMode="External"/><Relationship Id="rId5" Type="http://schemas.openxmlformats.org/officeDocument/2006/relationships/image" Target="../media/image1200.png"/><Relationship Id="rId10" Type="http://schemas.openxmlformats.org/officeDocument/2006/relationships/image" Target="../media/image140.png"/><Relationship Id="rId9" Type="http://schemas.openxmlformats.org/officeDocument/2006/relationships/image" Target="../media/image16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jetpletters.ac.ru/ps/1673/article_25521.pdf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01.png"/><Relationship Id="rId10" Type="http://schemas.openxmlformats.org/officeDocument/2006/relationships/image" Target="../media/image25.png"/><Relationship Id="rId4" Type="http://schemas.openxmlformats.org/officeDocument/2006/relationships/hyperlink" Target="http://inspirehep.net/record/155775/files/v12p0437.pdf" TargetMode="External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pdf/hep-ph/9604238.pdf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://inspirehep.net/record/268594/files/v19-n3-p99.pdf" TargetMode="Externa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ulviofrisone.com/attachments/article/483/Peskin,%20Schroesder%20-%20An%20introduction%20To%20Quantum%20Field%20Theory(T).pdf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arxiv.org/pdf/hep-th/9602156.pdf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2.tiff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hyperlink" Target="https://arxiv.org/pdf/1605.00377.pdf" TargetMode="External"/><Relationship Id="rId7" Type="http://schemas.openxmlformats.org/officeDocument/2006/relationships/image" Target="../media/image211.png"/><Relationship Id="rId2" Type="http://schemas.openxmlformats.org/officeDocument/2006/relationships/hyperlink" Target="https://arxiv.org/pdf/1901.07244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191.png"/><Relationship Id="rId4" Type="http://schemas.openxmlformats.org/officeDocument/2006/relationships/image" Target="../media/image180.png"/><Relationship Id="rId9" Type="http://schemas.openxmlformats.org/officeDocument/2006/relationships/image" Target="../media/image2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20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41.png"/><Relationship Id="rId10" Type="http://schemas.openxmlformats.org/officeDocument/2006/relationships/image" Target="../media/image17.png"/><Relationship Id="rId4" Type="http://schemas.openxmlformats.org/officeDocument/2006/relationships/image" Target="../media/image230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ED3E-30EC-D84B-A7C4-D954B61A9C07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50241" y="458848"/>
            <a:ext cx="9291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GRAVITY</a:t>
            </a:r>
            <a:r>
              <a:rPr lang="en-US" sz="3200" dirty="0"/>
              <a:t>: REASON FOR </a:t>
            </a:r>
            <a:r>
              <a:rPr lang="en-US" sz="3200" b="1" dirty="0"/>
              <a:t>BSM</a:t>
            </a:r>
            <a:r>
              <a:rPr lang="en-US" sz="3200" dirty="0"/>
              <a:t>, STABILIZER OF </a:t>
            </a:r>
            <a:r>
              <a:rPr lang="en-US" sz="3200" b="1" dirty="0"/>
              <a:t>SM + BSM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8252" y="1951864"/>
            <a:ext cx="2618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Durmuş Demir</a:t>
            </a:r>
          </a:p>
        </p:txBody>
      </p:sp>
      <p:pic>
        <p:nvPicPr>
          <p:cNvPr id="1026" name="Picture 2" descr="Image result for sabanci universit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742" y="4007472"/>
            <a:ext cx="2501041" cy="168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939114" y="6078585"/>
            <a:ext cx="10642424" cy="2679"/>
          </a:xfrm>
          <a:prstGeom prst="line">
            <a:avLst/>
          </a:prstGeom>
          <a:ln w="285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57119" y="6126553"/>
            <a:ext cx="9640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Conference on Neutrinos and Dark Matter (NDM 2020) (January 13, 2020; </a:t>
            </a:r>
            <a:r>
              <a:rPr lang="en-US" sz="2000" dirty="0" err="1"/>
              <a:t>Hurghada</a:t>
            </a:r>
            <a:r>
              <a:rPr lang="en-US" sz="2000" dirty="0"/>
              <a:t>, Egypt)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7708C1-8171-D54B-BF92-E9FFFB915FD3}"/>
              </a:ext>
            </a:extLst>
          </p:cNvPr>
          <p:cNvSpPr/>
          <p:nvPr/>
        </p:nvSpPr>
        <p:spPr>
          <a:xfrm>
            <a:off x="4254701" y="3101660"/>
            <a:ext cx="4158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Sabancı</a:t>
            </a:r>
            <a:r>
              <a:rPr lang="en-US" sz="2800" dirty="0"/>
              <a:t> University, İstanbul</a:t>
            </a:r>
          </a:p>
        </p:txBody>
      </p:sp>
    </p:spTree>
    <p:extLst>
      <p:ext uri="{BB962C8B-B14F-4D97-AF65-F5344CB8AC3E}">
        <p14:creationId xmlns:p14="http://schemas.microsoft.com/office/powerpoint/2010/main" val="253704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47D3832-B856-C747-92F8-F975BC58ED29}"/>
              </a:ext>
            </a:extLst>
          </p:cNvPr>
          <p:cNvGrpSpPr/>
          <p:nvPr/>
        </p:nvGrpSpPr>
        <p:grpSpPr>
          <a:xfrm>
            <a:off x="785890" y="3156155"/>
            <a:ext cx="5175518" cy="554336"/>
            <a:chOff x="322105" y="2066524"/>
            <a:chExt cx="5658360" cy="46354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63430C3-CC6E-9143-A193-78245C07A4D9}"/>
                </a:ext>
              </a:extLst>
            </p:cNvPr>
            <p:cNvGrpSpPr/>
            <p:nvPr/>
          </p:nvGrpSpPr>
          <p:grpSpPr>
            <a:xfrm>
              <a:off x="322105" y="2066524"/>
              <a:ext cx="5658360" cy="463541"/>
              <a:chOff x="464345" y="1578844"/>
              <a:chExt cx="5658360" cy="46354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67749D37-8BC1-2244-9717-7070B00F39AC}"/>
                      </a:ext>
                    </a:extLst>
                  </p:cNvPr>
                  <p:cNvSpPr txBox="1"/>
                  <p:nvPr/>
                </p:nvSpPr>
                <p:spPr>
                  <a:xfrm>
                    <a:off x="464345" y="1745931"/>
                    <a:ext cx="1833521" cy="2964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tr-TR" sz="2000" smtClean="0">
                              <a:latin typeface="Cambria Math" panose="02040503050406030204" pitchFamily="18" charset="0"/>
                            </a:rPr>
                            <m:t>QF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000" b="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℘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tr-TR" sz="2000" dirty="0"/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67749D37-8BC1-2244-9717-7070B00F39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4345" y="1745931"/>
                    <a:ext cx="1833521" cy="29645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4727" b="-241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F9D2F9BB-7372-1A44-AAE5-B67E4BDCA0AD}"/>
                      </a:ext>
                    </a:extLst>
                  </p:cNvPr>
                  <p:cNvSpPr/>
                  <p:nvPr/>
                </p:nvSpPr>
                <p:spPr>
                  <a:xfrm>
                    <a:off x="4066190" y="1660419"/>
                    <a:ext cx="2056515" cy="37366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tr-TR" sz="2000" smtClean="0">
                              <a:latin typeface="Cambria Math" panose="02040503050406030204" pitchFamily="18" charset="0"/>
                            </a:rPr>
                            <m:t>QF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00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℘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tr-TR" sz="2000" dirty="0"/>
                  </a:p>
                </p:txBody>
              </p:sp>
            </mc:Choice>
            <mc:Fallback xmlns="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F9D2F9BB-7372-1A44-AAE5-B67E4BDCA0A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66190" y="1660419"/>
                    <a:ext cx="2056515" cy="37366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857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0BF420F-7321-BE44-B421-FDB8043EDD30}"/>
                      </a:ext>
                    </a:extLst>
                  </p:cNvPr>
                  <p:cNvSpPr txBox="1"/>
                  <p:nvPr/>
                </p:nvSpPr>
                <p:spPr>
                  <a:xfrm>
                    <a:off x="2479494" y="1578844"/>
                    <a:ext cx="1185517" cy="33246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000" i="1" smtClean="0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tr-TR" sz="2000" b="0" i="1" smtClean="0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r>
                            <a:rPr lang="tr-TR" sz="2000" b="0" i="1" smtClean="0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  <m:t>↪</m:t>
                          </m:r>
                          <m:sSub>
                            <m:sSubPr>
                              <m:ctrlPr>
                                <a:rPr lang="tr-TR" sz="2000" i="1" smtClean="0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sz="2000" b="0" i="1" smtClean="0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0BF420F-7321-BE44-B421-FDB8043EDD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9494" y="1578844"/>
                    <a:ext cx="1185517" cy="33246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6977" r="-697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7EE4A48-3378-3946-AB4A-4C5F8C2C784B}"/>
                </a:ext>
              </a:extLst>
            </p:cNvPr>
            <p:cNvCxnSpPr/>
            <p:nvPr/>
          </p:nvCxnSpPr>
          <p:spPr>
            <a:xfrm>
              <a:off x="2172192" y="2397578"/>
              <a:ext cx="1698652" cy="0"/>
            </a:xfrm>
            <a:prstGeom prst="straightConnector1">
              <a:avLst/>
            </a:prstGeom>
            <a:ln w="25400" cmpd="dbl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6009983" y="3093607"/>
            <a:ext cx="4322246" cy="583037"/>
            <a:chOff x="5483318" y="1827422"/>
            <a:chExt cx="4198054" cy="583037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89076B5-AE76-2F43-9EA5-575B10D84F08}"/>
                </a:ext>
              </a:extLst>
            </p:cNvPr>
            <p:cNvCxnSpPr>
              <a:cxnSpLocks/>
            </p:cNvCxnSpPr>
            <p:nvPr/>
          </p:nvCxnSpPr>
          <p:spPr>
            <a:xfrm>
              <a:off x="5483318" y="2294313"/>
              <a:ext cx="2442694" cy="0"/>
            </a:xfrm>
            <a:prstGeom prst="straightConnector1">
              <a:avLst/>
            </a:prstGeom>
            <a:ln w="25400" cmpd="dbl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443BB48B-2A63-454C-81EF-D32CA19A21E6}"/>
                    </a:ext>
                  </a:extLst>
                </p:cNvPr>
                <p:cNvSpPr/>
                <p:nvPr/>
              </p:nvSpPr>
              <p:spPr>
                <a:xfrm>
                  <a:off x="7946666" y="1985727"/>
                  <a:ext cx="1734706" cy="4247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tr-TR" sz="2000" smtClean="0">
                            <a:latin typeface="Cambria Math" panose="02040503050406030204" pitchFamily="18" charset="0"/>
                          </a:rPr>
                          <m:t>QF</m:t>
                        </m:r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 sz="200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  <m:d>
                          <m:d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</m:d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tr-TR" sz="2000" dirty="0"/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443BB48B-2A63-454C-81EF-D32CA19A21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6666" y="1985727"/>
                  <a:ext cx="1734706" cy="424732"/>
                </a:xfrm>
                <a:prstGeom prst="rect">
                  <a:avLst/>
                </a:prstGeom>
                <a:blipFill>
                  <a:blip r:embed="rId5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6ABD8F29-18EE-4543-8227-C24AFA5F86B6}"/>
                    </a:ext>
                  </a:extLst>
                </p:cNvPr>
                <p:cNvSpPr/>
                <p:nvPr/>
              </p:nvSpPr>
              <p:spPr>
                <a:xfrm>
                  <a:off x="5673724" y="1827422"/>
                  <a:ext cx="2121438" cy="4409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tr-TR" sz="2000" i="1" smtClean="0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000" b="0" i="1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sz="2000" b="0" i="1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  <m:t>℘</m:t>
                            </m:r>
                          </m:sub>
                          <m:sup>
                            <m:r>
                              <a:rPr lang="tr-TR" sz="2000" b="0" i="1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tr-TR" sz="2000" b="0" i="1">
                            <a:solidFill>
                              <a:srgbClr val="AF059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tr-TR" sz="2000" i="1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tr-TR" sz="2000" b="0" i="1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r>
                          <a:rPr lang="tr-TR" sz="2000" b="0" i="1">
                            <a:solidFill>
                              <a:srgbClr val="AF0597"/>
                            </a:solidFill>
                            <a:latin typeface="Cambria Math" panose="02040503050406030204" pitchFamily="18" charset="0"/>
                          </a:rPr>
                          <m:t>↪</m:t>
                        </m:r>
                        <m:sSub>
                          <m:sSubPr>
                            <m:ctrlPr>
                              <a:rPr lang="tr-TR" sz="2000" i="1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b>
                            <m:r>
                              <a:rPr lang="tr-TR" sz="2000" b="0" i="1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r>
                          <a:rPr lang="tr-TR" sz="2000" b="0" i="1">
                            <a:solidFill>
                              <a:srgbClr val="AF0597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000" b="0" i="1">
                            <a:solidFill>
                              <a:srgbClr val="AF0597"/>
                            </a:solidFill>
                            <a:latin typeface="Cambria Math" panose="02040503050406030204" pitchFamily="18" charset="0"/>
                          </a:rPr>
                          <m:t>𝛤</m:t>
                        </m:r>
                        <m:r>
                          <a:rPr lang="tr-TR" sz="2000" b="0" i="1">
                            <a:solidFill>
                              <a:srgbClr val="AF0597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sz="2000" i="1" dirty="0">
                    <a:solidFill>
                      <a:srgbClr val="AF0597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6ABD8F29-18EE-4543-8227-C24AFA5F86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3724" y="1827422"/>
                  <a:ext cx="2121438" cy="440955"/>
                </a:xfrm>
                <a:prstGeom prst="rect">
                  <a:avLst/>
                </a:prstGeom>
                <a:blipFill>
                  <a:blip r:embed="rId6"/>
                  <a:stretch>
                    <a:fillRect b="-1142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CD32307-F160-E140-A93F-0647E58202CD}"/>
              </a:ext>
            </a:extLst>
          </p:cNvPr>
          <p:cNvSpPr txBox="1"/>
          <p:nvPr/>
        </p:nvSpPr>
        <p:spPr>
          <a:xfrm>
            <a:off x="669543" y="1204280"/>
            <a:ext cx="5803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 covariance alone does not mean gravity; </a:t>
            </a:r>
          </a:p>
          <a:p>
            <a:r>
              <a:rPr lang="en-US" dirty="0"/>
              <a:t>any theory (say, Newtonian) can be made covariant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DEE8F96-0BAD-BA4E-9528-BCD90314DB0C}"/>
              </a:ext>
            </a:extLst>
          </p:cNvPr>
          <p:cNvGrpSpPr/>
          <p:nvPr/>
        </p:nvGrpSpPr>
        <p:grpSpPr>
          <a:xfrm>
            <a:off x="6504230" y="5156976"/>
            <a:ext cx="5257648" cy="1057637"/>
            <a:chOff x="14296634" y="4196808"/>
            <a:chExt cx="4142834" cy="1057637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266FBEE-87E5-844F-A6F3-D549C7F2D78E}"/>
                </a:ext>
              </a:extLst>
            </p:cNvPr>
            <p:cNvCxnSpPr>
              <a:cxnSpLocks/>
            </p:cNvCxnSpPr>
            <p:nvPr/>
          </p:nvCxnSpPr>
          <p:spPr>
            <a:xfrm>
              <a:off x="14296634" y="4196808"/>
              <a:ext cx="601398" cy="411306"/>
            </a:xfrm>
            <a:prstGeom prst="straightConnector1">
              <a:avLst/>
            </a:prstGeom>
            <a:ln w="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3E6D858-841B-5442-A011-18BFF47D9027}"/>
                </a:ext>
              </a:extLst>
            </p:cNvPr>
            <p:cNvSpPr txBox="1"/>
            <p:nvPr/>
          </p:nvSpPr>
          <p:spPr>
            <a:xfrm>
              <a:off x="14898032" y="4608114"/>
              <a:ext cx="35414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“</a:t>
              </a:r>
              <a:r>
                <a:rPr lang="en-US" dirty="0">
                  <a:solidFill>
                    <a:srgbClr val="AF0597"/>
                  </a:solidFill>
                </a:rPr>
                <a:t>affine curvature</a:t>
              </a:r>
              <a:r>
                <a:rPr lang="en-US" dirty="0"/>
                <a:t>” is the substance needed to </a:t>
              </a:r>
            </a:p>
            <a:p>
              <a:r>
                <a:rPr lang="en-US" dirty="0"/>
                <a:t>fix the “</a:t>
              </a:r>
              <a:r>
                <a:rPr lang="en-US" dirty="0">
                  <a:solidFill>
                    <a:srgbClr val="AF0597"/>
                  </a:solidFill>
                </a:rPr>
                <a:t>vacuous</a:t>
              </a:r>
              <a:r>
                <a:rPr lang="en-US" dirty="0"/>
                <a:t>” nature of general covariance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862844A-0402-C24D-B7AB-D547DC159FDB}"/>
              </a:ext>
            </a:extLst>
          </p:cNvPr>
          <p:cNvSpPr txBox="1"/>
          <p:nvPr/>
        </p:nvSpPr>
        <p:spPr>
          <a:xfrm>
            <a:off x="669615" y="352648"/>
            <a:ext cx="565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How to </a:t>
            </a:r>
            <a:r>
              <a:rPr lang="en-US" dirty="0"/>
              <a:t>make</a:t>
            </a:r>
            <a:r>
              <a:rPr lang="en-US" dirty="0">
                <a:solidFill>
                  <a:schemeClr val="tx1"/>
                </a:solidFill>
              </a:rPr>
              <a:t> curvature </a:t>
            </a:r>
            <a:r>
              <a:rPr lang="en-US" dirty="0"/>
              <a:t>arise from within</a:t>
            </a:r>
            <a:r>
              <a:rPr lang="en-US" dirty="0">
                <a:solidFill>
                  <a:schemeClr val="tx1"/>
                </a:solidFill>
              </a:rPr>
              <a:t> effective QFT?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BE6E58-4E15-8C40-8235-DF4B50CB95D6}"/>
              </a:ext>
            </a:extLst>
          </p:cNvPr>
          <p:cNvSpPr/>
          <p:nvPr/>
        </p:nvSpPr>
        <p:spPr>
          <a:xfrm>
            <a:off x="669543" y="2059584"/>
            <a:ext cx="434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 or by a </a:t>
            </a:r>
            <a:r>
              <a:rPr lang="en-US" dirty="0">
                <a:solidFill>
                  <a:srgbClr val="AF0597"/>
                </a:solidFill>
              </a:rPr>
              <a:t>new rule </a:t>
            </a:r>
            <a:r>
              <a:rPr lang="en-US" dirty="0"/>
              <a:t>giving birth to </a:t>
            </a:r>
            <a:r>
              <a:rPr lang="en-US" dirty="0">
                <a:solidFill>
                  <a:srgbClr val="AF0597"/>
                </a:solidFill>
              </a:rPr>
              <a:t>curvature</a:t>
            </a:r>
            <a:r>
              <a:rPr lang="en-US" dirty="0"/>
              <a:t> :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BF6694-8676-0C43-B44A-1B86ED5E1141}"/>
              </a:ext>
            </a:extLst>
          </p:cNvPr>
          <p:cNvGrpSpPr/>
          <p:nvPr/>
        </p:nvGrpSpPr>
        <p:grpSpPr>
          <a:xfrm>
            <a:off x="5622144" y="627232"/>
            <a:ext cx="3663225" cy="1015600"/>
            <a:chOff x="5982285" y="660121"/>
            <a:chExt cx="3663225" cy="1015600"/>
          </a:xfrm>
        </p:grpSpPr>
        <p:sp>
          <p:nvSpPr>
            <p:cNvPr id="25" name="TextBox 24"/>
            <p:cNvSpPr txBox="1"/>
            <p:nvPr/>
          </p:nvSpPr>
          <p:spPr>
            <a:xfrm>
              <a:off x="7249469" y="660121"/>
              <a:ext cx="23960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E. </a:t>
              </a:r>
              <a:r>
                <a:rPr lang="en-US" dirty="0" err="1"/>
                <a:t>Krestchmann</a:t>
              </a:r>
              <a:r>
                <a:rPr lang="en-US" dirty="0"/>
                <a:t>, </a:t>
              </a:r>
              <a:r>
                <a:rPr lang="en-US" dirty="0">
                  <a:hlinkClick r:id="rId7"/>
                </a:rPr>
                <a:t>1915</a:t>
              </a:r>
              <a:r>
                <a:rPr lang="en-US" dirty="0"/>
                <a:t>, </a:t>
              </a:r>
            </a:p>
            <a:p>
              <a:r>
                <a:rPr lang="en-US" dirty="0"/>
                <a:t>J. D. Norton, </a:t>
              </a:r>
              <a:r>
                <a:rPr lang="en-US" dirty="0">
                  <a:hlinkClick r:id="rId8"/>
                </a:rPr>
                <a:t>2001</a:t>
              </a:r>
              <a:r>
                <a:rPr lang="en-US" dirty="0"/>
                <a:t>,</a:t>
              </a:r>
            </a:p>
            <a:p>
              <a:r>
                <a:rPr lang="en-US" dirty="0"/>
                <a:t>R. D. Sorkin, </a:t>
              </a:r>
              <a:r>
                <a:rPr lang="en-US" dirty="0">
                  <a:hlinkClick r:id="rId9"/>
                </a:rPr>
                <a:t>2002</a:t>
              </a:r>
              <a:r>
                <a:rPr lang="en-US" dirty="0"/>
                <a:t> , …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1F26F05-D39F-B147-8A11-39FAF821F1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2285" y="904467"/>
              <a:ext cx="1178344" cy="771254"/>
            </a:xfrm>
            <a:prstGeom prst="straightConnector1">
              <a:avLst/>
            </a:prstGeom>
            <a:ln w="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221822-E247-EB4B-9332-606EDC110751}"/>
              </a:ext>
            </a:extLst>
          </p:cNvPr>
          <p:cNvGrpSpPr/>
          <p:nvPr/>
        </p:nvGrpSpPr>
        <p:grpSpPr>
          <a:xfrm>
            <a:off x="4645865" y="3804085"/>
            <a:ext cx="3362844" cy="1153634"/>
            <a:chOff x="6155045" y="3618965"/>
            <a:chExt cx="3362844" cy="1153634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E8FAC4F-4C41-BB43-A14B-D2590FA7D6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87469" y="3618965"/>
              <a:ext cx="753726" cy="688455"/>
            </a:xfrm>
            <a:prstGeom prst="straightConnector1">
              <a:avLst/>
            </a:prstGeom>
            <a:ln w="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720F1AF-C17B-7E41-B8BA-18EAF70F6085}"/>
                    </a:ext>
                  </a:extLst>
                </p:cNvPr>
                <p:cNvSpPr txBox="1"/>
                <p:nvPr/>
              </p:nvSpPr>
              <p:spPr>
                <a:xfrm>
                  <a:off x="6155045" y="4453986"/>
                  <a:ext cx="3362844" cy="3186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tr-TR" b="0" i="1" smtClean="0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tr-TR" b="0" i="0" smtClean="0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  <m:sup>
                            <m:r>
                              <a:rPr lang="tr-TR" b="0" i="1" smtClean="0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b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sPre>
                          <m:sPre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𝜇𝜈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bSup>
                          </m:e>
                        </m:sPr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⟹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  <m:t>𝛤</m:t>
                            </m:r>
                          </m:e>
                        </m:d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sPre>
                          <m:sPre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sPre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720F1AF-C17B-7E41-B8BA-18EAF70F60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5045" y="4453986"/>
                  <a:ext cx="3362844" cy="318613"/>
                </a:xfrm>
                <a:prstGeom prst="rect">
                  <a:avLst/>
                </a:prstGeom>
                <a:blipFill>
                  <a:blip r:embed="rId10"/>
                  <a:stretch>
                    <a:fillRect l="-1132" r="-1887" b="-2692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25F82AD-307B-4844-B317-400E6ED574BB}"/>
              </a:ext>
            </a:extLst>
          </p:cNvPr>
          <p:cNvSpPr txBox="1"/>
          <p:nvPr/>
        </p:nvSpPr>
        <p:spPr>
          <a:xfrm>
            <a:off x="9285369" y="6491791"/>
            <a:ext cx="290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(DD, PPC, Texas A&amp;M, </a:t>
            </a:r>
            <a:r>
              <a:rPr lang="en-US" dirty="0">
                <a:hlinkClick r:id="rId11"/>
              </a:rPr>
              <a:t>2017</a:t>
            </a:r>
            <a:r>
              <a:rPr lang="en-US" dirty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669543" y="1773192"/>
            <a:ext cx="5371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curvature must be included separately; either by hand  </a:t>
            </a:r>
          </a:p>
        </p:txBody>
      </p:sp>
    </p:spTree>
    <p:extLst>
      <p:ext uri="{BB962C8B-B14F-4D97-AF65-F5344CB8AC3E}">
        <p14:creationId xmlns:p14="http://schemas.microsoft.com/office/powerpoint/2010/main" val="290374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4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134D97-4487-9D47-89F0-6DE947EF9FC9}"/>
              </a:ext>
            </a:extLst>
          </p:cNvPr>
          <p:cNvCxnSpPr>
            <a:cxnSpLocks/>
          </p:cNvCxnSpPr>
          <p:nvPr/>
        </p:nvCxnSpPr>
        <p:spPr>
          <a:xfrm flipH="1">
            <a:off x="4848447" y="3118723"/>
            <a:ext cx="823518" cy="1304421"/>
          </a:xfrm>
          <a:prstGeom prst="straightConnector1">
            <a:avLst/>
          </a:prstGeom>
          <a:ln w="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07E6566-594B-B54F-A937-9AE82C274170}"/>
                  </a:ext>
                </a:extLst>
              </p:cNvPr>
              <p:cNvSpPr txBox="1"/>
              <p:nvPr/>
            </p:nvSpPr>
            <p:spPr>
              <a:xfrm>
                <a:off x="487216" y="442877"/>
                <a:ext cx="7891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/>
                  <a:t>Extended general </a:t>
                </a:r>
                <a:r>
                  <a:rPr lang="tr-TR" dirty="0" err="1"/>
                  <a:t>covariance</a:t>
                </a:r>
                <a:r>
                  <a:rPr lang="tr-TR" dirty="0"/>
                  <a:t> </a:t>
                </a:r>
                <a:r>
                  <a:rPr lang="tr-TR" dirty="0" err="1"/>
                  <a:t>makes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purely</a:t>
                </a:r>
                <a:r>
                  <a:rPr lang="tr-TR" dirty="0"/>
                  <a:t> </a:t>
                </a:r>
                <a:r>
                  <a:rPr lang="tr-TR" dirty="0" err="1"/>
                  <a:t>geometrical</a:t>
                </a:r>
                <a:r>
                  <a:rPr lang="tr-TR" dirty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07E6566-594B-B54F-A937-9AE82C274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16" y="442877"/>
                <a:ext cx="7891240" cy="369332"/>
              </a:xfrm>
              <a:prstGeom prst="rect">
                <a:avLst/>
              </a:prstGeom>
              <a:blipFill>
                <a:blip r:embed="rId2"/>
                <a:stretch>
                  <a:fillRect l="-482" t="-6667" b="-23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592756E-6A1B-E642-A4A6-D9F91A921E0C}"/>
                  </a:ext>
                </a:extLst>
              </p:cNvPr>
              <p:cNvSpPr/>
              <p:nvPr/>
            </p:nvSpPr>
            <p:spPr>
              <a:xfrm>
                <a:off x="3887122" y="2584367"/>
                <a:ext cx="5350888" cy="446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= ∫</m:t>
                      </m:r>
                      <m:sSup>
                        <m:sSupPr>
                          <m:ctrlPr>
                            <a:rPr lang="tr-T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r>
                        <a:rPr lang="tr-TR" sz="2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sz="200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00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</m:d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</m:s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Pre>
                                <m:sPre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00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</m:sPr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tr-TR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592756E-6A1B-E642-A4A6-D9F91A921E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122" y="2584367"/>
                <a:ext cx="5350888" cy="446917"/>
              </a:xfrm>
              <a:prstGeom prst="rect">
                <a:avLst/>
              </a:prstGeom>
              <a:blipFill>
                <a:blip r:embed="rId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1BE9288-9AEC-2047-8D82-D85810912EFF}"/>
                  </a:ext>
                </a:extLst>
              </p:cNvPr>
              <p:cNvSpPr/>
              <p:nvPr/>
            </p:nvSpPr>
            <p:spPr>
              <a:xfrm>
                <a:off x="8065926" y="4751533"/>
                <a:ext cx="2344168" cy="9872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dirty="0">
                    <a:solidFill>
                      <a:srgbClr val="AF0597"/>
                    </a:solidFill>
                  </a:rPr>
                  <a:t>CCB </a:t>
                </a:r>
                <a:r>
                  <a:rPr lang="en-US" dirty="0">
                    <a:solidFill>
                      <a:srgbClr val="AF0597"/>
                    </a:solidFill>
                  </a:rPr>
                  <a:t>gets</a:t>
                </a:r>
                <a:r>
                  <a:rPr lang="tr-TR" dirty="0">
                    <a:solidFill>
                      <a:srgbClr val="AF0597"/>
                    </a:solidFill>
                  </a:rPr>
                  <a:t> </a:t>
                </a:r>
                <a:r>
                  <a:rPr lang="tr-TR" dirty="0" err="1">
                    <a:solidFill>
                      <a:srgbClr val="AF0597"/>
                    </a:solidFill>
                  </a:rPr>
                  <a:t>suppressed</a:t>
                </a:r>
                <a:r>
                  <a:rPr lang="tr-TR" dirty="0">
                    <a:solidFill>
                      <a:srgbClr val="AF0597"/>
                    </a:solidFill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</a:rPr>
                  <a:t>if</a:t>
                </a:r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bSup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</a:rPr>
                  <a:t>dynamics</a:t>
                </a:r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</a:rPr>
                  <a:t>enables</a:t>
                </a:r>
                <a:endParaRPr lang="tr-TR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d>
                      <m:r>
                        <a:rPr lang="tr-TR" i="1">
                          <a:solidFill>
                            <a:srgbClr val="AF0597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tr-TR" i="1">
                          <a:solidFill>
                            <a:srgbClr val="AF0597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Pre>
                        <m:sPrePr>
                          <m:ctrlPr>
                            <a:rPr lang="tr-TR" i="1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i="1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tr-TR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sPre>
                      <m:r>
                        <a:rPr lang="tr-TR" b="0" i="0" smtClean="0">
                          <a:solidFill>
                            <a:srgbClr val="AF0597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1BE9288-9AEC-2047-8D82-D85810912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926" y="4751533"/>
                <a:ext cx="2344168" cy="987258"/>
              </a:xfrm>
              <a:prstGeom prst="rect">
                <a:avLst/>
              </a:prstGeom>
              <a:blipFill>
                <a:blip r:embed="rId4"/>
                <a:stretch>
                  <a:fillRect l="-1613" t="-1266" b="-379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677B81-5878-F240-84E2-1EBE89C5AC6C}"/>
                  </a:ext>
                </a:extLst>
              </p:cNvPr>
              <p:cNvSpPr txBox="1"/>
              <p:nvPr/>
            </p:nvSpPr>
            <p:spPr>
              <a:xfrm>
                <a:off x="3843309" y="4565405"/>
                <a:ext cx="2719257" cy="58355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i</a:t>
                </a:r>
                <a:r>
                  <a:rPr lang="en-US" b="0" dirty="0">
                    <a:solidFill>
                      <a:schemeClr val="tx1"/>
                    </a:solidFill>
                  </a:rPr>
                  <a:t>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is </a:t>
                </a:r>
                <a:r>
                  <a:rPr lang="tr-TR" dirty="0">
                    <a:solidFill>
                      <a:schemeClr val="tx1"/>
                    </a:solidFill>
                  </a:rPr>
                  <a:t>held </a:t>
                </a:r>
                <a:r>
                  <a:rPr lang="tr-TR" dirty="0" err="1">
                    <a:solidFill>
                      <a:schemeClr val="tx1"/>
                    </a:solidFill>
                  </a:rPr>
                  <a:t>unchanged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under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℘</m:t>
                        </m:r>
                      </m:sub>
                      <m:sup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↪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𝛤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677B81-5878-F240-84E2-1EBE89C5A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309" y="4565405"/>
                <a:ext cx="2719257" cy="583558"/>
              </a:xfrm>
              <a:prstGeom prst="rect">
                <a:avLst/>
              </a:prstGeom>
              <a:blipFill>
                <a:blip r:embed="rId5"/>
                <a:stretch>
                  <a:fillRect l="-5116" t="-10638" b="-1914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202899E-727D-6245-8287-BCC1FC046990}"/>
              </a:ext>
            </a:extLst>
          </p:cNvPr>
          <p:cNvGrpSpPr/>
          <p:nvPr/>
        </p:nvGrpSpPr>
        <p:grpSpPr>
          <a:xfrm>
            <a:off x="658703" y="1354811"/>
            <a:ext cx="10874594" cy="833838"/>
            <a:chOff x="658703" y="1354811"/>
            <a:chExt cx="10874594" cy="83383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4430084-A5DC-4543-91C6-D77755A21D35}"/>
                </a:ext>
              </a:extLst>
            </p:cNvPr>
            <p:cNvGrpSpPr/>
            <p:nvPr/>
          </p:nvGrpSpPr>
          <p:grpSpPr>
            <a:xfrm>
              <a:off x="658703" y="1354811"/>
              <a:ext cx="3517464" cy="833838"/>
              <a:chOff x="487216" y="1998313"/>
              <a:chExt cx="3517464" cy="833838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5722BFEF-1EB1-7F42-8F43-63AA558CD438}"/>
                  </a:ext>
                </a:extLst>
              </p:cNvPr>
              <p:cNvGrpSpPr/>
              <p:nvPr/>
            </p:nvGrpSpPr>
            <p:grpSpPr>
              <a:xfrm>
                <a:off x="487216" y="1998313"/>
                <a:ext cx="3517464" cy="577017"/>
                <a:chOff x="713384" y="1996699"/>
                <a:chExt cx="3517464" cy="577017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9F841E39-F1CB-6E41-A05D-EBEF5447B473}"/>
                    </a:ext>
                  </a:extLst>
                </p:cNvPr>
                <p:cNvGrpSpPr/>
                <p:nvPr/>
              </p:nvGrpSpPr>
              <p:grpSpPr>
                <a:xfrm>
                  <a:off x="713384" y="1996699"/>
                  <a:ext cx="2854394" cy="577017"/>
                  <a:chOff x="855624" y="1509019"/>
                  <a:chExt cx="2854394" cy="577017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86670CEB-793B-7640-8A0C-41E06EF8689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55624" y="1733760"/>
                        <a:ext cx="1256434" cy="35227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 sz="2000" b="0" i="0" smtClean="0"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℘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m:oMathPara>
                        </a14:m>
                        <a:endParaRPr lang="tr-TR" sz="2400" dirty="0"/>
                      </a:p>
                    </p:txBody>
                  </p:sp>
                </mc:Choice>
                <mc:Fallback xmlns="">
                  <p:sp>
                    <p:nvSpPr>
                      <p:cNvPr id="5" name="TextBox 4">
                        <a:extLst>
                          <a:ext uri="{FF2B5EF4-FFF2-40B4-BE49-F238E27FC236}">
                            <a16:creationId xmlns:a16="http://schemas.microsoft.com/office/drawing/2014/main" id="{67749D37-8BC1-2244-9717-7070B00F39A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55624" y="1733760"/>
                        <a:ext cx="1256434" cy="352276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l="-4000" b="-206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" name="TextBox 20">
                        <a:extLst>
                          <a:ext uri="{FF2B5EF4-FFF2-40B4-BE49-F238E27FC236}">
                            <a16:creationId xmlns:a16="http://schemas.microsoft.com/office/drawing/2014/main" id="{0BE0B1B7-B112-734E-A0C6-7ED884601B2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524501" y="1509019"/>
                        <a:ext cx="1185517" cy="33246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tr-TR" sz="200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</m:sSub>
                              <m:r>
                                <a:rPr lang="tr-TR" sz="2000" b="0" i="1" smtClean="0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↪</m:t>
                              </m:r>
                              <m:sSub>
                                <m:sSubPr>
                                  <m:ctrlPr>
                                    <a:rPr lang="tr-TR" sz="200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tr-TR" sz="2400" dirty="0"/>
                      </a:p>
                    </p:txBody>
                  </p:sp>
                </mc:Choice>
                <mc:Fallback xmlns="">
                  <p:sp>
                    <p:nvSpPr>
                      <p:cNvPr id="21" name="TextBox 20">
                        <a:extLst>
                          <a:ext uri="{FF2B5EF4-FFF2-40B4-BE49-F238E27FC236}">
                            <a16:creationId xmlns:a16="http://schemas.microsoft.com/office/drawing/2014/main" id="{0BE0B1B7-B112-734E-A0C6-7ED884601B2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524501" y="1509019"/>
                        <a:ext cx="1185517" cy="332463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l="-3158" b="-1481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A3255BE8-DA6C-F741-B8B2-92A259CB43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25694" y="2397578"/>
                  <a:ext cx="2105154" cy="0"/>
                </a:xfrm>
                <a:prstGeom prst="straightConnector1">
                  <a:avLst/>
                </a:prstGeom>
                <a:ln w="25400" cmpd="dbl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54B754EA-54A7-924D-B574-2D84CED900E0}"/>
                      </a:ext>
                    </a:extLst>
                  </p:cNvPr>
                  <p:cNvSpPr/>
                  <p:nvPr/>
                </p:nvSpPr>
                <p:spPr>
                  <a:xfrm>
                    <a:off x="1820483" y="2391196"/>
                    <a:ext cx="2184197" cy="44095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tr-TR" sz="2000" i="1" smtClean="0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b="0" i="1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𝛬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℘</m:t>
                              </m:r>
                            </m:sub>
                            <m:sup>
                              <m:r>
                                <a:rPr lang="tr-TR" sz="2000" b="0" i="1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000" b="0" i="1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tr-TR" sz="2000" i="1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sz="2000" b="0" i="1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r>
                            <a:rPr lang="tr-TR" sz="2000" b="0" i="1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  <m:t>↪</m:t>
                          </m:r>
                          <m:sSub>
                            <m:sSubPr>
                              <m:ctrlPr>
                                <a:rPr lang="tr-TR" sz="2000" i="1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b>
                              <m:r>
                                <a:rPr lang="tr-TR" sz="2000" b="0" i="1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r>
                            <a:rPr lang="tr-TR" sz="2000" b="0" i="1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000" b="0" i="1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  <m:t>𝛤</m:t>
                          </m:r>
                          <m:r>
                            <a:rPr lang="tr-TR" sz="2000" b="0" i="1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sz="2000" i="1" dirty="0">
                      <a:solidFill>
                        <a:srgbClr val="AF0597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54B754EA-54A7-924D-B574-2D84CED900E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0483" y="2391196"/>
                    <a:ext cx="2184197" cy="44095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857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302CF3B7-C7B8-6848-963B-F7BAB1173F5A}"/>
                    </a:ext>
                  </a:extLst>
                </p:cNvPr>
                <p:cNvSpPr/>
                <p:nvPr/>
              </p:nvSpPr>
              <p:spPr>
                <a:xfrm>
                  <a:off x="4014712" y="1539951"/>
                  <a:ext cx="7518585" cy="4469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d>
                          <m:d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+∫</m:t>
                        </m:r>
                        <m:sSup>
                          <m:sSupPr>
                            <m:ctrlPr>
                              <a:rPr lang="tr-TR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rad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 sz="200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tr-TR" sz="2000">
                                <a:latin typeface="Cambria Math" panose="02040503050406030204" pitchFamily="18" charset="0"/>
                              </a:rPr>
                              <m:t>V</m:t>
                            </m:r>
                          </m:sub>
                        </m:sSub>
                        <m:r>
                          <a:rPr lang="tr-TR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sz="2000">
                            <a:latin typeface="Cambria Math" panose="02040503050406030204" pitchFamily="18" charset="0"/>
                          </a:rPr>
                          <m:t>tr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𝒟</m:t>
                                    </m:r>
                                  </m:e>
                                  <m:sub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b>
                                  <m:sup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b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tr-TR" sz="2000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p>
                            </m:sSup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302CF3B7-C7B8-6848-963B-F7BAB1173F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4712" y="1539951"/>
                  <a:ext cx="7518585" cy="446917"/>
                </a:xfrm>
                <a:prstGeom prst="rect">
                  <a:avLst/>
                </a:prstGeom>
                <a:blipFill>
                  <a:blip r:embed="rId9"/>
                  <a:stretch>
                    <a:fillRect b="-1388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9889C2F-6810-9545-A351-11BBED6BD603}"/>
              </a:ext>
            </a:extLst>
          </p:cNvPr>
          <p:cNvCxnSpPr>
            <a:cxnSpLocks/>
          </p:cNvCxnSpPr>
          <p:nvPr/>
        </p:nvCxnSpPr>
        <p:spPr>
          <a:xfrm>
            <a:off x="7583292" y="3245272"/>
            <a:ext cx="944020" cy="1320133"/>
          </a:xfrm>
          <a:prstGeom prst="straightConnector1">
            <a:avLst/>
          </a:prstGeom>
          <a:ln w="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19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AB439B-D70C-E142-8836-179001009DD3}"/>
                  </a:ext>
                </a:extLst>
              </p:cNvPr>
              <p:cNvSpPr txBox="1"/>
              <p:nvPr/>
            </p:nvSpPr>
            <p:spPr>
              <a:xfrm>
                <a:off x="1521404" y="1434668"/>
                <a:ext cx="9149191" cy="6290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</m:sub>
                    </m:sSub>
                    <m:d>
                      <m:d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rad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 {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tr-TR" sz="2000" i="1">
                        <a:latin typeface="Cambria Math" panose="02040503050406030204" pitchFamily="18" charset="0"/>
                      </a:rPr>
                      <m:t>ℝ</m:t>
                    </m:r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tr-TR" sz="20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  <m:sSup>
                      <m:sSup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0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tr-TR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sz="2000" b="0" i="0" smtClean="0">
                        <a:latin typeface="Cambria Math" panose="02040503050406030204" pitchFamily="18" charset="0"/>
                      </a:rPr>
                      <m:t>str</m:t>
                    </m:r>
                    <m:d>
                      <m:dPr>
                        <m:begChr m:val="["/>
                        <m:endChr m:val="]"/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p>
                      <m:sSup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  <m:d>
                              <m:d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tr-TR" sz="2000" b="0" i="0" smtClean="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sty m:val="p"/>
                      </m:rPr>
                      <a:rPr lang="tr-TR" sz="2000">
                        <a:latin typeface="Cambria Math" panose="02040503050406030204" pitchFamily="18" charset="0"/>
                      </a:rPr>
                      <m:t>str</m:t>
                    </m:r>
                    <m:d>
                      <m:dPr>
                        <m:begChr m:val="["/>
                        <m:endChr m:val="]"/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tr-TR" sz="2000" i="1">
                        <a:latin typeface="Cambria Math" panose="02040503050406030204" pitchFamily="18" charset="0"/>
                      </a:rPr>
                      <m:t>ℝ</m:t>
                    </m:r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tr-TR" sz="20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tr-TR" b="0" dirty="0"/>
                  <a:t>                                                                                 </a:t>
                </a:r>
                <a:endParaRPr lang="tr-TR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AB439B-D70C-E142-8836-179001009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404" y="1434668"/>
                <a:ext cx="9149191" cy="629083"/>
              </a:xfrm>
              <a:prstGeom prst="rect">
                <a:avLst/>
              </a:prstGeom>
              <a:blipFill>
                <a:blip r:embed="rId2"/>
                <a:stretch>
                  <a:fillRect l="-1111" r="-556" b="-78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9CC991-83F3-3D4E-8E90-4E6283BF4004}"/>
                  </a:ext>
                </a:extLst>
              </p:cNvPr>
              <p:cNvSpPr txBox="1"/>
              <p:nvPr/>
            </p:nvSpPr>
            <p:spPr>
              <a:xfrm>
                <a:off x="358640" y="659218"/>
                <a:ext cx="9829208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/>
                  <a:t>Extended</a:t>
                </a:r>
                <a:r>
                  <a:rPr lang="tr-TR" dirty="0"/>
                  <a:t> general </a:t>
                </a:r>
                <a:r>
                  <a:rPr lang="tr-TR" dirty="0" err="1"/>
                  <a:t>covariance</a:t>
                </a:r>
                <a:r>
                  <a:rPr lang="tr-TR" dirty="0"/>
                  <a:t>  </a:t>
                </a:r>
                <a:r>
                  <a:rPr lang="tr-TR" dirty="0" err="1"/>
                  <a:t>cools</a:t>
                </a:r>
                <a:r>
                  <a:rPr lang="tr-TR" dirty="0"/>
                  <a:t> </a:t>
                </a:r>
                <a:r>
                  <a:rPr lang="tr-TR" dirty="0" err="1"/>
                  <a:t>down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vacuum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Higgs</a:t>
                </a:r>
                <a:r>
                  <a:rPr lang="tr-TR" dirty="0"/>
                  <a:t> </a:t>
                </a:r>
                <a:r>
                  <a:rPr lang="tr-TR" dirty="0" err="1"/>
                  <a:t>sectors</a:t>
                </a:r>
                <a:r>
                  <a:rPr lang="tr-TR" dirty="0"/>
                  <a:t> (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ℝ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</m:oMath>
                </a14:m>
                <a:r>
                  <a:rPr lang="tr-TR" dirty="0"/>
                  <a:t>): 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9CC991-83F3-3D4E-8E90-4E6283BF4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40" y="659218"/>
                <a:ext cx="9829208" cy="391646"/>
              </a:xfrm>
              <a:prstGeom prst="rect">
                <a:avLst/>
              </a:prstGeom>
              <a:blipFill>
                <a:blip r:embed="rId3"/>
                <a:stretch>
                  <a:fillRect l="-387" t="-6250" b="-1562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91FEABA-6FCE-0341-BB81-9A320C1B38B8}"/>
              </a:ext>
            </a:extLst>
          </p:cNvPr>
          <p:cNvGrpSpPr/>
          <p:nvPr/>
        </p:nvGrpSpPr>
        <p:grpSpPr>
          <a:xfrm>
            <a:off x="9417819" y="2375501"/>
            <a:ext cx="1252776" cy="1738163"/>
            <a:chOff x="10187848" y="2405575"/>
            <a:chExt cx="1252776" cy="17381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C3E2AF8-4979-F240-9771-5EC0AC53E288}"/>
                    </a:ext>
                  </a:extLst>
                </p:cNvPr>
                <p:cNvSpPr txBox="1"/>
                <p:nvPr/>
              </p:nvSpPr>
              <p:spPr>
                <a:xfrm>
                  <a:off x="10187848" y="3578775"/>
                  <a:ext cx="1252776" cy="56496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tr-TR" dirty="0"/>
                    <a:t>str[…] must </a:t>
                  </a:r>
                </a:p>
                <a:p>
                  <a:r>
                    <a:rPr lang="tr-TR" dirty="0" err="1"/>
                    <a:t>lead</a:t>
                  </a:r>
                  <a:r>
                    <a:rPr lang="tr-TR" dirty="0"/>
                    <a:t> to</a:t>
                  </a:r>
                  <a14:m>
                    <m:oMath xmlns:m="http://schemas.openxmlformats.org/officeDocument/2006/math">
                      <m:r>
                        <a:rPr lang="tr-TR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𝑃𝑙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tr-TR" dirty="0"/>
                    <a:t>!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C3E2AF8-4979-F240-9771-5EC0AC53E2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7848" y="3578775"/>
                  <a:ext cx="1252776" cy="564963"/>
                </a:xfrm>
                <a:prstGeom prst="rect">
                  <a:avLst/>
                </a:prstGeom>
                <a:blipFill>
                  <a:blip r:embed="rId4"/>
                  <a:stretch>
                    <a:fillRect l="-10000" t="-11111" r="-1000" b="-222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5FE7977-91BD-AF49-82C6-E4EBA74CDE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38015" y="2405575"/>
              <a:ext cx="3" cy="10610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C969BB8-5FBC-A442-AF98-1B5BF6E7AAA2}"/>
              </a:ext>
            </a:extLst>
          </p:cNvPr>
          <p:cNvGrpSpPr/>
          <p:nvPr/>
        </p:nvGrpSpPr>
        <p:grpSpPr>
          <a:xfrm>
            <a:off x="6915989" y="2375501"/>
            <a:ext cx="1654559" cy="3047831"/>
            <a:chOff x="7414545" y="2405575"/>
            <a:chExt cx="1654559" cy="3047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292B7BF-4CCC-6C44-87C1-3AB06FF1DB60}"/>
                    </a:ext>
                  </a:extLst>
                </p:cNvPr>
                <p:cNvSpPr txBox="1"/>
                <p:nvPr/>
              </p:nvSpPr>
              <p:spPr>
                <a:xfrm>
                  <a:off x="7414545" y="4225249"/>
                  <a:ext cx="1654559" cy="12281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tr-T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tr-T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tr-T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℘</m:t>
                          </m:r>
                        </m:sub>
                        <m:sup>
                          <m:r>
                            <a:rPr lang="tr-T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tr-T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tr-TR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tr-TR" dirty="0" err="1">
                      <a:solidFill>
                        <a:srgbClr val="0070C0"/>
                      </a:solidFill>
                    </a:rPr>
                    <a:t>vacuum</a:t>
                  </a:r>
                  <a:r>
                    <a:rPr lang="tr-TR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tr-TR" dirty="0" err="1">
                      <a:solidFill>
                        <a:srgbClr val="0070C0"/>
                      </a:solidFill>
                    </a:rPr>
                    <a:t>energy</a:t>
                  </a:r>
                  <a:r>
                    <a:rPr lang="tr-TR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tr-TR" dirty="0" err="1">
                      <a:solidFill>
                        <a:srgbClr val="0070C0"/>
                      </a:solidFill>
                    </a:rPr>
                    <a:t>turned</a:t>
                  </a:r>
                  <a:r>
                    <a:rPr lang="tr-TR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tr-TR" dirty="0" err="1">
                      <a:solidFill>
                        <a:srgbClr val="0070C0"/>
                      </a:solidFill>
                    </a:rPr>
                    <a:t>into</a:t>
                  </a:r>
                  <a:r>
                    <a:rPr lang="tr-TR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tr-TR" dirty="0" err="1">
                      <a:solidFill>
                        <a:srgbClr val="0070C0"/>
                      </a:solidFill>
                    </a:rPr>
                    <a:t>curvature-squared</a:t>
                  </a:r>
                  <a:r>
                    <a:rPr lang="tr-TR" dirty="0">
                      <a:solidFill>
                        <a:srgbClr val="0070C0"/>
                      </a:solidFill>
                    </a:rPr>
                    <a:t>! </a:t>
                  </a: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292B7BF-4CCC-6C44-87C1-3AB06FF1DB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4545" y="4225249"/>
                  <a:ext cx="1654559" cy="1228157"/>
                </a:xfrm>
                <a:prstGeom prst="rect">
                  <a:avLst/>
                </a:prstGeom>
                <a:blipFill>
                  <a:blip r:embed="rId5"/>
                  <a:stretch>
                    <a:fillRect l="-3053" t="-1031" b="-721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A3C2B41-D3EA-CC49-9DB6-E633AF696E18}"/>
                </a:ext>
              </a:extLst>
            </p:cNvPr>
            <p:cNvCxnSpPr>
              <a:cxnSpLocks/>
            </p:cNvCxnSpPr>
            <p:nvPr/>
          </p:nvCxnSpPr>
          <p:spPr>
            <a:xfrm>
              <a:off x="8047216" y="2405575"/>
              <a:ext cx="0" cy="17651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505F8B3-559D-7D41-9CAC-A2B65FA642E6}"/>
              </a:ext>
            </a:extLst>
          </p:cNvPr>
          <p:cNvGrpSpPr/>
          <p:nvPr/>
        </p:nvGrpSpPr>
        <p:grpSpPr>
          <a:xfrm>
            <a:off x="4234523" y="2405575"/>
            <a:ext cx="2077441" cy="4291149"/>
            <a:chOff x="4970025" y="2384139"/>
            <a:chExt cx="2077441" cy="42911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5EDB70F-7035-3C4A-BD0C-E4BA561B808A}"/>
                    </a:ext>
                  </a:extLst>
                </p:cNvPr>
                <p:cNvSpPr txBox="1"/>
                <p:nvPr/>
              </p:nvSpPr>
              <p:spPr>
                <a:xfrm>
                  <a:off x="4970025" y="5445977"/>
                  <a:ext cx="2077441" cy="12293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tr-T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tr-T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tr-T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℘</m:t>
                          </m:r>
                        </m:sub>
                        <m:sup>
                          <m:r>
                            <a:rPr lang="tr-T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tr-TR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tr-TR" dirty="0" err="1">
                      <a:solidFill>
                        <a:srgbClr val="0070C0"/>
                      </a:solidFill>
                    </a:rPr>
                    <a:t>Higgs</a:t>
                  </a:r>
                  <a:r>
                    <a:rPr lang="tr-TR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tr-TR" dirty="0" err="1">
                      <a:solidFill>
                        <a:srgbClr val="0070C0"/>
                      </a:solidFill>
                    </a:rPr>
                    <a:t>mass-squared</a:t>
                  </a:r>
                  <a:r>
                    <a:rPr lang="tr-TR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tr-TR" dirty="0" err="1">
                      <a:solidFill>
                        <a:srgbClr val="0070C0"/>
                      </a:solidFill>
                    </a:rPr>
                    <a:t>turned</a:t>
                  </a:r>
                  <a:r>
                    <a:rPr lang="tr-TR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tr-TR" dirty="0" err="1">
                      <a:solidFill>
                        <a:srgbClr val="0070C0"/>
                      </a:solidFill>
                    </a:rPr>
                    <a:t>into</a:t>
                  </a:r>
                  <a:r>
                    <a:rPr lang="tr-TR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tr-TR" dirty="0" err="1">
                      <a:solidFill>
                        <a:srgbClr val="0070C0"/>
                      </a:solidFill>
                    </a:rPr>
                    <a:t>Higgs-curvature</a:t>
                  </a:r>
                  <a:r>
                    <a:rPr lang="tr-TR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tr-TR" dirty="0" err="1">
                      <a:solidFill>
                        <a:srgbClr val="0070C0"/>
                      </a:solidFill>
                    </a:rPr>
                    <a:t>coupling</a:t>
                  </a:r>
                  <a:r>
                    <a:rPr lang="tr-TR" dirty="0">
                      <a:solidFill>
                        <a:srgbClr val="0070C0"/>
                      </a:solidFill>
                    </a:rPr>
                    <a:t>! 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5EDB70F-7035-3C4A-BD0C-E4BA561B80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0025" y="5445977"/>
                  <a:ext cx="2077441" cy="1229311"/>
                </a:xfrm>
                <a:prstGeom prst="rect">
                  <a:avLst/>
                </a:prstGeom>
                <a:blipFill>
                  <a:blip r:embed="rId6"/>
                  <a:stretch>
                    <a:fillRect l="-1818" t="-1020" b="-61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6EEBE27-E7E6-9C4E-AB1C-57C78E15F1BF}"/>
                </a:ext>
              </a:extLst>
            </p:cNvPr>
            <p:cNvCxnSpPr>
              <a:cxnSpLocks/>
            </p:cNvCxnSpPr>
            <p:nvPr/>
          </p:nvCxnSpPr>
          <p:spPr>
            <a:xfrm>
              <a:off x="5906584" y="2384139"/>
              <a:ext cx="0" cy="28979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65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AB439B-D70C-E142-8836-179001009DD3}"/>
                  </a:ext>
                </a:extLst>
              </p:cNvPr>
              <p:cNvSpPr txBox="1"/>
              <p:nvPr/>
            </p:nvSpPr>
            <p:spPr>
              <a:xfrm>
                <a:off x="542699" y="1292257"/>
                <a:ext cx="9271861" cy="6290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</m:sub>
                    </m:sSub>
                    <m:d>
                      <m:d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rad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 {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tr-TR" sz="2000" i="1">
                        <a:latin typeface="Cambria Math" panose="02040503050406030204" pitchFamily="18" charset="0"/>
                      </a:rPr>
                      <m:t>ℝ</m:t>
                    </m:r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tr-TR" sz="20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  <m:sSup>
                      <m:sSup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0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tr-TR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sz="2000" b="0" i="0" smtClean="0">
                        <a:latin typeface="Cambria Math" panose="02040503050406030204" pitchFamily="18" charset="0"/>
                      </a:rPr>
                      <m:t>str</m:t>
                    </m:r>
                    <m:d>
                      <m:dPr>
                        <m:begChr m:val="["/>
                        <m:endChr m:val="]"/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p>
                      <m:sSup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  <m:d>
                              <m:d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tr-TR" sz="2000" b="0" i="0" smtClean="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sty m:val="p"/>
                      </m:rPr>
                      <a:rPr lang="tr-TR" sz="2000">
                        <a:latin typeface="Cambria Math" panose="02040503050406030204" pitchFamily="18" charset="0"/>
                      </a:rPr>
                      <m:t>str</m:t>
                    </m:r>
                    <m:d>
                      <m:dPr>
                        <m:begChr m:val="["/>
                        <m:endChr m:val="]"/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tr-TR" sz="2000" i="1">
                        <a:latin typeface="Cambria Math" panose="02040503050406030204" pitchFamily="18" charset="0"/>
                      </a:rPr>
                      <m:t>ℝ</m:t>
                    </m:r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tr-TR" sz="20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tr-TR" sz="2000" b="0" dirty="0"/>
                  <a:t>                                                                                       </a:t>
                </a:r>
                <a:endParaRPr lang="tr-TR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AB439B-D70C-E142-8836-179001009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99" y="1292257"/>
                <a:ext cx="9271861" cy="629083"/>
              </a:xfrm>
              <a:prstGeom prst="rect">
                <a:avLst/>
              </a:prstGeom>
              <a:blipFill>
                <a:blip r:embed="rId2"/>
                <a:stretch>
                  <a:fillRect l="-958" b="-10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29CC991-83F3-3D4E-8E90-4E6283BF4004}"/>
              </a:ext>
            </a:extLst>
          </p:cNvPr>
          <p:cNvSpPr txBox="1"/>
          <p:nvPr/>
        </p:nvSpPr>
        <p:spPr>
          <a:xfrm>
            <a:off x="421529" y="629920"/>
            <a:ext cx="46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Newton’s</a:t>
            </a:r>
            <a:r>
              <a:rPr lang="tr-TR" dirty="0"/>
              <a:t> </a:t>
            </a:r>
            <a:r>
              <a:rPr lang="tr-TR" dirty="0" err="1"/>
              <a:t>constant</a:t>
            </a:r>
            <a:r>
              <a:rPr lang="tr-TR" dirty="0"/>
              <a:t> </a:t>
            </a:r>
            <a:r>
              <a:rPr lang="tr-TR" dirty="0" err="1"/>
              <a:t>necessitates</a:t>
            </a:r>
            <a:r>
              <a:rPr lang="tr-TR" dirty="0"/>
              <a:t> a BSM </a:t>
            </a:r>
            <a:r>
              <a:rPr lang="tr-TR" dirty="0" err="1"/>
              <a:t>sector</a:t>
            </a:r>
            <a:r>
              <a:rPr lang="tr-TR" dirty="0"/>
              <a:t>: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3B98AA-9E91-A84E-BE5B-8D0032ECDA1C}"/>
              </a:ext>
            </a:extLst>
          </p:cNvPr>
          <p:cNvGrpSpPr/>
          <p:nvPr/>
        </p:nvGrpSpPr>
        <p:grpSpPr>
          <a:xfrm>
            <a:off x="4910354" y="2076085"/>
            <a:ext cx="3490915" cy="2225865"/>
            <a:chOff x="6688656" y="2089096"/>
            <a:chExt cx="3490915" cy="22258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6657C53-D6D6-C344-9463-15AC6F6956C3}"/>
                    </a:ext>
                  </a:extLst>
                </p:cNvPr>
                <p:cNvSpPr txBox="1"/>
                <p:nvPr/>
              </p:nvSpPr>
              <p:spPr>
                <a:xfrm>
                  <a:off x="6688656" y="3755834"/>
                  <a:ext cx="2969346" cy="55912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tr-TR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str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tr-TR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&lt;0,</m:t>
                      </m:r>
                    </m:oMath>
                  </a14:m>
                  <a:r>
                    <a:rPr lang="tr-TR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tr-TR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str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tr-TR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tr-TR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tr-TR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tr-TR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>
                          <m:r>
                            <a:rPr lang="tr-TR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a14:m>
                  <a:endParaRPr lang="tr-TR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14:m>
                    <m:oMath xmlns:m="http://schemas.openxmlformats.org/officeDocument/2006/math">
                      <m:r>
                        <a:rPr lang="tr-TR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⟹</m:t>
                      </m:r>
                    </m:oMath>
                  </a14:m>
                  <a:r>
                    <a:rPr lang="tr-TR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tr-TR" dirty="0"/>
                    <a:t>SM </a:t>
                  </a:r>
                  <a:r>
                    <a:rPr lang="tr-TR" dirty="0" err="1"/>
                    <a:t>alone</a:t>
                  </a:r>
                  <a:r>
                    <a:rPr lang="tr-TR" dirty="0"/>
                    <a:t> is </a:t>
                  </a:r>
                  <a:r>
                    <a:rPr lang="tr-TR" dirty="0" err="1"/>
                    <a:t>insufficient</a:t>
                  </a:r>
                  <a:r>
                    <a:rPr lang="tr-TR" dirty="0"/>
                    <a:t> !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6657C53-D6D6-C344-9463-15AC6F6956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8656" y="3755834"/>
                  <a:ext cx="2969346" cy="559127"/>
                </a:xfrm>
                <a:prstGeom prst="rect">
                  <a:avLst/>
                </a:prstGeom>
                <a:blipFill>
                  <a:blip r:embed="rId3"/>
                  <a:stretch>
                    <a:fillRect l="-5128" t="-13333" b="-222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503CD6D-8DEC-3441-B960-F72FBCDCB9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3329" y="2089096"/>
              <a:ext cx="2006242" cy="14542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9F1A7DF-E3B1-C94B-9621-0799FE3E9C92}"/>
              </a:ext>
            </a:extLst>
          </p:cNvPr>
          <p:cNvGrpSpPr/>
          <p:nvPr/>
        </p:nvGrpSpPr>
        <p:grpSpPr>
          <a:xfrm>
            <a:off x="6164245" y="4689577"/>
            <a:ext cx="4442794" cy="1875157"/>
            <a:chOff x="7492329" y="4757670"/>
            <a:chExt cx="4442794" cy="18751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E72B29A7-78A1-844D-ABA6-1EDB9E5BBF01}"/>
                    </a:ext>
                  </a:extLst>
                </p:cNvPr>
                <p:cNvSpPr/>
                <p:nvPr/>
              </p:nvSpPr>
              <p:spPr>
                <a:xfrm>
                  <a:off x="8074444" y="5633836"/>
                  <a:ext cx="3860679" cy="9989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rgbClr val="00B050"/>
                      </a:solidFill>
                    </a:rPr>
                    <a:t>introduce a “BSM sector”</a:t>
                  </a:r>
                </a:p>
                <a:p>
                  <a:r>
                    <a:rPr lang="tr-TR" dirty="0" err="1">
                      <a:solidFill>
                        <a:srgbClr val="00B050"/>
                      </a:solidFill>
                    </a:rPr>
                    <a:t>composed</a:t>
                  </a:r>
                  <a:r>
                    <a:rPr lang="tr-TR" dirty="0">
                      <a:solidFill>
                        <a:srgbClr val="00B050"/>
                      </a:solidFill>
                    </a:rPr>
                    <a:t> of </a:t>
                  </a:r>
                  <a:r>
                    <a:rPr lang="tr-TR" dirty="0" err="1">
                      <a:solidFill>
                        <a:srgbClr val="00B050"/>
                      </a:solidFill>
                    </a:rPr>
                    <a:t>fields</a:t>
                  </a:r>
                  <a:r>
                    <a:rPr lang="tr-TR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tr-TR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tr-TR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tr-TR" dirty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dirty="0">
                      <a:solidFill>
                        <a:srgbClr val="00B050"/>
                      </a:solidFill>
                    </a:rPr>
                    <a:t>of</a:t>
                  </a:r>
                  <a:r>
                    <a:rPr lang="tr-TR" dirty="0">
                      <a:solidFill>
                        <a:srgbClr val="00B050"/>
                      </a:solidFill>
                    </a:rPr>
                    <a:t> </a:t>
                  </a:r>
                  <a:r>
                    <a:rPr lang="tr-TR" dirty="0" err="1">
                      <a:solidFill>
                        <a:srgbClr val="00B050"/>
                      </a:solidFill>
                    </a:rPr>
                    <a:t>masses</a:t>
                  </a:r>
                  <a:r>
                    <a:rPr lang="tr-TR" dirty="0">
                      <a:solidFill>
                        <a:srgbClr val="00B050"/>
                      </a:solidFill>
                    </a:rPr>
                    <a:t>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={</m:t>
                        </m:r>
                        <m:sSubSup>
                          <m:sSubSupPr>
                            <m:ctrlP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,</m:t>
                        </m:r>
                        <m:sSubSup>
                          <m:sSubSupPr>
                            <m:ctrlP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,</m:t>
                        </m:r>
                        <m:sSubSup>
                          <m:sSubSupPr>
                            <m:ctrlP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, ⋯}</m:t>
                        </m:r>
                      </m:oMath>
                    </m:oMathPara>
                  </a14:m>
                  <a:endParaRPr lang="tr-TR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E72B29A7-78A1-844D-ABA6-1EDB9E5BBF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4444" y="5633836"/>
                  <a:ext cx="3860679" cy="998991"/>
                </a:xfrm>
                <a:prstGeom prst="rect">
                  <a:avLst/>
                </a:prstGeom>
                <a:blipFill>
                  <a:blip r:embed="rId4"/>
                  <a:stretch>
                    <a:fillRect l="-984" t="-125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46F38F8-A507-C241-B50C-A75DB212F79F}"/>
                </a:ext>
              </a:extLst>
            </p:cNvPr>
            <p:cNvCxnSpPr>
              <a:cxnSpLocks/>
            </p:cNvCxnSpPr>
            <p:nvPr/>
          </p:nvCxnSpPr>
          <p:spPr>
            <a:xfrm>
              <a:off x="7492329" y="4757670"/>
              <a:ext cx="581995" cy="8761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476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44F6987-71AE-644A-B800-77F3A8A932F7}"/>
                  </a:ext>
                </a:extLst>
              </p:cNvPr>
              <p:cNvSpPr txBox="1"/>
              <p:nvPr/>
            </p:nvSpPr>
            <p:spPr>
              <a:xfrm>
                <a:off x="507555" y="1841684"/>
                <a:ext cx="4135235" cy="434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𝑃𝑙</m:t>
                        </m:r>
                      </m:sub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tr-TR" sz="20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tr-TR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sz="2000" b="0" i="0" smtClean="0">
                            <a:latin typeface="Cambria Math" panose="02040503050406030204" pitchFamily="18" charset="0"/>
                          </a:rPr>
                          <m:t>str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tr-TR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tr-TR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tr-T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sz="20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str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tr-TR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tr-TR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tr-TR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′2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tr-TR" dirty="0"/>
                  <a:t> 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44F6987-71AE-644A-B800-77F3A8A93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5" y="1841684"/>
                <a:ext cx="4135235" cy="434606"/>
              </a:xfrm>
              <a:prstGeom prst="rect">
                <a:avLst/>
              </a:prstGeom>
              <a:blipFill>
                <a:blip r:embed="rId2"/>
                <a:stretch>
                  <a:fillRect l="-1835" b="-1142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8E2A2DD-B718-0147-AFAE-FB3E2BDD13C6}"/>
              </a:ext>
            </a:extLst>
          </p:cNvPr>
          <p:cNvGrpSpPr/>
          <p:nvPr/>
        </p:nvGrpSpPr>
        <p:grpSpPr>
          <a:xfrm>
            <a:off x="7032925" y="2508948"/>
            <a:ext cx="4582692" cy="1605632"/>
            <a:chOff x="7032925" y="2508948"/>
            <a:chExt cx="4582692" cy="16056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FDD8AC8-902E-5949-B2CB-8F379724B30F}"/>
                    </a:ext>
                  </a:extLst>
                </p:cNvPr>
                <p:cNvSpPr txBox="1"/>
                <p:nvPr/>
              </p:nvSpPr>
              <p:spPr>
                <a:xfrm>
                  <a:off x="7032925" y="3748902"/>
                  <a:ext cx="4582692" cy="365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={</m:t>
                        </m:r>
                        <m:sSubSup>
                          <m:sSub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 , </m:t>
                            </m:r>
                            <m:sSub>
                              <m:sSub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 , </m:t>
                            </m:r>
                            <m:sSub>
                              <m:sSub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,</m:t>
                        </m:r>
                        <m:sSubSup>
                          <m:sSub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,</m:t>
                        </m:r>
                        <m:sSubSup>
                          <m:sSub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, ⋯}</m:t>
                        </m:r>
                      </m:oMath>
                    </m:oMathPara>
                  </a14:m>
                  <a:endParaRPr lang="tr-TR" sz="20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FDD8AC8-902E-5949-B2CB-8F379724B3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2925" y="3748902"/>
                  <a:ext cx="4582692" cy="365678"/>
                </a:xfrm>
                <a:prstGeom prst="rect">
                  <a:avLst/>
                </a:prstGeom>
                <a:blipFill>
                  <a:blip r:embed="rId3"/>
                  <a:stretch>
                    <a:fillRect l="-1657" t="-16667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AE16F1C-E338-6F40-868C-948A77DF03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81134" y="2508948"/>
              <a:ext cx="172129" cy="99291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FF8D8F-061A-0843-9123-6E6B431D2787}"/>
              </a:ext>
            </a:extLst>
          </p:cNvPr>
          <p:cNvGrpSpPr/>
          <p:nvPr/>
        </p:nvGrpSpPr>
        <p:grpSpPr>
          <a:xfrm>
            <a:off x="4640385" y="1706567"/>
            <a:ext cx="3270146" cy="675730"/>
            <a:chOff x="4640385" y="1706567"/>
            <a:chExt cx="3270146" cy="675730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5D2AAB0-EEE6-B940-A9B2-EB93821BDBE8}"/>
                </a:ext>
              </a:extLst>
            </p:cNvPr>
            <p:cNvCxnSpPr>
              <a:cxnSpLocks/>
            </p:cNvCxnSpPr>
            <p:nvPr/>
          </p:nvCxnSpPr>
          <p:spPr>
            <a:xfrm>
              <a:off x="4640385" y="2075899"/>
              <a:ext cx="134045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07615D2-3C1D-AA42-86DA-164802CEDB39}"/>
                </a:ext>
              </a:extLst>
            </p:cNvPr>
            <p:cNvGrpSpPr/>
            <p:nvPr/>
          </p:nvGrpSpPr>
          <p:grpSpPr>
            <a:xfrm>
              <a:off x="4741935" y="1706567"/>
              <a:ext cx="3168596" cy="675730"/>
              <a:chOff x="4741935" y="1706567"/>
              <a:chExt cx="3168596" cy="67573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41F3CF3-67EF-5441-A1A8-B901524A20ED}"/>
                  </a:ext>
                </a:extLst>
              </p:cNvPr>
              <p:cNvSpPr txBox="1"/>
              <p:nvPr/>
            </p:nvSpPr>
            <p:spPr>
              <a:xfrm>
                <a:off x="4741935" y="1706567"/>
                <a:ext cx="1032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err="1"/>
                  <a:t>one-loop</a:t>
                </a:r>
                <a:endParaRPr lang="tr-T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9B82799C-8A55-BA4A-8806-C41A269BC8F2}"/>
                      </a:ext>
                    </a:extLst>
                  </p:cNvPr>
                  <p:cNvSpPr/>
                  <p:nvPr/>
                </p:nvSpPr>
                <p:spPr>
                  <a:xfrm>
                    <a:off x="6205321" y="1769501"/>
                    <a:ext cx="1705210" cy="61279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str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ℳ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9B82799C-8A55-BA4A-8806-C41A269BC8F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5321" y="1769501"/>
                    <a:ext cx="1705210" cy="61279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6000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0C07A0D-BB09-7B46-8EE1-24F9B529C1DE}"/>
              </a:ext>
            </a:extLst>
          </p:cNvPr>
          <p:cNvGrpSpPr/>
          <p:nvPr/>
        </p:nvGrpSpPr>
        <p:grpSpPr>
          <a:xfrm>
            <a:off x="1112553" y="2481609"/>
            <a:ext cx="3600409" cy="3321117"/>
            <a:chOff x="1112553" y="2481609"/>
            <a:chExt cx="3600409" cy="332111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A9E8AD-3C6D-0046-928F-1A6D9B7EBB31}"/>
                </a:ext>
              </a:extLst>
            </p:cNvPr>
            <p:cNvSpPr txBox="1"/>
            <p:nvPr/>
          </p:nvSpPr>
          <p:spPr>
            <a:xfrm>
              <a:off x="1112553" y="4879396"/>
              <a:ext cx="36004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no need to SM-BSM coupling!</a:t>
              </a:r>
            </a:p>
            <a:p>
              <a:r>
                <a:rPr lang="en-US" dirty="0"/>
                <a:t>(in contrast to SUSY, compositeness,</a:t>
              </a:r>
            </a:p>
            <a:p>
              <a:r>
                <a:rPr lang="en-US" dirty="0"/>
                <a:t> extra dimensions, little Higgs, …)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EC5B81B-F3BB-3447-B38C-4D33D4EC04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5172" y="2481609"/>
              <a:ext cx="370408" cy="21676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29CC991-83F3-3D4E-8E90-4E6283BF4004}"/>
              </a:ext>
            </a:extLst>
          </p:cNvPr>
          <p:cNvSpPr txBox="1"/>
          <p:nvPr/>
        </p:nvSpPr>
        <p:spPr>
          <a:xfrm>
            <a:off x="358640" y="734786"/>
            <a:ext cx="5653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SM </a:t>
            </a:r>
            <a:r>
              <a:rPr lang="tr-TR" dirty="0" err="1"/>
              <a:t>and</a:t>
            </a:r>
            <a:r>
              <a:rPr lang="tr-TR" dirty="0"/>
              <a:t> BSM do not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couple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1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AB439B-D70C-E142-8836-179001009DD3}"/>
                  </a:ext>
                </a:extLst>
              </p:cNvPr>
              <p:cNvSpPr txBox="1"/>
              <p:nvPr/>
            </p:nvSpPr>
            <p:spPr>
              <a:xfrm>
                <a:off x="280643" y="1372680"/>
                <a:ext cx="9791824" cy="5270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=∫</m:t>
                      </m:r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{−</m:t>
                      </m:r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 sz="2000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0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</a:rPr>
                        <m:t>str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 sz="2000" b="0" i="0" smtClean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</m:sPre>
                        </m:e>
                      </m:d>
                      <m:r>
                        <m:rPr>
                          <m:sty m:val="p"/>
                        </m:rPr>
                        <a:rPr lang="tr-TR" sz="200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𝒱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𝒱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AB439B-D70C-E142-8836-179001009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43" y="1372680"/>
                <a:ext cx="9791824" cy="527004"/>
              </a:xfrm>
              <a:prstGeom prst="rect">
                <a:avLst/>
              </a:prstGeom>
              <a:blipFill>
                <a:blip r:embed="rId2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29CC991-83F3-3D4E-8E90-4E6283BF4004}"/>
              </a:ext>
            </a:extLst>
          </p:cNvPr>
          <p:cNvSpPr txBox="1"/>
          <p:nvPr/>
        </p:nvSpPr>
        <p:spPr>
          <a:xfrm>
            <a:off x="587653" y="587663"/>
            <a:ext cx="8475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Extended general covariance sets the complete curvature sector (on the SM+BSM basis):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142E73-9B38-F04C-9E00-2EEDFDAE74FD}"/>
              </a:ext>
            </a:extLst>
          </p:cNvPr>
          <p:cNvGrpSpPr/>
          <p:nvPr/>
        </p:nvGrpSpPr>
        <p:grpSpPr>
          <a:xfrm>
            <a:off x="6661385" y="3724293"/>
            <a:ext cx="4032159" cy="1630223"/>
            <a:chOff x="6661385" y="3724293"/>
            <a:chExt cx="4032159" cy="1630223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C762BD1-4A6D-8A46-B2CB-E3FB2CE8C004}"/>
                </a:ext>
              </a:extLst>
            </p:cNvPr>
            <p:cNvCxnSpPr>
              <a:cxnSpLocks/>
            </p:cNvCxnSpPr>
            <p:nvPr/>
          </p:nvCxnSpPr>
          <p:spPr>
            <a:xfrm>
              <a:off x="6661385" y="3724293"/>
              <a:ext cx="535176" cy="11507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72E4403-7E08-8445-B42B-09CCBA578AA4}"/>
                    </a:ext>
                  </a:extLst>
                </p:cNvPr>
                <p:cNvSpPr txBox="1"/>
                <p:nvPr/>
              </p:nvSpPr>
              <p:spPr>
                <a:xfrm>
                  <a:off x="7196561" y="4944275"/>
                  <a:ext cx="3496983" cy="4102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𝒦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tr-TR" sz="2000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</m:sub>
                          </m:sSub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𝒱</m:t>
                          </m:r>
                        </m:sub>
                      </m:sSub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sz="200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𝒱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𝒱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</m:e>
                      </m:d>
                    </m:oMath>
                  </a14:m>
                  <a:endParaRPr lang="tr-TR" sz="20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72E4403-7E08-8445-B42B-09CCBA578A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6561" y="4944275"/>
                  <a:ext cx="3496983" cy="410241"/>
                </a:xfrm>
                <a:prstGeom prst="rect">
                  <a:avLst/>
                </a:prstGeom>
                <a:blipFill>
                  <a:blip r:embed="rId3"/>
                  <a:stretch>
                    <a:fillRect l="-2536" b="-1176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C6B4551-B545-7C46-9638-AD25F8C6597D}"/>
              </a:ext>
            </a:extLst>
          </p:cNvPr>
          <p:cNvGrpSpPr/>
          <p:nvPr/>
        </p:nvGrpSpPr>
        <p:grpSpPr>
          <a:xfrm>
            <a:off x="2061460" y="1907175"/>
            <a:ext cx="5135101" cy="1993703"/>
            <a:chOff x="2061460" y="1907175"/>
            <a:chExt cx="5135101" cy="1993703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08E4162-33CC-6E4E-BC43-511DC34047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16591" y="1907175"/>
              <a:ext cx="984739" cy="11502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7F130BE-EB76-1D4C-966C-BA2117CE1B4E}"/>
                    </a:ext>
                  </a:extLst>
                </p:cNvPr>
                <p:cNvSpPr txBox="1"/>
                <p:nvPr/>
              </p:nvSpPr>
              <p:spPr>
                <a:xfrm>
                  <a:off x="2061460" y="3105404"/>
                  <a:ext cx="5135101" cy="79547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𝑃𝑙</m:t>
                                    </m:r>
                                  </m:sub>
                                  <m:sup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tr-TR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tr-TR" sz="2000">
                                <a:latin typeface="Cambria Math" panose="02040503050406030204" pitchFamily="18" charset="0"/>
                              </a:rPr>
                              <m:t>str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  <m:d>
                              <m:d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  <m:r>
                          <a:rPr lang="tr-TR" sz="20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𝒦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tr-TR" sz="2000" b="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7F130BE-EB76-1D4C-966C-BA2117CE1B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1460" y="3105404"/>
                  <a:ext cx="5135101" cy="7954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7DC9220-E98C-4D4A-B28F-638987C08363}"/>
              </a:ext>
            </a:extLst>
          </p:cNvPr>
          <p:cNvGrpSpPr/>
          <p:nvPr/>
        </p:nvGrpSpPr>
        <p:grpSpPr>
          <a:xfrm>
            <a:off x="7197817" y="5432597"/>
            <a:ext cx="1223925" cy="1088426"/>
            <a:chOff x="7197817" y="5432597"/>
            <a:chExt cx="1223925" cy="108842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6FAEA35-ADA3-BA44-B19F-AFC4792921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77908" y="5432597"/>
              <a:ext cx="407963" cy="6998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5C0A8BF-AEFD-E34E-8C5E-D32FFEE99401}"/>
                    </a:ext>
                  </a:extLst>
                </p:cNvPr>
                <p:cNvSpPr txBox="1"/>
                <p:nvPr/>
              </p:nvSpPr>
              <p:spPr>
                <a:xfrm>
                  <a:off x="7197817" y="6244024"/>
                  <a:ext cx="122392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ℋ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={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oMath>
                    </m:oMathPara>
                  </a14:m>
                  <a:endParaRPr lang="tr-TR" sz="20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5C0A8BF-AEFD-E34E-8C5E-D32FFEE994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7817" y="6244024"/>
                  <a:ext cx="122392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093" t="-19048" r="-3093" b="-3809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66514D-EC4A-E346-80F1-B19DFE770963}"/>
              </a:ext>
            </a:extLst>
          </p:cNvPr>
          <p:cNvGrpSpPr/>
          <p:nvPr/>
        </p:nvGrpSpPr>
        <p:grpSpPr>
          <a:xfrm>
            <a:off x="10072467" y="5354516"/>
            <a:ext cx="1739145" cy="1164135"/>
            <a:chOff x="10072467" y="5354516"/>
            <a:chExt cx="1739145" cy="11641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B8F6C33-FD8E-A048-A645-7A3F56927D47}"/>
                    </a:ext>
                  </a:extLst>
                </p:cNvPr>
                <p:cNvSpPr txBox="1"/>
                <p:nvPr/>
              </p:nvSpPr>
              <p:spPr>
                <a:xfrm>
                  <a:off x="10415717" y="6219338"/>
                  <a:ext cx="1395895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𝒱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={</m:t>
                        </m:r>
                        <m:sSubSup>
                          <m:sSub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,</m:t>
                        </m:r>
                        <m:sSubSup>
                          <m:sSub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} </m:t>
                        </m:r>
                      </m:oMath>
                    </m:oMathPara>
                  </a14:m>
                  <a:endParaRPr lang="tr-TR" sz="20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B8F6C33-FD8E-A048-A645-7A3F56927D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5717" y="6219338"/>
                  <a:ext cx="1395895" cy="299313"/>
                </a:xfrm>
                <a:prstGeom prst="rect">
                  <a:avLst/>
                </a:prstGeom>
                <a:blipFill>
                  <a:blip r:embed="rId6"/>
                  <a:stretch>
                    <a:fillRect l="-2703" t="-12500" r="-5405" b="-25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D3B8948-B24A-1C4A-A6D2-B4A6D713E4D7}"/>
                </a:ext>
              </a:extLst>
            </p:cNvPr>
            <p:cNvCxnSpPr>
              <a:cxnSpLocks/>
            </p:cNvCxnSpPr>
            <p:nvPr/>
          </p:nvCxnSpPr>
          <p:spPr>
            <a:xfrm>
              <a:off x="10072467" y="5354516"/>
              <a:ext cx="343250" cy="7778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286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9CC991-83F3-3D4E-8E90-4E6283BF4004}"/>
                  </a:ext>
                </a:extLst>
              </p:cNvPr>
              <p:cNvSpPr txBox="1"/>
              <p:nvPr/>
            </p:nvSpPr>
            <p:spPr>
              <a:xfrm>
                <a:off x="717169" y="424334"/>
                <a:ext cx="4736553" cy="410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b="0" dirty="0"/>
                  <a:t>GR is </a:t>
                </a:r>
                <a:r>
                  <a:rPr lang="tr-TR" b="0" dirty="0" err="1"/>
                  <a:t>possible</a:t>
                </a:r>
                <a:r>
                  <a:rPr lang="tr-TR" b="0" dirty="0"/>
                  <a:t> </a:t>
                </a:r>
                <a:r>
                  <a:rPr lang="tr-TR" b="0" dirty="0" err="1"/>
                  <a:t>only</a:t>
                </a:r>
                <a:r>
                  <a:rPr lang="tr-TR" b="0" dirty="0"/>
                  <a:t> </a:t>
                </a:r>
                <a:r>
                  <a:rPr lang="tr-TR" b="0" dirty="0" err="1"/>
                  <a:t>for</a:t>
                </a:r>
                <a:r>
                  <a:rPr lang="tr-TR" b="0" dirty="0"/>
                  <a:t> a </a:t>
                </a:r>
                <a:r>
                  <a:rPr lang="tr-TR" b="0" dirty="0" err="1"/>
                  <a:t>specific</a:t>
                </a:r>
                <a:r>
                  <a:rPr lang="tr-TR" b="0" dirty="0"/>
                  <a:t> </a:t>
                </a:r>
                <a:r>
                  <a:rPr lang="tr-TR" b="0" dirty="0" err="1"/>
                  <a:t>solution</a:t>
                </a:r>
                <a:r>
                  <a:rPr lang="tr-TR" b="0" dirty="0"/>
                  <a:t> 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bSup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9CC991-83F3-3D4E-8E90-4E6283BF4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69" y="424334"/>
                <a:ext cx="4736553" cy="410946"/>
              </a:xfrm>
              <a:prstGeom prst="rect">
                <a:avLst/>
              </a:prstGeom>
              <a:blipFill>
                <a:blip r:embed="rId2"/>
                <a:stretch>
                  <a:fillRect l="-802" b="-176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C762BD1-4A6D-8A46-B2CB-E3FB2CE8C004}"/>
              </a:ext>
            </a:extLst>
          </p:cNvPr>
          <p:cNvCxnSpPr>
            <a:cxnSpLocks/>
          </p:cNvCxnSpPr>
          <p:nvPr/>
        </p:nvCxnSpPr>
        <p:spPr>
          <a:xfrm>
            <a:off x="4544373" y="3399760"/>
            <a:ext cx="557134" cy="10366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7F130BE-EB76-1D4C-966C-BA2117CE1B4E}"/>
                  </a:ext>
                </a:extLst>
              </p:cNvPr>
              <p:cNvSpPr txBox="1"/>
              <p:nvPr/>
            </p:nvSpPr>
            <p:spPr>
              <a:xfrm>
                <a:off x="685923" y="1211762"/>
                <a:ext cx="1584914" cy="345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tr-TR" sz="2000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sup>
                            <m:e>
                              <m:r>
                                <a:rPr lang="tr-TR" sz="2000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</m:sPre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tr-TR" sz="2000" b="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7F130BE-EB76-1D4C-966C-BA2117CE1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23" y="1211762"/>
                <a:ext cx="1584914" cy="345094"/>
              </a:xfrm>
              <a:prstGeom prst="rect">
                <a:avLst/>
              </a:prstGeom>
              <a:blipFill>
                <a:blip r:embed="rId4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5DBBB9-271F-8E4F-97DA-B7CDFAC59B33}"/>
                  </a:ext>
                </a:extLst>
              </p:cNvPr>
              <p:cNvSpPr txBox="1"/>
              <p:nvPr/>
            </p:nvSpPr>
            <p:spPr>
              <a:xfrm>
                <a:off x="4355007" y="4514577"/>
                <a:ext cx="3688352" cy="987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/>
                  <a:t>a </a:t>
                </a:r>
                <a:r>
                  <a:rPr lang="tr-TR" dirty="0" err="1"/>
                  <a:t>non-linear</a:t>
                </a:r>
                <a:r>
                  <a:rPr lang="tr-TR" dirty="0"/>
                  <a:t> PDE </a:t>
                </a:r>
                <a:r>
                  <a:rPr lang="tr-TR" dirty="0" err="1"/>
                  <a:t>for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bSup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because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err="1"/>
                  <a:t>involves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affine</a:t>
                </a:r>
                <a:r>
                  <a:rPr lang="tr-TR" dirty="0"/>
                  <a:t> </a:t>
                </a:r>
                <a:r>
                  <a:rPr lang="tr-TR" dirty="0" err="1"/>
                  <a:t>curvature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ℝ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ΓΓ</m:t>
                    </m:r>
                  </m:oMath>
                </a14:m>
                <a:r>
                  <a:rPr lang="tr-TR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5DBBB9-271F-8E4F-97DA-B7CDFAC59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007" y="4514577"/>
                <a:ext cx="3688352" cy="987258"/>
              </a:xfrm>
              <a:prstGeom prst="rect">
                <a:avLst/>
              </a:prstGeom>
              <a:blipFill>
                <a:blip r:embed="rId5"/>
                <a:stretch>
                  <a:fillRect l="-1375" b="-126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FDD9BB0F-E2EF-2542-AC41-1B1295819C68}"/>
              </a:ext>
            </a:extLst>
          </p:cNvPr>
          <p:cNvGrpSpPr/>
          <p:nvPr/>
        </p:nvGrpSpPr>
        <p:grpSpPr>
          <a:xfrm>
            <a:off x="1851745" y="1794696"/>
            <a:ext cx="5517088" cy="1344350"/>
            <a:chOff x="1851745" y="1794696"/>
            <a:chExt cx="5517088" cy="13443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72E4403-7E08-8445-B42B-09CCBA578AA4}"/>
                    </a:ext>
                  </a:extLst>
                </p:cNvPr>
                <p:cNvSpPr txBox="1"/>
                <p:nvPr/>
              </p:nvSpPr>
              <p:spPr>
                <a:xfrm>
                  <a:off x="1851745" y="2704440"/>
                  <a:ext cx="5517088" cy="434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tr-TR" sz="20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tr-TR" sz="2000" dirty="0"/>
                    <a:t> </a:t>
                  </a:r>
                  <a14:m>
                    <m:oMath xmlns:m="http://schemas.openxmlformats.org/officeDocument/2006/math">
                      <m:sPre>
                        <m:sPre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  <m:e>
                          <m:sSubSup>
                            <m:sSub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b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sPre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𝜆𝜌</m:t>
                          </m:r>
                        </m:sup>
                      </m:sSup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𝜈𝜌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𝜌𝜇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</m:e>
                      </m:d>
                    </m:oMath>
                  </a14:m>
                  <a:endParaRPr lang="tr-TR" sz="2000" b="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72E4403-7E08-8445-B42B-09CCBA578A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1745" y="2704440"/>
                  <a:ext cx="5517088" cy="434606"/>
                </a:xfrm>
                <a:prstGeom prst="rect">
                  <a:avLst/>
                </a:prstGeom>
                <a:blipFill>
                  <a:blip r:embed="rId6"/>
                  <a:stretch>
                    <a:fillRect l="-1379" b="-1428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0240F37-2A98-C64A-A79E-7AD04A6B98E0}"/>
                </a:ext>
              </a:extLst>
            </p:cNvPr>
            <p:cNvCxnSpPr>
              <a:cxnSpLocks/>
            </p:cNvCxnSpPr>
            <p:nvPr/>
          </p:nvCxnSpPr>
          <p:spPr>
            <a:xfrm>
              <a:off x="1851745" y="1794696"/>
              <a:ext cx="419092" cy="8421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15A129-F357-A146-9AD8-794C55036415}"/>
              </a:ext>
            </a:extLst>
          </p:cNvPr>
          <p:cNvGrpSpPr/>
          <p:nvPr/>
        </p:nvGrpSpPr>
        <p:grpSpPr>
          <a:xfrm>
            <a:off x="5651599" y="5298601"/>
            <a:ext cx="5666641" cy="998349"/>
            <a:chOff x="6177569" y="5655859"/>
            <a:chExt cx="5666641" cy="9983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5AE18E4-356A-9D40-8FCE-395E23D99955}"/>
                    </a:ext>
                  </a:extLst>
                </p:cNvPr>
                <p:cNvSpPr txBox="1"/>
                <p:nvPr/>
              </p:nvSpPr>
              <p:spPr>
                <a:xfrm>
                  <a:off x="9263832" y="5655859"/>
                  <a:ext cx="258037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>
                      <a:solidFill>
                        <a:srgbClr val="AF0597"/>
                      </a:solidFill>
                    </a:rPr>
                    <a:t>GR </a:t>
                  </a:r>
                  <a:r>
                    <a:rPr lang="tr-TR" dirty="0" err="1">
                      <a:solidFill>
                        <a:srgbClr val="AF0597"/>
                      </a:solidFill>
                    </a:rPr>
                    <a:t>emerges</a:t>
                  </a:r>
                  <a:r>
                    <a:rPr lang="tr-TR" dirty="0">
                      <a:solidFill>
                        <a:srgbClr val="AF0597"/>
                      </a:solidFill>
                    </a:rPr>
                    <a:t> </a:t>
                  </a:r>
                  <a:r>
                    <a:rPr lang="tr-TR" dirty="0" err="1">
                      <a:solidFill>
                        <a:srgbClr val="AF0597"/>
                      </a:solidFill>
                    </a:rPr>
                    <a:t>only</a:t>
                  </a:r>
                  <a:r>
                    <a:rPr lang="tr-TR" dirty="0">
                      <a:solidFill>
                        <a:srgbClr val="AF0597"/>
                      </a:solidFill>
                    </a:rPr>
                    <a:t> </a:t>
                  </a:r>
                  <a:r>
                    <a:rPr lang="tr-TR" dirty="0" err="1">
                      <a:solidFill>
                        <a:srgbClr val="AF0597"/>
                      </a:solidFill>
                    </a:rPr>
                    <a:t>if</a:t>
                  </a:r>
                  <a:r>
                    <a:rPr lang="tr-TR" dirty="0">
                      <a:solidFill>
                        <a:srgbClr val="AF0597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tr-TR" b="0" i="1" smtClean="0">
                          <a:solidFill>
                            <a:srgbClr val="AF0597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tr-TR" dirty="0">
                      <a:solidFill>
                        <a:srgbClr val="AF0597"/>
                      </a:solidFill>
                    </a:rPr>
                    <a:t> </a:t>
                  </a:r>
                  <a:r>
                    <a:rPr lang="tr-TR" dirty="0" err="1">
                      <a:solidFill>
                        <a:srgbClr val="AF0597"/>
                      </a:solidFill>
                    </a:rPr>
                    <a:t>dependence</a:t>
                  </a:r>
                  <a:r>
                    <a:rPr lang="tr-TR" dirty="0">
                      <a:solidFill>
                        <a:srgbClr val="AF0597"/>
                      </a:solidFill>
                    </a:rPr>
                    <a:t> is </a:t>
                  </a:r>
                  <a:r>
                    <a:rPr lang="tr-TR" dirty="0" err="1">
                      <a:solidFill>
                        <a:srgbClr val="AF0597"/>
                      </a:solidFill>
                    </a:rPr>
                    <a:t>erased</a:t>
                  </a:r>
                  <a:endParaRPr lang="tr-TR" dirty="0">
                    <a:solidFill>
                      <a:srgbClr val="AF0597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5AE18E4-356A-9D40-8FCE-395E23D999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3832" y="5655859"/>
                  <a:ext cx="2580378" cy="646331"/>
                </a:xfrm>
                <a:prstGeom prst="rect">
                  <a:avLst/>
                </a:prstGeom>
                <a:blipFill>
                  <a:blip r:embed="rId7"/>
                  <a:stretch>
                    <a:fillRect l="-1471" t="-1923" b="-1346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7CC3E49-4955-5B45-BC02-9E4538058000}"/>
                </a:ext>
              </a:extLst>
            </p:cNvPr>
            <p:cNvSpPr/>
            <p:nvPr/>
          </p:nvSpPr>
          <p:spPr>
            <a:xfrm rot="234351">
              <a:off x="6177569" y="5956981"/>
              <a:ext cx="2897861" cy="697227"/>
            </a:xfrm>
            <a:custGeom>
              <a:avLst/>
              <a:gdLst>
                <a:gd name="connsiteX0" fmla="*/ 0 w 2105891"/>
                <a:gd name="connsiteY0" fmla="*/ 27709 h 562372"/>
                <a:gd name="connsiteX1" fmla="*/ 290946 w 2105891"/>
                <a:gd name="connsiteY1" fmla="*/ 415636 h 562372"/>
                <a:gd name="connsiteX2" fmla="*/ 803564 w 2105891"/>
                <a:gd name="connsiteY2" fmla="*/ 540327 h 562372"/>
                <a:gd name="connsiteX3" fmla="*/ 2105891 w 2105891"/>
                <a:gd name="connsiteY3" fmla="*/ 0 h 5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891" h="562372">
                  <a:moveTo>
                    <a:pt x="0" y="27709"/>
                  </a:moveTo>
                  <a:cubicBezTo>
                    <a:pt x="78509" y="178954"/>
                    <a:pt x="157019" y="330200"/>
                    <a:pt x="290946" y="415636"/>
                  </a:cubicBezTo>
                  <a:cubicBezTo>
                    <a:pt x="424873" y="501072"/>
                    <a:pt x="501073" y="609600"/>
                    <a:pt x="803564" y="540327"/>
                  </a:cubicBezTo>
                  <a:cubicBezTo>
                    <a:pt x="1106055" y="471054"/>
                    <a:pt x="1605973" y="235527"/>
                    <a:pt x="2105891" y="0"/>
                  </a:cubicBezTo>
                </a:path>
              </a:pathLst>
            </a:custGeom>
            <a:noFill/>
            <a:ln w="0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046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9CC991-83F3-3D4E-8E90-4E6283BF4004}"/>
                  </a:ext>
                </a:extLst>
              </p:cNvPr>
              <p:cNvSpPr txBox="1"/>
              <p:nvPr/>
            </p:nvSpPr>
            <p:spPr>
              <a:xfrm>
                <a:off x="880320" y="421757"/>
                <a:ext cx="2551276" cy="410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err="1"/>
                  <a:t>erasing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</a:rPr>
                      <m:t>ℝ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9CC991-83F3-3D4E-8E90-4E6283BF4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20" y="421757"/>
                <a:ext cx="2551276" cy="410946"/>
              </a:xfrm>
              <a:prstGeom prst="rect">
                <a:avLst/>
              </a:prstGeom>
              <a:blipFill>
                <a:blip r:embed="rId2"/>
                <a:stretch>
                  <a:fillRect l="-1485" b="-176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7A413C6-B76A-6C4D-82F3-825FEC6924DF}"/>
              </a:ext>
            </a:extLst>
          </p:cNvPr>
          <p:cNvGrpSpPr/>
          <p:nvPr/>
        </p:nvGrpSpPr>
        <p:grpSpPr>
          <a:xfrm>
            <a:off x="1399842" y="876464"/>
            <a:ext cx="4183789" cy="1165207"/>
            <a:chOff x="1399842" y="876464"/>
            <a:chExt cx="4183789" cy="11652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479366" y="1561668"/>
                  <a:ext cx="4104265" cy="4800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tr-TR" sz="2000" smtClean="0">
                            <a:latin typeface="Cambria Math" panose="02040503050406030204" pitchFamily="18" charset="0"/>
                          </a:rPr>
                          <m:t>str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=0⟹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𝑆𝑀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𝐵𝑆𝑀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 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𝑆𝑀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𝐵𝑆𝑀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9366" y="1561668"/>
                  <a:ext cx="4104265" cy="480003"/>
                </a:xfrm>
                <a:prstGeom prst="rect">
                  <a:avLst/>
                </a:prstGeom>
                <a:blipFill>
                  <a:blip r:embed="rId3"/>
                  <a:stretch>
                    <a:fillRect b="-102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>
              <a:off x="1399842" y="876464"/>
              <a:ext cx="455375" cy="650620"/>
            </a:xfrm>
            <a:prstGeom prst="straightConnector1">
              <a:avLst/>
            </a:prstGeom>
            <a:ln w="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114F881-3A7C-C446-84D8-144163178353}"/>
              </a:ext>
            </a:extLst>
          </p:cNvPr>
          <p:cNvGrpSpPr/>
          <p:nvPr/>
        </p:nvGrpSpPr>
        <p:grpSpPr>
          <a:xfrm>
            <a:off x="2241542" y="2177303"/>
            <a:ext cx="2368979" cy="1200111"/>
            <a:chOff x="2241542" y="2177303"/>
            <a:chExt cx="2368979" cy="1200111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2241542" y="2177303"/>
              <a:ext cx="421850" cy="623598"/>
            </a:xfrm>
            <a:prstGeom prst="straightConnector1">
              <a:avLst/>
            </a:prstGeom>
            <a:ln w="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2301299" y="2839446"/>
                  <a:ext cx="2309222" cy="537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𝑃𝑙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𝒦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299" y="2839446"/>
                  <a:ext cx="2309222" cy="5379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BC80DA6-7F1C-954E-928E-248FB9412ABB}"/>
              </a:ext>
            </a:extLst>
          </p:cNvPr>
          <p:cNvGrpSpPr/>
          <p:nvPr/>
        </p:nvGrpSpPr>
        <p:grpSpPr>
          <a:xfrm>
            <a:off x="6725153" y="5634594"/>
            <a:ext cx="5145719" cy="964944"/>
            <a:chOff x="6725153" y="5634594"/>
            <a:chExt cx="5145719" cy="9649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B6B6B34-6282-F143-8CCB-1417CE517838}"/>
                    </a:ext>
                  </a:extLst>
                </p:cNvPr>
                <p:cNvSpPr txBox="1"/>
                <p:nvPr/>
              </p:nvSpPr>
              <p:spPr>
                <a:xfrm>
                  <a:off x="9986846" y="5634594"/>
                  <a:ext cx="1884026" cy="9649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a purely algebraic relation between </a:t>
                  </a:r>
                </a:p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</m:oMath>
                  </a14:m>
                  <a:r>
                    <a:rPr lang="en-US" dirty="0"/>
                    <a:t> and </a:t>
                  </a:r>
                  <a:r>
                    <a:rPr lang="tr-TR" dirty="0"/>
                    <a:t> </a:t>
                  </a:r>
                  <a14:m>
                    <m:oMath xmlns:m="http://schemas.openxmlformats.org/officeDocument/2006/math">
                      <m:sPre>
                        <m:sPre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b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sPre>
                    </m:oMath>
                  </a14:m>
                  <a:r>
                    <a:rPr lang="en-US" dirty="0"/>
                    <a:t>!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B6B6B34-6282-F143-8CCB-1417CE5178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6846" y="5634594"/>
                  <a:ext cx="1884026" cy="964944"/>
                </a:xfrm>
                <a:prstGeom prst="rect">
                  <a:avLst/>
                </a:prstGeom>
                <a:blipFill>
                  <a:blip r:embed="rId5"/>
                  <a:stretch>
                    <a:fillRect l="-2000" t="-3947" r="-1333" b="-657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Freeform 1"/>
            <p:cNvSpPr/>
            <p:nvPr/>
          </p:nvSpPr>
          <p:spPr>
            <a:xfrm rot="234351">
              <a:off x="6725153" y="5977408"/>
              <a:ext cx="3057510" cy="279316"/>
            </a:xfrm>
            <a:custGeom>
              <a:avLst/>
              <a:gdLst>
                <a:gd name="connsiteX0" fmla="*/ 0 w 2105891"/>
                <a:gd name="connsiteY0" fmla="*/ 27709 h 562372"/>
                <a:gd name="connsiteX1" fmla="*/ 290946 w 2105891"/>
                <a:gd name="connsiteY1" fmla="*/ 415636 h 562372"/>
                <a:gd name="connsiteX2" fmla="*/ 803564 w 2105891"/>
                <a:gd name="connsiteY2" fmla="*/ 540327 h 562372"/>
                <a:gd name="connsiteX3" fmla="*/ 2105891 w 2105891"/>
                <a:gd name="connsiteY3" fmla="*/ 0 h 5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891" h="562372">
                  <a:moveTo>
                    <a:pt x="0" y="27709"/>
                  </a:moveTo>
                  <a:cubicBezTo>
                    <a:pt x="78509" y="178954"/>
                    <a:pt x="157019" y="330200"/>
                    <a:pt x="290946" y="415636"/>
                  </a:cubicBezTo>
                  <a:cubicBezTo>
                    <a:pt x="424873" y="501072"/>
                    <a:pt x="501073" y="609600"/>
                    <a:pt x="803564" y="540327"/>
                  </a:cubicBezTo>
                  <a:cubicBezTo>
                    <a:pt x="1106055" y="471054"/>
                    <a:pt x="1605973" y="235527"/>
                    <a:pt x="2105891" y="0"/>
                  </a:cubicBezTo>
                </a:path>
              </a:pathLst>
            </a:custGeom>
            <a:noFill/>
            <a:ln w="0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8676FF6-4C9C-2349-B7D7-E121C8E1FA22}"/>
              </a:ext>
            </a:extLst>
          </p:cNvPr>
          <p:cNvGrpSpPr/>
          <p:nvPr/>
        </p:nvGrpSpPr>
        <p:grpSpPr>
          <a:xfrm>
            <a:off x="3104252" y="3469533"/>
            <a:ext cx="6234958" cy="2092223"/>
            <a:chOff x="3104252" y="3469533"/>
            <a:chExt cx="6234958" cy="2092223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3104252" y="3469533"/>
              <a:ext cx="393218" cy="568496"/>
            </a:xfrm>
            <a:prstGeom prst="straightConnector1">
              <a:avLst/>
            </a:prstGeom>
            <a:ln w="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3155722" y="4319925"/>
              <a:ext cx="6183488" cy="1241831"/>
              <a:chOff x="2815456" y="1017624"/>
              <a:chExt cx="6183488" cy="12418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72E4403-7E08-8445-B42B-09CCBA578AA4}"/>
                      </a:ext>
                    </a:extLst>
                  </p:cNvPr>
                  <p:cNvSpPr txBox="1"/>
                  <p:nvPr/>
                </p:nvSpPr>
                <p:spPr>
                  <a:xfrm>
                    <a:off x="2855963" y="1017624"/>
                    <a:ext cx="5445017" cy="4346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tr-TR" sz="2000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b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tr-TR" sz="2000" dirty="0"/>
                      <a:t> </a:t>
                    </a:r>
                    <a14:m>
                      <m:oMath xmlns:m="http://schemas.openxmlformats.org/officeDocument/2006/math">
                        <m:sPre>
                          <m:sPre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𝜇𝜈</m:t>
                                </m:r>
                              </m:sub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b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</m:e>
                        </m:sPre>
                        <m:f>
                          <m:f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𝜆𝜌</m:t>
                            </m:r>
                          </m:sup>
                        </m:sSup>
                        <m:d>
                          <m:d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tr-T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𝜈𝜌</m:t>
                                </m:r>
                              </m:sub>
                            </m:s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tr-T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𝜌𝜇</m:t>
                                </m:r>
                              </m:sub>
                            </m:s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tr-T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𝜇𝜈</m:t>
                                </m:r>
                              </m:sub>
                            </m:sSub>
                          </m:e>
                        </m:d>
                      </m:oMath>
                    </a14:m>
                    <a:endParaRPr lang="tr-TR" sz="2000" b="0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72E4403-7E08-8445-B42B-09CCBA578A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5963" y="1017624"/>
                    <a:ext cx="5445017" cy="43460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566" b="-140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1A78C695-A9B8-0548-8449-F4ED9C5CA301}"/>
                      </a:ext>
                    </a:extLst>
                  </p:cNvPr>
                  <p:cNvSpPr txBox="1"/>
                  <p:nvPr/>
                </p:nvSpPr>
                <p:spPr>
                  <a:xfrm>
                    <a:off x="2815456" y="1720205"/>
                    <a:ext cx="6183488" cy="53925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tr-TR" sz="2000" b="0" dirty="0"/>
                      <a:t>       </a:t>
                    </a:r>
                    <a14:m>
                      <m:oMath xmlns:m="http://schemas.openxmlformats.org/officeDocument/2006/math"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tr-TR" sz="2000" dirty="0"/>
                      <a:t> </a:t>
                    </a:r>
                    <a14:m>
                      <m:oMath xmlns:m="http://schemas.openxmlformats.org/officeDocument/2006/math">
                        <m:sPre>
                          <m:sPre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𝜇𝜈</m:t>
                                </m:r>
                              </m:sub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b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</m:e>
                        </m:sPre>
                        <m:f>
                          <m:f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𝑃𝑙</m:t>
                                </m:r>
                              </m:sub>
                              <m:sup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0" smtClean="0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𝒦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𝜈𝜌</m:t>
                                </m:r>
                              </m:sub>
                            </m:s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0" smtClean="0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𝒦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𝜌𝜇</m:t>
                                </m:r>
                              </m:sub>
                            </m:s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0" smtClean="0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𝒦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𝜇𝜈</m:t>
                                </m:r>
                              </m:sub>
                            </m:sSub>
                          </m:e>
                        </m:d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𝒪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a14:m>
                    <a:r>
                      <a:rPr lang="tr-TR" sz="2000" b="0" dirty="0"/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000" b="0" i="0" smtClean="0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sSup>
                              <m:sSup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𝒦</m:t>
                                </m:r>
                              </m:e>
                              <m:sup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𝑃𝑙</m:t>
                                </m:r>
                              </m:sub>
                              <m:sup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</m:den>
                        </m:f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2000" b="0" dirty="0"/>
                      <a:t> </a:t>
                    </a:r>
                    <a:endParaRPr lang="tr-TR" sz="2000" b="0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1A78C695-A9B8-0548-8449-F4ED9C5CA3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15456" y="1720205"/>
                    <a:ext cx="6183488" cy="53925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1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99250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3AF9797-081F-5D47-9923-BEC0286F8FA2}"/>
                  </a:ext>
                </a:extLst>
              </p:cNvPr>
              <p:cNvSpPr/>
              <p:nvPr/>
            </p:nvSpPr>
            <p:spPr>
              <a:xfrm>
                <a:off x="298369" y="951131"/>
                <a:ext cx="6326988" cy="790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tr-TR" sz="2000" dirty="0"/>
                        <m:t> </m:t>
                      </m:r>
                      <m:sPre>
                        <m:sPre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  <m:e>
                          <m:sSubSup>
                            <m:sSub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b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sPre>
                      <m:r>
                        <m:rPr>
                          <m:nor/>
                        </m:rPr>
                        <a:rPr lang="tr-TR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𝒦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𝑃𝑙</m:t>
                                  </m:r>
                                </m:sub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⟹ </m:t>
                      </m:r>
                      <m:sSub>
                        <m:sSub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(</m:t>
                      </m:r>
                      <m:sPre>
                        <m:sPre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sPre>
                      <m:r>
                        <a:rPr lang="tr-TR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tr-TR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sz="2000" b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𝒦</m:t>
                          </m:r>
                        </m:num>
                        <m:den>
                          <m:sSubSup>
                            <m:sSub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𝑃𝑙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3AF9797-081F-5D47-9923-BEC0286F8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69" y="951131"/>
                <a:ext cx="6326988" cy="790024"/>
              </a:xfrm>
              <a:prstGeom prst="rect">
                <a:avLst/>
              </a:prstGeom>
              <a:blipFill>
                <a:blip r:embed="rId2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C823E12-4BFF-BD4F-B553-C1D1A117BD1E}"/>
              </a:ext>
            </a:extLst>
          </p:cNvPr>
          <p:cNvGrpSpPr/>
          <p:nvPr/>
        </p:nvGrpSpPr>
        <p:grpSpPr>
          <a:xfrm>
            <a:off x="10064665" y="4101182"/>
            <a:ext cx="1431830" cy="1816503"/>
            <a:chOff x="10489968" y="4167651"/>
            <a:chExt cx="1431830" cy="1816503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5725511-68ED-B24E-98F3-D30097BE583D}"/>
                </a:ext>
              </a:extLst>
            </p:cNvPr>
            <p:cNvCxnSpPr>
              <a:cxnSpLocks/>
            </p:cNvCxnSpPr>
            <p:nvPr/>
          </p:nvCxnSpPr>
          <p:spPr>
            <a:xfrm>
              <a:off x="10489968" y="4167651"/>
              <a:ext cx="440302" cy="8931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13C54C-F621-154F-A5A5-C5FAB45FBF1A}"/>
                </a:ext>
              </a:extLst>
            </p:cNvPr>
            <p:cNvSpPr txBox="1"/>
            <p:nvPr/>
          </p:nvSpPr>
          <p:spPr>
            <a:xfrm>
              <a:off x="10580493" y="5060824"/>
              <a:ext cx="13413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/>
                <a:t>no</a:t>
              </a:r>
              <a:r>
                <a:rPr lang="tr-TR" dirty="0"/>
                <a:t> </a:t>
              </a:r>
              <a:r>
                <a:rPr lang="tr-TR" dirty="0" err="1"/>
                <a:t>gauge</a:t>
              </a:r>
              <a:r>
                <a:rPr lang="tr-TR" dirty="0"/>
                <a:t> </a:t>
              </a:r>
              <a:r>
                <a:rPr lang="tr-TR" dirty="0" err="1"/>
                <a:t>or</a:t>
              </a:r>
              <a:r>
                <a:rPr lang="tr-TR" dirty="0"/>
                <a:t> </a:t>
              </a:r>
              <a:r>
                <a:rPr lang="tr-TR" dirty="0" err="1"/>
                <a:t>Higgs</a:t>
              </a:r>
              <a:r>
                <a:rPr lang="tr-TR" dirty="0"/>
                <a:t> </a:t>
              </a:r>
              <a:r>
                <a:rPr lang="tr-TR" dirty="0" err="1"/>
                <a:t>mass</a:t>
              </a:r>
              <a:r>
                <a:rPr lang="en-US" dirty="0"/>
                <a:t> </a:t>
              </a:r>
            </a:p>
            <a:p>
              <a:r>
                <a:rPr lang="en-US" dirty="0"/>
                <a:t>terms at all</a:t>
              </a:r>
              <a:r>
                <a:rPr lang="tr-TR" dirty="0"/>
                <a:t>!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5D1A3BD-15D5-4B43-B958-C06CB05365EB}"/>
              </a:ext>
            </a:extLst>
          </p:cNvPr>
          <p:cNvGrpSpPr/>
          <p:nvPr/>
        </p:nvGrpSpPr>
        <p:grpSpPr>
          <a:xfrm>
            <a:off x="1423076" y="1697975"/>
            <a:ext cx="9402767" cy="2112999"/>
            <a:chOff x="1423076" y="1697975"/>
            <a:chExt cx="9402767" cy="21129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7A8628C-3913-7B49-9ADD-B8B804DBF180}"/>
                    </a:ext>
                  </a:extLst>
                </p:cNvPr>
                <p:cNvSpPr txBox="1"/>
                <p:nvPr/>
              </p:nvSpPr>
              <p:spPr>
                <a:xfrm>
                  <a:off x="1423076" y="3271724"/>
                  <a:ext cx="9402767" cy="5392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</m:d>
                    </m:oMath>
                  </a14:m>
                  <a:r>
                    <a:rPr lang="tr-TR" sz="2000" b="0" dirty="0"/>
                    <a:t>  </a:t>
                  </a:r>
                  <a14:m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≡ 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tr-T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r>
                        <a:rPr lang="tr-TR" sz="2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sz="200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00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</m:d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Pre>
                                    <m:sPre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p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 sz="2000"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</m:sPre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tr-TR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solidFill>
                            <a:srgbClr val="AF0597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tr-T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r>
                        <a:rPr lang="tr-TR" sz="2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𝒦</m:t>
                          </m:r>
                        </m:num>
                        <m:den>
                          <m:sSubSup>
                            <m:sSub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𝑃𝑙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tr-TR" sz="2000" b="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7A8628C-3913-7B49-9ADD-B8B804DBF1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3076" y="3271724"/>
                  <a:ext cx="9402767" cy="539250"/>
                </a:xfrm>
                <a:prstGeom prst="rect">
                  <a:avLst/>
                </a:prstGeom>
                <a:blipFill>
                  <a:blip r:embed="rId3"/>
                  <a:stretch>
                    <a:fillRect l="-945" r="-945" b="-697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5725511-68ED-B24E-98F3-D30097BE583D}"/>
                </a:ext>
              </a:extLst>
            </p:cNvPr>
            <p:cNvCxnSpPr>
              <a:cxnSpLocks/>
            </p:cNvCxnSpPr>
            <p:nvPr/>
          </p:nvCxnSpPr>
          <p:spPr>
            <a:xfrm>
              <a:off x="4095889" y="1697975"/>
              <a:ext cx="816353" cy="12835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A6D67BD-F3C7-BF41-A3B6-CEF94BFD01CE}"/>
              </a:ext>
            </a:extLst>
          </p:cNvPr>
          <p:cNvGrpSpPr/>
          <p:nvPr/>
        </p:nvGrpSpPr>
        <p:grpSpPr>
          <a:xfrm>
            <a:off x="6238219" y="3810974"/>
            <a:ext cx="2255705" cy="1442561"/>
            <a:chOff x="6238219" y="3810974"/>
            <a:chExt cx="2255705" cy="1442561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5725511-68ED-B24E-98F3-D30097BE58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6072" y="3810974"/>
              <a:ext cx="571501" cy="9524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613C54C-F621-154F-A5A5-C5FAB45FBF1A}"/>
                </a:ext>
              </a:extLst>
            </p:cNvPr>
            <p:cNvSpPr txBox="1"/>
            <p:nvPr/>
          </p:nvSpPr>
          <p:spPr>
            <a:xfrm>
              <a:off x="6238219" y="4884203"/>
              <a:ext cx="2255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CCB is suppressed </a:t>
              </a:r>
              <a:r>
                <a:rPr lang="tr-TR" dirty="0">
                  <a:solidFill>
                    <a:srgbClr val="0070C0"/>
                  </a:solidFill>
                </a:rPr>
                <a:t>!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DE3C35E-FDBF-2B41-857A-07FA2ACB93E9}"/>
              </a:ext>
            </a:extLst>
          </p:cNvPr>
          <p:cNvSpPr txBox="1"/>
          <p:nvPr/>
        </p:nvSpPr>
        <p:spPr>
          <a:xfrm>
            <a:off x="298369" y="439845"/>
            <a:ext cx="706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Extended general covariance suppresses Charge and Color Breaking (CCB):</a:t>
            </a:r>
          </a:p>
        </p:txBody>
      </p:sp>
    </p:spTree>
    <p:extLst>
      <p:ext uri="{BB962C8B-B14F-4D97-AF65-F5344CB8AC3E}">
        <p14:creationId xmlns:p14="http://schemas.microsoft.com/office/powerpoint/2010/main" val="74374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54C5692-926E-8D41-A3AC-02806C62354B}"/>
              </a:ext>
            </a:extLst>
          </p:cNvPr>
          <p:cNvGrpSpPr/>
          <p:nvPr/>
        </p:nvGrpSpPr>
        <p:grpSpPr>
          <a:xfrm>
            <a:off x="3755528" y="4338822"/>
            <a:ext cx="2869829" cy="2273817"/>
            <a:chOff x="4200816" y="4648888"/>
            <a:chExt cx="2869829" cy="2273817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5725511-68ED-B24E-98F3-D30097BE58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47907" y="4648888"/>
              <a:ext cx="723647" cy="9651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13C54C-F621-154F-A5A5-C5FAB45FBF1A}"/>
                </a:ext>
              </a:extLst>
            </p:cNvPr>
            <p:cNvSpPr txBox="1"/>
            <p:nvPr/>
          </p:nvSpPr>
          <p:spPr>
            <a:xfrm>
              <a:off x="4200816" y="5722376"/>
              <a:ext cx="28698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exact Einstein gravity </a:t>
              </a:r>
            </a:p>
            <a:p>
              <a:r>
                <a:rPr lang="en-US" dirty="0"/>
                <a:t>(no higher-curvature terms; impossible to get with general covariance alone!) </a:t>
              </a:r>
              <a:endParaRPr lang="tr-TR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A0D907C-6300-4448-A2DB-7A0124A1C148}"/>
              </a:ext>
            </a:extLst>
          </p:cNvPr>
          <p:cNvSpPr txBox="1"/>
          <p:nvPr/>
        </p:nvSpPr>
        <p:spPr>
          <a:xfrm>
            <a:off x="298369" y="439845"/>
            <a:ext cx="5753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Extended general covariance leads to exact Einstein gravity: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DFAA6B-B4E2-914A-B0C0-2B4F99029371}"/>
              </a:ext>
            </a:extLst>
          </p:cNvPr>
          <p:cNvGrpSpPr/>
          <p:nvPr/>
        </p:nvGrpSpPr>
        <p:grpSpPr>
          <a:xfrm>
            <a:off x="1423604" y="1757410"/>
            <a:ext cx="9572252" cy="2581412"/>
            <a:chOff x="1423604" y="1757410"/>
            <a:chExt cx="9572252" cy="25814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D35DD33-B174-7B42-8750-038AAACD2C17}"/>
                    </a:ext>
                  </a:extLst>
                </p:cNvPr>
                <p:cNvSpPr txBox="1"/>
                <p:nvPr/>
              </p:nvSpPr>
              <p:spPr>
                <a:xfrm>
                  <a:off x="1423604" y="2547434"/>
                  <a:ext cx="9572252" cy="17913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</m:d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=∫</m:t>
                        </m:r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rad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000" b="0" i="0" smtClean="0">
                            <a:latin typeface="Cambria Math" panose="02040503050406030204" pitchFamily="18" charset="0"/>
                          </a:rPr>
                          <m:t>{−</m:t>
                        </m:r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 sz="2000" b="0" i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  <m:sSub>
                          <m:sSub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d>
                          <m:d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tr-TR" sz="2000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d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num>
                          <m:den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  <m:r>
                          <a:rPr lang="tr-TR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sz="2000" b="0" i="0" smtClean="0">
                            <a:latin typeface="Cambria Math" panose="02040503050406030204" pitchFamily="18" charset="0"/>
                          </a:rPr>
                          <m:t>str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  <m:d>
                                  <m:dPr>
                                    <m:ctrlP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tr-TR" sz="2000" b="0" i="0" smtClean="0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d>
                          <m:d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Pre>
                              <m:sPre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p>
                              <m:e>
                                <m:r>
                                  <m:rPr>
                                    <m:sty m:val="p"/>
                                  </m:rP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</m:sPre>
                          </m:e>
                        </m:d>
                        <m:r>
                          <m:rPr>
                            <m:sty m:val="p"/>
                          </m:rPr>
                          <a:rPr lang="tr-TR" sz="2000">
                            <a:latin typeface="Cambria Math" panose="02040503050406030204" pitchFamily="18" charset="0"/>
                          </a:rPr>
                          <m:t>tr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𝒱</m:t>
                                </m:r>
                              </m:e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𝒱</m:t>
                                </m:r>
                              </m:e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p>
                            </m:sSup>
                          </m:e>
                        </m:d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tr-TR" sz="2400" dirty="0"/>
                </a:p>
                <a:p>
                  <a:pPr>
                    <a:lnSpc>
                      <a:spcPct val="150000"/>
                    </a:lnSpc>
                  </a:pPr>
                  <a:r>
                    <a:rPr lang="tr-TR" sz="2400" dirty="0"/>
                    <a:t>                    </a:t>
                  </a:r>
                  <a14:m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{−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𝑃𝑙</m:t>
                              </m:r>
                            </m:sub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)−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</m:sub>
                          </m:sSub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𝒦</m:t>
                                  </m:r>
                                  <m: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𝒦</m:t>
                                  </m:r>
                                </m:e>
                                <m:sup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𝑃𝑙</m:t>
                                  </m:r>
                                </m:sub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D35DD33-B174-7B42-8750-038AAACD2C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3604" y="2547434"/>
                  <a:ext cx="9572252" cy="179138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5725511-68ED-B24E-98F3-D30097BE583D}"/>
                </a:ext>
              </a:extLst>
            </p:cNvPr>
            <p:cNvCxnSpPr>
              <a:cxnSpLocks/>
            </p:cNvCxnSpPr>
            <p:nvPr/>
          </p:nvCxnSpPr>
          <p:spPr>
            <a:xfrm>
              <a:off x="4200816" y="1757410"/>
              <a:ext cx="690161" cy="9007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638FB1-F465-744F-8106-9651D0AECD62}"/>
                  </a:ext>
                </a:extLst>
              </p:cNvPr>
              <p:cNvSpPr/>
              <p:nvPr/>
            </p:nvSpPr>
            <p:spPr>
              <a:xfrm>
                <a:off x="298369" y="993988"/>
                <a:ext cx="6326988" cy="790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tr-TR" sz="2000" dirty="0"/>
                        <m:t> </m:t>
                      </m:r>
                      <m:sPre>
                        <m:sPre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  <m:e>
                          <m:sSubSup>
                            <m:sSub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b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sPre>
                      <m:r>
                        <m:rPr>
                          <m:nor/>
                        </m:rPr>
                        <a:rPr lang="tr-TR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𝒦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𝑃𝑙</m:t>
                                  </m:r>
                                </m:sub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⟹ </m:t>
                      </m:r>
                      <m:sSub>
                        <m:sSub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(</m:t>
                      </m:r>
                      <m:sPre>
                        <m:sPre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sPre>
                      <m:r>
                        <a:rPr lang="tr-TR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tr-TR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sz="2000" b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𝒦</m:t>
                          </m:r>
                        </m:num>
                        <m:den>
                          <m:sSubSup>
                            <m:sSub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𝑃𝑙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638FB1-F465-744F-8106-9651D0AECD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69" y="993988"/>
                <a:ext cx="6326988" cy="790024"/>
              </a:xfrm>
              <a:prstGeom prst="rect">
                <a:avLst/>
              </a:prstGeom>
              <a:blipFill>
                <a:blip r:embed="rId3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73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5DC71BE-7EE2-8B49-A86F-DA0E485FE7BF}"/>
                  </a:ext>
                </a:extLst>
              </p:cNvPr>
              <p:cNvSpPr/>
              <p:nvPr/>
            </p:nvSpPr>
            <p:spPr>
              <a:xfrm>
                <a:off x="1029171" y="1548043"/>
                <a:ext cx="3606624" cy="1675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4800" dirty="0">
                    <a:solidFill>
                      <a:schemeClr val="tx1"/>
                    </a:solidFill>
                  </a:rPr>
                  <a:t>SM</a:t>
                </a:r>
              </a:p>
              <a:p>
                <a:r>
                  <a:rPr lang="tr-TR" dirty="0">
                    <a:solidFill>
                      <a:schemeClr val="tx1"/>
                    </a:solidFill>
                  </a:rPr>
                  <a:t>(QFT in </a:t>
                </a:r>
                <a:r>
                  <a:rPr lang="tr-TR" dirty="0" err="1">
                    <a:solidFill>
                      <a:schemeClr val="tx1"/>
                    </a:solidFill>
                  </a:rPr>
                  <a:t>flat</a:t>
                </a:r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</a:rPr>
                  <a:t>spacetime</a:t>
                </a:r>
                <a:r>
                  <a:rPr lang="tr-TR" dirty="0">
                    <a:solidFill>
                      <a:schemeClr val="tx1"/>
                    </a:solidFill>
                  </a:rPr>
                  <a:t> of </a:t>
                </a:r>
                <a:r>
                  <a:rPr lang="tr-TR" dirty="0" err="1">
                    <a:solidFill>
                      <a:schemeClr val="tx1"/>
                    </a:solidFill>
                  </a:rPr>
                  <a:t>metric</a:t>
                </a:r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 with full </a:t>
                </a:r>
                <a:r>
                  <a:rPr lang="tr-TR" dirty="0" err="1">
                    <a:solidFill>
                      <a:schemeClr val="tx1"/>
                    </a:solidFill>
                  </a:rPr>
                  <a:t>experimental</a:t>
                </a:r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</a:rPr>
                  <a:t>confirmation</a:t>
                </a:r>
                <a:r>
                  <a:rPr lang="tr-TR" sz="20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5DC71BE-7EE2-8B49-A86F-DA0E485FE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71" y="1548043"/>
                <a:ext cx="3606624" cy="1675750"/>
              </a:xfrm>
              <a:prstGeom prst="rect">
                <a:avLst/>
              </a:prstGeom>
              <a:blipFill>
                <a:blip r:embed="rId2"/>
                <a:stretch>
                  <a:fillRect l="-1399" t="-7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2FC0132-0397-6F4E-BF17-9F97FFCD52EF}"/>
                  </a:ext>
                </a:extLst>
              </p:cNvPr>
              <p:cNvSpPr/>
              <p:nvPr/>
            </p:nvSpPr>
            <p:spPr>
              <a:xfrm>
                <a:off x="1031290" y="3223793"/>
                <a:ext cx="4685150" cy="1675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4800" dirty="0">
                    <a:solidFill>
                      <a:srgbClr val="00B050"/>
                    </a:solidFill>
                  </a:rPr>
                  <a:t>BSM</a:t>
                </a:r>
              </a:p>
              <a:p>
                <a:r>
                  <a:rPr lang="tr-TR" dirty="0">
                    <a:solidFill>
                      <a:srgbClr val="00B050"/>
                    </a:solidFill>
                  </a:rPr>
                  <a:t>(QFT in </a:t>
                </a:r>
                <a:r>
                  <a:rPr lang="tr-TR" dirty="0" err="1">
                    <a:solidFill>
                      <a:srgbClr val="00B050"/>
                    </a:solidFill>
                  </a:rPr>
                  <a:t>flat</a:t>
                </a:r>
                <a:r>
                  <a:rPr lang="tr-TR" dirty="0">
                    <a:solidFill>
                      <a:srgbClr val="00B050"/>
                    </a:solidFill>
                  </a:rPr>
                  <a:t> </a:t>
                </a:r>
                <a:r>
                  <a:rPr lang="tr-TR" dirty="0" err="1">
                    <a:solidFill>
                      <a:srgbClr val="00B050"/>
                    </a:solidFill>
                  </a:rPr>
                  <a:t>spacetime</a:t>
                </a:r>
                <a:r>
                  <a:rPr lang="tr-TR" dirty="0">
                    <a:solidFill>
                      <a:srgbClr val="00B050"/>
                    </a:solidFill>
                  </a:rPr>
                  <a:t> of </a:t>
                </a:r>
                <a:r>
                  <a:rPr lang="tr-TR" dirty="0" err="1">
                    <a:solidFill>
                      <a:srgbClr val="00B050"/>
                    </a:solidFill>
                  </a:rPr>
                  <a:t>metric</a:t>
                </a:r>
                <a:r>
                  <a:rPr lang="tr-TR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tr-TR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>
                    <a:solidFill>
                      <a:srgbClr val="00B050"/>
                    </a:solidFill>
                  </a:rPr>
                  <a:t>as </a:t>
                </a:r>
                <a:r>
                  <a:rPr lang="tr-TR" dirty="0" err="1">
                    <a:solidFill>
                      <a:srgbClr val="00B050"/>
                    </a:solidFill>
                  </a:rPr>
                  <a:t>required</a:t>
                </a:r>
                <a:r>
                  <a:rPr lang="tr-TR" dirty="0">
                    <a:solidFill>
                      <a:srgbClr val="00B050"/>
                    </a:solidFill>
                  </a:rPr>
                  <a:t> </a:t>
                </a:r>
                <a:r>
                  <a:rPr lang="tr-TR" dirty="0" err="1">
                    <a:solidFill>
                      <a:srgbClr val="00B050"/>
                    </a:solidFill>
                  </a:rPr>
                  <a:t>for</a:t>
                </a:r>
                <a:r>
                  <a:rPr lang="tr-TR" dirty="0">
                    <a:solidFill>
                      <a:srgbClr val="00B050"/>
                    </a:solidFill>
                  </a:rPr>
                  <a:t> </a:t>
                </a:r>
                <a:r>
                  <a:rPr lang="tr-TR" dirty="0" err="1">
                    <a:solidFill>
                      <a:srgbClr val="00B050"/>
                    </a:solidFill>
                  </a:rPr>
                  <a:t>dark</a:t>
                </a:r>
                <a:r>
                  <a:rPr lang="tr-TR" dirty="0">
                    <a:solidFill>
                      <a:srgbClr val="00B050"/>
                    </a:solidFill>
                  </a:rPr>
                  <a:t> </a:t>
                </a:r>
                <a:r>
                  <a:rPr lang="tr-TR" dirty="0" err="1">
                    <a:solidFill>
                      <a:srgbClr val="00B050"/>
                    </a:solidFill>
                  </a:rPr>
                  <a:t>matter</a:t>
                </a:r>
                <a:r>
                  <a:rPr lang="tr-TR" dirty="0">
                    <a:solidFill>
                      <a:srgbClr val="00B050"/>
                    </a:solidFill>
                  </a:rPr>
                  <a:t>, </a:t>
                </a:r>
                <a:r>
                  <a:rPr lang="tr-TR" dirty="0" err="1">
                    <a:solidFill>
                      <a:srgbClr val="00B050"/>
                    </a:solidFill>
                  </a:rPr>
                  <a:t>massive</a:t>
                </a:r>
                <a:r>
                  <a:rPr lang="tr-TR" dirty="0">
                    <a:solidFill>
                      <a:srgbClr val="00B050"/>
                    </a:solidFill>
                  </a:rPr>
                  <a:t> </a:t>
                </a:r>
                <a:r>
                  <a:rPr lang="tr-TR" dirty="0" err="1">
                    <a:solidFill>
                      <a:srgbClr val="00B050"/>
                    </a:solidFill>
                  </a:rPr>
                  <a:t>neutrinos</a:t>
                </a:r>
                <a:r>
                  <a:rPr lang="tr-TR" dirty="0">
                    <a:solidFill>
                      <a:srgbClr val="00B050"/>
                    </a:solidFill>
                  </a:rPr>
                  <a:t>, </a:t>
                </a:r>
                <a:r>
                  <a:rPr lang="tr-TR" dirty="0" err="1">
                    <a:solidFill>
                      <a:srgbClr val="00B050"/>
                    </a:solidFill>
                  </a:rPr>
                  <a:t>flavor</a:t>
                </a:r>
                <a:r>
                  <a:rPr lang="tr-TR" dirty="0">
                    <a:solidFill>
                      <a:srgbClr val="00B050"/>
                    </a:solidFill>
                  </a:rPr>
                  <a:t>, …)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2FC0132-0397-6F4E-BF17-9F97FFCD5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90" y="3223793"/>
                <a:ext cx="4685150" cy="1675750"/>
              </a:xfrm>
              <a:prstGeom prst="rect">
                <a:avLst/>
              </a:prstGeom>
              <a:blipFill>
                <a:blip r:embed="rId3"/>
                <a:stretch>
                  <a:fillRect l="-9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D7D9B404-E0DB-FB42-91C7-BBD11D0418C4}"/>
                  </a:ext>
                </a:extLst>
              </p:cNvPr>
              <p:cNvSpPr/>
              <p:nvPr/>
            </p:nvSpPr>
            <p:spPr>
              <a:xfrm rot="20885958">
                <a:off x="8202727" y="730888"/>
                <a:ext cx="3517088" cy="2360843"/>
              </a:xfrm>
              <a:custGeom>
                <a:avLst/>
                <a:gdLst>
                  <a:gd name="connsiteX0" fmla="*/ 1804835 w 2182665"/>
                  <a:gd name="connsiteY0" fmla="*/ 13141 h 2348945"/>
                  <a:gd name="connsiteX1" fmla="*/ 1157721 w 2182665"/>
                  <a:gd name="connsiteY1" fmla="*/ 280428 h 2348945"/>
                  <a:gd name="connsiteX2" fmla="*/ 1143654 w 2182665"/>
                  <a:gd name="connsiteY2" fmla="*/ 843135 h 2348945"/>
                  <a:gd name="connsiteX3" fmla="*/ 721623 w 2182665"/>
                  <a:gd name="connsiteY3" fmla="*/ 1391775 h 2348945"/>
                  <a:gd name="connsiteX4" fmla="*/ 299592 w 2182665"/>
                  <a:gd name="connsiteY4" fmla="*/ 1490249 h 2348945"/>
                  <a:gd name="connsiteX5" fmla="*/ 32306 w 2182665"/>
                  <a:gd name="connsiteY5" fmla="*/ 1968551 h 2348945"/>
                  <a:gd name="connsiteX6" fmla="*/ 229254 w 2182665"/>
                  <a:gd name="connsiteY6" fmla="*/ 2348378 h 2348945"/>
                  <a:gd name="connsiteX7" fmla="*/ 2029918 w 2182665"/>
                  <a:gd name="connsiteY7" fmla="*/ 1884144 h 2348945"/>
                  <a:gd name="connsiteX8" fmla="*/ 2058054 w 2182665"/>
                  <a:gd name="connsiteY8" fmla="*/ 674323 h 2348945"/>
                  <a:gd name="connsiteX9" fmla="*/ 1804835 w 2182665"/>
                  <a:gd name="connsiteY9" fmla="*/ 13141 h 2348945"/>
                  <a:gd name="connsiteX0" fmla="*/ 1804835 w 2182665"/>
                  <a:gd name="connsiteY0" fmla="*/ 13936 h 2349740"/>
                  <a:gd name="connsiteX1" fmla="*/ 1157721 w 2182665"/>
                  <a:gd name="connsiteY1" fmla="*/ 281223 h 2349740"/>
                  <a:gd name="connsiteX2" fmla="*/ 600038 w 2182665"/>
                  <a:gd name="connsiteY2" fmla="*/ 936222 h 2349740"/>
                  <a:gd name="connsiteX3" fmla="*/ 721623 w 2182665"/>
                  <a:gd name="connsiteY3" fmla="*/ 1392570 h 2349740"/>
                  <a:gd name="connsiteX4" fmla="*/ 299592 w 2182665"/>
                  <a:gd name="connsiteY4" fmla="*/ 1491044 h 2349740"/>
                  <a:gd name="connsiteX5" fmla="*/ 32306 w 2182665"/>
                  <a:gd name="connsiteY5" fmla="*/ 1969346 h 2349740"/>
                  <a:gd name="connsiteX6" fmla="*/ 229254 w 2182665"/>
                  <a:gd name="connsiteY6" fmla="*/ 2349173 h 2349740"/>
                  <a:gd name="connsiteX7" fmla="*/ 2029918 w 2182665"/>
                  <a:gd name="connsiteY7" fmla="*/ 1884939 h 2349740"/>
                  <a:gd name="connsiteX8" fmla="*/ 2058054 w 2182665"/>
                  <a:gd name="connsiteY8" fmla="*/ 675118 h 2349740"/>
                  <a:gd name="connsiteX9" fmla="*/ 1804835 w 2182665"/>
                  <a:gd name="connsiteY9" fmla="*/ 13936 h 2349740"/>
                  <a:gd name="connsiteX0" fmla="*/ 1804835 w 2182665"/>
                  <a:gd name="connsiteY0" fmla="*/ 13936 h 2349740"/>
                  <a:gd name="connsiteX1" fmla="*/ 1157721 w 2182665"/>
                  <a:gd name="connsiteY1" fmla="*/ 281223 h 2349740"/>
                  <a:gd name="connsiteX2" fmla="*/ 600038 w 2182665"/>
                  <a:gd name="connsiteY2" fmla="*/ 936222 h 2349740"/>
                  <a:gd name="connsiteX3" fmla="*/ 299592 w 2182665"/>
                  <a:gd name="connsiteY3" fmla="*/ 1491044 h 2349740"/>
                  <a:gd name="connsiteX4" fmla="*/ 32306 w 2182665"/>
                  <a:gd name="connsiteY4" fmla="*/ 1969346 h 2349740"/>
                  <a:gd name="connsiteX5" fmla="*/ 229254 w 2182665"/>
                  <a:gd name="connsiteY5" fmla="*/ 2349173 h 2349740"/>
                  <a:gd name="connsiteX6" fmla="*/ 2029918 w 2182665"/>
                  <a:gd name="connsiteY6" fmla="*/ 1884939 h 2349740"/>
                  <a:gd name="connsiteX7" fmla="*/ 2058054 w 2182665"/>
                  <a:gd name="connsiteY7" fmla="*/ 675118 h 2349740"/>
                  <a:gd name="connsiteX8" fmla="*/ 1804835 w 2182665"/>
                  <a:gd name="connsiteY8" fmla="*/ 13936 h 2349740"/>
                  <a:gd name="connsiteX0" fmla="*/ 1765418 w 2184431"/>
                  <a:gd name="connsiteY0" fmla="*/ 278145 h 2078480"/>
                  <a:gd name="connsiteX1" fmla="*/ 1157721 w 2184431"/>
                  <a:gd name="connsiteY1" fmla="*/ 9963 h 2078480"/>
                  <a:gd name="connsiteX2" fmla="*/ 600038 w 2184431"/>
                  <a:gd name="connsiteY2" fmla="*/ 664962 h 2078480"/>
                  <a:gd name="connsiteX3" fmla="*/ 299592 w 2184431"/>
                  <a:gd name="connsiteY3" fmla="*/ 1219784 h 2078480"/>
                  <a:gd name="connsiteX4" fmla="*/ 32306 w 2184431"/>
                  <a:gd name="connsiteY4" fmla="*/ 1698086 h 2078480"/>
                  <a:gd name="connsiteX5" fmla="*/ 229254 w 2184431"/>
                  <a:gd name="connsiteY5" fmla="*/ 2077913 h 2078480"/>
                  <a:gd name="connsiteX6" fmla="*/ 2029918 w 2184431"/>
                  <a:gd name="connsiteY6" fmla="*/ 1613679 h 2078480"/>
                  <a:gd name="connsiteX7" fmla="*/ 2058054 w 2184431"/>
                  <a:gd name="connsiteY7" fmla="*/ 403858 h 2078480"/>
                  <a:gd name="connsiteX8" fmla="*/ 1765418 w 2184431"/>
                  <a:gd name="connsiteY8" fmla="*/ 278145 h 2078480"/>
                  <a:gd name="connsiteX0" fmla="*/ 1807323 w 2829347"/>
                  <a:gd name="connsiteY0" fmla="*/ 278145 h 2103161"/>
                  <a:gd name="connsiteX1" fmla="*/ 1199626 w 2829347"/>
                  <a:gd name="connsiteY1" fmla="*/ 9963 h 2103161"/>
                  <a:gd name="connsiteX2" fmla="*/ 641943 w 2829347"/>
                  <a:gd name="connsiteY2" fmla="*/ 664962 h 2103161"/>
                  <a:gd name="connsiteX3" fmla="*/ 341497 w 2829347"/>
                  <a:gd name="connsiteY3" fmla="*/ 1219784 h 2103161"/>
                  <a:gd name="connsiteX4" fmla="*/ 74211 w 2829347"/>
                  <a:gd name="connsiteY4" fmla="*/ 1698086 h 2103161"/>
                  <a:gd name="connsiteX5" fmla="*/ 271159 w 2829347"/>
                  <a:gd name="connsiteY5" fmla="*/ 2077913 h 2103161"/>
                  <a:gd name="connsiteX6" fmla="*/ 2761194 w 2829347"/>
                  <a:gd name="connsiteY6" fmla="*/ 1882403 h 2103161"/>
                  <a:gd name="connsiteX7" fmla="*/ 2099959 w 2829347"/>
                  <a:gd name="connsiteY7" fmla="*/ 403858 h 2103161"/>
                  <a:gd name="connsiteX8" fmla="*/ 1807323 w 2829347"/>
                  <a:gd name="connsiteY8" fmla="*/ 278145 h 2103161"/>
                  <a:gd name="connsiteX0" fmla="*/ 1588696 w 2610720"/>
                  <a:gd name="connsiteY0" fmla="*/ 278145 h 2130680"/>
                  <a:gd name="connsiteX1" fmla="*/ 980999 w 2610720"/>
                  <a:gd name="connsiteY1" fmla="*/ 9963 h 2130680"/>
                  <a:gd name="connsiteX2" fmla="*/ 423316 w 2610720"/>
                  <a:gd name="connsiteY2" fmla="*/ 664962 h 2130680"/>
                  <a:gd name="connsiteX3" fmla="*/ 122870 w 2610720"/>
                  <a:gd name="connsiteY3" fmla="*/ 1219784 h 2130680"/>
                  <a:gd name="connsiteX4" fmla="*/ 791364 w 2610720"/>
                  <a:gd name="connsiteY4" fmla="*/ 1325161 h 2130680"/>
                  <a:gd name="connsiteX5" fmla="*/ 52532 w 2610720"/>
                  <a:gd name="connsiteY5" fmla="*/ 2077913 h 2130680"/>
                  <a:gd name="connsiteX6" fmla="*/ 2542567 w 2610720"/>
                  <a:gd name="connsiteY6" fmla="*/ 1882403 h 2130680"/>
                  <a:gd name="connsiteX7" fmla="*/ 1881332 w 2610720"/>
                  <a:gd name="connsiteY7" fmla="*/ 403858 h 2130680"/>
                  <a:gd name="connsiteX8" fmla="*/ 1588696 w 2610720"/>
                  <a:gd name="connsiteY8" fmla="*/ 278145 h 2130680"/>
                  <a:gd name="connsiteX0" fmla="*/ 1476425 w 2498449"/>
                  <a:gd name="connsiteY0" fmla="*/ 278145 h 2955283"/>
                  <a:gd name="connsiteX1" fmla="*/ 868728 w 2498449"/>
                  <a:gd name="connsiteY1" fmla="*/ 9963 h 2955283"/>
                  <a:gd name="connsiteX2" fmla="*/ 311045 w 2498449"/>
                  <a:gd name="connsiteY2" fmla="*/ 664962 h 2955283"/>
                  <a:gd name="connsiteX3" fmla="*/ 10599 w 2498449"/>
                  <a:gd name="connsiteY3" fmla="*/ 1219784 h 2955283"/>
                  <a:gd name="connsiteX4" fmla="*/ 679093 w 2498449"/>
                  <a:gd name="connsiteY4" fmla="*/ 1325161 h 2955283"/>
                  <a:gd name="connsiteX5" fmla="*/ 1498022 w 2498449"/>
                  <a:gd name="connsiteY5" fmla="*/ 2948451 h 2955283"/>
                  <a:gd name="connsiteX6" fmla="*/ 2430296 w 2498449"/>
                  <a:gd name="connsiteY6" fmla="*/ 1882403 h 2955283"/>
                  <a:gd name="connsiteX7" fmla="*/ 1769061 w 2498449"/>
                  <a:gd name="connsiteY7" fmla="*/ 403858 h 2955283"/>
                  <a:gd name="connsiteX8" fmla="*/ 1476425 w 2498449"/>
                  <a:gd name="connsiteY8" fmla="*/ 278145 h 2955283"/>
                  <a:gd name="connsiteX0" fmla="*/ 1186967 w 2208991"/>
                  <a:gd name="connsiteY0" fmla="*/ 278145 h 2955283"/>
                  <a:gd name="connsiteX1" fmla="*/ 579270 w 2208991"/>
                  <a:gd name="connsiteY1" fmla="*/ 9963 h 2955283"/>
                  <a:gd name="connsiteX2" fmla="*/ 21587 w 2208991"/>
                  <a:gd name="connsiteY2" fmla="*/ 664962 h 2955283"/>
                  <a:gd name="connsiteX3" fmla="*/ 140775 w 2208991"/>
                  <a:gd name="connsiteY3" fmla="*/ 957764 h 2955283"/>
                  <a:gd name="connsiteX4" fmla="*/ 389635 w 2208991"/>
                  <a:gd name="connsiteY4" fmla="*/ 1325161 h 2955283"/>
                  <a:gd name="connsiteX5" fmla="*/ 1208564 w 2208991"/>
                  <a:gd name="connsiteY5" fmla="*/ 2948451 h 2955283"/>
                  <a:gd name="connsiteX6" fmla="*/ 2140838 w 2208991"/>
                  <a:gd name="connsiteY6" fmla="*/ 1882403 h 2955283"/>
                  <a:gd name="connsiteX7" fmla="*/ 1479603 w 2208991"/>
                  <a:gd name="connsiteY7" fmla="*/ 403858 h 2955283"/>
                  <a:gd name="connsiteX8" fmla="*/ 1186967 w 2208991"/>
                  <a:gd name="connsiteY8" fmla="*/ 278145 h 2955283"/>
                  <a:gd name="connsiteX0" fmla="*/ 1367223 w 2389247"/>
                  <a:gd name="connsiteY0" fmla="*/ 278145 h 2951937"/>
                  <a:gd name="connsiteX1" fmla="*/ 759526 w 2389247"/>
                  <a:gd name="connsiteY1" fmla="*/ 9963 h 2951937"/>
                  <a:gd name="connsiteX2" fmla="*/ 201843 w 2389247"/>
                  <a:gd name="connsiteY2" fmla="*/ 664962 h 2951937"/>
                  <a:gd name="connsiteX3" fmla="*/ 321031 w 2389247"/>
                  <a:gd name="connsiteY3" fmla="*/ 957764 h 2951937"/>
                  <a:gd name="connsiteX4" fmla="*/ 43062 w 2389247"/>
                  <a:gd name="connsiteY4" fmla="*/ 2178983 h 2951937"/>
                  <a:gd name="connsiteX5" fmla="*/ 1388820 w 2389247"/>
                  <a:gd name="connsiteY5" fmla="*/ 2948451 h 2951937"/>
                  <a:gd name="connsiteX6" fmla="*/ 2321094 w 2389247"/>
                  <a:gd name="connsiteY6" fmla="*/ 1882403 h 2951937"/>
                  <a:gd name="connsiteX7" fmla="*/ 1659859 w 2389247"/>
                  <a:gd name="connsiteY7" fmla="*/ 403858 h 2951937"/>
                  <a:gd name="connsiteX8" fmla="*/ 1367223 w 2389247"/>
                  <a:gd name="connsiteY8" fmla="*/ 278145 h 2951937"/>
                  <a:gd name="connsiteX0" fmla="*/ 1404242 w 2426266"/>
                  <a:gd name="connsiteY0" fmla="*/ 278145 h 2951918"/>
                  <a:gd name="connsiteX1" fmla="*/ 796545 w 2426266"/>
                  <a:gd name="connsiteY1" fmla="*/ 9963 h 2951918"/>
                  <a:gd name="connsiteX2" fmla="*/ 238862 w 2426266"/>
                  <a:gd name="connsiteY2" fmla="*/ 664962 h 2951918"/>
                  <a:gd name="connsiteX3" fmla="*/ 163727 w 2426266"/>
                  <a:gd name="connsiteY3" fmla="*/ 974874 h 2951918"/>
                  <a:gd name="connsiteX4" fmla="*/ 80081 w 2426266"/>
                  <a:gd name="connsiteY4" fmla="*/ 2178983 h 2951918"/>
                  <a:gd name="connsiteX5" fmla="*/ 1425839 w 2426266"/>
                  <a:gd name="connsiteY5" fmla="*/ 2948451 h 2951918"/>
                  <a:gd name="connsiteX6" fmla="*/ 2358113 w 2426266"/>
                  <a:gd name="connsiteY6" fmla="*/ 1882403 h 2951918"/>
                  <a:gd name="connsiteX7" fmla="*/ 1696878 w 2426266"/>
                  <a:gd name="connsiteY7" fmla="*/ 403858 h 2951918"/>
                  <a:gd name="connsiteX8" fmla="*/ 1404242 w 2426266"/>
                  <a:gd name="connsiteY8" fmla="*/ 278145 h 2951918"/>
                  <a:gd name="connsiteX0" fmla="*/ 1268158 w 2290182"/>
                  <a:gd name="connsiteY0" fmla="*/ 278145 h 3078308"/>
                  <a:gd name="connsiteX1" fmla="*/ 660461 w 2290182"/>
                  <a:gd name="connsiteY1" fmla="*/ 9963 h 3078308"/>
                  <a:gd name="connsiteX2" fmla="*/ 102778 w 2290182"/>
                  <a:gd name="connsiteY2" fmla="*/ 664962 h 3078308"/>
                  <a:gd name="connsiteX3" fmla="*/ 27643 w 2290182"/>
                  <a:gd name="connsiteY3" fmla="*/ 974874 h 3078308"/>
                  <a:gd name="connsiteX4" fmla="*/ 422112 w 2290182"/>
                  <a:gd name="connsiteY4" fmla="*/ 2840843 h 3078308"/>
                  <a:gd name="connsiteX5" fmla="*/ 1289755 w 2290182"/>
                  <a:gd name="connsiteY5" fmla="*/ 2948451 h 3078308"/>
                  <a:gd name="connsiteX6" fmla="*/ 2222029 w 2290182"/>
                  <a:gd name="connsiteY6" fmla="*/ 1882403 h 3078308"/>
                  <a:gd name="connsiteX7" fmla="*/ 1560794 w 2290182"/>
                  <a:gd name="connsiteY7" fmla="*/ 403858 h 3078308"/>
                  <a:gd name="connsiteX8" fmla="*/ 1268158 w 2290182"/>
                  <a:gd name="connsiteY8" fmla="*/ 278145 h 3078308"/>
                  <a:gd name="connsiteX0" fmla="*/ 1240735 w 2262759"/>
                  <a:gd name="connsiteY0" fmla="*/ 298579 h 3098742"/>
                  <a:gd name="connsiteX1" fmla="*/ 633038 w 2262759"/>
                  <a:gd name="connsiteY1" fmla="*/ 30397 h 3098742"/>
                  <a:gd name="connsiteX2" fmla="*/ 343150 w 2262759"/>
                  <a:gd name="connsiteY2" fmla="*/ 1087946 h 3098742"/>
                  <a:gd name="connsiteX3" fmla="*/ 220 w 2262759"/>
                  <a:gd name="connsiteY3" fmla="*/ 995308 h 3098742"/>
                  <a:gd name="connsiteX4" fmla="*/ 394689 w 2262759"/>
                  <a:gd name="connsiteY4" fmla="*/ 2861277 h 3098742"/>
                  <a:gd name="connsiteX5" fmla="*/ 1262332 w 2262759"/>
                  <a:gd name="connsiteY5" fmla="*/ 2968885 h 3098742"/>
                  <a:gd name="connsiteX6" fmla="*/ 2194606 w 2262759"/>
                  <a:gd name="connsiteY6" fmla="*/ 1902837 h 3098742"/>
                  <a:gd name="connsiteX7" fmla="*/ 1533371 w 2262759"/>
                  <a:gd name="connsiteY7" fmla="*/ 424292 h 3098742"/>
                  <a:gd name="connsiteX8" fmla="*/ 1240735 w 2262759"/>
                  <a:gd name="connsiteY8" fmla="*/ 298579 h 3098742"/>
                  <a:gd name="connsiteX0" fmla="*/ 943062 w 1965086"/>
                  <a:gd name="connsiteY0" fmla="*/ 298579 h 3050525"/>
                  <a:gd name="connsiteX1" fmla="*/ 335365 w 1965086"/>
                  <a:gd name="connsiteY1" fmla="*/ 30397 h 3050525"/>
                  <a:gd name="connsiteX2" fmla="*/ 45477 w 1965086"/>
                  <a:gd name="connsiteY2" fmla="*/ 1087946 h 3050525"/>
                  <a:gd name="connsiteX3" fmla="*/ 15234 w 1965086"/>
                  <a:gd name="connsiteY3" fmla="*/ 1937568 h 3050525"/>
                  <a:gd name="connsiteX4" fmla="*/ 97016 w 1965086"/>
                  <a:gd name="connsiteY4" fmla="*/ 2861277 h 3050525"/>
                  <a:gd name="connsiteX5" fmla="*/ 964659 w 1965086"/>
                  <a:gd name="connsiteY5" fmla="*/ 2968885 h 3050525"/>
                  <a:gd name="connsiteX6" fmla="*/ 1896933 w 1965086"/>
                  <a:gd name="connsiteY6" fmla="*/ 1902837 h 3050525"/>
                  <a:gd name="connsiteX7" fmla="*/ 1235698 w 1965086"/>
                  <a:gd name="connsiteY7" fmla="*/ 424292 h 3050525"/>
                  <a:gd name="connsiteX8" fmla="*/ 943062 w 1965086"/>
                  <a:gd name="connsiteY8" fmla="*/ 298579 h 3050525"/>
                  <a:gd name="connsiteX0" fmla="*/ 1085764 w 2107788"/>
                  <a:gd name="connsiteY0" fmla="*/ 301839 h 3053785"/>
                  <a:gd name="connsiteX1" fmla="*/ 478067 w 2107788"/>
                  <a:gd name="connsiteY1" fmla="*/ 33657 h 3053785"/>
                  <a:gd name="connsiteX2" fmla="*/ 10653 w 2107788"/>
                  <a:gd name="connsiteY2" fmla="*/ 1147913 h 3053785"/>
                  <a:gd name="connsiteX3" fmla="*/ 157936 w 2107788"/>
                  <a:gd name="connsiteY3" fmla="*/ 1940828 h 3053785"/>
                  <a:gd name="connsiteX4" fmla="*/ 239718 w 2107788"/>
                  <a:gd name="connsiteY4" fmla="*/ 2864537 h 3053785"/>
                  <a:gd name="connsiteX5" fmla="*/ 1107361 w 2107788"/>
                  <a:gd name="connsiteY5" fmla="*/ 2972145 h 3053785"/>
                  <a:gd name="connsiteX6" fmla="*/ 2039635 w 2107788"/>
                  <a:gd name="connsiteY6" fmla="*/ 1906097 h 3053785"/>
                  <a:gd name="connsiteX7" fmla="*/ 1378400 w 2107788"/>
                  <a:gd name="connsiteY7" fmla="*/ 427552 h 3053785"/>
                  <a:gd name="connsiteX8" fmla="*/ 1085764 w 2107788"/>
                  <a:gd name="connsiteY8" fmla="*/ 301839 h 3053785"/>
                  <a:gd name="connsiteX0" fmla="*/ 1170285 w 2192309"/>
                  <a:gd name="connsiteY0" fmla="*/ 307454 h 3059400"/>
                  <a:gd name="connsiteX1" fmla="*/ 562588 w 2192309"/>
                  <a:gd name="connsiteY1" fmla="*/ 39272 h 3059400"/>
                  <a:gd name="connsiteX2" fmla="*/ 7819 w 2192309"/>
                  <a:gd name="connsiteY2" fmla="*/ 1248752 h 3059400"/>
                  <a:gd name="connsiteX3" fmla="*/ 242457 w 2192309"/>
                  <a:gd name="connsiteY3" fmla="*/ 1946443 h 3059400"/>
                  <a:gd name="connsiteX4" fmla="*/ 324239 w 2192309"/>
                  <a:gd name="connsiteY4" fmla="*/ 2870152 h 3059400"/>
                  <a:gd name="connsiteX5" fmla="*/ 1191882 w 2192309"/>
                  <a:gd name="connsiteY5" fmla="*/ 2977760 h 3059400"/>
                  <a:gd name="connsiteX6" fmla="*/ 2124156 w 2192309"/>
                  <a:gd name="connsiteY6" fmla="*/ 1911712 h 3059400"/>
                  <a:gd name="connsiteX7" fmla="*/ 1462921 w 2192309"/>
                  <a:gd name="connsiteY7" fmla="*/ 433167 h 3059400"/>
                  <a:gd name="connsiteX8" fmla="*/ 1170285 w 2192309"/>
                  <a:gd name="connsiteY8" fmla="*/ 307454 h 3059400"/>
                  <a:gd name="connsiteX0" fmla="*/ 1170285 w 1770673"/>
                  <a:gd name="connsiteY0" fmla="*/ 307454 h 3055665"/>
                  <a:gd name="connsiteX1" fmla="*/ 562588 w 1770673"/>
                  <a:gd name="connsiteY1" fmla="*/ 39272 h 3055665"/>
                  <a:gd name="connsiteX2" fmla="*/ 7819 w 1770673"/>
                  <a:gd name="connsiteY2" fmla="*/ 1248752 h 3055665"/>
                  <a:gd name="connsiteX3" fmla="*/ 242457 w 1770673"/>
                  <a:gd name="connsiteY3" fmla="*/ 1946443 h 3055665"/>
                  <a:gd name="connsiteX4" fmla="*/ 324239 w 1770673"/>
                  <a:gd name="connsiteY4" fmla="*/ 2870152 h 3055665"/>
                  <a:gd name="connsiteX5" fmla="*/ 1191882 w 1770673"/>
                  <a:gd name="connsiteY5" fmla="*/ 2977760 h 3055665"/>
                  <a:gd name="connsiteX6" fmla="*/ 1661487 w 1770673"/>
                  <a:gd name="connsiteY6" fmla="*/ 1962340 h 3055665"/>
                  <a:gd name="connsiteX7" fmla="*/ 1462921 w 1770673"/>
                  <a:gd name="connsiteY7" fmla="*/ 433167 h 3055665"/>
                  <a:gd name="connsiteX8" fmla="*/ 1170285 w 1770673"/>
                  <a:gd name="connsiteY8" fmla="*/ 307454 h 3055665"/>
                  <a:gd name="connsiteX0" fmla="*/ 1170285 w 1826678"/>
                  <a:gd name="connsiteY0" fmla="*/ 307454 h 3035226"/>
                  <a:gd name="connsiteX1" fmla="*/ 562588 w 1826678"/>
                  <a:gd name="connsiteY1" fmla="*/ 39272 h 3035226"/>
                  <a:gd name="connsiteX2" fmla="*/ 7819 w 1826678"/>
                  <a:gd name="connsiteY2" fmla="*/ 1248752 h 3035226"/>
                  <a:gd name="connsiteX3" fmla="*/ 242457 w 1826678"/>
                  <a:gd name="connsiteY3" fmla="*/ 1946443 h 3035226"/>
                  <a:gd name="connsiteX4" fmla="*/ 324239 w 1826678"/>
                  <a:gd name="connsiteY4" fmla="*/ 2870152 h 3035226"/>
                  <a:gd name="connsiteX5" fmla="*/ 1191882 w 1826678"/>
                  <a:gd name="connsiteY5" fmla="*/ 2977760 h 3035226"/>
                  <a:gd name="connsiteX6" fmla="*/ 1725924 w 1826678"/>
                  <a:gd name="connsiteY6" fmla="*/ 2239842 h 3035226"/>
                  <a:gd name="connsiteX7" fmla="*/ 1462921 w 1826678"/>
                  <a:gd name="connsiteY7" fmla="*/ 433167 h 3035226"/>
                  <a:gd name="connsiteX8" fmla="*/ 1170285 w 1826678"/>
                  <a:gd name="connsiteY8" fmla="*/ 307454 h 3035226"/>
                  <a:gd name="connsiteX0" fmla="*/ 1170069 w 1826462"/>
                  <a:gd name="connsiteY0" fmla="*/ 307454 h 3057718"/>
                  <a:gd name="connsiteX1" fmla="*/ 562372 w 1826462"/>
                  <a:gd name="connsiteY1" fmla="*/ 39272 h 3057718"/>
                  <a:gd name="connsiteX2" fmla="*/ 7603 w 1826462"/>
                  <a:gd name="connsiteY2" fmla="*/ 1248752 h 3057718"/>
                  <a:gd name="connsiteX3" fmla="*/ 242241 w 1826462"/>
                  <a:gd name="connsiteY3" fmla="*/ 1946443 h 3057718"/>
                  <a:gd name="connsiteX4" fmla="*/ 275220 w 1826462"/>
                  <a:gd name="connsiteY4" fmla="*/ 2921609 h 3057718"/>
                  <a:gd name="connsiteX5" fmla="*/ 1191666 w 1826462"/>
                  <a:gd name="connsiteY5" fmla="*/ 2977760 h 3057718"/>
                  <a:gd name="connsiteX6" fmla="*/ 1725708 w 1826462"/>
                  <a:gd name="connsiteY6" fmla="*/ 2239842 h 3057718"/>
                  <a:gd name="connsiteX7" fmla="*/ 1462705 w 1826462"/>
                  <a:gd name="connsiteY7" fmla="*/ 433167 h 3057718"/>
                  <a:gd name="connsiteX8" fmla="*/ 1170069 w 1826462"/>
                  <a:gd name="connsiteY8" fmla="*/ 307454 h 3057718"/>
                  <a:gd name="connsiteX0" fmla="*/ 1174850 w 1831243"/>
                  <a:gd name="connsiteY0" fmla="*/ 307454 h 3041052"/>
                  <a:gd name="connsiteX1" fmla="*/ 567153 w 1831243"/>
                  <a:gd name="connsiteY1" fmla="*/ 39272 h 3041052"/>
                  <a:gd name="connsiteX2" fmla="*/ 12384 w 1831243"/>
                  <a:gd name="connsiteY2" fmla="*/ 1248752 h 3041052"/>
                  <a:gd name="connsiteX3" fmla="*/ 189376 w 1831243"/>
                  <a:gd name="connsiteY3" fmla="*/ 2271117 h 3041052"/>
                  <a:gd name="connsiteX4" fmla="*/ 280001 w 1831243"/>
                  <a:gd name="connsiteY4" fmla="*/ 2921609 h 3041052"/>
                  <a:gd name="connsiteX5" fmla="*/ 1196447 w 1831243"/>
                  <a:gd name="connsiteY5" fmla="*/ 2977760 h 3041052"/>
                  <a:gd name="connsiteX6" fmla="*/ 1730489 w 1831243"/>
                  <a:gd name="connsiteY6" fmla="*/ 2239842 h 3041052"/>
                  <a:gd name="connsiteX7" fmla="*/ 1467486 w 1831243"/>
                  <a:gd name="connsiteY7" fmla="*/ 433167 h 3041052"/>
                  <a:gd name="connsiteX8" fmla="*/ 1174850 w 1831243"/>
                  <a:gd name="connsiteY8" fmla="*/ 307454 h 3041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31243" h="3041052">
                    <a:moveTo>
                      <a:pt x="1174850" y="307454"/>
                    </a:moveTo>
                    <a:cubicBezTo>
                      <a:pt x="1024794" y="241805"/>
                      <a:pt x="760897" y="-117611"/>
                      <a:pt x="567153" y="39272"/>
                    </a:cubicBezTo>
                    <a:cubicBezTo>
                      <a:pt x="373409" y="196155"/>
                      <a:pt x="75347" y="876778"/>
                      <a:pt x="12384" y="1248752"/>
                    </a:cubicBezTo>
                    <a:cubicBezTo>
                      <a:pt x="-50579" y="1620726"/>
                      <a:pt x="144773" y="1992308"/>
                      <a:pt x="189376" y="2271117"/>
                    </a:cubicBezTo>
                    <a:cubicBezTo>
                      <a:pt x="233979" y="2549926"/>
                      <a:pt x="112156" y="2803835"/>
                      <a:pt x="280001" y="2921609"/>
                    </a:cubicBezTo>
                    <a:cubicBezTo>
                      <a:pt x="447846" y="3039383"/>
                      <a:pt x="954699" y="3091388"/>
                      <a:pt x="1196447" y="2977760"/>
                    </a:cubicBezTo>
                    <a:cubicBezTo>
                      <a:pt x="1438195" y="2864132"/>
                      <a:pt x="1425689" y="2518851"/>
                      <a:pt x="1730489" y="2239842"/>
                    </a:cubicBezTo>
                    <a:cubicBezTo>
                      <a:pt x="2035289" y="1960833"/>
                      <a:pt x="1560092" y="755232"/>
                      <a:pt x="1467486" y="433167"/>
                    </a:cubicBezTo>
                    <a:cubicBezTo>
                      <a:pt x="1374880" y="111102"/>
                      <a:pt x="1324906" y="373103"/>
                      <a:pt x="1174850" y="3074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800" dirty="0"/>
                  <a:t> </a:t>
                </a:r>
                <a:r>
                  <a:rPr lang="tr-TR" sz="4800" dirty="0">
                    <a:solidFill>
                      <a:srgbClr val="AF0597"/>
                    </a:solidFill>
                  </a:rPr>
                  <a:t>GR</a:t>
                </a:r>
                <a:r>
                  <a:rPr lang="tr-TR" sz="2800" dirty="0"/>
                  <a:t>     </a:t>
                </a:r>
                <a:r>
                  <a:rPr lang="tr-TR" sz="2800" dirty="0">
                    <a:solidFill>
                      <a:srgbClr val="AF0597"/>
                    </a:solidFill>
                  </a:rPr>
                  <a:t>  </a:t>
                </a:r>
              </a:p>
              <a:p>
                <a:pPr algn="ctr"/>
                <a:r>
                  <a:rPr lang="tr-TR" dirty="0">
                    <a:solidFill>
                      <a:srgbClr val="AF0597"/>
                    </a:solidFill>
                  </a:rPr>
                  <a:t>    (</a:t>
                </a:r>
                <a:r>
                  <a:rPr lang="tr-TR" dirty="0" err="1">
                    <a:solidFill>
                      <a:srgbClr val="AF0597"/>
                    </a:solidFill>
                  </a:rPr>
                  <a:t>curved</a:t>
                </a:r>
                <a:r>
                  <a:rPr lang="tr-TR" dirty="0">
                    <a:solidFill>
                      <a:srgbClr val="AF0597"/>
                    </a:solidFill>
                  </a:rPr>
                  <a:t> </a:t>
                </a:r>
                <a:r>
                  <a:rPr lang="tr-TR" dirty="0" err="1">
                    <a:solidFill>
                      <a:srgbClr val="AF0597"/>
                    </a:solidFill>
                  </a:rPr>
                  <a:t>spacetime</a:t>
                </a:r>
                <a:r>
                  <a:rPr lang="tr-TR" dirty="0">
                    <a:solidFill>
                      <a:srgbClr val="AF0597"/>
                    </a:solidFill>
                  </a:rPr>
                  <a:t> of </a:t>
                </a:r>
                <a:r>
                  <a:rPr lang="tr-TR" dirty="0" err="1">
                    <a:solidFill>
                      <a:srgbClr val="AF0597"/>
                    </a:solidFill>
                  </a:rPr>
                  <a:t>metric</a:t>
                </a:r>
                <a:r>
                  <a:rPr lang="tr-TR" dirty="0">
                    <a:solidFill>
                      <a:srgbClr val="AF059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solidFill>
                              <a:srgbClr val="AF059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rgbClr val="AF0597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b="0" i="1" smtClean="0">
                            <a:solidFill>
                              <a:srgbClr val="AF0597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rgbClr val="AF0597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D7D9B404-E0DB-FB42-91C7-BBD11D0418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85958">
                <a:off x="8202727" y="730888"/>
                <a:ext cx="3517088" cy="2360843"/>
              </a:xfrm>
              <a:custGeom>
                <a:avLst/>
                <a:gdLst>
                  <a:gd name="connsiteX0" fmla="*/ 1804835 w 2182665"/>
                  <a:gd name="connsiteY0" fmla="*/ 13141 h 2348945"/>
                  <a:gd name="connsiteX1" fmla="*/ 1157721 w 2182665"/>
                  <a:gd name="connsiteY1" fmla="*/ 280428 h 2348945"/>
                  <a:gd name="connsiteX2" fmla="*/ 1143654 w 2182665"/>
                  <a:gd name="connsiteY2" fmla="*/ 843135 h 2348945"/>
                  <a:gd name="connsiteX3" fmla="*/ 721623 w 2182665"/>
                  <a:gd name="connsiteY3" fmla="*/ 1391775 h 2348945"/>
                  <a:gd name="connsiteX4" fmla="*/ 299592 w 2182665"/>
                  <a:gd name="connsiteY4" fmla="*/ 1490249 h 2348945"/>
                  <a:gd name="connsiteX5" fmla="*/ 32306 w 2182665"/>
                  <a:gd name="connsiteY5" fmla="*/ 1968551 h 2348945"/>
                  <a:gd name="connsiteX6" fmla="*/ 229254 w 2182665"/>
                  <a:gd name="connsiteY6" fmla="*/ 2348378 h 2348945"/>
                  <a:gd name="connsiteX7" fmla="*/ 2029918 w 2182665"/>
                  <a:gd name="connsiteY7" fmla="*/ 1884144 h 2348945"/>
                  <a:gd name="connsiteX8" fmla="*/ 2058054 w 2182665"/>
                  <a:gd name="connsiteY8" fmla="*/ 674323 h 2348945"/>
                  <a:gd name="connsiteX9" fmla="*/ 1804835 w 2182665"/>
                  <a:gd name="connsiteY9" fmla="*/ 13141 h 2348945"/>
                  <a:gd name="connsiteX0" fmla="*/ 1804835 w 2182665"/>
                  <a:gd name="connsiteY0" fmla="*/ 13936 h 2349740"/>
                  <a:gd name="connsiteX1" fmla="*/ 1157721 w 2182665"/>
                  <a:gd name="connsiteY1" fmla="*/ 281223 h 2349740"/>
                  <a:gd name="connsiteX2" fmla="*/ 600038 w 2182665"/>
                  <a:gd name="connsiteY2" fmla="*/ 936222 h 2349740"/>
                  <a:gd name="connsiteX3" fmla="*/ 721623 w 2182665"/>
                  <a:gd name="connsiteY3" fmla="*/ 1392570 h 2349740"/>
                  <a:gd name="connsiteX4" fmla="*/ 299592 w 2182665"/>
                  <a:gd name="connsiteY4" fmla="*/ 1491044 h 2349740"/>
                  <a:gd name="connsiteX5" fmla="*/ 32306 w 2182665"/>
                  <a:gd name="connsiteY5" fmla="*/ 1969346 h 2349740"/>
                  <a:gd name="connsiteX6" fmla="*/ 229254 w 2182665"/>
                  <a:gd name="connsiteY6" fmla="*/ 2349173 h 2349740"/>
                  <a:gd name="connsiteX7" fmla="*/ 2029918 w 2182665"/>
                  <a:gd name="connsiteY7" fmla="*/ 1884939 h 2349740"/>
                  <a:gd name="connsiteX8" fmla="*/ 2058054 w 2182665"/>
                  <a:gd name="connsiteY8" fmla="*/ 675118 h 2349740"/>
                  <a:gd name="connsiteX9" fmla="*/ 1804835 w 2182665"/>
                  <a:gd name="connsiteY9" fmla="*/ 13936 h 2349740"/>
                  <a:gd name="connsiteX0" fmla="*/ 1804835 w 2182665"/>
                  <a:gd name="connsiteY0" fmla="*/ 13936 h 2349740"/>
                  <a:gd name="connsiteX1" fmla="*/ 1157721 w 2182665"/>
                  <a:gd name="connsiteY1" fmla="*/ 281223 h 2349740"/>
                  <a:gd name="connsiteX2" fmla="*/ 600038 w 2182665"/>
                  <a:gd name="connsiteY2" fmla="*/ 936222 h 2349740"/>
                  <a:gd name="connsiteX3" fmla="*/ 299592 w 2182665"/>
                  <a:gd name="connsiteY3" fmla="*/ 1491044 h 2349740"/>
                  <a:gd name="connsiteX4" fmla="*/ 32306 w 2182665"/>
                  <a:gd name="connsiteY4" fmla="*/ 1969346 h 2349740"/>
                  <a:gd name="connsiteX5" fmla="*/ 229254 w 2182665"/>
                  <a:gd name="connsiteY5" fmla="*/ 2349173 h 2349740"/>
                  <a:gd name="connsiteX6" fmla="*/ 2029918 w 2182665"/>
                  <a:gd name="connsiteY6" fmla="*/ 1884939 h 2349740"/>
                  <a:gd name="connsiteX7" fmla="*/ 2058054 w 2182665"/>
                  <a:gd name="connsiteY7" fmla="*/ 675118 h 2349740"/>
                  <a:gd name="connsiteX8" fmla="*/ 1804835 w 2182665"/>
                  <a:gd name="connsiteY8" fmla="*/ 13936 h 2349740"/>
                  <a:gd name="connsiteX0" fmla="*/ 1765418 w 2184431"/>
                  <a:gd name="connsiteY0" fmla="*/ 278145 h 2078480"/>
                  <a:gd name="connsiteX1" fmla="*/ 1157721 w 2184431"/>
                  <a:gd name="connsiteY1" fmla="*/ 9963 h 2078480"/>
                  <a:gd name="connsiteX2" fmla="*/ 600038 w 2184431"/>
                  <a:gd name="connsiteY2" fmla="*/ 664962 h 2078480"/>
                  <a:gd name="connsiteX3" fmla="*/ 299592 w 2184431"/>
                  <a:gd name="connsiteY3" fmla="*/ 1219784 h 2078480"/>
                  <a:gd name="connsiteX4" fmla="*/ 32306 w 2184431"/>
                  <a:gd name="connsiteY4" fmla="*/ 1698086 h 2078480"/>
                  <a:gd name="connsiteX5" fmla="*/ 229254 w 2184431"/>
                  <a:gd name="connsiteY5" fmla="*/ 2077913 h 2078480"/>
                  <a:gd name="connsiteX6" fmla="*/ 2029918 w 2184431"/>
                  <a:gd name="connsiteY6" fmla="*/ 1613679 h 2078480"/>
                  <a:gd name="connsiteX7" fmla="*/ 2058054 w 2184431"/>
                  <a:gd name="connsiteY7" fmla="*/ 403858 h 2078480"/>
                  <a:gd name="connsiteX8" fmla="*/ 1765418 w 2184431"/>
                  <a:gd name="connsiteY8" fmla="*/ 278145 h 2078480"/>
                  <a:gd name="connsiteX0" fmla="*/ 1807323 w 2829347"/>
                  <a:gd name="connsiteY0" fmla="*/ 278145 h 2103161"/>
                  <a:gd name="connsiteX1" fmla="*/ 1199626 w 2829347"/>
                  <a:gd name="connsiteY1" fmla="*/ 9963 h 2103161"/>
                  <a:gd name="connsiteX2" fmla="*/ 641943 w 2829347"/>
                  <a:gd name="connsiteY2" fmla="*/ 664962 h 2103161"/>
                  <a:gd name="connsiteX3" fmla="*/ 341497 w 2829347"/>
                  <a:gd name="connsiteY3" fmla="*/ 1219784 h 2103161"/>
                  <a:gd name="connsiteX4" fmla="*/ 74211 w 2829347"/>
                  <a:gd name="connsiteY4" fmla="*/ 1698086 h 2103161"/>
                  <a:gd name="connsiteX5" fmla="*/ 271159 w 2829347"/>
                  <a:gd name="connsiteY5" fmla="*/ 2077913 h 2103161"/>
                  <a:gd name="connsiteX6" fmla="*/ 2761194 w 2829347"/>
                  <a:gd name="connsiteY6" fmla="*/ 1882403 h 2103161"/>
                  <a:gd name="connsiteX7" fmla="*/ 2099959 w 2829347"/>
                  <a:gd name="connsiteY7" fmla="*/ 403858 h 2103161"/>
                  <a:gd name="connsiteX8" fmla="*/ 1807323 w 2829347"/>
                  <a:gd name="connsiteY8" fmla="*/ 278145 h 2103161"/>
                  <a:gd name="connsiteX0" fmla="*/ 1588696 w 2610720"/>
                  <a:gd name="connsiteY0" fmla="*/ 278145 h 2130680"/>
                  <a:gd name="connsiteX1" fmla="*/ 980999 w 2610720"/>
                  <a:gd name="connsiteY1" fmla="*/ 9963 h 2130680"/>
                  <a:gd name="connsiteX2" fmla="*/ 423316 w 2610720"/>
                  <a:gd name="connsiteY2" fmla="*/ 664962 h 2130680"/>
                  <a:gd name="connsiteX3" fmla="*/ 122870 w 2610720"/>
                  <a:gd name="connsiteY3" fmla="*/ 1219784 h 2130680"/>
                  <a:gd name="connsiteX4" fmla="*/ 791364 w 2610720"/>
                  <a:gd name="connsiteY4" fmla="*/ 1325161 h 2130680"/>
                  <a:gd name="connsiteX5" fmla="*/ 52532 w 2610720"/>
                  <a:gd name="connsiteY5" fmla="*/ 2077913 h 2130680"/>
                  <a:gd name="connsiteX6" fmla="*/ 2542567 w 2610720"/>
                  <a:gd name="connsiteY6" fmla="*/ 1882403 h 2130680"/>
                  <a:gd name="connsiteX7" fmla="*/ 1881332 w 2610720"/>
                  <a:gd name="connsiteY7" fmla="*/ 403858 h 2130680"/>
                  <a:gd name="connsiteX8" fmla="*/ 1588696 w 2610720"/>
                  <a:gd name="connsiteY8" fmla="*/ 278145 h 2130680"/>
                  <a:gd name="connsiteX0" fmla="*/ 1476425 w 2498449"/>
                  <a:gd name="connsiteY0" fmla="*/ 278145 h 2955283"/>
                  <a:gd name="connsiteX1" fmla="*/ 868728 w 2498449"/>
                  <a:gd name="connsiteY1" fmla="*/ 9963 h 2955283"/>
                  <a:gd name="connsiteX2" fmla="*/ 311045 w 2498449"/>
                  <a:gd name="connsiteY2" fmla="*/ 664962 h 2955283"/>
                  <a:gd name="connsiteX3" fmla="*/ 10599 w 2498449"/>
                  <a:gd name="connsiteY3" fmla="*/ 1219784 h 2955283"/>
                  <a:gd name="connsiteX4" fmla="*/ 679093 w 2498449"/>
                  <a:gd name="connsiteY4" fmla="*/ 1325161 h 2955283"/>
                  <a:gd name="connsiteX5" fmla="*/ 1498022 w 2498449"/>
                  <a:gd name="connsiteY5" fmla="*/ 2948451 h 2955283"/>
                  <a:gd name="connsiteX6" fmla="*/ 2430296 w 2498449"/>
                  <a:gd name="connsiteY6" fmla="*/ 1882403 h 2955283"/>
                  <a:gd name="connsiteX7" fmla="*/ 1769061 w 2498449"/>
                  <a:gd name="connsiteY7" fmla="*/ 403858 h 2955283"/>
                  <a:gd name="connsiteX8" fmla="*/ 1476425 w 2498449"/>
                  <a:gd name="connsiteY8" fmla="*/ 278145 h 2955283"/>
                  <a:gd name="connsiteX0" fmla="*/ 1186967 w 2208991"/>
                  <a:gd name="connsiteY0" fmla="*/ 278145 h 2955283"/>
                  <a:gd name="connsiteX1" fmla="*/ 579270 w 2208991"/>
                  <a:gd name="connsiteY1" fmla="*/ 9963 h 2955283"/>
                  <a:gd name="connsiteX2" fmla="*/ 21587 w 2208991"/>
                  <a:gd name="connsiteY2" fmla="*/ 664962 h 2955283"/>
                  <a:gd name="connsiteX3" fmla="*/ 140775 w 2208991"/>
                  <a:gd name="connsiteY3" fmla="*/ 957764 h 2955283"/>
                  <a:gd name="connsiteX4" fmla="*/ 389635 w 2208991"/>
                  <a:gd name="connsiteY4" fmla="*/ 1325161 h 2955283"/>
                  <a:gd name="connsiteX5" fmla="*/ 1208564 w 2208991"/>
                  <a:gd name="connsiteY5" fmla="*/ 2948451 h 2955283"/>
                  <a:gd name="connsiteX6" fmla="*/ 2140838 w 2208991"/>
                  <a:gd name="connsiteY6" fmla="*/ 1882403 h 2955283"/>
                  <a:gd name="connsiteX7" fmla="*/ 1479603 w 2208991"/>
                  <a:gd name="connsiteY7" fmla="*/ 403858 h 2955283"/>
                  <a:gd name="connsiteX8" fmla="*/ 1186967 w 2208991"/>
                  <a:gd name="connsiteY8" fmla="*/ 278145 h 2955283"/>
                  <a:gd name="connsiteX0" fmla="*/ 1367223 w 2389247"/>
                  <a:gd name="connsiteY0" fmla="*/ 278145 h 2951937"/>
                  <a:gd name="connsiteX1" fmla="*/ 759526 w 2389247"/>
                  <a:gd name="connsiteY1" fmla="*/ 9963 h 2951937"/>
                  <a:gd name="connsiteX2" fmla="*/ 201843 w 2389247"/>
                  <a:gd name="connsiteY2" fmla="*/ 664962 h 2951937"/>
                  <a:gd name="connsiteX3" fmla="*/ 321031 w 2389247"/>
                  <a:gd name="connsiteY3" fmla="*/ 957764 h 2951937"/>
                  <a:gd name="connsiteX4" fmla="*/ 43062 w 2389247"/>
                  <a:gd name="connsiteY4" fmla="*/ 2178983 h 2951937"/>
                  <a:gd name="connsiteX5" fmla="*/ 1388820 w 2389247"/>
                  <a:gd name="connsiteY5" fmla="*/ 2948451 h 2951937"/>
                  <a:gd name="connsiteX6" fmla="*/ 2321094 w 2389247"/>
                  <a:gd name="connsiteY6" fmla="*/ 1882403 h 2951937"/>
                  <a:gd name="connsiteX7" fmla="*/ 1659859 w 2389247"/>
                  <a:gd name="connsiteY7" fmla="*/ 403858 h 2951937"/>
                  <a:gd name="connsiteX8" fmla="*/ 1367223 w 2389247"/>
                  <a:gd name="connsiteY8" fmla="*/ 278145 h 2951937"/>
                  <a:gd name="connsiteX0" fmla="*/ 1404242 w 2426266"/>
                  <a:gd name="connsiteY0" fmla="*/ 278145 h 2951918"/>
                  <a:gd name="connsiteX1" fmla="*/ 796545 w 2426266"/>
                  <a:gd name="connsiteY1" fmla="*/ 9963 h 2951918"/>
                  <a:gd name="connsiteX2" fmla="*/ 238862 w 2426266"/>
                  <a:gd name="connsiteY2" fmla="*/ 664962 h 2951918"/>
                  <a:gd name="connsiteX3" fmla="*/ 163727 w 2426266"/>
                  <a:gd name="connsiteY3" fmla="*/ 974874 h 2951918"/>
                  <a:gd name="connsiteX4" fmla="*/ 80081 w 2426266"/>
                  <a:gd name="connsiteY4" fmla="*/ 2178983 h 2951918"/>
                  <a:gd name="connsiteX5" fmla="*/ 1425839 w 2426266"/>
                  <a:gd name="connsiteY5" fmla="*/ 2948451 h 2951918"/>
                  <a:gd name="connsiteX6" fmla="*/ 2358113 w 2426266"/>
                  <a:gd name="connsiteY6" fmla="*/ 1882403 h 2951918"/>
                  <a:gd name="connsiteX7" fmla="*/ 1696878 w 2426266"/>
                  <a:gd name="connsiteY7" fmla="*/ 403858 h 2951918"/>
                  <a:gd name="connsiteX8" fmla="*/ 1404242 w 2426266"/>
                  <a:gd name="connsiteY8" fmla="*/ 278145 h 2951918"/>
                  <a:gd name="connsiteX0" fmla="*/ 1268158 w 2290182"/>
                  <a:gd name="connsiteY0" fmla="*/ 278145 h 3078308"/>
                  <a:gd name="connsiteX1" fmla="*/ 660461 w 2290182"/>
                  <a:gd name="connsiteY1" fmla="*/ 9963 h 3078308"/>
                  <a:gd name="connsiteX2" fmla="*/ 102778 w 2290182"/>
                  <a:gd name="connsiteY2" fmla="*/ 664962 h 3078308"/>
                  <a:gd name="connsiteX3" fmla="*/ 27643 w 2290182"/>
                  <a:gd name="connsiteY3" fmla="*/ 974874 h 3078308"/>
                  <a:gd name="connsiteX4" fmla="*/ 422112 w 2290182"/>
                  <a:gd name="connsiteY4" fmla="*/ 2840843 h 3078308"/>
                  <a:gd name="connsiteX5" fmla="*/ 1289755 w 2290182"/>
                  <a:gd name="connsiteY5" fmla="*/ 2948451 h 3078308"/>
                  <a:gd name="connsiteX6" fmla="*/ 2222029 w 2290182"/>
                  <a:gd name="connsiteY6" fmla="*/ 1882403 h 3078308"/>
                  <a:gd name="connsiteX7" fmla="*/ 1560794 w 2290182"/>
                  <a:gd name="connsiteY7" fmla="*/ 403858 h 3078308"/>
                  <a:gd name="connsiteX8" fmla="*/ 1268158 w 2290182"/>
                  <a:gd name="connsiteY8" fmla="*/ 278145 h 3078308"/>
                  <a:gd name="connsiteX0" fmla="*/ 1240735 w 2262759"/>
                  <a:gd name="connsiteY0" fmla="*/ 298579 h 3098742"/>
                  <a:gd name="connsiteX1" fmla="*/ 633038 w 2262759"/>
                  <a:gd name="connsiteY1" fmla="*/ 30397 h 3098742"/>
                  <a:gd name="connsiteX2" fmla="*/ 343150 w 2262759"/>
                  <a:gd name="connsiteY2" fmla="*/ 1087946 h 3098742"/>
                  <a:gd name="connsiteX3" fmla="*/ 220 w 2262759"/>
                  <a:gd name="connsiteY3" fmla="*/ 995308 h 3098742"/>
                  <a:gd name="connsiteX4" fmla="*/ 394689 w 2262759"/>
                  <a:gd name="connsiteY4" fmla="*/ 2861277 h 3098742"/>
                  <a:gd name="connsiteX5" fmla="*/ 1262332 w 2262759"/>
                  <a:gd name="connsiteY5" fmla="*/ 2968885 h 3098742"/>
                  <a:gd name="connsiteX6" fmla="*/ 2194606 w 2262759"/>
                  <a:gd name="connsiteY6" fmla="*/ 1902837 h 3098742"/>
                  <a:gd name="connsiteX7" fmla="*/ 1533371 w 2262759"/>
                  <a:gd name="connsiteY7" fmla="*/ 424292 h 3098742"/>
                  <a:gd name="connsiteX8" fmla="*/ 1240735 w 2262759"/>
                  <a:gd name="connsiteY8" fmla="*/ 298579 h 3098742"/>
                  <a:gd name="connsiteX0" fmla="*/ 943062 w 1965086"/>
                  <a:gd name="connsiteY0" fmla="*/ 298579 h 3050525"/>
                  <a:gd name="connsiteX1" fmla="*/ 335365 w 1965086"/>
                  <a:gd name="connsiteY1" fmla="*/ 30397 h 3050525"/>
                  <a:gd name="connsiteX2" fmla="*/ 45477 w 1965086"/>
                  <a:gd name="connsiteY2" fmla="*/ 1087946 h 3050525"/>
                  <a:gd name="connsiteX3" fmla="*/ 15234 w 1965086"/>
                  <a:gd name="connsiteY3" fmla="*/ 1937568 h 3050525"/>
                  <a:gd name="connsiteX4" fmla="*/ 97016 w 1965086"/>
                  <a:gd name="connsiteY4" fmla="*/ 2861277 h 3050525"/>
                  <a:gd name="connsiteX5" fmla="*/ 964659 w 1965086"/>
                  <a:gd name="connsiteY5" fmla="*/ 2968885 h 3050525"/>
                  <a:gd name="connsiteX6" fmla="*/ 1896933 w 1965086"/>
                  <a:gd name="connsiteY6" fmla="*/ 1902837 h 3050525"/>
                  <a:gd name="connsiteX7" fmla="*/ 1235698 w 1965086"/>
                  <a:gd name="connsiteY7" fmla="*/ 424292 h 3050525"/>
                  <a:gd name="connsiteX8" fmla="*/ 943062 w 1965086"/>
                  <a:gd name="connsiteY8" fmla="*/ 298579 h 3050525"/>
                  <a:gd name="connsiteX0" fmla="*/ 1085764 w 2107788"/>
                  <a:gd name="connsiteY0" fmla="*/ 301839 h 3053785"/>
                  <a:gd name="connsiteX1" fmla="*/ 478067 w 2107788"/>
                  <a:gd name="connsiteY1" fmla="*/ 33657 h 3053785"/>
                  <a:gd name="connsiteX2" fmla="*/ 10653 w 2107788"/>
                  <a:gd name="connsiteY2" fmla="*/ 1147913 h 3053785"/>
                  <a:gd name="connsiteX3" fmla="*/ 157936 w 2107788"/>
                  <a:gd name="connsiteY3" fmla="*/ 1940828 h 3053785"/>
                  <a:gd name="connsiteX4" fmla="*/ 239718 w 2107788"/>
                  <a:gd name="connsiteY4" fmla="*/ 2864537 h 3053785"/>
                  <a:gd name="connsiteX5" fmla="*/ 1107361 w 2107788"/>
                  <a:gd name="connsiteY5" fmla="*/ 2972145 h 3053785"/>
                  <a:gd name="connsiteX6" fmla="*/ 2039635 w 2107788"/>
                  <a:gd name="connsiteY6" fmla="*/ 1906097 h 3053785"/>
                  <a:gd name="connsiteX7" fmla="*/ 1378400 w 2107788"/>
                  <a:gd name="connsiteY7" fmla="*/ 427552 h 3053785"/>
                  <a:gd name="connsiteX8" fmla="*/ 1085764 w 2107788"/>
                  <a:gd name="connsiteY8" fmla="*/ 301839 h 3053785"/>
                  <a:gd name="connsiteX0" fmla="*/ 1170285 w 2192309"/>
                  <a:gd name="connsiteY0" fmla="*/ 307454 h 3059400"/>
                  <a:gd name="connsiteX1" fmla="*/ 562588 w 2192309"/>
                  <a:gd name="connsiteY1" fmla="*/ 39272 h 3059400"/>
                  <a:gd name="connsiteX2" fmla="*/ 7819 w 2192309"/>
                  <a:gd name="connsiteY2" fmla="*/ 1248752 h 3059400"/>
                  <a:gd name="connsiteX3" fmla="*/ 242457 w 2192309"/>
                  <a:gd name="connsiteY3" fmla="*/ 1946443 h 3059400"/>
                  <a:gd name="connsiteX4" fmla="*/ 324239 w 2192309"/>
                  <a:gd name="connsiteY4" fmla="*/ 2870152 h 3059400"/>
                  <a:gd name="connsiteX5" fmla="*/ 1191882 w 2192309"/>
                  <a:gd name="connsiteY5" fmla="*/ 2977760 h 3059400"/>
                  <a:gd name="connsiteX6" fmla="*/ 2124156 w 2192309"/>
                  <a:gd name="connsiteY6" fmla="*/ 1911712 h 3059400"/>
                  <a:gd name="connsiteX7" fmla="*/ 1462921 w 2192309"/>
                  <a:gd name="connsiteY7" fmla="*/ 433167 h 3059400"/>
                  <a:gd name="connsiteX8" fmla="*/ 1170285 w 2192309"/>
                  <a:gd name="connsiteY8" fmla="*/ 307454 h 3059400"/>
                  <a:gd name="connsiteX0" fmla="*/ 1170285 w 1770673"/>
                  <a:gd name="connsiteY0" fmla="*/ 307454 h 3055665"/>
                  <a:gd name="connsiteX1" fmla="*/ 562588 w 1770673"/>
                  <a:gd name="connsiteY1" fmla="*/ 39272 h 3055665"/>
                  <a:gd name="connsiteX2" fmla="*/ 7819 w 1770673"/>
                  <a:gd name="connsiteY2" fmla="*/ 1248752 h 3055665"/>
                  <a:gd name="connsiteX3" fmla="*/ 242457 w 1770673"/>
                  <a:gd name="connsiteY3" fmla="*/ 1946443 h 3055665"/>
                  <a:gd name="connsiteX4" fmla="*/ 324239 w 1770673"/>
                  <a:gd name="connsiteY4" fmla="*/ 2870152 h 3055665"/>
                  <a:gd name="connsiteX5" fmla="*/ 1191882 w 1770673"/>
                  <a:gd name="connsiteY5" fmla="*/ 2977760 h 3055665"/>
                  <a:gd name="connsiteX6" fmla="*/ 1661487 w 1770673"/>
                  <a:gd name="connsiteY6" fmla="*/ 1962340 h 3055665"/>
                  <a:gd name="connsiteX7" fmla="*/ 1462921 w 1770673"/>
                  <a:gd name="connsiteY7" fmla="*/ 433167 h 3055665"/>
                  <a:gd name="connsiteX8" fmla="*/ 1170285 w 1770673"/>
                  <a:gd name="connsiteY8" fmla="*/ 307454 h 3055665"/>
                  <a:gd name="connsiteX0" fmla="*/ 1170285 w 1826678"/>
                  <a:gd name="connsiteY0" fmla="*/ 307454 h 3035226"/>
                  <a:gd name="connsiteX1" fmla="*/ 562588 w 1826678"/>
                  <a:gd name="connsiteY1" fmla="*/ 39272 h 3035226"/>
                  <a:gd name="connsiteX2" fmla="*/ 7819 w 1826678"/>
                  <a:gd name="connsiteY2" fmla="*/ 1248752 h 3035226"/>
                  <a:gd name="connsiteX3" fmla="*/ 242457 w 1826678"/>
                  <a:gd name="connsiteY3" fmla="*/ 1946443 h 3035226"/>
                  <a:gd name="connsiteX4" fmla="*/ 324239 w 1826678"/>
                  <a:gd name="connsiteY4" fmla="*/ 2870152 h 3035226"/>
                  <a:gd name="connsiteX5" fmla="*/ 1191882 w 1826678"/>
                  <a:gd name="connsiteY5" fmla="*/ 2977760 h 3035226"/>
                  <a:gd name="connsiteX6" fmla="*/ 1725924 w 1826678"/>
                  <a:gd name="connsiteY6" fmla="*/ 2239842 h 3035226"/>
                  <a:gd name="connsiteX7" fmla="*/ 1462921 w 1826678"/>
                  <a:gd name="connsiteY7" fmla="*/ 433167 h 3035226"/>
                  <a:gd name="connsiteX8" fmla="*/ 1170285 w 1826678"/>
                  <a:gd name="connsiteY8" fmla="*/ 307454 h 3035226"/>
                  <a:gd name="connsiteX0" fmla="*/ 1170069 w 1826462"/>
                  <a:gd name="connsiteY0" fmla="*/ 307454 h 3057718"/>
                  <a:gd name="connsiteX1" fmla="*/ 562372 w 1826462"/>
                  <a:gd name="connsiteY1" fmla="*/ 39272 h 3057718"/>
                  <a:gd name="connsiteX2" fmla="*/ 7603 w 1826462"/>
                  <a:gd name="connsiteY2" fmla="*/ 1248752 h 3057718"/>
                  <a:gd name="connsiteX3" fmla="*/ 242241 w 1826462"/>
                  <a:gd name="connsiteY3" fmla="*/ 1946443 h 3057718"/>
                  <a:gd name="connsiteX4" fmla="*/ 275220 w 1826462"/>
                  <a:gd name="connsiteY4" fmla="*/ 2921609 h 3057718"/>
                  <a:gd name="connsiteX5" fmla="*/ 1191666 w 1826462"/>
                  <a:gd name="connsiteY5" fmla="*/ 2977760 h 3057718"/>
                  <a:gd name="connsiteX6" fmla="*/ 1725708 w 1826462"/>
                  <a:gd name="connsiteY6" fmla="*/ 2239842 h 3057718"/>
                  <a:gd name="connsiteX7" fmla="*/ 1462705 w 1826462"/>
                  <a:gd name="connsiteY7" fmla="*/ 433167 h 3057718"/>
                  <a:gd name="connsiteX8" fmla="*/ 1170069 w 1826462"/>
                  <a:gd name="connsiteY8" fmla="*/ 307454 h 3057718"/>
                  <a:gd name="connsiteX0" fmla="*/ 1174850 w 1831243"/>
                  <a:gd name="connsiteY0" fmla="*/ 307454 h 3041052"/>
                  <a:gd name="connsiteX1" fmla="*/ 567153 w 1831243"/>
                  <a:gd name="connsiteY1" fmla="*/ 39272 h 3041052"/>
                  <a:gd name="connsiteX2" fmla="*/ 12384 w 1831243"/>
                  <a:gd name="connsiteY2" fmla="*/ 1248752 h 3041052"/>
                  <a:gd name="connsiteX3" fmla="*/ 189376 w 1831243"/>
                  <a:gd name="connsiteY3" fmla="*/ 2271117 h 3041052"/>
                  <a:gd name="connsiteX4" fmla="*/ 280001 w 1831243"/>
                  <a:gd name="connsiteY4" fmla="*/ 2921609 h 3041052"/>
                  <a:gd name="connsiteX5" fmla="*/ 1196447 w 1831243"/>
                  <a:gd name="connsiteY5" fmla="*/ 2977760 h 3041052"/>
                  <a:gd name="connsiteX6" fmla="*/ 1730489 w 1831243"/>
                  <a:gd name="connsiteY6" fmla="*/ 2239842 h 3041052"/>
                  <a:gd name="connsiteX7" fmla="*/ 1467486 w 1831243"/>
                  <a:gd name="connsiteY7" fmla="*/ 433167 h 3041052"/>
                  <a:gd name="connsiteX8" fmla="*/ 1174850 w 1831243"/>
                  <a:gd name="connsiteY8" fmla="*/ 307454 h 3041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31243" h="3041052">
                    <a:moveTo>
                      <a:pt x="1174850" y="307454"/>
                    </a:moveTo>
                    <a:cubicBezTo>
                      <a:pt x="1024794" y="241805"/>
                      <a:pt x="760897" y="-117611"/>
                      <a:pt x="567153" y="39272"/>
                    </a:cubicBezTo>
                    <a:cubicBezTo>
                      <a:pt x="373409" y="196155"/>
                      <a:pt x="75347" y="876778"/>
                      <a:pt x="12384" y="1248752"/>
                    </a:cubicBezTo>
                    <a:cubicBezTo>
                      <a:pt x="-50579" y="1620726"/>
                      <a:pt x="144773" y="1992308"/>
                      <a:pt x="189376" y="2271117"/>
                    </a:cubicBezTo>
                    <a:cubicBezTo>
                      <a:pt x="233979" y="2549926"/>
                      <a:pt x="112156" y="2803835"/>
                      <a:pt x="280001" y="2921609"/>
                    </a:cubicBezTo>
                    <a:cubicBezTo>
                      <a:pt x="447846" y="3039383"/>
                      <a:pt x="954699" y="3091388"/>
                      <a:pt x="1196447" y="2977760"/>
                    </a:cubicBezTo>
                    <a:cubicBezTo>
                      <a:pt x="1438195" y="2864132"/>
                      <a:pt x="1425689" y="2518851"/>
                      <a:pt x="1730489" y="2239842"/>
                    </a:cubicBezTo>
                    <a:cubicBezTo>
                      <a:pt x="2035289" y="1960833"/>
                      <a:pt x="1560092" y="755232"/>
                      <a:pt x="1467486" y="433167"/>
                    </a:cubicBezTo>
                    <a:cubicBezTo>
                      <a:pt x="1374880" y="111102"/>
                      <a:pt x="1324906" y="373103"/>
                      <a:pt x="1174850" y="307454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r="-25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DB09F9E-9729-254B-AD62-D641B6EF1279}"/>
              </a:ext>
            </a:extLst>
          </p:cNvPr>
          <p:cNvGrpSpPr/>
          <p:nvPr/>
        </p:nvGrpSpPr>
        <p:grpSpPr>
          <a:xfrm rot="20553000">
            <a:off x="5755761" y="2457905"/>
            <a:ext cx="2162722" cy="463147"/>
            <a:chOff x="5064554" y="2133168"/>
            <a:chExt cx="1956816" cy="495066"/>
          </a:xfrm>
        </p:grpSpPr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1607CEFD-00C3-5240-A432-C70981843F43}"/>
                </a:ext>
              </a:extLst>
            </p:cNvPr>
            <p:cNvSpPr/>
            <p:nvPr/>
          </p:nvSpPr>
          <p:spPr>
            <a:xfrm>
              <a:off x="5064554" y="2133168"/>
              <a:ext cx="978408" cy="484632"/>
            </a:xfrm>
            <a:prstGeom prst="rightArrow">
              <a:avLst/>
            </a:prstGeom>
            <a:noFill/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Left Arrow 13">
              <a:extLst>
                <a:ext uri="{FF2B5EF4-FFF2-40B4-BE49-F238E27FC236}">
                  <a16:creationId xmlns:a16="http://schemas.microsoft.com/office/drawing/2014/main" id="{379CE2BC-817B-8547-8A92-4E5BAE666AB5}"/>
                </a:ext>
              </a:extLst>
            </p:cNvPr>
            <p:cNvSpPr/>
            <p:nvPr/>
          </p:nvSpPr>
          <p:spPr>
            <a:xfrm>
              <a:off x="6042962" y="2143602"/>
              <a:ext cx="978408" cy="484632"/>
            </a:xfrm>
            <a:prstGeom prst="leftArrow">
              <a:avLst/>
            </a:prstGeom>
            <a:noFill/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7" name="Action Button: Help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892EE28-7440-4D4E-9BA2-11D8F492706E}"/>
              </a:ext>
            </a:extLst>
          </p:cNvPr>
          <p:cNvSpPr/>
          <p:nvPr/>
        </p:nvSpPr>
        <p:spPr>
          <a:xfrm>
            <a:off x="2472888" y="5000330"/>
            <a:ext cx="1042416" cy="1044000"/>
          </a:xfrm>
          <a:prstGeom prst="actionButtonHel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CC15941-842C-044C-B5BD-AE702D3FC93C}"/>
              </a:ext>
            </a:extLst>
          </p:cNvPr>
          <p:cNvGrpSpPr/>
          <p:nvPr/>
        </p:nvGrpSpPr>
        <p:grpSpPr>
          <a:xfrm>
            <a:off x="7682322" y="4394339"/>
            <a:ext cx="4036684" cy="1690631"/>
            <a:chOff x="7313747" y="4489722"/>
            <a:chExt cx="4036248" cy="169063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FA0531-CEE3-6943-847C-ABF608D2C868}"/>
                </a:ext>
              </a:extLst>
            </p:cNvPr>
            <p:cNvGrpSpPr/>
            <p:nvPr/>
          </p:nvGrpSpPr>
          <p:grpSpPr>
            <a:xfrm>
              <a:off x="7313747" y="4984670"/>
              <a:ext cx="4036248" cy="1195683"/>
              <a:chOff x="6606792" y="4426452"/>
              <a:chExt cx="3591389" cy="1195683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40BC026-C5A3-6E4C-9DC5-BEE9A8BB220B}"/>
                  </a:ext>
                </a:extLst>
              </p:cNvPr>
              <p:cNvSpPr/>
              <p:nvPr/>
            </p:nvSpPr>
            <p:spPr>
              <a:xfrm>
                <a:off x="7257271" y="5252803"/>
                <a:ext cx="2781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dirty="0"/>
                  <a:t>(R. Wald, </a:t>
                </a:r>
                <a:r>
                  <a:rPr lang="tr-TR" dirty="0">
                    <a:hlinkClick r:id="rId5"/>
                  </a:rPr>
                  <a:t>0907.0416</a:t>
                </a:r>
                <a:r>
                  <a:rPr lang="tr-TR" dirty="0"/>
                  <a:t>,2009</a:t>
                </a:r>
                <a:r>
                  <a:rPr lang="en-US" dirty="0"/>
                  <a:t>)</a:t>
                </a: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C3951018-72A5-984B-9DAF-031963AF2AA2}"/>
                  </a:ext>
                </a:extLst>
              </p:cNvPr>
              <p:cNvGrpSpPr/>
              <p:nvPr/>
            </p:nvGrpSpPr>
            <p:grpSpPr>
              <a:xfrm>
                <a:off x="6606792" y="4426452"/>
                <a:ext cx="3591389" cy="559299"/>
                <a:chOff x="6606792" y="4426452"/>
                <a:chExt cx="3591389" cy="559299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9163A5EE-2A84-D74F-84A6-68495EBFBECA}"/>
                    </a:ext>
                  </a:extLst>
                </p:cNvPr>
                <p:cNvGrpSpPr/>
                <p:nvPr/>
              </p:nvGrpSpPr>
              <p:grpSpPr>
                <a:xfrm>
                  <a:off x="7751488" y="4426452"/>
                  <a:ext cx="2446693" cy="559299"/>
                  <a:chOff x="8975191" y="3978246"/>
                  <a:chExt cx="2446693" cy="499677"/>
                </a:xfrm>
              </p:grpSpPr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2A88015D-5B4D-204C-AF03-C5F8E5D3D733}"/>
                      </a:ext>
                    </a:extLst>
                  </p:cNvPr>
                  <p:cNvGrpSpPr/>
                  <p:nvPr/>
                </p:nvGrpSpPr>
                <p:grpSpPr>
                  <a:xfrm>
                    <a:off x="8975191" y="3978246"/>
                    <a:ext cx="1108571" cy="332621"/>
                    <a:chOff x="1309291" y="1643428"/>
                    <a:chExt cx="1108571" cy="262866"/>
                  </a:xfrm>
                </p:grpSpPr>
                <p:cxnSp>
                  <p:nvCxnSpPr>
                    <p:cNvPr id="53" name="Straight Arrow Connector 52">
                      <a:extLst>
                        <a:ext uri="{FF2B5EF4-FFF2-40B4-BE49-F238E27FC236}">
                          <a16:creationId xmlns:a16="http://schemas.microsoft.com/office/drawing/2014/main" id="{657C8777-8F12-1747-AC17-37DAA288CE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309291" y="1906294"/>
                      <a:ext cx="1108571" cy="0"/>
                    </a:xfrm>
                    <a:prstGeom prst="straightConnector1">
                      <a:avLst/>
                    </a:prstGeom>
                    <a:ln w="25400" cmpd="dbl">
                      <a:solidFill>
                        <a:schemeClr val="tx1"/>
                      </a:solidFill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4" name="TextBox 53">
                          <a:extLst>
                            <a:ext uri="{FF2B5EF4-FFF2-40B4-BE49-F238E27FC236}">
                              <a16:creationId xmlns:a16="http://schemas.microsoft.com/office/drawing/2014/main" id="{4A1786E1-D02C-7E44-81C1-55B3AD09682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30449" y="1643428"/>
                          <a:ext cx="1066253" cy="23654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solidFill>
                                      <a:srgbClr val="AF0597"/>
                                    </a:solidFill>
                                    <a:latin typeface="Cambria Math" panose="02040503050406030204" pitchFamily="18" charset="0"/>
                                  </a:rPr>
                                  <m:t>↪</m:t>
                                </m:r>
                                <m:sSub>
                                  <m:sSubPr>
                                    <m:ctrlPr>
                                      <a:rPr lang="tr-TR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2400" dirty="0"/>
                        </a:p>
                      </p:txBody>
                    </p:sp>
                  </mc:Choice>
                  <mc:Fallback xmlns="">
                    <p:sp>
                      <p:nvSpPr>
                        <p:cNvPr id="54" name="TextBox 53">
                          <a:extLst>
                            <a:ext uri="{FF2B5EF4-FFF2-40B4-BE49-F238E27FC236}">
                              <a16:creationId xmlns:a16="http://schemas.microsoft.com/office/drawing/2014/main" id="{4A1786E1-D02C-7E44-81C1-55B3AD096826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330449" y="1643428"/>
                          <a:ext cx="1066253" cy="236543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 b="-740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tr-T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1" name="Rectangle 50">
                        <a:extLst>
                          <a:ext uri="{FF2B5EF4-FFF2-40B4-BE49-F238E27FC236}">
                            <a16:creationId xmlns:a16="http://schemas.microsoft.com/office/drawing/2014/main" id="{7CA64FAB-BF20-5E44-8430-2FD768EC98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62601" y="4108591"/>
                        <a:ext cx="1359283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ℱ𝒯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m:oMathPara>
                        </a14:m>
                        <a:endParaRPr lang="tr-TR" dirty="0"/>
                      </a:p>
                    </p:txBody>
                  </p:sp>
                </mc:Choice>
                <mc:Fallback xmlns="">
                  <p:sp>
                    <p:nvSpPr>
                      <p:cNvPr id="51" name="Rectangle 50">
                        <a:extLst>
                          <a:ext uri="{FF2B5EF4-FFF2-40B4-BE49-F238E27FC236}">
                            <a16:creationId xmlns:a16="http://schemas.microsoft.com/office/drawing/2014/main" id="{7CA64FAB-BF20-5E44-8430-2FD768EC98DA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062601" y="4108591"/>
                        <a:ext cx="1359283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303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8FEBF73B-2AC6-DC49-8B67-0A835627D9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6792" y="4550310"/>
                      <a:ext cx="127124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tr-TR" b="0" dirty="0"/>
                        <a:t> </a:t>
                      </a:r>
                      <a14:m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m:rPr>
                              <m:sty m:val="p"/>
                            </m:rPr>
                            <a:rPr lang="tr-TR" i="0">
                              <a:latin typeface="Cambria Math" panose="02040503050406030204" pitchFamily="18" charset="0"/>
                            </a:rPr>
                            <m:t>FT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8FEBF73B-2AC6-DC49-8B67-0A835627D9F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06792" y="4550310"/>
                      <a:ext cx="1271245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7BF509-7507-704D-92A6-C70D7814CA47}"/>
                </a:ext>
              </a:extLst>
            </p:cNvPr>
            <p:cNvSpPr txBox="1"/>
            <p:nvPr/>
          </p:nvSpPr>
          <p:spPr>
            <a:xfrm>
              <a:off x="7358042" y="4489722"/>
              <a:ext cx="32978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/>
                <a:t>QFT </a:t>
              </a:r>
              <a:r>
                <a:rPr lang="tr-TR" sz="2000" dirty="0" err="1"/>
                <a:t>and</a:t>
              </a:r>
              <a:r>
                <a:rPr lang="tr-TR" sz="2000" dirty="0"/>
                <a:t> GR </a:t>
              </a:r>
              <a:r>
                <a:rPr lang="tr-TR" sz="2000" dirty="0" err="1"/>
                <a:t>are</a:t>
              </a:r>
              <a:r>
                <a:rPr lang="tr-TR" sz="2000" dirty="0"/>
                <a:t> </a:t>
              </a:r>
              <a:r>
                <a:rPr lang="tr-TR" sz="2000" dirty="0" err="1"/>
                <a:t>incompatible</a:t>
              </a:r>
              <a:r>
                <a:rPr lang="tr-TR" sz="2000" dirty="0"/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323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54C5692-926E-8D41-A3AC-02806C62354B}"/>
              </a:ext>
            </a:extLst>
          </p:cNvPr>
          <p:cNvGrpSpPr/>
          <p:nvPr/>
        </p:nvGrpSpPr>
        <p:grpSpPr>
          <a:xfrm>
            <a:off x="5036314" y="4421337"/>
            <a:ext cx="3335525" cy="1719819"/>
            <a:chOff x="4200815" y="4648888"/>
            <a:chExt cx="3335525" cy="1719819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5725511-68ED-B24E-98F3-D30097BE58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47907" y="4648888"/>
              <a:ext cx="723647" cy="9651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13C54C-F621-154F-A5A5-C5FAB45FBF1A}"/>
                </a:ext>
              </a:extLst>
            </p:cNvPr>
            <p:cNvSpPr txBox="1"/>
            <p:nvPr/>
          </p:nvSpPr>
          <p:spPr>
            <a:xfrm>
              <a:off x="4200815" y="5722376"/>
              <a:ext cx="3335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big hierarchy problem is gone</a:t>
              </a:r>
              <a:endParaRPr lang="tr-TR" dirty="0">
                <a:solidFill>
                  <a:srgbClr val="0070C0"/>
                </a:solidFill>
              </a:endParaRPr>
            </a:p>
            <a:p>
              <a:r>
                <a:rPr lang="en-US" dirty="0"/>
                <a:t>(little hierarchy problem is there!)</a:t>
              </a:r>
              <a:endParaRPr lang="tr-TR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A0D907C-6300-4448-A2DB-7A0124A1C148}"/>
              </a:ext>
            </a:extLst>
          </p:cNvPr>
          <p:cNvSpPr txBox="1"/>
          <p:nvPr/>
        </p:nvSpPr>
        <p:spPr>
          <a:xfrm>
            <a:off x="298369" y="439845"/>
            <a:ext cx="5989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Extended general covariance solves the big hierarchy problem: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DFAA6B-B4E2-914A-B0C0-2B4F99029371}"/>
              </a:ext>
            </a:extLst>
          </p:cNvPr>
          <p:cNvGrpSpPr/>
          <p:nvPr/>
        </p:nvGrpSpPr>
        <p:grpSpPr>
          <a:xfrm>
            <a:off x="1423604" y="1757410"/>
            <a:ext cx="9572252" cy="2581412"/>
            <a:chOff x="1423604" y="1757410"/>
            <a:chExt cx="9572252" cy="25814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D35DD33-B174-7B42-8750-038AAACD2C17}"/>
                    </a:ext>
                  </a:extLst>
                </p:cNvPr>
                <p:cNvSpPr txBox="1"/>
                <p:nvPr/>
              </p:nvSpPr>
              <p:spPr>
                <a:xfrm>
                  <a:off x="1423604" y="2547434"/>
                  <a:ext cx="9572252" cy="17913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</m:d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=∫</m:t>
                        </m:r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rad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000" b="0" i="0" smtClean="0">
                            <a:latin typeface="Cambria Math" panose="02040503050406030204" pitchFamily="18" charset="0"/>
                          </a:rPr>
                          <m:t>{−</m:t>
                        </m:r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 sz="2000" b="0" i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  <m:sSub>
                          <m:sSub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d>
                          <m:d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tr-TR" sz="2000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d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num>
                          <m:den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  <m:r>
                          <a:rPr lang="tr-TR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sz="2000" b="0" i="0" smtClean="0">
                            <a:latin typeface="Cambria Math" panose="02040503050406030204" pitchFamily="18" charset="0"/>
                          </a:rPr>
                          <m:t>str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  <m:d>
                                  <m:dPr>
                                    <m:ctrlP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tr-TR" sz="2000" b="0" i="0" smtClean="0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d>
                          <m:d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Pre>
                              <m:sPre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p>
                              <m:e>
                                <m:r>
                                  <m:rPr>
                                    <m:sty m:val="p"/>
                                  </m:rP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</m:sPre>
                          </m:e>
                        </m:d>
                        <m:r>
                          <m:rPr>
                            <m:sty m:val="p"/>
                          </m:rPr>
                          <a:rPr lang="tr-TR" sz="2000">
                            <a:latin typeface="Cambria Math" panose="02040503050406030204" pitchFamily="18" charset="0"/>
                          </a:rPr>
                          <m:t>tr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𝒱</m:t>
                                </m:r>
                              </m:e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𝒱</m:t>
                                </m:r>
                              </m:e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p>
                            </m:sSup>
                          </m:e>
                        </m:d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tr-TR" sz="2400" dirty="0"/>
                </a:p>
                <a:p>
                  <a:pPr>
                    <a:lnSpc>
                      <a:spcPct val="150000"/>
                    </a:lnSpc>
                  </a:pPr>
                  <a:r>
                    <a:rPr lang="tr-TR" sz="2400" dirty="0"/>
                    <a:t>                    </a:t>
                  </a:r>
                  <a14:m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{−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𝑃𝑙</m:t>
                              </m:r>
                            </m:sub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)−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</m:sub>
                          </m:sSub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𝒦</m:t>
                                  </m:r>
                                  <m: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𝒦</m:t>
                                  </m:r>
                                </m:e>
                                <m:sup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𝑃𝑙</m:t>
                                  </m:r>
                                </m:sub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D35DD33-B174-7B42-8750-038AAACD2C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3604" y="2547434"/>
                  <a:ext cx="9572252" cy="179138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5725511-68ED-B24E-98F3-D30097BE583D}"/>
                </a:ext>
              </a:extLst>
            </p:cNvPr>
            <p:cNvCxnSpPr>
              <a:cxnSpLocks/>
            </p:cNvCxnSpPr>
            <p:nvPr/>
          </p:nvCxnSpPr>
          <p:spPr>
            <a:xfrm>
              <a:off x="4200816" y="1757410"/>
              <a:ext cx="690161" cy="9007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638FB1-F465-744F-8106-9651D0AECD62}"/>
                  </a:ext>
                </a:extLst>
              </p:cNvPr>
              <p:cNvSpPr/>
              <p:nvPr/>
            </p:nvSpPr>
            <p:spPr>
              <a:xfrm>
                <a:off x="298369" y="993988"/>
                <a:ext cx="6326988" cy="790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tr-TR" sz="2000" dirty="0"/>
                        <m:t> </m:t>
                      </m:r>
                      <m:sPre>
                        <m:sPre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  <m:e>
                          <m:sSubSup>
                            <m:sSub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b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sPre>
                      <m:r>
                        <m:rPr>
                          <m:nor/>
                        </m:rPr>
                        <a:rPr lang="tr-TR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𝒦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𝑃𝑙</m:t>
                                  </m:r>
                                </m:sub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⟹ </m:t>
                      </m:r>
                      <m:sSub>
                        <m:sSub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(</m:t>
                      </m:r>
                      <m:sPre>
                        <m:sPre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sPre>
                      <m:r>
                        <a:rPr lang="tr-TR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tr-TR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sz="2000" b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𝒦</m:t>
                          </m:r>
                        </m:num>
                        <m:den>
                          <m:sSubSup>
                            <m:sSub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𝑃𝑙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638FB1-F465-744F-8106-9651D0AECD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69" y="993988"/>
                <a:ext cx="6326988" cy="790024"/>
              </a:xfrm>
              <a:prstGeom prst="rect">
                <a:avLst/>
              </a:prstGeom>
              <a:blipFill>
                <a:blip r:embed="rId3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70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54C5692-926E-8D41-A3AC-02806C62354B}"/>
              </a:ext>
            </a:extLst>
          </p:cNvPr>
          <p:cNvGrpSpPr/>
          <p:nvPr/>
        </p:nvGrpSpPr>
        <p:grpSpPr>
          <a:xfrm>
            <a:off x="4982023" y="4423639"/>
            <a:ext cx="2916838" cy="2250250"/>
            <a:chOff x="4200816" y="4672455"/>
            <a:chExt cx="2916838" cy="225025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5725511-68ED-B24E-98F3-D30097BE58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7411" y="4672455"/>
              <a:ext cx="723647" cy="9651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13C54C-F621-154F-A5A5-C5FAB45FBF1A}"/>
                </a:ext>
              </a:extLst>
            </p:cNvPr>
            <p:cNvSpPr txBox="1"/>
            <p:nvPr/>
          </p:nvSpPr>
          <p:spPr>
            <a:xfrm>
              <a:off x="4200816" y="5722376"/>
              <a:ext cx="29168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GR has emerged in a way restoring the explicitly broken gauge symmetries  </a:t>
              </a:r>
              <a:r>
                <a:rPr lang="en-US" dirty="0"/>
                <a:t>(</a:t>
              </a:r>
              <a:r>
                <a:rPr lang="en-US" i="1" dirty="0" err="1"/>
                <a:t>symmergent</a:t>
              </a:r>
              <a:r>
                <a:rPr lang="en-US" i="1" dirty="0"/>
                <a:t> gravity)</a:t>
              </a:r>
              <a:endParaRPr lang="tr-TR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A0D907C-6300-4448-A2DB-7A0124A1C148}"/>
              </a:ext>
            </a:extLst>
          </p:cNvPr>
          <p:cNvSpPr txBox="1"/>
          <p:nvPr/>
        </p:nvSpPr>
        <p:spPr>
          <a:xfrm>
            <a:off x="298369" y="439845"/>
            <a:ext cx="9367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 has emerged in a way restoring gauge invariance (broken explicitly by Poincare breaking scale):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DFAA6B-B4E2-914A-B0C0-2B4F99029371}"/>
              </a:ext>
            </a:extLst>
          </p:cNvPr>
          <p:cNvGrpSpPr/>
          <p:nvPr/>
        </p:nvGrpSpPr>
        <p:grpSpPr>
          <a:xfrm>
            <a:off x="1423604" y="1757410"/>
            <a:ext cx="9572252" cy="2581412"/>
            <a:chOff x="1423604" y="1757410"/>
            <a:chExt cx="9572252" cy="25814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D35DD33-B174-7B42-8750-038AAACD2C17}"/>
                    </a:ext>
                  </a:extLst>
                </p:cNvPr>
                <p:cNvSpPr txBox="1"/>
                <p:nvPr/>
              </p:nvSpPr>
              <p:spPr>
                <a:xfrm>
                  <a:off x="1423604" y="2547434"/>
                  <a:ext cx="9572252" cy="17913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</m:d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=∫</m:t>
                        </m:r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rad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000" b="0" i="0" smtClean="0">
                            <a:latin typeface="Cambria Math" panose="02040503050406030204" pitchFamily="18" charset="0"/>
                          </a:rPr>
                          <m:t>{−</m:t>
                        </m:r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 sz="2000" b="0" i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  <m:sSub>
                          <m:sSub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d>
                          <m:d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tr-TR" sz="2000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d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num>
                          <m:den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  <m:r>
                          <a:rPr lang="tr-TR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sz="2000" b="0" i="0" smtClean="0">
                            <a:latin typeface="Cambria Math" panose="02040503050406030204" pitchFamily="18" charset="0"/>
                          </a:rPr>
                          <m:t>str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  <m:d>
                                  <m:dPr>
                                    <m:ctrlP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tr-TR" sz="2000" b="0" i="0" smtClean="0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d>
                          <m:d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Pre>
                              <m:sPre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p>
                              <m:e>
                                <m:r>
                                  <m:rPr>
                                    <m:sty m:val="p"/>
                                  </m:rP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</m:sPre>
                          </m:e>
                        </m:d>
                        <m:r>
                          <m:rPr>
                            <m:sty m:val="p"/>
                          </m:rPr>
                          <a:rPr lang="tr-TR" sz="2000">
                            <a:latin typeface="Cambria Math" panose="02040503050406030204" pitchFamily="18" charset="0"/>
                          </a:rPr>
                          <m:t>tr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𝒱</m:t>
                                </m:r>
                              </m:e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𝒱</m:t>
                                </m:r>
                              </m:e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p>
                            </m:sSup>
                          </m:e>
                        </m:d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tr-TR" sz="2400" dirty="0"/>
                </a:p>
                <a:p>
                  <a:pPr>
                    <a:lnSpc>
                      <a:spcPct val="150000"/>
                    </a:lnSpc>
                  </a:pPr>
                  <a:r>
                    <a:rPr lang="tr-TR" sz="2400" dirty="0"/>
                    <a:t>                    </a:t>
                  </a:r>
                  <a14:m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{−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𝑃𝑙</m:t>
                              </m:r>
                            </m:sub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)−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</m:sub>
                          </m:sSub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𝒦</m:t>
                                  </m:r>
                                  <m: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𝒦</m:t>
                                  </m:r>
                                </m:e>
                                <m:sup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𝑃𝑙</m:t>
                                  </m:r>
                                </m:sub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D35DD33-B174-7B42-8750-038AAACD2C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3604" y="2547434"/>
                  <a:ext cx="9572252" cy="179138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5725511-68ED-B24E-98F3-D30097BE583D}"/>
                </a:ext>
              </a:extLst>
            </p:cNvPr>
            <p:cNvCxnSpPr>
              <a:cxnSpLocks/>
            </p:cNvCxnSpPr>
            <p:nvPr/>
          </p:nvCxnSpPr>
          <p:spPr>
            <a:xfrm>
              <a:off x="4200816" y="1757410"/>
              <a:ext cx="690161" cy="9007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638FB1-F465-744F-8106-9651D0AECD62}"/>
                  </a:ext>
                </a:extLst>
              </p:cNvPr>
              <p:cNvSpPr/>
              <p:nvPr/>
            </p:nvSpPr>
            <p:spPr>
              <a:xfrm>
                <a:off x="298369" y="993988"/>
                <a:ext cx="6326988" cy="790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tr-TR" sz="2000" dirty="0"/>
                        <m:t> </m:t>
                      </m:r>
                      <m:sPre>
                        <m:sPre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  <m:e>
                          <m:sSubSup>
                            <m:sSub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b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sPre>
                      <m:r>
                        <m:rPr>
                          <m:nor/>
                        </m:rPr>
                        <a:rPr lang="tr-TR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𝒦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𝑃𝑙</m:t>
                                  </m:r>
                                </m:sub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⟹ </m:t>
                      </m:r>
                      <m:sSub>
                        <m:sSub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(</m:t>
                      </m:r>
                      <m:sPre>
                        <m:sPre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sPre>
                      <m:r>
                        <a:rPr lang="tr-TR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tr-TR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sz="2000" b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𝒦</m:t>
                          </m:r>
                        </m:num>
                        <m:den>
                          <m:sSubSup>
                            <m:sSub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𝑃𝑙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638FB1-F465-744F-8106-9651D0AECD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69" y="993988"/>
                <a:ext cx="6326988" cy="790024"/>
              </a:xfrm>
              <a:prstGeom prst="rect">
                <a:avLst/>
              </a:prstGeom>
              <a:blipFill>
                <a:blip r:embed="rId3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18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54C5692-926E-8D41-A3AC-02806C62354B}"/>
              </a:ext>
            </a:extLst>
          </p:cNvPr>
          <p:cNvGrpSpPr/>
          <p:nvPr/>
        </p:nvGrpSpPr>
        <p:grpSpPr>
          <a:xfrm>
            <a:off x="5253891" y="4842597"/>
            <a:ext cx="3890106" cy="1625631"/>
            <a:chOff x="3885296" y="4465100"/>
            <a:chExt cx="3480625" cy="162563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5725511-68ED-B24E-98F3-D30097BE58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6638" y="4465100"/>
              <a:ext cx="429365" cy="7971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13C54C-F621-154F-A5A5-C5FAB45FBF1A}"/>
                </a:ext>
              </a:extLst>
            </p:cNvPr>
            <p:cNvSpPr txBox="1"/>
            <p:nvPr/>
          </p:nvSpPr>
          <p:spPr>
            <a:xfrm>
              <a:off x="3885296" y="5444400"/>
              <a:ext cx="3480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little hierarchy problem </a:t>
              </a:r>
            </a:p>
            <a:p>
              <a:r>
                <a:rPr lang="en-US" dirty="0"/>
                <a:t>(heavier the BSM larger the Higgs mass)  </a:t>
              </a:r>
              <a:endParaRPr lang="tr-TR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A0D907C-6300-4448-A2DB-7A0124A1C148}"/>
              </a:ext>
            </a:extLst>
          </p:cNvPr>
          <p:cNvSpPr txBox="1"/>
          <p:nvPr/>
        </p:nvSpPr>
        <p:spPr>
          <a:xfrm>
            <a:off x="298369" y="439845"/>
            <a:ext cx="3804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Logarithmic corrections are important: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35DD33-B174-7B42-8750-038AAACD2C17}"/>
                  </a:ext>
                </a:extLst>
              </p:cNvPr>
              <p:cNvSpPr txBox="1"/>
              <p:nvPr/>
            </p:nvSpPr>
            <p:spPr>
              <a:xfrm>
                <a:off x="495257" y="3911116"/>
                <a:ext cx="10716961" cy="8624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tr-TR" sz="2000" dirty="0"/>
                  <a:t>a</a:t>
                </a:r>
                <a:r>
                  <a:rPr lang="tr-TR" sz="2000" b="0" dirty="0"/>
                  <a:t>n </a:t>
                </a:r>
                <a14:m>
                  <m:oMath xmlns:m="http://schemas.openxmlformats.org/officeDocument/2006/math">
                    <m:r>
                      <a:rPr lang="tr-TR" sz="2000" i="1">
                        <a:latin typeface="Cambria Math" panose="02040503050406030204" pitchFamily="18" charset="0"/>
                      </a:rPr>
                      <m:t>𝒪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sz="2000" b="0" i="1" cap="small" smtClean="0">
                            <a:latin typeface="Cambria Math" panose="02040503050406030204" pitchFamily="18" charset="0"/>
                          </a:rPr>
                          <m:t>𝐵𝑆𝑀</m:t>
                        </m:r>
                      </m:sub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000" dirty="0"/>
                  <a:t> </a:t>
                </a:r>
                <a:r>
                  <a:rPr lang="tr-TR" sz="2000" dirty="0" err="1"/>
                  <a:t>shift</a:t>
                </a:r>
                <a:r>
                  <a:rPr lang="tr-TR" sz="2000" dirty="0"/>
                  <a:t> in </a:t>
                </a:r>
                <a:r>
                  <a:rPr lang="tr-TR" sz="2000" dirty="0" err="1"/>
                  <a:t>Higgs</a:t>
                </a:r>
                <a:r>
                  <a:rPr lang="tr-TR" sz="2000" dirty="0"/>
                  <a:t> </a:t>
                </a:r>
                <a:r>
                  <a:rPr lang="tr-TR" sz="2000" dirty="0" err="1"/>
                  <a:t>boson</a:t>
                </a:r>
                <a:r>
                  <a:rPr lang="tr-TR" sz="2000" dirty="0"/>
                  <a:t> </a:t>
                </a:r>
                <a:r>
                  <a:rPr lang="tr-TR" sz="2000" dirty="0" err="1"/>
                  <a:t>mass-squared</a:t>
                </a:r>
                <a:r>
                  <a:rPr lang="tr-TR" sz="2000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𝛿</m:t>
                        </m:r>
                        <m:sSubSup>
                          <m:sSub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𝑙𝑜𝑔</m:t>
                        </m:r>
                      </m:sub>
                    </m:sSub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sSubSup>
                              <m:sSubSup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  <m:sup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sSup>
                                  <m:sSup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p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sSubSup>
                              <m:sSub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p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tr-T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tr-TR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tr-TR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sz="2000" i="1">
                                                <a:latin typeface="Cambria Math" panose="02040503050406030204" pitchFamily="18" charset="0"/>
                                              </a:rPr>
                                              <m:t>𝜓</m:t>
                                            </m:r>
                                          </m:e>
                                          <m:sup>
                                            <m:r>
                                              <a:rPr lang="tr-TR" sz="2000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sub>
                                      <m:sup>
                                        <m:r>
                                          <a:rPr lang="tr-TR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tr-T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tr-TR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sz="20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  <m:sup>
                                        <m:r>
                                          <a:rPr lang="tr-TR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func>
                          </m:e>
                        </m:nary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tr-TR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35DD33-B174-7B42-8750-038AAACD2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57" y="3911116"/>
                <a:ext cx="10716961" cy="862480"/>
              </a:xfrm>
              <a:prstGeom prst="rect">
                <a:avLst/>
              </a:prstGeom>
              <a:blipFill>
                <a:blip r:embed="rId2"/>
                <a:stretch>
                  <a:fillRect l="-1302" t="-10145" b="-724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638FB1-F465-744F-8106-9651D0AECD62}"/>
                  </a:ext>
                </a:extLst>
              </p:cNvPr>
              <p:cNvSpPr/>
              <p:nvPr/>
            </p:nvSpPr>
            <p:spPr>
              <a:xfrm>
                <a:off x="298369" y="1167308"/>
                <a:ext cx="7328673" cy="649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tr-TR" sz="2000" b="0" dirty="0"/>
                  <a:t>an </a:t>
                </a:r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𝑃𝑙</m:t>
                        </m:r>
                      </m:sub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000" dirty="0"/>
                  <a:t> </a:t>
                </a:r>
                <a:r>
                  <a:rPr lang="tr-TR" sz="2000" dirty="0" err="1"/>
                  <a:t>shift</a:t>
                </a:r>
                <a:r>
                  <a:rPr lang="tr-TR" sz="2000" dirty="0"/>
                  <a:t> in </a:t>
                </a:r>
                <a:r>
                  <a:rPr lang="tr-TR" sz="2000" dirty="0" err="1"/>
                  <a:t>vacuum</a:t>
                </a:r>
                <a:r>
                  <a:rPr lang="tr-TR" sz="2000" dirty="0"/>
                  <a:t> </a:t>
                </a:r>
                <a:r>
                  <a:rPr lang="tr-TR" sz="2000" dirty="0" err="1"/>
                  <a:t>energy</a:t>
                </a:r>
                <a:r>
                  <a:rPr lang="tr-TR" sz="2000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sub>
                    </m:sSub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ℳ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ℳ</m:t>
                                </m:r>
                              </m:e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℘</m:t>
                                </m:r>
                              </m:sub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func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638FB1-F465-744F-8106-9651D0AECD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69" y="1167308"/>
                <a:ext cx="7328673" cy="649665"/>
              </a:xfrm>
              <a:prstGeom prst="rect">
                <a:avLst/>
              </a:prstGeom>
              <a:blipFill>
                <a:blip r:embed="rId4"/>
                <a:stretch>
                  <a:fillRect l="-5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BF5967C5-F27B-0547-A51D-5C2DCBE535D1}"/>
              </a:ext>
            </a:extLst>
          </p:cNvPr>
          <p:cNvGrpSpPr/>
          <p:nvPr/>
        </p:nvGrpSpPr>
        <p:grpSpPr>
          <a:xfrm>
            <a:off x="4126238" y="2002952"/>
            <a:ext cx="2565340" cy="1519400"/>
            <a:chOff x="4126238" y="2002952"/>
            <a:chExt cx="2565340" cy="151940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D0C1E00-44F8-8F4F-AD00-32E491879B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08908" y="2002952"/>
              <a:ext cx="444830" cy="7425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A66583-A2CD-464D-AC49-F7F1E43772A0}"/>
                </a:ext>
              </a:extLst>
            </p:cNvPr>
            <p:cNvSpPr txBox="1"/>
            <p:nvPr/>
          </p:nvSpPr>
          <p:spPr>
            <a:xfrm>
              <a:off x="4126238" y="2876021"/>
              <a:ext cx="25653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cosmological constant problem (</a:t>
              </a:r>
              <a:r>
                <a:rPr lang="tr-TR" dirty="0" err="1"/>
                <a:t>severest</a:t>
              </a:r>
              <a:r>
                <a:rPr lang="tr-TR" dirty="0"/>
                <a:t> form)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678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D2F6B10-DFE7-064E-B28A-A81087EB6FB8}"/>
              </a:ext>
            </a:extLst>
          </p:cNvPr>
          <p:cNvSpPr txBox="1"/>
          <p:nvPr/>
        </p:nvSpPr>
        <p:spPr>
          <a:xfrm>
            <a:off x="319634" y="306882"/>
            <a:ext cx="652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difference from other models: BSM and SM do not have to interact!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6DCA12-1C0B-1E41-9BE9-604E04481E15}"/>
              </a:ext>
            </a:extLst>
          </p:cNvPr>
          <p:cNvGrpSpPr/>
          <p:nvPr/>
        </p:nvGrpSpPr>
        <p:grpSpPr>
          <a:xfrm>
            <a:off x="464122" y="912585"/>
            <a:ext cx="3246339" cy="1745966"/>
            <a:chOff x="4551954" y="4057940"/>
            <a:chExt cx="3160496" cy="141721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DFFC010-3977-B042-892D-4211CCF9F5C4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H="1">
              <a:off x="5955991" y="4057940"/>
              <a:ext cx="1756459" cy="9496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0C06E9-E052-D448-BFEF-674E4D195FB1}"/>
                </a:ext>
              </a:extLst>
            </p:cNvPr>
            <p:cNvSpPr txBox="1"/>
            <p:nvPr/>
          </p:nvSpPr>
          <p:spPr>
            <a:xfrm>
              <a:off x="4551954" y="5161591"/>
              <a:ext cx="2753861" cy="313560"/>
            </a:xfrm>
            <a:prstGeom prst="rect">
              <a:avLst/>
            </a:prstGeom>
            <a:noFill/>
            <a:ln w="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r-TR" dirty="0"/>
                <a:t> BSM </a:t>
              </a:r>
              <a:r>
                <a:rPr lang="tr-TR" i="1" dirty="0" err="1"/>
                <a:t>does</a:t>
              </a:r>
              <a:r>
                <a:rPr lang="tr-TR" i="1" dirty="0"/>
                <a:t> not </a:t>
              </a:r>
              <a:r>
                <a:rPr lang="tr-TR" dirty="0" err="1"/>
                <a:t>couple</a:t>
              </a:r>
              <a:r>
                <a:rPr lang="tr-TR" dirty="0"/>
                <a:t> </a:t>
              </a:r>
              <a:r>
                <a:rPr lang="tr-TR" dirty="0" err="1"/>
                <a:t>to</a:t>
              </a:r>
              <a:r>
                <a:rPr lang="tr-TR" dirty="0"/>
                <a:t> SM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9C3BCA6-483A-3543-BDD9-236FE4167542}"/>
                  </a:ext>
                </a:extLst>
              </p:cNvPr>
              <p:cNvSpPr/>
              <p:nvPr/>
            </p:nvSpPr>
            <p:spPr>
              <a:xfrm>
                <a:off x="358143" y="2887295"/>
                <a:ext cx="3096297" cy="7511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𝜓𝜓</m:t>
                        </m:r>
                        <m:r>
                          <a:rPr lang="tr-TR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tr-TR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=0⟹</m:t>
                    </m:r>
                    <m:sSub>
                      <m:sSubPr>
                        <m:ctrlPr>
                          <a:rPr lang="tr-TR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tr-T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Sup>
                              <m:sSubSupPr>
                                <m:ctrlPr>
                                  <a:rPr lang="tr-TR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tr-TR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  <m:sup>
                                <m:r>
                                  <a:rPr lang="tr-TR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tr-TR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sub>
                    </m:sSub>
                    <m:r>
                      <a:rPr lang="tr-TR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i="1" dirty="0">
                  <a:solidFill>
                    <a:srgbClr val="00B0F0"/>
                  </a:solidFill>
                </a:endParaRPr>
              </a:p>
              <a:p>
                <a:r>
                  <a:rPr lang="tr-TR" i="1" dirty="0">
                    <a:solidFill>
                      <a:srgbClr val="00B0F0"/>
                    </a:solidFill>
                  </a:rPr>
                  <a:t>    </a:t>
                </a:r>
                <a:r>
                  <a:rPr lang="tr-TR" i="1" dirty="0"/>
                  <a:t> </a:t>
                </a:r>
                <a:r>
                  <a:rPr lang="tr-TR" dirty="0"/>
                  <a:t>(</a:t>
                </a:r>
                <a:r>
                  <a:rPr lang="tr-TR" dirty="0" err="1">
                    <a:solidFill>
                      <a:schemeClr val="tx1"/>
                    </a:solidFill>
                  </a:rPr>
                  <a:t>Higgs</a:t>
                </a:r>
                <a:r>
                  <a:rPr lang="tr-TR" dirty="0">
                    <a:solidFill>
                      <a:schemeClr val="tx1"/>
                    </a:solidFill>
                  </a:rPr>
                  <a:t> is </a:t>
                </a:r>
                <a:r>
                  <a:rPr lang="tr-TR" dirty="0" err="1">
                    <a:solidFill>
                      <a:schemeClr val="tx1"/>
                    </a:solidFill>
                  </a:rPr>
                  <a:t>absolutely</a:t>
                </a:r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</a:rPr>
                  <a:t>stable</a:t>
                </a:r>
                <a:r>
                  <a:rPr lang="tr-TR" dirty="0">
                    <a:solidFill>
                      <a:schemeClr val="tx1"/>
                    </a:solidFill>
                  </a:rPr>
                  <a:t>!)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9C3BCA6-483A-3543-BDD9-236FE4167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3" y="2887295"/>
                <a:ext cx="3096297" cy="751168"/>
              </a:xfrm>
              <a:prstGeom prst="rect">
                <a:avLst/>
              </a:prstGeom>
              <a:blipFill>
                <a:blip r:embed="rId2"/>
                <a:stretch>
                  <a:fillRect l="-1224" b="-13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5022C049-900C-1C4F-9016-2FD03995A490}"/>
              </a:ext>
            </a:extLst>
          </p:cNvPr>
          <p:cNvSpPr/>
          <p:nvPr/>
        </p:nvSpPr>
        <p:spPr>
          <a:xfrm>
            <a:off x="412226" y="3704896"/>
            <a:ext cx="2880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dirty="0"/>
              <a:t>BSM is </a:t>
            </a:r>
            <a:r>
              <a:rPr lang="en-US" b="1" dirty="0"/>
              <a:t>pitch-dark</a:t>
            </a:r>
            <a:endParaRPr lang="tr-TR" b="1" dirty="0"/>
          </a:p>
          <a:p>
            <a:r>
              <a:rPr lang="tr-TR" b="1" dirty="0"/>
              <a:t>     </a:t>
            </a:r>
            <a:r>
              <a:rPr lang="tr-TR" dirty="0"/>
              <a:t>(BSM </a:t>
            </a:r>
            <a:r>
              <a:rPr lang="tr-TR" dirty="0" err="1"/>
              <a:t>evades</a:t>
            </a:r>
            <a:r>
              <a:rPr lang="tr-TR" dirty="0"/>
              <a:t> </a:t>
            </a:r>
            <a:r>
              <a:rPr lang="tr-TR" dirty="0" err="1"/>
              <a:t>detection</a:t>
            </a:r>
            <a:r>
              <a:rPr lang="tr-TR" dirty="0"/>
              <a:t>!</a:t>
            </a:r>
            <a:r>
              <a:rPr lang="tr-TR" b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794BC17-D3B0-424E-9D49-8F71A6A08ACB}"/>
                  </a:ext>
                </a:extLst>
              </p:cNvPr>
              <p:cNvSpPr/>
              <p:nvPr/>
            </p:nvSpPr>
            <p:spPr>
              <a:xfrm>
                <a:off x="3415931" y="5164453"/>
                <a:ext cx="3728788" cy="924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sSup>
                          <m:sSupPr>
                            <m:ctrlPr>
                              <a:rPr lang="tr-T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tr-TR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f>
                      <m:fPr>
                        <m:ctrlPr>
                          <a:rPr lang="tr-TR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tr-T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  <m:sup>
                            <m:r>
                              <a:rPr lang="tr-T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tr-T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tr-TR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p>
                                <m:r>
                                  <a:rPr lang="tr-TR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tr-T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tr-TR" dirty="0">
                    <a:solidFill>
                      <a:srgbClr val="00B0F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tr-T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Sup>
                              <m:sSubSupPr>
                                <m:ctrlPr>
                                  <a:rPr lang="tr-TR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tr-TR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  <m:sup>
                                <m:r>
                                  <a:rPr lang="tr-TR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tr-TR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sub>
                    </m:sSub>
                    <m:r>
                      <a:rPr lang="tr-TR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bSup>
                      <m:sSubSupPr>
                        <m:ctrlPr>
                          <a:rPr lang="tr-TR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tr-TR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tr-TR" i="1" dirty="0">
                  <a:solidFill>
                    <a:schemeClr val="tx1"/>
                  </a:solidFill>
                </a:endParaRPr>
              </a:p>
              <a:p>
                <a:r>
                  <a:rPr lang="tr-TR" dirty="0"/>
                  <a:t>      (</a:t>
                </a:r>
                <a:r>
                  <a:rPr lang="tr-TR" dirty="0" err="1"/>
                  <a:t>Higgs</a:t>
                </a:r>
                <a:r>
                  <a:rPr lang="tr-TR" dirty="0"/>
                  <a:t> is </a:t>
                </a:r>
                <a:r>
                  <a:rPr lang="tr-TR" dirty="0" err="1"/>
                  <a:t>logarithmically</a:t>
                </a:r>
                <a:r>
                  <a:rPr lang="tr-TR" dirty="0"/>
                  <a:t> </a:t>
                </a:r>
                <a:r>
                  <a:rPr lang="tr-TR" dirty="0" err="1"/>
                  <a:t>stable</a:t>
                </a:r>
                <a:r>
                  <a:rPr lang="tr-TR" dirty="0"/>
                  <a:t>)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794BC17-D3B0-424E-9D49-8F71A6A08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931" y="5164453"/>
                <a:ext cx="3728788" cy="924805"/>
              </a:xfrm>
              <a:prstGeom prst="rect">
                <a:avLst/>
              </a:prstGeom>
              <a:blipFill>
                <a:blip r:embed="rId3"/>
                <a:stretch>
                  <a:fillRect l="-1017" b="-95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5E896D5B-5B39-4C4F-ACBD-9DF5DD5A16FC}"/>
              </a:ext>
            </a:extLst>
          </p:cNvPr>
          <p:cNvSpPr/>
          <p:nvPr/>
        </p:nvSpPr>
        <p:spPr>
          <a:xfrm>
            <a:off x="3454440" y="6115057"/>
            <a:ext cx="2776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dirty="0"/>
              <a:t>BSM is </a:t>
            </a:r>
            <a:r>
              <a:rPr lang="tr-TR" dirty="0" err="1">
                <a:solidFill>
                  <a:schemeClr val="bg1">
                    <a:lumMod val="50000"/>
                  </a:schemeClr>
                </a:solidFill>
              </a:rPr>
              <a:t>dark</a:t>
            </a:r>
            <a:endParaRPr lang="tr-TR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tr-TR" b="1" dirty="0"/>
              <a:t>     </a:t>
            </a:r>
            <a:r>
              <a:rPr lang="tr-TR" dirty="0"/>
              <a:t>(BSM  can be </a:t>
            </a:r>
            <a:r>
              <a:rPr lang="tr-TR" dirty="0" err="1"/>
              <a:t>detected</a:t>
            </a:r>
            <a:r>
              <a:rPr lang="tr-TR" dirty="0"/>
              <a:t>!</a:t>
            </a:r>
            <a:r>
              <a:rPr lang="tr-TR" b="1" dirty="0"/>
              <a:t>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DF47A06-CBFE-E247-9863-10CA32C35DBA}"/>
              </a:ext>
            </a:extLst>
          </p:cNvPr>
          <p:cNvGrpSpPr/>
          <p:nvPr/>
        </p:nvGrpSpPr>
        <p:grpSpPr>
          <a:xfrm>
            <a:off x="3710461" y="727917"/>
            <a:ext cx="7551753" cy="369332"/>
            <a:chOff x="2600338" y="810527"/>
            <a:chExt cx="7551753" cy="369332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974C2E1-CD52-0044-B5D4-76338E66C862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2600338" y="995196"/>
              <a:ext cx="4083392" cy="0"/>
            </a:xfrm>
            <a:prstGeom prst="straightConnector1">
              <a:avLst/>
            </a:prstGeom>
            <a:ln>
              <a:headEnd type="stealth" w="lg" len="lg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2A6BE64-196E-484F-AA0A-F4DB0DFBED38}"/>
                </a:ext>
              </a:extLst>
            </p:cNvPr>
            <p:cNvSpPr txBox="1"/>
            <p:nvPr/>
          </p:nvSpPr>
          <p:spPr>
            <a:xfrm>
              <a:off x="6980389" y="810527"/>
              <a:ext cx="3171702" cy="369332"/>
            </a:xfrm>
            <a:prstGeom prst="rect">
              <a:avLst/>
            </a:prstGeom>
            <a:noFill/>
            <a:ln w="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r-TR" dirty="0"/>
                <a:t> BSM </a:t>
              </a:r>
              <a:r>
                <a:rPr lang="tr-TR" dirty="0" err="1"/>
                <a:t>couples</a:t>
              </a:r>
              <a:r>
                <a:rPr lang="tr-TR" dirty="0"/>
                <a:t> </a:t>
              </a:r>
              <a:r>
                <a:rPr lang="tr-TR" dirty="0" err="1"/>
                <a:t>to</a:t>
              </a:r>
              <a:r>
                <a:rPr lang="tr-TR" dirty="0"/>
                <a:t> SM </a:t>
              </a:r>
              <a:r>
                <a:rPr lang="tr-TR" i="1" dirty="0" err="1"/>
                <a:t>unnaturally</a:t>
              </a:r>
              <a:endParaRPr lang="tr-TR" i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A74551C-918B-B84D-BB6E-95F04A0F6D82}"/>
                  </a:ext>
                </a:extLst>
              </p:cNvPr>
              <p:cNvSpPr/>
              <p:nvPr/>
            </p:nvSpPr>
            <p:spPr>
              <a:xfrm>
                <a:off x="8049872" y="1262625"/>
                <a:ext cx="5200446" cy="751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sSup>
                          <m:sSup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tr-T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𝑆𝑀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Sup>
                              <m:sSubSupPr>
                                <m:ctrlPr>
                                  <a:rPr lang="tr-T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tr-T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  <m:sup>
                                <m:r>
                                  <a:rPr lang="tr-T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sub>
                    </m:sSub>
                    <m:r>
                      <a:rPr lang="tr-T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sSub>
                      <m:sSubPr>
                        <m:ctrlPr>
                          <a:rPr lang="tr-T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tr-T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tr-TR" i="1" dirty="0">
                  <a:solidFill>
                    <a:schemeClr val="tx1"/>
                  </a:solidFill>
                </a:endParaRPr>
              </a:p>
              <a:p>
                <a:r>
                  <a:rPr lang="tr-TR" dirty="0"/>
                  <a:t>      (</a:t>
                </a:r>
                <a:r>
                  <a:rPr lang="tr-TR" dirty="0" err="1"/>
                  <a:t>Higgs</a:t>
                </a:r>
                <a:r>
                  <a:rPr lang="tr-TR" dirty="0"/>
                  <a:t> is </a:t>
                </a:r>
                <a:r>
                  <a:rPr lang="tr-TR" dirty="0" err="1"/>
                  <a:t>destabilized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r>
                  <a:rPr lang="tr-TR" dirty="0"/>
                  <a:t> BSM)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A74551C-918B-B84D-BB6E-95F04A0F6D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872" y="1262625"/>
                <a:ext cx="5200446" cy="751168"/>
              </a:xfrm>
              <a:prstGeom prst="rect">
                <a:avLst/>
              </a:prstGeom>
              <a:blipFill>
                <a:blip r:embed="rId4"/>
                <a:stretch>
                  <a:fillRect l="-732" b="-114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E63F5B19-896C-A544-80F9-2AB3A045C9CC}"/>
              </a:ext>
            </a:extLst>
          </p:cNvPr>
          <p:cNvSpPr/>
          <p:nvPr/>
        </p:nvSpPr>
        <p:spPr>
          <a:xfrm>
            <a:off x="8097269" y="2338061"/>
            <a:ext cx="3630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dirty="0"/>
              <a:t>BSM is </a:t>
            </a:r>
            <a:r>
              <a:rPr lang="en-US" dirty="0">
                <a:solidFill>
                  <a:srgbClr val="FFC000"/>
                </a:solidFill>
              </a:rPr>
              <a:t>visible</a:t>
            </a:r>
            <a:r>
              <a:rPr lang="tr-TR" dirty="0"/>
              <a:t> </a:t>
            </a:r>
            <a:r>
              <a:rPr lang="en-US" dirty="0"/>
              <a:t>yet </a:t>
            </a:r>
            <a:r>
              <a:rPr lang="tr-TR" dirty="0">
                <a:solidFill>
                  <a:srgbClr val="FF0000"/>
                </a:solidFill>
              </a:rPr>
              <a:t>«</a:t>
            </a:r>
            <a:r>
              <a:rPr lang="tr-TR" dirty="0" err="1">
                <a:solidFill>
                  <a:srgbClr val="FF0000"/>
                </a:solidFill>
              </a:rPr>
              <a:t>fine-tuned</a:t>
            </a:r>
            <a:r>
              <a:rPr lang="tr-TR" dirty="0">
                <a:solidFill>
                  <a:srgbClr val="FF0000"/>
                </a:solidFill>
              </a:rPr>
              <a:t>»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b="1" dirty="0"/>
              <a:t>     </a:t>
            </a:r>
            <a:r>
              <a:rPr lang="tr-TR" dirty="0"/>
              <a:t>(BSM can be </a:t>
            </a:r>
            <a:r>
              <a:rPr lang="tr-TR" dirty="0" err="1"/>
              <a:t>detected</a:t>
            </a:r>
            <a:r>
              <a:rPr lang="tr-TR" dirty="0"/>
              <a:t>!</a:t>
            </a:r>
            <a:r>
              <a:rPr lang="tr-TR" b="1" dirty="0"/>
              <a:t>)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66E6344-5E75-BA41-90D7-2F281607B984}"/>
              </a:ext>
            </a:extLst>
          </p:cNvPr>
          <p:cNvGrpSpPr/>
          <p:nvPr/>
        </p:nvGrpSpPr>
        <p:grpSpPr>
          <a:xfrm>
            <a:off x="8074915" y="3304329"/>
            <a:ext cx="4142128" cy="1452651"/>
            <a:chOff x="8049872" y="3596225"/>
            <a:chExt cx="4142128" cy="14526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5DAA1D8-7941-F747-A48D-8C8C9F0B4171}"/>
                    </a:ext>
                  </a:extLst>
                </p:cNvPr>
                <p:cNvSpPr/>
                <p:nvPr/>
              </p:nvSpPr>
              <p:spPr>
                <a:xfrm>
                  <a:off x="9009622" y="4520013"/>
                  <a:ext cx="2818016" cy="5288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𝑃𝑙</m:t>
                          </m:r>
                        </m:sub>
                        <m:sup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  <m:sSup>
                            <m:sSupPr>
                              <m:ctrlPr>
                                <a:rPr lang="tr-T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tr-T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tr-T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str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ℳ</m:t>
                              </m:r>
                            </m:e>
                            <m:sup>
                              <m:r>
                                <a:rPr lang="tr-T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a14:m>
                  <a:endParaRPr lang="tr-TR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5DAA1D8-7941-F747-A48D-8C8C9F0B41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9622" y="4520013"/>
                  <a:ext cx="2818016" cy="528863"/>
                </a:xfrm>
                <a:prstGeom prst="rect">
                  <a:avLst/>
                </a:prstGeom>
                <a:blipFill>
                  <a:blip r:embed="rId5"/>
                  <a:stretch>
                    <a:fillRect l="-1345" b="-139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94BC8A4-68E4-5A42-B681-FB434F95A626}"/>
                    </a:ext>
                  </a:extLst>
                </p:cNvPr>
                <p:cNvSpPr/>
                <p:nvPr/>
              </p:nvSpPr>
              <p:spPr>
                <a:xfrm>
                  <a:off x="8963199" y="4119903"/>
                  <a:ext cx="1633589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str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tr-T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tr-TR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94BC8A4-68E4-5A42-B681-FB434F95A6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3199" y="4119903"/>
                  <a:ext cx="1633589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3906" b="-1818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51D9CDB-5375-9144-9997-EB91A8C2604B}"/>
                    </a:ext>
                  </a:extLst>
                </p:cNvPr>
                <p:cNvSpPr/>
                <p:nvPr/>
              </p:nvSpPr>
              <p:spPr>
                <a:xfrm>
                  <a:off x="8049872" y="3596225"/>
                  <a:ext cx="414212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Wingdings" pitchFamily="2" charset="2"/>
                    <a:buChar char="Ø"/>
                  </a:pPr>
                  <a:r>
                    <a:rPr lang="tr-TR" dirty="0"/>
                    <a:t>BSM = </a:t>
                  </a:r>
                  <a:r>
                    <a:rPr lang="tr-TR" dirty="0" err="1">
                      <a:solidFill>
                        <a:srgbClr val="00B0F0"/>
                      </a:solidFill>
                    </a:rPr>
                    <a:t>split</a:t>
                  </a:r>
                  <a:r>
                    <a:rPr lang="tr-TR" dirty="0">
                      <a:solidFill>
                        <a:srgbClr val="00B0F0"/>
                      </a:solidFill>
                    </a:rPr>
                    <a:t>-SUSY</a:t>
                  </a:r>
                  <a:r>
                    <a:rPr lang="tr-TR" dirty="0"/>
                    <a:t> (</a:t>
                  </a:r>
                  <a:r>
                    <a:rPr lang="tr-TR" dirty="0" err="1"/>
                    <a:t>broken</a:t>
                  </a:r>
                  <a:r>
                    <a:rPr lang="tr-TR" dirty="0"/>
                    <a:t> at </a:t>
                  </a:r>
                  <a14:m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𝑃𝑙</m:t>
                          </m:r>
                        </m:sub>
                      </m:sSub>
                    </m:oMath>
                  </a14:m>
                  <a:r>
                    <a:rPr lang="tr-TR" dirty="0"/>
                    <a:t>) </a:t>
                  </a:r>
                  <a:endParaRPr lang="tr-TR" sz="1400" b="1" dirty="0"/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51D9CDB-5375-9144-9997-EB91A8C260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872" y="3596225"/>
                  <a:ext cx="4142128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227" t="-3333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16146F-0AA4-0F49-B233-BEE660FF0D76}"/>
              </a:ext>
            </a:extLst>
          </p:cNvPr>
          <p:cNvGrpSpPr/>
          <p:nvPr/>
        </p:nvGrpSpPr>
        <p:grpSpPr>
          <a:xfrm>
            <a:off x="3487408" y="912586"/>
            <a:ext cx="2934458" cy="4141904"/>
            <a:chOff x="3507728" y="912586"/>
            <a:chExt cx="2934458" cy="414190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FF75CF7-016B-E641-A122-E5EC1CAF52D3}"/>
                </a:ext>
              </a:extLst>
            </p:cNvPr>
            <p:cNvSpPr txBox="1"/>
            <p:nvPr/>
          </p:nvSpPr>
          <p:spPr>
            <a:xfrm>
              <a:off x="3507728" y="4685158"/>
              <a:ext cx="2934458" cy="369332"/>
            </a:xfrm>
            <a:prstGeom prst="rect">
              <a:avLst/>
            </a:prstGeom>
            <a:noFill/>
            <a:ln w="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r-TR" dirty="0"/>
                <a:t> BSM </a:t>
              </a:r>
              <a:r>
                <a:rPr lang="tr-TR" dirty="0" err="1"/>
                <a:t>couples</a:t>
              </a:r>
              <a:r>
                <a:rPr lang="tr-TR" dirty="0"/>
                <a:t> </a:t>
              </a:r>
              <a:r>
                <a:rPr lang="tr-TR" dirty="0" err="1"/>
                <a:t>to</a:t>
              </a:r>
              <a:r>
                <a:rPr lang="tr-TR" dirty="0"/>
                <a:t> SM </a:t>
              </a:r>
              <a:r>
                <a:rPr lang="tr-TR" i="1" dirty="0" err="1"/>
                <a:t>naturally</a:t>
              </a:r>
              <a:endParaRPr lang="tr-TR" i="1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FB1E1A7-860C-1D40-8720-CD3B029E9A2B}"/>
                </a:ext>
              </a:extLst>
            </p:cNvPr>
            <p:cNvSpPr/>
            <p:nvPr/>
          </p:nvSpPr>
          <p:spPr>
            <a:xfrm>
              <a:off x="3730781" y="912586"/>
              <a:ext cx="1244175" cy="3550926"/>
            </a:xfrm>
            <a:custGeom>
              <a:avLst/>
              <a:gdLst>
                <a:gd name="connsiteX0" fmla="*/ 0 w 2743200"/>
                <a:gd name="connsiteY0" fmla="*/ 0 h 3564610"/>
                <a:gd name="connsiteX1" fmla="*/ 929898 w 2743200"/>
                <a:gd name="connsiteY1" fmla="*/ 247973 h 3564610"/>
                <a:gd name="connsiteX2" fmla="*/ 1921789 w 2743200"/>
                <a:gd name="connsiteY2" fmla="*/ 1007390 h 3564610"/>
                <a:gd name="connsiteX3" fmla="*/ 2572718 w 2743200"/>
                <a:gd name="connsiteY3" fmla="*/ 2479729 h 3564610"/>
                <a:gd name="connsiteX4" fmla="*/ 2743200 w 2743200"/>
                <a:gd name="connsiteY4" fmla="*/ 3564610 h 3564610"/>
                <a:gd name="connsiteX5" fmla="*/ 2743200 w 2743200"/>
                <a:gd name="connsiteY5" fmla="*/ 3564610 h 35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3200" h="3564610">
                  <a:moveTo>
                    <a:pt x="0" y="0"/>
                  </a:moveTo>
                  <a:cubicBezTo>
                    <a:pt x="304800" y="40037"/>
                    <a:pt x="609600" y="80075"/>
                    <a:pt x="929898" y="247973"/>
                  </a:cubicBezTo>
                  <a:cubicBezTo>
                    <a:pt x="1250196" y="415871"/>
                    <a:pt x="1647986" y="635431"/>
                    <a:pt x="1921789" y="1007390"/>
                  </a:cubicBezTo>
                  <a:cubicBezTo>
                    <a:pt x="2195592" y="1379349"/>
                    <a:pt x="2435816" y="2053526"/>
                    <a:pt x="2572718" y="2479729"/>
                  </a:cubicBezTo>
                  <a:cubicBezTo>
                    <a:pt x="2709620" y="2905932"/>
                    <a:pt x="2743200" y="3564610"/>
                    <a:pt x="2743200" y="3564610"/>
                  </a:cubicBezTo>
                  <a:lnTo>
                    <a:pt x="2743200" y="3564610"/>
                  </a:ln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F60FDA5C-F361-7E4F-93E6-368F1809E079}"/>
              </a:ext>
            </a:extLst>
          </p:cNvPr>
          <p:cNvSpPr/>
          <p:nvPr/>
        </p:nvSpPr>
        <p:spPr>
          <a:xfrm>
            <a:off x="9483117" y="5068483"/>
            <a:ext cx="2099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(N. </a:t>
            </a:r>
            <a:r>
              <a:rPr lang="tr-TR" dirty="0" err="1"/>
              <a:t>Arkani-Hamed</a:t>
            </a:r>
            <a:endParaRPr lang="tr-TR" dirty="0"/>
          </a:p>
          <a:p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S. </a:t>
            </a:r>
            <a:r>
              <a:rPr lang="tr-TR" dirty="0" err="1"/>
              <a:t>Dimopoulos</a:t>
            </a:r>
            <a:r>
              <a:rPr lang="tr-TR" i="1" dirty="0"/>
              <a:t>,</a:t>
            </a:r>
          </a:p>
          <a:p>
            <a:r>
              <a:rPr lang="tr-TR" i="1" dirty="0"/>
              <a:t> </a:t>
            </a:r>
            <a:r>
              <a:rPr lang="tr-TR" dirty="0">
                <a:hlinkClick r:id="rId8"/>
              </a:rPr>
              <a:t>hep-</a:t>
            </a:r>
            <a:r>
              <a:rPr lang="tr-TR" dirty="0" err="1">
                <a:hlinkClick r:id="rId8"/>
              </a:rPr>
              <a:t>th</a:t>
            </a:r>
            <a:r>
              <a:rPr lang="tr-TR" dirty="0">
                <a:hlinkClick r:id="rId8"/>
              </a:rPr>
              <a:t>/0405159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760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4" grpId="0"/>
      <p:bldP spid="25" grpId="0"/>
      <p:bldP spid="33" grpId="0"/>
      <p:bldP spid="35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F864534-7750-3C4A-8991-DC713F149E60}"/>
                  </a:ext>
                </a:extLst>
              </p:cNvPr>
              <p:cNvSpPr txBox="1"/>
              <p:nvPr/>
            </p:nvSpPr>
            <p:spPr>
              <a:xfrm>
                <a:off x="453297" y="900423"/>
                <a:ext cx="5049516" cy="15496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b="1" dirty="0"/>
                  <a:t>PD</a:t>
                </a:r>
                <a:r>
                  <a:rPr lang="tr-TR" dirty="0"/>
                  <a:t> BSM </a:t>
                </a:r>
                <a:r>
                  <a:rPr lang="tr-TR" dirty="0" err="1"/>
                  <a:t>couples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SM </a:t>
                </a:r>
                <a:r>
                  <a:rPr lang="tr-TR" dirty="0" err="1"/>
                  <a:t>only</a:t>
                </a:r>
                <a:r>
                  <a:rPr lang="tr-TR" dirty="0"/>
                  <a:t> </a:t>
                </a:r>
                <a:r>
                  <a:rPr lang="tr-TR" dirty="0" err="1"/>
                  <a:t>gravitationally</a:t>
                </a:r>
                <a:r>
                  <a:rPr lang="tr-TR" dirty="0"/>
                  <a:t>:</a:t>
                </a:r>
              </a:p>
              <a:p>
                <a:r>
                  <a:rPr lang="tr-TR" dirty="0">
                    <a:solidFill>
                      <a:srgbClr val="00B0F0"/>
                    </a:solidFill>
                  </a:rPr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tr-TR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𝜓𝜓</m:t>
                          </m:r>
                          <m:r>
                            <a:rPr lang="tr-TR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tr-TR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=0⟹</m:t>
                      </m:r>
                      <m:sSub>
                        <m:sSubPr>
                          <m:ctrlPr>
                            <a:rPr lang="tr-TR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 (</m:t>
                          </m:r>
                          <m:r>
                            <a:rPr lang="tr-TR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sSubSup>
                            <m:sSubSupPr>
                              <m:ctrlPr>
                                <a:rPr lang="tr-TR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tr-TR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tr-TR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sub>
                      </m:sSub>
                      <m:r>
                        <a:rPr lang="tr-TR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000" i="1" dirty="0">
                  <a:solidFill>
                    <a:srgbClr val="00B0F0"/>
                  </a:solidFill>
                </a:endParaRPr>
              </a:p>
              <a:p>
                <a:r>
                  <a:rPr lang="tr-TR" i="1" dirty="0"/>
                  <a:t>     </a:t>
                </a:r>
              </a:p>
              <a:p>
                <a:r>
                  <a:rPr lang="tr-TR" i="1" dirty="0"/>
                  <a:t>     </a:t>
                </a:r>
                <a:r>
                  <a:rPr lang="tr-TR" dirty="0"/>
                  <a:t>(</a:t>
                </a:r>
                <a:r>
                  <a:rPr lang="tr-TR" dirty="0" err="1"/>
                  <a:t>Higgs</a:t>
                </a:r>
                <a:r>
                  <a:rPr lang="tr-TR" dirty="0"/>
                  <a:t> </a:t>
                </a:r>
                <a:r>
                  <a:rPr lang="tr-TR" dirty="0" err="1"/>
                  <a:t>mass</a:t>
                </a:r>
                <a:r>
                  <a:rPr lang="tr-TR" dirty="0"/>
                  <a:t> is </a:t>
                </a:r>
                <a:r>
                  <a:rPr lang="tr-TR" dirty="0" err="1"/>
                  <a:t>absolutely</a:t>
                </a:r>
                <a:r>
                  <a:rPr lang="tr-TR" dirty="0"/>
                  <a:t> </a:t>
                </a:r>
                <a:r>
                  <a:rPr lang="tr-TR" dirty="0" err="1"/>
                  <a:t>stable</a:t>
                </a:r>
                <a:r>
                  <a:rPr lang="tr-TR" dirty="0"/>
                  <a:t>!)</a:t>
                </a:r>
                <a:endParaRPr lang="tr-TR" i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F864534-7750-3C4A-8991-DC713F149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97" y="900423"/>
                <a:ext cx="5049516" cy="1549655"/>
              </a:xfrm>
              <a:prstGeom prst="rect">
                <a:avLst/>
              </a:prstGeom>
              <a:blipFill>
                <a:blip r:embed="rId2"/>
                <a:stretch>
                  <a:fillRect l="-724" t="-2362" b="-5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A4B3276E-37F1-6E40-9899-221F415B21FE}"/>
              </a:ext>
            </a:extLst>
          </p:cNvPr>
          <p:cNvSpPr/>
          <p:nvPr/>
        </p:nvSpPr>
        <p:spPr>
          <a:xfrm>
            <a:off x="6891341" y="6260130"/>
            <a:ext cx="5021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(</a:t>
            </a:r>
            <a:r>
              <a:rPr lang="tr-TR" dirty="0">
                <a:hlinkClick r:id="rId3"/>
              </a:rPr>
              <a:t>P. </a:t>
            </a:r>
            <a:r>
              <a:rPr lang="tr-TR" dirty="0" err="1">
                <a:hlinkClick r:id="rId3"/>
              </a:rPr>
              <a:t>Peebles</a:t>
            </a:r>
            <a:r>
              <a:rPr lang="tr-TR" dirty="0">
                <a:hlinkClick r:id="rId3"/>
              </a:rPr>
              <a:t> </a:t>
            </a:r>
            <a:r>
              <a:rPr lang="tr-TR" dirty="0" err="1"/>
              <a:t>and</a:t>
            </a:r>
            <a:r>
              <a:rPr lang="tr-TR" dirty="0"/>
              <a:t> A. </a:t>
            </a:r>
            <a:r>
              <a:rPr lang="tr-TR" dirty="0" err="1"/>
              <a:t>Vilenkin</a:t>
            </a:r>
            <a:r>
              <a:rPr lang="tr-TR" i="1" dirty="0"/>
              <a:t>, </a:t>
            </a:r>
            <a:r>
              <a:rPr lang="tr-TR" dirty="0" err="1"/>
              <a:t>arXiv:astro-ph</a:t>
            </a:r>
            <a:r>
              <a:rPr lang="tr-TR" dirty="0"/>
              <a:t>/9904396)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C3ADB6-C68E-044A-ADF3-68A9DFCE20CC}"/>
              </a:ext>
            </a:extLst>
          </p:cNvPr>
          <p:cNvSpPr txBox="1"/>
          <p:nvPr/>
        </p:nvSpPr>
        <p:spPr>
          <a:xfrm>
            <a:off x="422031" y="149600"/>
            <a:ext cx="471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Pitch-Dark</a:t>
            </a:r>
            <a:r>
              <a:rPr lang="en-US" dirty="0"/>
              <a:t> BSM agrees with all the current data: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13C214F-EF03-7E4F-850C-C995A9EC26A9}"/>
                  </a:ext>
                </a:extLst>
              </p:cNvPr>
              <p:cNvSpPr txBox="1"/>
              <p:nvPr/>
            </p:nvSpPr>
            <p:spPr>
              <a:xfrm>
                <a:off x="543332" y="2927316"/>
                <a:ext cx="6344822" cy="6689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b="1" dirty="0"/>
                  <a:t>PD</a:t>
                </a:r>
                <a:r>
                  <a:rPr lang="tr-TR" dirty="0"/>
                  <a:t> BSM is </a:t>
                </a:r>
                <a:r>
                  <a:rPr lang="tr-TR" dirty="0" err="1"/>
                  <a:t>home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b="1" dirty="0"/>
                  <a:t>Dark</a:t>
                </a:r>
                <a:r>
                  <a:rPr lang="tr-TR" dirty="0"/>
                  <a:t> </a:t>
                </a:r>
                <a:r>
                  <a:rPr lang="tr-TR" dirty="0" err="1"/>
                  <a:t>Energy</a:t>
                </a:r>
                <a:r>
                  <a:rPr lang="tr-TR" dirty="0"/>
                  <a:t>. </a:t>
                </a:r>
              </a:p>
              <a:p>
                <a:r>
                  <a:rPr lang="tr-TR" dirty="0"/>
                  <a:t>     (</a:t>
                </a:r>
                <a:r>
                  <a:rPr lang="tr-TR" dirty="0" err="1">
                    <a:solidFill>
                      <a:srgbClr val="00B050"/>
                    </a:solidFill>
                  </a:rPr>
                  <a:t>It</a:t>
                </a:r>
                <a:r>
                  <a:rPr lang="tr-TR" dirty="0">
                    <a:solidFill>
                      <a:srgbClr val="00B050"/>
                    </a:solidFill>
                  </a:rPr>
                  <a:t> </a:t>
                </a:r>
                <a:r>
                  <a:rPr lang="tr-TR" dirty="0" err="1">
                    <a:solidFill>
                      <a:srgbClr val="00B050"/>
                    </a:solidFill>
                  </a:rPr>
                  <a:t>might</a:t>
                </a:r>
                <a:r>
                  <a:rPr lang="tr-TR" dirty="0">
                    <a:solidFill>
                      <a:srgbClr val="00B050"/>
                    </a:solidFill>
                  </a:rPr>
                  <a:t> </a:t>
                </a:r>
                <a:r>
                  <a:rPr lang="tr-TR" dirty="0" err="1">
                    <a:solidFill>
                      <a:srgbClr val="00B050"/>
                    </a:solidFill>
                  </a:rPr>
                  <a:t>compensate</a:t>
                </a:r>
                <a:r>
                  <a:rPr lang="tr-TR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>
                    <a:solidFill>
                      <a:srgbClr val="00B050"/>
                    </a:solidFill>
                  </a:rPr>
                  <a:t>to solve </a:t>
                </a:r>
                <a:r>
                  <a:rPr lang="tr-TR" dirty="0" err="1">
                    <a:solidFill>
                      <a:srgbClr val="00B050"/>
                    </a:solidFill>
                  </a:rPr>
                  <a:t>the</a:t>
                </a:r>
                <a:r>
                  <a:rPr lang="tr-TR" dirty="0">
                    <a:solidFill>
                      <a:srgbClr val="00B050"/>
                    </a:solidFill>
                  </a:rPr>
                  <a:t> CCP</a:t>
                </a:r>
                <a:r>
                  <a:rPr lang="tr-TR" dirty="0"/>
                  <a:t>)</a:t>
                </a:r>
                <a:endParaRPr lang="tr-TR" i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13C214F-EF03-7E4F-850C-C995A9EC2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32" y="2927316"/>
                <a:ext cx="6344822" cy="668901"/>
              </a:xfrm>
              <a:prstGeom prst="rect">
                <a:avLst/>
              </a:prstGeom>
              <a:blipFill>
                <a:blip r:embed="rId4"/>
                <a:stretch>
                  <a:fillRect l="-576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7391233-421C-EE43-8E22-E0D5AEAE3FFA}"/>
              </a:ext>
            </a:extLst>
          </p:cNvPr>
          <p:cNvSpPr txBox="1"/>
          <p:nvPr/>
        </p:nvSpPr>
        <p:spPr>
          <a:xfrm>
            <a:off x="543332" y="4122158"/>
            <a:ext cx="63448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PD</a:t>
            </a:r>
            <a:r>
              <a:rPr lang="tr-TR" dirty="0"/>
              <a:t> BSM is </a:t>
            </a:r>
            <a:r>
              <a:rPr lang="tr-TR" dirty="0" err="1"/>
              <a:t>home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b="1" dirty="0"/>
              <a:t>Dark</a:t>
            </a:r>
            <a:r>
              <a:rPr lang="tr-TR" dirty="0"/>
              <a:t> </a:t>
            </a:r>
            <a:r>
              <a:rPr lang="tr-TR" dirty="0" err="1"/>
              <a:t>Matter</a:t>
            </a:r>
            <a:r>
              <a:rPr lang="tr-TR" dirty="0"/>
              <a:t> </a:t>
            </a:r>
          </a:p>
          <a:p>
            <a:r>
              <a:rPr lang="tr-TR" dirty="0"/>
              <a:t>     (</a:t>
            </a:r>
            <a:r>
              <a:rPr lang="tr-TR" dirty="0">
                <a:solidFill>
                  <a:srgbClr val="00B050"/>
                </a:solidFill>
              </a:rPr>
              <a:t>Data </a:t>
            </a:r>
            <a:r>
              <a:rPr lang="tr-TR" dirty="0" err="1">
                <a:solidFill>
                  <a:srgbClr val="00B050"/>
                </a:solidFill>
              </a:rPr>
              <a:t>seem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 err="1">
                <a:solidFill>
                  <a:srgbClr val="00B050"/>
                </a:solidFill>
              </a:rPr>
              <a:t>to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 err="1">
                <a:solidFill>
                  <a:srgbClr val="00B050"/>
                </a:solidFill>
              </a:rPr>
              <a:t>favor</a:t>
            </a:r>
            <a:r>
              <a:rPr lang="tr-TR" dirty="0">
                <a:solidFill>
                  <a:srgbClr val="00B050"/>
                </a:solidFill>
              </a:rPr>
              <a:t> «</a:t>
            </a:r>
            <a:r>
              <a:rPr lang="tr-TR" dirty="0" err="1">
                <a:solidFill>
                  <a:srgbClr val="00B050"/>
                </a:solidFill>
              </a:rPr>
              <a:t>undetectable</a:t>
            </a:r>
            <a:r>
              <a:rPr lang="tr-TR" dirty="0">
                <a:solidFill>
                  <a:srgbClr val="00B050"/>
                </a:solidFill>
              </a:rPr>
              <a:t>» Dark </a:t>
            </a:r>
            <a:r>
              <a:rPr lang="tr-TR" dirty="0" err="1">
                <a:solidFill>
                  <a:srgbClr val="00B050"/>
                </a:solidFill>
              </a:rPr>
              <a:t>Matter</a:t>
            </a:r>
            <a:r>
              <a:rPr lang="tr-TR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40BBA9-486D-164F-9664-AF6414936D63}"/>
              </a:ext>
            </a:extLst>
          </p:cNvPr>
          <p:cNvSpPr txBox="1"/>
          <p:nvPr/>
        </p:nvSpPr>
        <p:spPr>
          <a:xfrm>
            <a:off x="543332" y="5224325"/>
            <a:ext cx="63448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PD</a:t>
            </a:r>
            <a:r>
              <a:rPr lang="tr-TR" dirty="0"/>
              <a:t> BSM can be </a:t>
            </a:r>
            <a:r>
              <a:rPr lang="tr-TR" dirty="0" err="1"/>
              <a:t>formed</a:t>
            </a:r>
            <a:r>
              <a:rPr lang="tr-TR" dirty="0"/>
              <a:t>  </a:t>
            </a:r>
            <a:r>
              <a:rPr lang="tr-TR" dirty="0" err="1"/>
              <a:t>by</a:t>
            </a:r>
            <a:r>
              <a:rPr lang="tr-TR" dirty="0"/>
              <a:t>  </a:t>
            </a:r>
            <a:r>
              <a:rPr lang="tr-TR" dirty="0" err="1"/>
              <a:t>gravitational</a:t>
            </a:r>
            <a:r>
              <a:rPr lang="tr-TR" dirty="0"/>
              <a:t> </a:t>
            </a:r>
            <a:r>
              <a:rPr lang="tr-TR" dirty="0" err="1"/>
              <a:t>particle</a:t>
            </a:r>
            <a:endParaRPr lang="tr-TR" dirty="0"/>
          </a:p>
          <a:p>
            <a:r>
              <a:rPr lang="tr-TR" dirty="0"/>
              <a:t>      </a:t>
            </a:r>
            <a:r>
              <a:rPr lang="tr-TR" dirty="0" err="1"/>
              <a:t>production</a:t>
            </a:r>
            <a:r>
              <a:rPr lang="tr-TR" dirty="0"/>
              <a:t> at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end</a:t>
            </a:r>
            <a:r>
              <a:rPr lang="tr-TR" dirty="0"/>
              <a:t> of </a:t>
            </a:r>
            <a:r>
              <a:rPr lang="tr-TR" dirty="0" err="1"/>
              <a:t>inflation</a:t>
            </a:r>
            <a:r>
              <a:rPr lang="tr-TR" dirty="0"/>
              <a:t>.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5483DC-0027-7944-B2F1-DB7E5D33E8EB}"/>
              </a:ext>
            </a:extLst>
          </p:cNvPr>
          <p:cNvGrpSpPr/>
          <p:nvPr/>
        </p:nvGrpSpPr>
        <p:grpSpPr>
          <a:xfrm>
            <a:off x="6935372" y="613888"/>
            <a:ext cx="4285957" cy="4811172"/>
            <a:chOff x="6935372" y="613888"/>
            <a:chExt cx="4285957" cy="481117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1CA900B-3269-A545-85A4-99DB92EA3F0C}"/>
                </a:ext>
              </a:extLst>
            </p:cNvPr>
            <p:cNvGrpSpPr/>
            <p:nvPr/>
          </p:nvGrpSpPr>
          <p:grpSpPr>
            <a:xfrm>
              <a:off x="6935372" y="613888"/>
              <a:ext cx="4285957" cy="4811172"/>
              <a:chOff x="6935372" y="613888"/>
              <a:chExt cx="4285957" cy="481117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0E65345-ED74-FF42-AB9C-E907E2B490A5}"/>
                  </a:ext>
                </a:extLst>
              </p:cNvPr>
              <p:cNvGrpSpPr/>
              <p:nvPr/>
            </p:nvGrpSpPr>
            <p:grpSpPr>
              <a:xfrm>
                <a:off x="6935372" y="1127795"/>
                <a:ext cx="4285957" cy="4297265"/>
                <a:chOff x="6935372" y="1127795"/>
                <a:chExt cx="4285957" cy="4297265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435D694-7088-434E-A06A-A2A0AE0C4678}"/>
                    </a:ext>
                  </a:extLst>
                </p:cNvPr>
                <p:cNvSpPr/>
                <p:nvPr/>
              </p:nvSpPr>
              <p:spPr>
                <a:xfrm>
                  <a:off x="8897815" y="3695756"/>
                  <a:ext cx="323557" cy="29542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FE4014DE-4879-A449-AE28-D0BD651072FB}"/>
                    </a:ext>
                  </a:extLst>
                </p:cNvPr>
                <p:cNvSpPr/>
                <p:nvPr/>
              </p:nvSpPr>
              <p:spPr>
                <a:xfrm>
                  <a:off x="10033592" y="5129639"/>
                  <a:ext cx="323557" cy="295421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23AEAC09-FC7C-B043-974F-A82352D5FB06}"/>
                    </a:ext>
                  </a:extLst>
                </p:cNvPr>
                <p:cNvSpPr/>
                <p:nvPr/>
              </p:nvSpPr>
              <p:spPr>
                <a:xfrm>
                  <a:off x="10037517" y="3695756"/>
                  <a:ext cx="323557" cy="295421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1946FBB8-57C8-1148-8839-CFA38F18D215}"/>
                    </a:ext>
                  </a:extLst>
                </p:cNvPr>
                <p:cNvGrpSpPr/>
                <p:nvPr/>
              </p:nvGrpSpPr>
              <p:grpSpPr>
                <a:xfrm>
                  <a:off x="6935372" y="1127795"/>
                  <a:ext cx="4285957" cy="4279251"/>
                  <a:chOff x="6935372" y="1127795"/>
                  <a:chExt cx="4285957" cy="4279251"/>
                </a:xfrm>
              </p:grpSpPr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BA40B231-71DA-7148-A4C6-1EFCDFAC3069}"/>
                      </a:ext>
                    </a:extLst>
                  </p:cNvPr>
                  <p:cNvSpPr/>
                  <p:nvPr/>
                </p:nvSpPr>
                <p:spPr>
                  <a:xfrm>
                    <a:off x="9871785" y="1154848"/>
                    <a:ext cx="323557" cy="295421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5D8560C2-6866-8848-8770-F3ED8E32FAC8}"/>
                      </a:ext>
                    </a:extLst>
                  </p:cNvPr>
                  <p:cNvSpPr/>
                  <p:nvPr/>
                </p:nvSpPr>
                <p:spPr>
                  <a:xfrm>
                    <a:off x="6935373" y="1155539"/>
                    <a:ext cx="323557" cy="29542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E35688B7-7936-6647-B880-C86B03DF9073}"/>
                      </a:ext>
                    </a:extLst>
                  </p:cNvPr>
                  <p:cNvSpPr/>
                  <p:nvPr/>
                </p:nvSpPr>
                <p:spPr>
                  <a:xfrm>
                    <a:off x="10860260" y="1127795"/>
                    <a:ext cx="323557" cy="29542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12C1FF5B-2DC2-6F40-84DA-41C99BE51002}"/>
                      </a:ext>
                    </a:extLst>
                  </p:cNvPr>
                  <p:cNvSpPr/>
                  <p:nvPr/>
                </p:nvSpPr>
                <p:spPr>
                  <a:xfrm>
                    <a:off x="10860260" y="3670678"/>
                    <a:ext cx="323557" cy="29542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53DAEB8F-35D2-8F4F-975A-CA1D9DD26464}"/>
                      </a:ext>
                    </a:extLst>
                  </p:cNvPr>
                  <p:cNvSpPr/>
                  <p:nvPr/>
                </p:nvSpPr>
                <p:spPr>
                  <a:xfrm>
                    <a:off x="10860259" y="2304044"/>
                    <a:ext cx="323557" cy="29542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19B713E3-B4F5-FE4C-8A89-653709BE9BF0}"/>
                      </a:ext>
                    </a:extLst>
                  </p:cNvPr>
                  <p:cNvSpPr/>
                  <p:nvPr/>
                </p:nvSpPr>
                <p:spPr>
                  <a:xfrm>
                    <a:off x="6972887" y="2480612"/>
                    <a:ext cx="323557" cy="29542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B8ADC4C9-5CF1-9541-8EE9-1A7BB58F3381}"/>
                      </a:ext>
                    </a:extLst>
                  </p:cNvPr>
                  <p:cNvSpPr/>
                  <p:nvPr/>
                </p:nvSpPr>
                <p:spPr>
                  <a:xfrm>
                    <a:off x="8754794" y="2480612"/>
                    <a:ext cx="323557" cy="29542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330EE939-2D16-B74A-8EA4-E74742FA5173}"/>
                      </a:ext>
                    </a:extLst>
                  </p:cNvPr>
                  <p:cNvSpPr/>
                  <p:nvPr/>
                </p:nvSpPr>
                <p:spPr>
                  <a:xfrm>
                    <a:off x="6935372" y="5111625"/>
                    <a:ext cx="323557" cy="29542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DEE8DCF3-14BB-4447-8CCE-76B4F6320C47}"/>
                      </a:ext>
                    </a:extLst>
                  </p:cNvPr>
                  <p:cNvSpPr/>
                  <p:nvPr/>
                </p:nvSpPr>
                <p:spPr>
                  <a:xfrm>
                    <a:off x="10897772" y="5111624"/>
                    <a:ext cx="323557" cy="29542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92BB891C-FE19-C646-A395-A3506A7E2C43}"/>
                      </a:ext>
                    </a:extLst>
                  </p:cNvPr>
                  <p:cNvSpPr/>
                  <p:nvPr/>
                </p:nvSpPr>
                <p:spPr>
                  <a:xfrm>
                    <a:off x="6935373" y="3676722"/>
                    <a:ext cx="323557" cy="29542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1C35DFA5-9CB5-4A49-80A8-AEBC9814CE29}"/>
                      </a:ext>
                    </a:extLst>
                  </p:cNvPr>
                  <p:cNvSpPr/>
                  <p:nvPr/>
                </p:nvSpPr>
                <p:spPr>
                  <a:xfrm>
                    <a:off x="8916572" y="5111625"/>
                    <a:ext cx="323557" cy="29542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F7353785-9D74-8340-971B-6522BD284E4B}"/>
                      </a:ext>
                    </a:extLst>
                  </p:cNvPr>
                  <p:cNvSpPr/>
                  <p:nvPr/>
                </p:nvSpPr>
                <p:spPr>
                  <a:xfrm>
                    <a:off x="9903656" y="4493031"/>
                    <a:ext cx="323557" cy="29542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2022C234-1852-0F41-8107-0C32D81D60FB}"/>
                      </a:ext>
                    </a:extLst>
                  </p:cNvPr>
                  <p:cNvSpPr/>
                  <p:nvPr/>
                </p:nvSpPr>
                <p:spPr>
                  <a:xfrm>
                    <a:off x="9798149" y="3133578"/>
                    <a:ext cx="323557" cy="29542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3D12BAFC-F03A-874F-9072-0680009AE861}"/>
                      </a:ext>
                    </a:extLst>
                  </p:cNvPr>
                  <p:cNvSpPr/>
                  <p:nvPr/>
                </p:nvSpPr>
                <p:spPr>
                  <a:xfrm>
                    <a:off x="9741878" y="1774126"/>
                    <a:ext cx="323557" cy="29542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21D3472A-A6B5-D44A-8887-B8E3C1973C11}"/>
                      </a:ext>
                    </a:extLst>
                  </p:cNvPr>
                  <p:cNvSpPr/>
                  <p:nvPr/>
                </p:nvSpPr>
                <p:spPr>
                  <a:xfrm>
                    <a:off x="7559042" y="3088272"/>
                    <a:ext cx="323557" cy="29542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A34E8500-0CB8-0645-9921-15DE9636C54C}"/>
                      </a:ext>
                    </a:extLst>
                  </p:cNvPr>
                  <p:cNvSpPr/>
                  <p:nvPr/>
                </p:nvSpPr>
                <p:spPr>
                  <a:xfrm>
                    <a:off x="7887287" y="4493031"/>
                    <a:ext cx="323557" cy="29542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1C9DB971-E298-7843-92DA-F3E304A50668}"/>
                      </a:ext>
                    </a:extLst>
                  </p:cNvPr>
                  <p:cNvSpPr/>
                  <p:nvPr/>
                </p:nvSpPr>
                <p:spPr>
                  <a:xfrm>
                    <a:off x="7882599" y="1774123"/>
                    <a:ext cx="323557" cy="29542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753EE092-308C-2D4D-80A3-3DA0C64486F2}"/>
                      </a:ext>
                    </a:extLst>
                  </p:cNvPr>
                  <p:cNvSpPr/>
                  <p:nvPr/>
                </p:nvSpPr>
                <p:spPr>
                  <a:xfrm>
                    <a:off x="8480147" y="3166720"/>
                    <a:ext cx="323557" cy="295421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8DDC10BE-363A-9E49-BEA7-0D2343772217}"/>
                      </a:ext>
                    </a:extLst>
                  </p:cNvPr>
                  <p:cNvSpPr/>
                  <p:nvPr/>
                </p:nvSpPr>
                <p:spPr>
                  <a:xfrm>
                    <a:off x="7038535" y="1813261"/>
                    <a:ext cx="323557" cy="295421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BB56E73E-FD2E-0F45-9970-F628DCC32D2F}"/>
                      </a:ext>
                    </a:extLst>
                  </p:cNvPr>
                  <p:cNvSpPr/>
                  <p:nvPr/>
                </p:nvSpPr>
                <p:spPr>
                  <a:xfrm>
                    <a:off x="8736036" y="1684576"/>
                    <a:ext cx="323557" cy="295421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8D94643C-987A-3746-AECE-0DE4DCAFE346}"/>
                      </a:ext>
                    </a:extLst>
                  </p:cNvPr>
                  <p:cNvSpPr/>
                  <p:nvPr/>
                </p:nvSpPr>
                <p:spPr>
                  <a:xfrm>
                    <a:off x="7188373" y="4246462"/>
                    <a:ext cx="323557" cy="295421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8BD70978-3EDC-3045-B550-E6A54A5D7224}"/>
                      </a:ext>
                    </a:extLst>
                  </p:cNvPr>
                  <p:cNvSpPr/>
                  <p:nvPr/>
                </p:nvSpPr>
                <p:spPr>
                  <a:xfrm>
                    <a:off x="10065434" y="2443604"/>
                    <a:ext cx="323557" cy="295421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</p:grpSp>
          </p:grp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C69E51B-D2F9-014C-A715-10DA1C435F28}"/>
                  </a:ext>
                </a:extLst>
              </p:cNvPr>
              <p:cNvSpPr txBox="1"/>
              <p:nvPr/>
            </p:nvSpPr>
            <p:spPr>
              <a:xfrm>
                <a:off x="7711001" y="613888"/>
                <a:ext cx="1279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err="1"/>
                  <a:t>no</a:t>
                </a:r>
                <a:r>
                  <a:rPr lang="tr-TR" dirty="0"/>
                  <a:t> </a:t>
                </a:r>
                <a:r>
                  <a:rPr lang="tr-TR" dirty="0" err="1"/>
                  <a:t>coupling</a:t>
                </a:r>
                <a:endParaRPr lang="tr-TR" dirty="0"/>
              </a:p>
            </p:txBody>
          </p:sp>
        </p:grp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070A877-79FD-4945-92E2-7ABC1EC3A999}"/>
                </a:ext>
              </a:extLst>
            </p:cNvPr>
            <p:cNvSpPr/>
            <p:nvPr/>
          </p:nvSpPr>
          <p:spPr>
            <a:xfrm rot="777412">
              <a:off x="7448369" y="1173785"/>
              <a:ext cx="1371226" cy="307869"/>
            </a:xfrm>
            <a:custGeom>
              <a:avLst/>
              <a:gdLst>
                <a:gd name="connsiteX0" fmla="*/ 0 w 853440"/>
                <a:gd name="connsiteY0" fmla="*/ 401133 h 401133"/>
                <a:gd name="connsiteX1" fmla="*/ 223520 w 853440"/>
                <a:gd name="connsiteY1" fmla="*/ 55693 h 401133"/>
                <a:gd name="connsiteX2" fmla="*/ 528320 w 853440"/>
                <a:gd name="connsiteY2" fmla="*/ 35373 h 401133"/>
                <a:gd name="connsiteX3" fmla="*/ 853440 w 853440"/>
                <a:gd name="connsiteY3" fmla="*/ 401133 h 401133"/>
                <a:gd name="connsiteX4" fmla="*/ 853440 w 853440"/>
                <a:gd name="connsiteY4" fmla="*/ 401133 h 40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3440" h="401133">
                  <a:moveTo>
                    <a:pt x="0" y="401133"/>
                  </a:moveTo>
                  <a:cubicBezTo>
                    <a:pt x="67733" y="258893"/>
                    <a:pt x="135467" y="116653"/>
                    <a:pt x="223520" y="55693"/>
                  </a:cubicBezTo>
                  <a:cubicBezTo>
                    <a:pt x="311573" y="-5267"/>
                    <a:pt x="423333" y="-22200"/>
                    <a:pt x="528320" y="35373"/>
                  </a:cubicBezTo>
                  <a:cubicBezTo>
                    <a:pt x="633307" y="92946"/>
                    <a:pt x="853440" y="401133"/>
                    <a:pt x="853440" y="401133"/>
                  </a:cubicBezTo>
                  <a:lnTo>
                    <a:pt x="853440" y="401133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3EBA176-C42F-5541-97CF-E5DD23F67E5B}"/>
                </a:ext>
              </a:extLst>
            </p:cNvPr>
            <p:cNvSpPr txBox="1"/>
            <p:nvPr/>
          </p:nvSpPr>
          <p:spPr>
            <a:xfrm rot="501476">
              <a:off x="7941505" y="881066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dirty="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49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8" grpId="0"/>
      <p:bldP spid="40" grpId="0" animBg="1"/>
      <p:bldP spid="41" grpId="0" animBg="1"/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F864534-7750-3C4A-8991-DC713F149E60}"/>
                  </a:ext>
                </a:extLst>
              </p:cNvPr>
              <p:cNvSpPr txBox="1"/>
              <p:nvPr/>
            </p:nvSpPr>
            <p:spPr>
              <a:xfrm>
                <a:off x="477742" y="865412"/>
                <a:ext cx="5918930" cy="18174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tr-TR" dirty="0">
                    <a:solidFill>
                      <a:schemeClr val="bg1">
                        <a:lumMod val="65000"/>
                      </a:schemeClr>
                    </a:solidFill>
                  </a:rPr>
                  <a:t>Dark</a:t>
                </a:r>
                <a:r>
                  <a:rPr lang="tr-TR" dirty="0"/>
                  <a:t>  BSM </a:t>
                </a:r>
                <a:r>
                  <a:rPr lang="tr-TR" dirty="0" err="1"/>
                  <a:t>couples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SM </a:t>
                </a:r>
                <a:r>
                  <a:rPr lang="tr-TR" dirty="0" err="1"/>
                  <a:t>see-sawically</a:t>
                </a:r>
                <a:r>
                  <a:rPr lang="tr-TR" dirty="0"/>
                  <a:t>:</a:t>
                </a:r>
              </a:p>
              <a:p>
                <a:r>
                  <a:rPr lang="tr-TR" dirty="0">
                    <a:solidFill>
                      <a:srgbClr val="00B0F0"/>
                    </a:solidFill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tr-TR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sSub>
                      <m:sSubPr>
                        <m:ctrlPr>
                          <a:rPr lang="tr-T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sSup>
                          <m:sSupPr>
                            <m:ctrlPr>
                              <a:rPr lang="tr-TR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tr-TR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tr-TR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f>
                      <m:fPr>
                        <m:ctrlPr>
                          <a:rPr lang="tr-T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tr-TR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  <m:sup>
                            <m:r>
                              <a:rPr lang="tr-TR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tr-TR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tr-TR" sz="20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p>
                                <m:r>
                                  <a:rPr lang="tr-TR" sz="20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tr-TR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tr-TR" sz="2000" dirty="0">
                    <a:solidFill>
                      <a:srgbClr val="00B0F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tr-TR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tr-TR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Sup>
                              <m:sSubSupPr>
                                <m:ctrlPr>
                                  <a:rPr lang="tr-TR" sz="20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sz="20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tr-TR" sz="20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  <m:sup>
                                <m:r>
                                  <a:rPr lang="tr-TR" sz="20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tr-T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sub>
                    </m:sSub>
                    <m:r>
                      <a:rPr lang="tr-TR" sz="2000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bSup>
                      <m:sSubSupPr>
                        <m:ctrlPr>
                          <a:rPr lang="tr-TR" sz="20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0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sz="20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tr-TR" sz="20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tr-TR" i="1" dirty="0"/>
              </a:p>
              <a:p>
                <a:endParaRPr lang="tr-TR" i="1" dirty="0"/>
              </a:p>
              <a:p>
                <a:r>
                  <a:rPr lang="tr-TR" i="1" dirty="0"/>
                  <a:t>    </a:t>
                </a:r>
                <a:r>
                  <a:rPr lang="tr-TR" dirty="0"/>
                  <a:t>(</a:t>
                </a:r>
                <a:r>
                  <a:rPr lang="tr-TR" dirty="0" err="1"/>
                  <a:t>Higgs</a:t>
                </a:r>
                <a:r>
                  <a:rPr lang="tr-TR" dirty="0"/>
                  <a:t> </a:t>
                </a:r>
                <a:r>
                  <a:rPr lang="tr-TR" dirty="0" err="1"/>
                  <a:t>mass</a:t>
                </a:r>
                <a:r>
                  <a:rPr lang="tr-TR" dirty="0"/>
                  <a:t> is </a:t>
                </a:r>
                <a:r>
                  <a:rPr lang="tr-TR" dirty="0" err="1"/>
                  <a:t>logarithmically</a:t>
                </a:r>
                <a:r>
                  <a:rPr lang="tr-TR" dirty="0"/>
                  <a:t> </a:t>
                </a:r>
                <a:r>
                  <a:rPr lang="tr-TR" dirty="0" err="1"/>
                  <a:t>stable</a:t>
                </a:r>
                <a:r>
                  <a:rPr lang="tr-TR" dirty="0"/>
                  <a:t>!)</a:t>
                </a:r>
                <a:endParaRPr lang="tr-TR" i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F864534-7750-3C4A-8991-DC713F149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42" y="865412"/>
                <a:ext cx="5918930" cy="1817421"/>
              </a:xfrm>
              <a:prstGeom prst="rect">
                <a:avLst/>
              </a:prstGeom>
              <a:blipFill>
                <a:blip r:embed="rId2"/>
                <a:stretch>
                  <a:fillRect l="-642" t="-694" b="-34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42C3ADB6-C68E-044A-ADF3-68A9DFCE20CC}"/>
              </a:ext>
            </a:extLst>
          </p:cNvPr>
          <p:cNvSpPr txBox="1"/>
          <p:nvPr/>
        </p:nvSpPr>
        <p:spPr>
          <a:xfrm>
            <a:off x="422031" y="149600"/>
            <a:ext cx="6891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Dark</a:t>
            </a:r>
            <a:r>
              <a:rPr lang="en-US" dirty="0"/>
              <a:t> BSM ensures Higgs stability and offers a rich </a:t>
            </a:r>
            <a:r>
              <a:rPr lang="en-US" dirty="0" err="1"/>
              <a:t>astro</a:t>
            </a:r>
            <a:r>
              <a:rPr lang="en-US" dirty="0"/>
              <a:t>-particle physics: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3C214F-EF03-7E4F-850C-C995A9EC26A9}"/>
              </a:ext>
            </a:extLst>
          </p:cNvPr>
          <p:cNvSpPr txBox="1"/>
          <p:nvPr/>
        </p:nvSpPr>
        <p:spPr>
          <a:xfrm>
            <a:off x="446820" y="3384604"/>
            <a:ext cx="6344822" cy="6689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Dark</a:t>
            </a:r>
            <a:r>
              <a:rPr lang="tr-TR" dirty="0"/>
              <a:t> BSM is </a:t>
            </a:r>
            <a:r>
              <a:rPr lang="tr-TR" dirty="0" err="1"/>
              <a:t>home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Dark</a:t>
            </a:r>
            <a:r>
              <a:rPr lang="tr-TR" dirty="0"/>
              <a:t> </a:t>
            </a:r>
            <a:r>
              <a:rPr lang="tr-TR" dirty="0" err="1"/>
              <a:t>Energy</a:t>
            </a:r>
            <a:r>
              <a:rPr lang="tr-TR" dirty="0"/>
              <a:t>/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Dark</a:t>
            </a:r>
            <a:r>
              <a:rPr lang="tr-TR" dirty="0"/>
              <a:t> </a:t>
            </a:r>
            <a:r>
              <a:rPr lang="tr-TR" dirty="0" err="1"/>
              <a:t>Photon</a:t>
            </a:r>
            <a:endParaRPr lang="tr-TR" dirty="0"/>
          </a:p>
          <a:p>
            <a:r>
              <a:rPr lang="tr-TR" dirty="0"/>
              <a:t>     (</a:t>
            </a:r>
            <a:r>
              <a:rPr lang="tr-TR" dirty="0" err="1">
                <a:solidFill>
                  <a:srgbClr val="00B050"/>
                </a:solidFill>
              </a:rPr>
              <a:t>They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 err="1">
                <a:solidFill>
                  <a:srgbClr val="00B050"/>
                </a:solidFill>
              </a:rPr>
              <a:t>might</a:t>
            </a:r>
            <a:r>
              <a:rPr lang="tr-TR" dirty="0">
                <a:solidFill>
                  <a:srgbClr val="00B050"/>
                </a:solidFill>
              </a:rPr>
              <a:t> be </a:t>
            </a:r>
            <a:r>
              <a:rPr lang="tr-TR" dirty="0" err="1">
                <a:solidFill>
                  <a:srgbClr val="00B050"/>
                </a:solidFill>
              </a:rPr>
              <a:t>observed</a:t>
            </a:r>
            <a:r>
              <a:rPr lang="tr-TR" dirty="0">
                <a:solidFill>
                  <a:srgbClr val="00B050"/>
                </a:solidFill>
              </a:rPr>
              <a:t> at </a:t>
            </a:r>
            <a:r>
              <a:rPr lang="tr-TR" dirty="0" err="1">
                <a:solidFill>
                  <a:srgbClr val="00B050"/>
                </a:solidFill>
              </a:rPr>
              <a:t>high-luminosity</a:t>
            </a:r>
            <a:r>
              <a:rPr lang="tr-TR" dirty="0"/>
              <a:t>)</a:t>
            </a:r>
            <a:endParaRPr lang="tr-TR" i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391233-421C-EE43-8E22-E0D5AEAE3FFA}"/>
              </a:ext>
            </a:extLst>
          </p:cNvPr>
          <p:cNvSpPr txBox="1"/>
          <p:nvPr/>
        </p:nvSpPr>
        <p:spPr>
          <a:xfrm>
            <a:off x="446820" y="4765545"/>
            <a:ext cx="63448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Dark</a:t>
            </a:r>
            <a:r>
              <a:rPr lang="tr-TR" dirty="0"/>
              <a:t> BSM is </a:t>
            </a:r>
            <a:r>
              <a:rPr lang="tr-TR" dirty="0" err="1"/>
              <a:t>home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 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Dark</a:t>
            </a:r>
            <a:r>
              <a:rPr lang="tr-TR" dirty="0"/>
              <a:t> </a:t>
            </a:r>
            <a:r>
              <a:rPr lang="tr-TR" dirty="0" err="1"/>
              <a:t>Matter</a:t>
            </a:r>
            <a:r>
              <a:rPr lang="tr-TR" dirty="0"/>
              <a:t> </a:t>
            </a:r>
          </a:p>
          <a:p>
            <a:r>
              <a:rPr lang="tr-TR" dirty="0"/>
              <a:t>      (</a:t>
            </a:r>
            <a:r>
              <a:rPr lang="tr-TR" dirty="0">
                <a:solidFill>
                  <a:srgbClr val="00B050"/>
                </a:solidFill>
              </a:rPr>
              <a:t>Data </a:t>
            </a:r>
            <a:r>
              <a:rPr lang="tr-TR" dirty="0" err="1">
                <a:solidFill>
                  <a:srgbClr val="00B050"/>
                </a:solidFill>
              </a:rPr>
              <a:t>may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 err="1">
                <a:solidFill>
                  <a:srgbClr val="00B050"/>
                </a:solidFill>
              </a:rPr>
              <a:t>hide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 err="1">
                <a:solidFill>
                  <a:srgbClr val="00B050"/>
                </a:solidFill>
              </a:rPr>
              <a:t>suchlike</a:t>
            </a:r>
            <a:r>
              <a:rPr lang="tr-TR" dirty="0">
                <a:solidFill>
                  <a:srgbClr val="00B050"/>
                </a:solidFill>
              </a:rPr>
              <a:t> Dark </a:t>
            </a:r>
            <a:r>
              <a:rPr lang="tr-TR" dirty="0" err="1">
                <a:solidFill>
                  <a:srgbClr val="00B050"/>
                </a:solidFill>
              </a:rPr>
              <a:t>Matter</a:t>
            </a:r>
            <a:r>
              <a:rPr lang="tr-TR" dirty="0"/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FD0B69-6E70-774A-B1E1-EC95E1594E5C}"/>
              </a:ext>
            </a:extLst>
          </p:cNvPr>
          <p:cNvGrpSpPr/>
          <p:nvPr/>
        </p:nvGrpSpPr>
        <p:grpSpPr>
          <a:xfrm>
            <a:off x="6935372" y="755808"/>
            <a:ext cx="4285957" cy="4669252"/>
            <a:chOff x="6935372" y="755808"/>
            <a:chExt cx="4285957" cy="466925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E65345-ED74-FF42-AB9C-E907E2B490A5}"/>
                </a:ext>
              </a:extLst>
            </p:cNvPr>
            <p:cNvGrpSpPr/>
            <p:nvPr/>
          </p:nvGrpSpPr>
          <p:grpSpPr>
            <a:xfrm>
              <a:off x="6935372" y="1127795"/>
              <a:ext cx="4285957" cy="4297265"/>
              <a:chOff x="6935372" y="1127795"/>
              <a:chExt cx="4285957" cy="429726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435D694-7088-434E-A06A-A2A0AE0C4678}"/>
                  </a:ext>
                </a:extLst>
              </p:cNvPr>
              <p:cNvSpPr/>
              <p:nvPr/>
            </p:nvSpPr>
            <p:spPr>
              <a:xfrm>
                <a:off x="8897815" y="3695756"/>
                <a:ext cx="323557" cy="2954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E4014DE-4879-A449-AE28-D0BD651072FB}"/>
                  </a:ext>
                </a:extLst>
              </p:cNvPr>
              <p:cNvSpPr/>
              <p:nvPr/>
            </p:nvSpPr>
            <p:spPr>
              <a:xfrm>
                <a:off x="10033592" y="5129639"/>
                <a:ext cx="323557" cy="29542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3AEAC09-FC7C-B043-974F-A82352D5FB06}"/>
                  </a:ext>
                </a:extLst>
              </p:cNvPr>
              <p:cNvSpPr/>
              <p:nvPr/>
            </p:nvSpPr>
            <p:spPr>
              <a:xfrm>
                <a:off x="10037517" y="3695756"/>
                <a:ext cx="323557" cy="29542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946FBB8-57C8-1148-8839-CFA38F18D215}"/>
                  </a:ext>
                </a:extLst>
              </p:cNvPr>
              <p:cNvGrpSpPr/>
              <p:nvPr/>
            </p:nvGrpSpPr>
            <p:grpSpPr>
              <a:xfrm>
                <a:off x="6935372" y="1127795"/>
                <a:ext cx="4285957" cy="4279251"/>
                <a:chOff x="6935372" y="1127795"/>
                <a:chExt cx="4285957" cy="4279251"/>
              </a:xfrm>
            </p:grpSpPr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BA40B231-71DA-7148-A4C6-1EFCDFAC3069}"/>
                    </a:ext>
                  </a:extLst>
                </p:cNvPr>
                <p:cNvSpPr/>
                <p:nvPr/>
              </p:nvSpPr>
              <p:spPr>
                <a:xfrm>
                  <a:off x="9871785" y="1154848"/>
                  <a:ext cx="323557" cy="295421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5D8560C2-6866-8848-8770-F3ED8E32FAC8}"/>
                    </a:ext>
                  </a:extLst>
                </p:cNvPr>
                <p:cNvSpPr/>
                <p:nvPr/>
              </p:nvSpPr>
              <p:spPr>
                <a:xfrm>
                  <a:off x="6935373" y="1155539"/>
                  <a:ext cx="323557" cy="2954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E35688B7-7936-6647-B880-C86B03DF9073}"/>
                    </a:ext>
                  </a:extLst>
                </p:cNvPr>
                <p:cNvSpPr/>
                <p:nvPr/>
              </p:nvSpPr>
              <p:spPr>
                <a:xfrm>
                  <a:off x="10860260" y="1127795"/>
                  <a:ext cx="323557" cy="2954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2C1FF5B-2DC2-6F40-84DA-41C99BE51002}"/>
                    </a:ext>
                  </a:extLst>
                </p:cNvPr>
                <p:cNvSpPr/>
                <p:nvPr/>
              </p:nvSpPr>
              <p:spPr>
                <a:xfrm>
                  <a:off x="10860260" y="3670678"/>
                  <a:ext cx="323557" cy="2954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53DAEB8F-35D2-8F4F-975A-CA1D9DD26464}"/>
                    </a:ext>
                  </a:extLst>
                </p:cNvPr>
                <p:cNvSpPr/>
                <p:nvPr/>
              </p:nvSpPr>
              <p:spPr>
                <a:xfrm>
                  <a:off x="10860259" y="2304044"/>
                  <a:ext cx="323557" cy="2954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19B713E3-B4F5-FE4C-8A89-653709BE9BF0}"/>
                    </a:ext>
                  </a:extLst>
                </p:cNvPr>
                <p:cNvSpPr/>
                <p:nvPr/>
              </p:nvSpPr>
              <p:spPr>
                <a:xfrm>
                  <a:off x="6972887" y="2480612"/>
                  <a:ext cx="323557" cy="2954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B8ADC4C9-5CF1-9541-8EE9-1A7BB58F3381}"/>
                    </a:ext>
                  </a:extLst>
                </p:cNvPr>
                <p:cNvSpPr/>
                <p:nvPr/>
              </p:nvSpPr>
              <p:spPr>
                <a:xfrm>
                  <a:off x="8754794" y="2480612"/>
                  <a:ext cx="323557" cy="2954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330EE939-2D16-B74A-8EA4-E74742FA5173}"/>
                    </a:ext>
                  </a:extLst>
                </p:cNvPr>
                <p:cNvSpPr/>
                <p:nvPr/>
              </p:nvSpPr>
              <p:spPr>
                <a:xfrm>
                  <a:off x="6935372" y="5111625"/>
                  <a:ext cx="323557" cy="2954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DEE8DCF3-14BB-4447-8CCE-76B4F6320C47}"/>
                    </a:ext>
                  </a:extLst>
                </p:cNvPr>
                <p:cNvSpPr/>
                <p:nvPr/>
              </p:nvSpPr>
              <p:spPr>
                <a:xfrm>
                  <a:off x="10897772" y="5111624"/>
                  <a:ext cx="323557" cy="2954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92BB891C-FE19-C646-A395-A3506A7E2C43}"/>
                    </a:ext>
                  </a:extLst>
                </p:cNvPr>
                <p:cNvSpPr/>
                <p:nvPr/>
              </p:nvSpPr>
              <p:spPr>
                <a:xfrm>
                  <a:off x="6935373" y="3676722"/>
                  <a:ext cx="323557" cy="2954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1C35DFA5-9CB5-4A49-80A8-AEBC9814CE29}"/>
                    </a:ext>
                  </a:extLst>
                </p:cNvPr>
                <p:cNvSpPr/>
                <p:nvPr/>
              </p:nvSpPr>
              <p:spPr>
                <a:xfrm>
                  <a:off x="8916572" y="5111625"/>
                  <a:ext cx="323557" cy="2954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F7353785-9D74-8340-971B-6522BD284E4B}"/>
                    </a:ext>
                  </a:extLst>
                </p:cNvPr>
                <p:cNvSpPr/>
                <p:nvPr/>
              </p:nvSpPr>
              <p:spPr>
                <a:xfrm>
                  <a:off x="9903656" y="4493031"/>
                  <a:ext cx="323557" cy="2954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2022C234-1852-0F41-8107-0C32D81D60FB}"/>
                    </a:ext>
                  </a:extLst>
                </p:cNvPr>
                <p:cNvSpPr/>
                <p:nvPr/>
              </p:nvSpPr>
              <p:spPr>
                <a:xfrm>
                  <a:off x="9798149" y="3133578"/>
                  <a:ext cx="323557" cy="2954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3D12BAFC-F03A-874F-9072-0680009AE861}"/>
                    </a:ext>
                  </a:extLst>
                </p:cNvPr>
                <p:cNvSpPr/>
                <p:nvPr/>
              </p:nvSpPr>
              <p:spPr>
                <a:xfrm>
                  <a:off x="9741878" y="1774126"/>
                  <a:ext cx="323557" cy="2954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21D3472A-A6B5-D44A-8887-B8E3C1973C11}"/>
                    </a:ext>
                  </a:extLst>
                </p:cNvPr>
                <p:cNvSpPr/>
                <p:nvPr/>
              </p:nvSpPr>
              <p:spPr>
                <a:xfrm>
                  <a:off x="7559042" y="3088272"/>
                  <a:ext cx="323557" cy="2954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A34E8500-0CB8-0645-9921-15DE9636C54C}"/>
                    </a:ext>
                  </a:extLst>
                </p:cNvPr>
                <p:cNvSpPr/>
                <p:nvPr/>
              </p:nvSpPr>
              <p:spPr>
                <a:xfrm>
                  <a:off x="7887287" y="4493031"/>
                  <a:ext cx="323557" cy="2954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1C9DB971-E298-7843-92DA-F3E304A50668}"/>
                    </a:ext>
                  </a:extLst>
                </p:cNvPr>
                <p:cNvSpPr/>
                <p:nvPr/>
              </p:nvSpPr>
              <p:spPr>
                <a:xfrm>
                  <a:off x="7882599" y="1774123"/>
                  <a:ext cx="323557" cy="2954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753EE092-308C-2D4D-80A3-3DA0C64486F2}"/>
                    </a:ext>
                  </a:extLst>
                </p:cNvPr>
                <p:cNvSpPr/>
                <p:nvPr/>
              </p:nvSpPr>
              <p:spPr>
                <a:xfrm>
                  <a:off x="8480147" y="3166720"/>
                  <a:ext cx="323557" cy="295421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8DDC10BE-363A-9E49-BEA7-0D2343772217}"/>
                    </a:ext>
                  </a:extLst>
                </p:cNvPr>
                <p:cNvSpPr/>
                <p:nvPr/>
              </p:nvSpPr>
              <p:spPr>
                <a:xfrm>
                  <a:off x="7038535" y="1813261"/>
                  <a:ext cx="323557" cy="295421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BB56E73E-FD2E-0F45-9970-F628DCC32D2F}"/>
                    </a:ext>
                  </a:extLst>
                </p:cNvPr>
                <p:cNvSpPr/>
                <p:nvPr/>
              </p:nvSpPr>
              <p:spPr>
                <a:xfrm>
                  <a:off x="8736036" y="1684576"/>
                  <a:ext cx="323557" cy="295421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8D94643C-987A-3746-AECE-0DE4DCAFE346}"/>
                    </a:ext>
                  </a:extLst>
                </p:cNvPr>
                <p:cNvSpPr/>
                <p:nvPr/>
              </p:nvSpPr>
              <p:spPr>
                <a:xfrm>
                  <a:off x="7188373" y="4246462"/>
                  <a:ext cx="323557" cy="295421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8BD70978-3EDC-3045-B550-E6A54A5D7224}"/>
                    </a:ext>
                  </a:extLst>
                </p:cNvPr>
                <p:cNvSpPr/>
                <p:nvPr/>
              </p:nvSpPr>
              <p:spPr>
                <a:xfrm>
                  <a:off x="10065434" y="2443604"/>
                  <a:ext cx="323557" cy="295421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</p:grpSp>
        </p:grp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6B52709-AA37-9646-9636-EFE9D40C0853}"/>
                </a:ext>
              </a:extLst>
            </p:cNvPr>
            <p:cNvSpPr/>
            <p:nvPr/>
          </p:nvSpPr>
          <p:spPr>
            <a:xfrm rot="1343345">
              <a:off x="7408496" y="1268323"/>
              <a:ext cx="1371226" cy="254235"/>
            </a:xfrm>
            <a:custGeom>
              <a:avLst/>
              <a:gdLst>
                <a:gd name="connsiteX0" fmla="*/ 0 w 853440"/>
                <a:gd name="connsiteY0" fmla="*/ 401133 h 401133"/>
                <a:gd name="connsiteX1" fmla="*/ 223520 w 853440"/>
                <a:gd name="connsiteY1" fmla="*/ 55693 h 401133"/>
                <a:gd name="connsiteX2" fmla="*/ 528320 w 853440"/>
                <a:gd name="connsiteY2" fmla="*/ 35373 h 401133"/>
                <a:gd name="connsiteX3" fmla="*/ 853440 w 853440"/>
                <a:gd name="connsiteY3" fmla="*/ 401133 h 401133"/>
                <a:gd name="connsiteX4" fmla="*/ 853440 w 853440"/>
                <a:gd name="connsiteY4" fmla="*/ 401133 h 40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3440" h="401133">
                  <a:moveTo>
                    <a:pt x="0" y="401133"/>
                  </a:moveTo>
                  <a:cubicBezTo>
                    <a:pt x="67733" y="258893"/>
                    <a:pt x="135467" y="116653"/>
                    <a:pt x="223520" y="55693"/>
                  </a:cubicBezTo>
                  <a:cubicBezTo>
                    <a:pt x="311573" y="-5267"/>
                    <a:pt x="423333" y="-22200"/>
                    <a:pt x="528320" y="35373"/>
                  </a:cubicBezTo>
                  <a:cubicBezTo>
                    <a:pt x="633307" y="92946"/>
                    <a:pt x="853440" y="401133"/>
                    <a:pt x="853440" y="401133"/>
                  </a:cubicBezTo>
                  <a:lnTo>
                    <a:pt x="853440" y="401133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4165811-3DB9-8B48-AD87-A70E06B055D1}"/>
                </a:ext>
              </a:extLst>
            </p:cNvPr>
            <p:cNvSpPr txBox="1"/>
            <p:nvPr/>
          </p:nvSpPr>
          <p:spPr>
            <a:xfrm>
              <a:off x="7877187" y="755808"/>
              <a:ext cx="9826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err="1"/>
                <a:t>coupling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265560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0" grpId="0" animBg="1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F445B7A-B788-AD4A-8A31-E25C771EB3E7}"/>
              </a:ext>
            </a:extLst>
          </p:cNvPr>
          <p:cNvGrpSpPr/>
          <p:nvPr/>
        </p:nvGrpSpPr>
        <p:grpSpPr>
          <a:xfrm>
            <a:off x="2824971" y="786809"/>
            <a:ext cx="5529959" cy="5459625"/>
            <a:chOff x="2824971" y="786809"/>
            <a:chExt cx="5529959" cy="54596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43FD3F5-9CF2-6A46-AA73-FE2484C16564}"/>
                </a:ext>
              </a:extLst>
            </p:cNvPr>
            <p:cNvGrpSpPr/>
            <p:nvPr/>
          </p:nvGrpSpPr>
          <p:grpSpPr>
            <a:xfrm>
              <a:off x="2824971" y="786809"/>
              <a:ext cx="5529959" cy="5459625"/>
              <a:chOff x="2824971" y="786809"/>
              <a:chExt cx="5529959" cy="5459625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3825551" y="1884785"/>
                <a:ext cx="2929812" cy="2743200"/>
              </a:xfrm>
              <a:prstGeom prst="ellipse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ABCFF892-253C-7846-A0B5-459C7EEB29B5}"/>
                      </a:ext>
                    </a:extLst>
                  </p:cNvPr>
                  <p:cNvSpPr/>
                  <p:nvPr/>
                </p:nvSpPr>
                <p:spPr>
                  <a:xfrm>
                    <a:off x="4123794" y="2839928"/>
                    <a:ext cx="2370647" cy="79169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𝑆𝑀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𝐵𝑆𝑀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≲</m:t>
                          </m:r>
                          <m:r>
                            <a:rPr lang="tr-T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𝐵𝑆𝑀</m:t>
                                  </m:r>
                                </m:sub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oMath>
                      </m:oMathPara>
                    </a14:m>
                    <a:endParaRPr lang="tr-TR" sz="2000" dirty="0"/>
                  </a:p>
                </p:txBody>
              </p:sp>
            </mc:Choice>
            <mc:Fallback xmlns="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ABCFF892-253C-7846-A0B5-459C7EEB29B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3794" y="2839928"/>
                    <a:ext cx="2370647" cy="79169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58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Straight Arrow Connector 6"/>
              <p:cNvCxnSpPr/>
              <p:nvPr/>
            </p:nvCxnSpPr>
            <p:spPr>
              <a:xfrm flipV="1">
                <a:off x="3172408" y="4268345"/>
                <a:ext cx="951386" cy="1978089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cxnSpLocks/>
              </p:cNvCxnSpPr>
              <p:nvPr/>
            </p:nvCxnSpPr>
            <p:spPr>
              <a:xfrm flipH="1" flipV="1">
                <a:off x="3172408" y="786809"/>
                <a:ext cx="932727" cy="1489315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 flipV="1">
                <a:off x="6419795" y="4293723"/>
                <a:ext cx="1082016" cy="190180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dash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cxnSpLocks/>
              </p:cNvCxnSpPr>
              <p:nvPr/>
            </p:nvCxnSpPr>
            <p:spPr>
              <a:xfrm flipV="1">
                <a:off x="6543195" y="786809"/>
                <a:ext cx="822853" cy="1489315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dash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2824971" y="4983014"/>
                <a:ext cx="657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SM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824971" y="1053733"/>
                <a:ext cx="657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SM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501811" y="4944871"/>
                <a:ext cx="8531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BSM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501810" y="1053733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BSM</a:t>
              </a:r>
            </a:p>
          </p:txBody>
        </p:sp>
      </p:grpSp>
      <p:sp>
        <p:nvSpPr>
          <p:cNvPr id="22" name="Right Arrow 21"/>
          <p:cNvSpPr/>
          <p:nvPr/>
        </p:nvSpPr>
        <p:spPr>
          <a:xfrm>
            <a:off x="1045029" y="3009583"/>
            <a:ext cx="2034074" cy="71462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production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B1E252-0AD1-CA43-B9EF-8B1413BE4196}"/>
              </a:ext>
            </a:extLst>
          </p:cNvPr>
          <p:cNvGrpSpPr/>
          <p:nvPr/>
        </p:nvGrpSpPr>
        <p:grpSpPr>
          <a:xfrm>
            <a:off x="7889254" y="3046906"/>
            <a:ext cx="2196968" cy="724860"/>
            <a:chOff x="7889254" y="3046906"/>
            <a:chExt cx="2196968" cy="724860"/>
          </a:xfrm>
        </p:grpSpPr>
        <p:sp>
          <p:nvSpPr>
            <p:cNvPr id="24" name="Left Arrow 23"/>
            <p:cNvSpPr/>
            <p:nvPr/>
          </p:nvSpPr>
          <p:spPr>
            <a:xfrm>
              <a:off x="7889254" y="3046906"/>
              <a:ext cx="2196967" cy="724860"/>
            </a:xfrm>
            <a:prstGeom prst="lef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68838" y="3130883"/>
              <a:ext cx="19173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dirty="0">
                  <a:solidFill>
                    <a:srgbClr val="002060"/>
                  </a:solidFill>
                </a:rPr>
                <a:t>annihilation</a:t>
              </a:r>
            </a:p>
          </p:txBody>
        </p:sp>
      </p:grpSp>
      <p:sp>
        <p:nvSpPr>
          <p:cNvPr id="33" name="Right Arrow 32"/>
          <p:cNvSpPr/>
          <p:nvPr/>
        </p:nvSpPr>
        <p:spPr>
          <a:xfrm rot="16200000">
            <a:off x="4338734" y="5390346"/>
            <a:ext cx="1903445" cy="71462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detection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EC873E-8E75-C14A-8DC4-1B7BB2A3DB78}"/>
              </a:ext>
            </a:extLst>
          </p:cNvPr>
          <p:cNvSpPr txBox="1"/>
          <p:nvPr/>
        </p:nvSpPr>
        <p:spPr>
          <a:xfrm>
            <a:off x="422031" y="149600"/>
            <a:ext cx="3627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Dark</a:t>
            </a:r>
            <a:r>
              <a:rPr lang="en-US" dirty="0"/>
              <a:t> BSM can be searched variously:</a:t>
            </a:r>
          </a:p>
        </p:txBody>
      </p:sp>
    </p:spTree>
    <p:extLst>
      <p:ext uri="{BB962C8B-B14F-4D97-AF65-F5344CB8AC3E}">
        <p14:creationId xmlns:p14="http://schemas.microsoft.com/office/powerpoint/2010/main" val="210264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329CC991-83F3-3D4E-8E90-4E6283BF4004}"/>
              </a:ext>
            </a:extLst>
          </p:cNvPr>
          <p:cNvSpPr txBox="1"/>
          <p:nvPr/>
        </p:nvSpPr>
        <p:spPr>
          <a:xfrm>
            <a:off x="603434" y="500695"/>
            <a:ext cx="689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Dark</a:t>
            </a:r>
            <a:r>
              <a:rPr lang="en-US" dirty="0"/>
              <a:t> BSM particles can be detected mainly at high-luminosity colliders.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740A5E-F43B-F249-832C-594433212E03}"/>
              </a:ext>
            </a:extLst>
          </p:cNvPr>
          <p:cNvGrpSpPr/>
          <p:nvPr/>
        </p:nvGrpSpPr>
        <p:grpSpPr>
          <a:xfrm>
            <a:off x="1215561" y="1666006"/>
            <a:ext cx="2744342" cy="4310456"/>
            <a:chOff x="1328396" y="1722000"/>
            <a:chExt cx="2744342" cy="4310456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9CFA235-FA6F-CD42-ABFD-0C0F21C9C403}"/>
                </a:ext>
              </a:extLst>
            </p:cNvPr>
            <p:cNvSpPr/>
            <p:nvPr/>
          </p:nvSpPr>
          <p:spPr>
            <a:xfrm>
              <a:off x="3717017" y="1722000"/>
              <a:ext cx="355721" cy="3201279"/>
            </a:xfrm>
            <a:custGeom>
              <a:avLst/>
              <a:gdLst>
                <a:gd name="connsiteX0" fmla="*/ 236133 w 355721"/>
                <a:gd name="connsiteY0" fmla="*/ 61055 h 3201279"/>
                <a:gd name="connsiteX1" fmla="*/ 44641 w 355721"/>
                <a:gd name="connsiteY1" fmla="*/ 191591 h 3201279"/>
                <a:gd name="connsiteX2" fmla="*/ 2753 w 355721"/>
                <a:gd name="connsiteY2" fmla="*/ 1549173 h 3201279"/>
                <a:gd name="connsiteX3" fmla="*/ 38657 w 355721"/>
                <a:gd name="connsiteY3" fmla="*/ 3011184 h 3201279"/>
                <a:gd name="connsiteX4" fmla="*/ 313926 w 355721"/>
                <a:gd name="connsiteY4" fmla="*/ 2945916 h 3201279"/>
                <a:gd name="connsiteX5" fmla="*/ 343847 w 355721"/>
                <a:gd name="connsiteY5" fmla="*/ 844275 h 3201279"/>
                <a:gd name="connsiteX6" fmla="*/ 206212 w 355721"/>
                <a:gd name="connsiteY6" fmla="*/ 74109 h 3201279"/>
                <a:gd name="connsiteX7" fmla="*/ 212196 w 355721"/>
                <a:gd name="connsiteY7" fmla="*/ 74109 h 320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21" h="3201279" fill="none" extrusionOk="0">
                  <a:moveTo>
                    <a:pt x="236133" y="61055"/>
                  </a:moveTo>
                  <a:cubicBezTo>
                    <a:pt x="169787" y="7884"/>
                    <a:pt x="96856" y="-53226"/>
                    <a:pt x="44641" y="191591"/>
                  </a:cubicBezTo>
                  <a:cubicBezTo>
                    <a:pt x="-38112" y="432517"/>
                    <a:pt x="72154" y="1135183"/>
                    <a:pt x="2753" y="1549173"/>
                  </a:cubicBezTo>
                  <a:cubicBezTo>
                    <a:pt x="11595" y="2033754"/>
                    <a:pt x="-8659" y="2825477"/>
                    <a:pt x="38657" y="3011184"/>
                  </a:cubicBezTo>
                  <a:cubicBezTo>
                    <a:pt x="93570" y="3248674"/>
                    <a:pt x="280322" y="3328211"/>
                    <a:pt x="313926" y="2945916"/>
                  </a:cubicBezTo>
                  <a:cubicBezTo>
                    <a:pt x="381431" y="2570196"/>
                    <a:pt x="375705" y="1257498"/>
                    <a:pt x="343847" y="844275"/>
                  </a:cubicBezTo>
                  <a:cubicBezTo>
                    <a:pt x="325895" y="365640"/>
                    <a:pt x="206212" y="74109"/>
                    <a:pt x="206212" y="74109"/>
                  </a:cubicBezTo>
                  <a:cubicBezTo>
                    <a:pt x="176663" y="-54792"/>
                    <a:pt x="192875" y="-994"/>
                    <a:pt x="212196" y="74109"/>
                  </a:cubicBezTo>
                </a:path>
                <a:path w="355721" h="3201279" stroke="0" extrusionOk="0">
                  <a:moveTo>
                    <a:pt x="236133" y="61055"/>
                  </a:moveTo>
                  <a:cubicBezTo>
                    <a:pt x="143714" y="-7631"/>
                    <a:pt x="65809" y="-49774"/>
                    <a:pt x="44641" y="191591"/>
                  </a:cubicBezTo>
                  <a:cubicBezTo>
                    <a:pt x="87998" y="456927"/>
                    <a:pt x="-4533" y="1079504"/>
                    <a:pt x="2753" y="1549173"/>
                  </a:cubicBezTo>
                  <a:cubicBezTo>
                    <a:pt x="-26486" y="2046685"/>
                    <a:pt x="-17600" y="2802685"/>
                    <a:pt x="38657" y="3011184"/>
                  </a:cubicBezTo>
                  <a:cubicBezTo>
                    <a:pt x="76057" y="3236062"/>
                    <a:pt x="267952" y="3309405"/>
                    <a:pt x="313926" y="2945916"/>
                  </a:cubicBezTo>
                  <a:cubicBezTo>
                    <a:pt x="402183" y="2589201"/>
                    <a:pt x="393707" y="1257242"/>
                    <a:pt x="343847" y="844275"/>
                  </a:cubicBezTo>
                  <a:cubicBezTo>
                    <a:pt x="325895" y="365640"/>
                    <a:pt x="206211" y="74110"/>
                    <a:pt x="206212" y="74109"/>
                  </a:cubicBezTo>
                  <a:cubicBezTo>
                    <a:pt x="184054" y="-56309"/>
                    <a:pt x="192627" y="17719"/>
                    <a:pt x="212196" y="74109"/>
                  </a:cubicBezTo>
                </a:path>
              </a:pathLst>
            </a:custGeom>
            <a:pattFill prst="ltUpDiag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555112 w 836244"/>
                        <a:gd name="connsiteY0" fmla="*/ 65798 h 3449957"/>
                        <a:gd name="connsiteX1" fmla="*/ 104946 w 836244"/>
                        <a:gd name="connsiteY1" fmla="*/ 206475 h 3449957"/>
                        <a:gd name="connsiteX2" fmla="*/ 6472 w 836244"/>
                        <a:gd name="connsiteY2" fmla="*/ 1669515 h 3449957"/>
                        <a:gd name="connsiteX3" fmla="*/ 90878 w 836244"/>
                        <a:gd name="connsiteY3" fmla="*/ 3245096 h 3449957"/>
                        <a:gd name="connsiteX4" fmla="*/ 737992 w 836244"/>
                        <a:gd name="connsiteY4" fmla="*/ 3174758 h 3449957"/>
                        <a:gd name="connsiteX5" fmla="*/ 808331 w 836244"/>
                        <a:gd name="connsiteY5" fmla="*/ 909859 h 3449957"/>
                        <a:gd name="connsiteX6" fmla="*/ 484774 w 836244"/>
                        <a:gd name="connsiteY6" fmla="*/ 79866 h 3449957"/>
                        <a:gd name="connsiteX7" fmla="*/ 498841 w 836244"/>
                        <a:gd name="connsiteY7" fmla="*/ 79866 h 3449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36244" h="3449957">
                          <a:moveTo>
                            <a:pt x="555112" y="65798"/>
                          </a:moveTo>
                          <a:cubicBezTo>
                            <a:pt x="375749" y="2493"/>
                            <a:pt x="196386" y="-60811"/>
                            <a:pt x="104946" y="206475"/>
                          </a:cubicBezTo>
                          <a:cubicBezTo>
                            <a:pt x="13506" y="473761"/>
                            <a:pt x="8817" y="1163078"/>
                            <a:pt x="6472" y="1669515"/>
                          </a:cubicBezTo>
                          <a:cubicBezTo>
                            <a:pt x="4127" y="2175952"/>
                            <a:pt x="-31042" y="2994222"/>
                            <a:pt x="90878" y="3245096"/>
                          </a:cubicBezTo>
                          <a:cubicBezTo>
                            <a:pt x="212798" y="3495970"/>
                            <a:pt x="618417" y="3563964"/>
                            <a:pt x="737992" y="3174758"/>
                          </a:cubicBezTo>
                          <a:cubicBezTo>
                            <a:pt x="857567" y="2785552"/>
                            <a:pt x="850534" y="1425674"/>
                            <a:pt x="808331" y="909859"/>
                          </a:cubicBezTo>
                          <a:cubicBezTo>
                            <a:pt x="766128" y="394044"/>
                            <a:pt x="484774" y="79866"/>
                            <a:pt x="484774" y="79866"/>
                          </a:cubicBezTo>
                          <a:cubicBezTo>
                            <a:pt x="433192" y="-58466"/>
                            <a:pt x="466016" y="10700"/>
                            <a:pt x="498841" y="79866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975AEFD-4341-8E4C-AE82-37C8DF9FB9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47710" y="4623653"/>
              <a:ext cx="1151749" cy="9906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95EF94-0EE1-5240-B8FF-B9E7C401BD7D}"/>
                </a:ext>
              </a:extLst>
            </p:cNvPr>
            <p:cNvSpPr txBox="1"/>
            <p:nvPr/>
          </p:nvSpPr>
          <p:spPr>
            <a:xfrm>
              <a:off x="1328396" y="5663124"/>
              <a:ext cx="184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err="1"/>
                <a:t>excluded</a:t>
              </a:r>
              <a:r>
                <a:rPr lang="tr-TR" dirty="0"/>
                <a:t> </a:t>
              </a:r>
              <a:r>
                <a:rPr lang="tr-TR" dirty="0" err="1"/>
                <a:t>by</a:t>
              </a:r>
              <a:r>
                <a:rPr lang="tr-TR" dirty="0"/>
                <a:t> LHC !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83C6FB-22BE-0B46-B3D2-8D84882CE494}"/>
              </a:ext>
            </a:extLst>
          </p:cNvPr>
          <p:cNvGrpSpPr/>
          <p:nvPr/>
        </p:nvGrpSpPr>
        <p:grpSpPr>
          <a:xfrm>
            <a:off x="2187670" y="1516315"/>
            <a:ext cx="7530072" cy="4019460"/>
            <a:chOff x="2187670" y="1500817"/>
            <a:chExt cx="7530072" cy="401946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30461D9-BC1B-4F47-8DC1-E245A1FDE1FC}"/>
                </a:ext>
              </a:extLst>
            </p:cNvPr>
            <p:cNvGrpSpPr/>
            <p:nvPr/>
          </p:nvGrpSpPr>
          <p:grpSpPr>
            <a:xfrm>
              <a:off x="2187670" y="1500817"/>
              <a:ext cx="7061981" cy="4019460"/>
              <a:chOff x="2187670" y="1500817"/>
              <a:chExt cx="7061981" cy="40194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ABCFF892-253C-7846-A0B5-459C7EEB29B5}"/>
                      </a:ext>
                    </a:extLst>
                  </p:cNvPr>
                  <p:cNvSpPr/>
                  <p:nvPr/>
                </p:nvSpPr>
                <p:spPr>
                  <a:xfrm>
                    <a:off x="7935852" y="4431008"/>
                    <a:ext cx="1032444" cy="78874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𝐵𝑆𝑀</m:t>
                                  </m:r>
                                </m:sub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ABCFF892-253C-7846-A0B5-459C7EEB29B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35852" y="4431008"/>
                    <a:ext cx="1032444" cy="78874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833A1E44-7526-FD42-8A09-5E28A4131EE3}"/>
                      </a:ext>
                    </a:extLst>
                  </p:cNvPr>
                  <p:cNvSpPr txBox="1"/>
                  <p:nvPr/>
                </p:nvSpPr>
                <p:spPr>
                  <a:xfrm>
                    <a:off x="2365675" y="1666006"/>
                    <a:ext cx="1055924" cy="3942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𝑆𝑀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𝐵𝑆𝑀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oMath>
                      </m:oMathPara>
                    </a14:m>
                    <a:endParaRPr lang="tr-TR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833A1E44-7526-FD42-8A09-5E28A4131E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5675" y="1666006"/>
                    <a:ext cx="1055924" cy="3942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190" t="-3125" b="-937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F0ED22DF-D491-F84E-8675-B2D9BECD0FBB}"/>
                  </a:ext>
                </a:extLst>
              </p:cNvPr>
              <p:cNvCxnSpPr/>
              <p:nvPr/>
            </p:nvCxnSpPr>
            <p:spPr>
              <a:xfrm>
                <a:off x="3777319" y="1500817"/>
                <a:ext cx="0" cy="401946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0C7BD131-B816-8B46-BC74-081B255B3C98}"/>
                  </a:ext>
                </a:extLst>
              </p:cNvPr>
              <p:cNvSpPr/>
              <p:nvPr/>
            </p:nvSpPr>
            <p:spPr>
              <a:xfrm>
                <a:off x="3791386" y="1722000"/>
                <a:ext cx="5176911" cy="2518117"/>
              </a:xfrm>
              <a:custGeom>
                <a:avLst/>
                <a:gdLst>
                  <a:gd name="connsiteX0" fmla="*/ 0 w 5176911"/>
                  <a:gd name="connsiteY0" fmla="*/ 0 h 2518117"/>
                  <a:gd name="connsiteX1" fmla="*/ 281354 w 5176911"/>
                  <a:gd name="connsiteY1" fmla="*/ 534572 h 2518117"/>
                  <a:gd name="connsiteX2" fmla="*/ 1012874 w 5176911"/>
                  <a:gd name="connsiteY2" fmla="*/ 1350498 h 2518117"/>
                  <a:gd name="connsiteX3" fmla="*/ 2377440 w 5176911"/>
                  <a:gd name="connsiteY3" fmla="*/ 2152357 h 2518117"/>
                  <a:gd name="connsiteX4" fmla="*/ 5176911 w 5176911"/>
                  <a:gd name="connsiteY4" fmla="*/ 2518117 h 2518117"/>
                  <a:gd name="connsiteX5" fmla="*/ 5176911 w 5176911"/>
                  <a:gd name="connsiteY5" fmla="*/ 2518117 h 2518117"/>
                  <a:gd name="connsiteX6" fmla="*/ 5176911 w 5176911"/>
                  <a:gd name="connsiteY6" fmla="*/ 2518117 h 251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76911" h="2518117">
                    <a:moveTo>
                      <a:pt x="0" y="0"/>
                    </a:moveTo>
                    <a:cubicBezTo>
                      <a:pt x="56271" y="154744"/>
                      <a:pt x="112542" y="309489"/>
                      <a:pt x="281354" y="534572"/>
                    </a:cubicBezTo>
                    <a:cubicBezTo>
                      <a:pt x="450166" y="759655"/>
                      <a:pt x="663526" y="1080867"/>
                      <a:pt x="1012874" y="1350498"/>
                    </a:cubicBezTo>
                    <a:cubicBezTo>
                      <a:pt x="1362222" y="1620129"/>
                      <a:pt x="1683434" y="1957754"/>
                      <a:pt x="2377440" y="2152357"/>
                    </a:cubicBezTo>
                    <a:cubicBezTo>
                      <a:pt x="3071446" y="2346960"/>
                      <a:pt x="5176911" y="2518117"/>
                      <a:pt x="5176911" y="2518117"/>
                    </a:cubicBezTo>
                    <a:lnTo>
                      <a:pt x="5176911" y="2518117"/>
                    </a:lnTo>
                    <a:lnTo>
                      <a:pt x="5176911" y="2518117"/>
                    </a:lnTo>
                  </a:path>
                </a:pathLst>
              </a:cu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8D9C7464-BDFC-3842-AECD-7141DB28E5EA}"/>
                  </a:ext>
                </a:extLst>
              </p:cNvPr>
              <p:cNvCxnSpPr/>
              <p:nvPr/>
            </p:nvCxnSpPr>
            <p:spPr>
              <a:xfrm>
                <a:off x="2187670" y="4268252"/>
                <a:ext cx="706198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007A2B-BC58-F445-8EE2-4ADA38FCED29}"/>
                  </a:ext>
                </a:extLst>
              </p:cNvPr>
              <p:cNvSpPr txBox="1"/>
              <p:nvPr/>
            </p:nvSpPr>
            <p:spPr>
              <a:xfrm>
                <a:off x="5325177" y="2920832"/>
                <a:ext cx="11868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err="1">
                    <a:solidFill>
                      <a:srgbClr val="FF0000"/>
                    </a:solidFill>
                  </a:rPr>
                  <a:t>disallowed</a:t>
                </a:r>
                <a:endParaRPr lang="tr-T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69B490F-20E1-0343-9A59-7E4FF36C9802}"/>
                  </a:ext>
                </a:extLst>
              </p:cNvPr>
              <p:cNvSpPr txBox="1"/>
              <p:nvPr/>
            </p:nvSpPr>
            <p:spPr>
              <a:xfrm>
                <a:off x="4402873" y="3637584"/>
                <a:ext cx="922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err="1">
                    <a:solidFill>
                      <a:schemeClr val="accent1">
                        <a:lumMod val="75000"/>
                      </a:schemeClr>
                    </a:solidFill>
                  </a:rPr>
                  <a:t>allowed</a:t>
                </a:r>
                <a:endParaRPr lang="tr-TR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385180" y="159612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17A6236-C736-0243-8024-0EB75B25F6A9}"/>
                </a:ext>
              </a:extLst>
            </p:cNvPr>
            <p:cNvCxnSpPr/>
            <p:nvPr/>
          </p:nvCxnSpPr>
          <p:spPr>
            <a:xfrm flipV="1">
              <a:off x="7315200" y="2789695"/>
              <a:ext cx="805912" cy="12172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E2030D-87FB-704B-8DDD-F8670EDA2C03}"/>
                </a:ext>
              </a:extLst>
            </p:cNvPr>
            <p:cNvSpPr txBox="1"/>
            <p:nvPr/>
          </p:nvSpPr>
          <p:spPr>
            <a:xfrm>
              <a:off x="7718156" y="2040543"/>
              <a:ext cx="19995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err="1"/>
                <a:t>heavier</a:t>
              </a:r>
              <a:r>
                <a:rPr lang="tr-TR" dirty="0"/>
                <a:t> </a:t>
              </a:r>
              <a:r>
                <a:rPr lang="tr-TR" dirty="0" err="1"/>
                <a:t>the</a:t>
              </a:r>
              <a:r>
                <a:rPr lang="tr-TR" dirty="0"/>
                <a:t> BSM</a:t>
              </a:r>
            </a:p>
            <a:p>
              <a:r>
                <a:rPr lang="tr-TR" dirty="0" err="1"/>
                <a:t>feebler</a:t>
              </a:r>
              <a:r>
                <a:rPr lang="tr-TR" dirty="0"/>
                <a:t> </a:t>
              </a:r>
              <a:r>
                <a:rPr lang="tr-TR" dirty="0" err="1"/>
                <a:t>the</a:t>
              </a:r>
              <a:r>
                <a:rPr lang="tr-TR" dirty="0"/>
                <a:t> </a:t>
              </a:r>
              <a:r>
                <a:rPr lang="tr-TR" dirty="0" err="1"/>
                <a:t>couplig</a:t>
              </a:r>
              <a:r>
                <a:rPr lang="tr-TR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701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9CC991-83F3-3D4E-8E90-4E6283BF4004}"/>
                  </a:ext>
                </a:extLst>
              </p:cNvPr>
              <p:cNvSpPr txBox="1"/>
              <p:nvPr/>
            </p:nvSpPr>
            <p:spPr>
              <a:xfrm>
                <a:off x="532831" y="392817"/>
                <a:ext cx="6692088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</a:rPr>
                  <a:t>Scalar Dark </a:t>
                </a:r>
                <a:r>
                  <a:rPr lang="en-US" dirty="0"/>
                  <a:t>Matter</a:t>
                </a:r>
                <a:r>
                  <a:rPr lang="en-US" b="1" dirty="0"/>
                  <a:t> </a:t>
                </a:r>
                <a:r>
                  <a:rPr lang="en-US" dirty="0"/>
                  <a:t>mass is bounded from above (when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):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9CC991-83F3-3D4E-8E90-4E6283BF4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31" y="392817"/>
                <a:ext cx="6692088" cy="372538"/>
              </a:xfrm>
              <a:prstGeom prst="rect">
                <a:avLst/>
              </a:prstGeom>
              <a:blipFill>
                <a:blip r:embed="rId2"/>
                <a:stretch>
                  <a:fillRect l="-729"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029022" y="1203558"/>
            <a:ext cx="3228976" cy="2278963"/>
            <a:chOff x="3334043" y="1041009"/>
            <a:chExt cx="2381132" cy="17738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33A1E44-7526-FD42-8A09-5E28A4131EE3}"/>
                    </a:ext>
                  </a:extLst>
                </p:cNvPr>
                <p:cNvSpPr txBox="1"/>
                <p:nvPr/>
              </p:nvSpPr>
              <p:spPr>
                <a:xfrm>
                  <a:off x="4144118" y="2448150"/>
                  <a:ext cx="1055924" cy="3124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</m:e>
                              <m:sup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sSup>
                              <m:sSup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oMath>
                    </m:oMathPara>
                  </a14:m>
                  <a:endParaRPr lang="tr-T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33A1E44-7526-FD42-8A09-5E28A4131E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4118" y="2448150"/>
                  <a:ext cx="1055924" cy="312481"/>
                </a:xfrm>
                <a:prstGeom prst="rect">
                  <a:avLst/>
                </a:prstGeom>
                <a:blipFill>
                  <a:blip r:embed="rId3"/>
                  <a:stretch>
                    <a:fillRect t="-9091" b="-1212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89CE22F-90BB-7348-94CF-933D7B97FAC6}"/>
                </a:ext>
              </a:extLst>
            </p:cNvPr>
            <p:cNvCxnSpPr>
              <a:cxnSpLocks/>
            </p:cNvCxnSpPr>
            <p:nvPr/>
          </p:nvCxnSpPr>
          <p:spPr>
            <a:xfrm>
              <a:off x="3742006" y="1041009"/>
              <a:ext cx="1973169" cy="177387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6E8747-FBCE-364B-8A0C-B79614D1F6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2006" y="1041009"/>
              <a:ext cx="1860149" cy="173032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852454D-2576-B041-BED4-34CD1A4F3CCD}"/>
                    </a:ext>
                  </a:extLst>
                </p:cNvPr>
                <p:cNvSpPr txBox="1"/>
                <p:nvPr/>
              </p:nvSpPr>
              <p:spPr>
                <a:xfrm>
                  <a:off x="3334043" y="1139483"/>
                  <a:ext cx="269755" cy="2874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r-TR" i="1" dirty="0"/>
                    <a:t>h</a:t>
                  </a:r>
                  <a14:m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852454D-2576-B041-BED4-34CD1A4F3C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4043" y="1139483"/>
                  <a:ext cx="269755" cy="287476"/>
                </a:xfrm>
                <a:prstGeom prst="rect">
                  <a:avLst/>
                </a:prstGeom>
                <a:blipFill>
                  <a:blip r:embed="rId4"/>
                  <a:stretch>
                    <a:fillRect l="-13333" t="-6667" b="-2333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B223FBC-1FA6-4F47-BE08-71162E36242D}"/>
                    </a:ext>
                  </a:extLst>
                </p:cNvPr>
                <p:cNvSpPr txBox="1"/>
                <p:nvPr/>
              </p:nvSpPr>
              <p:spPr>
                <a:xfrm>
                  <a:off x="3394961" y="2263484"/>
                  <a:ext cx="269755" cy="2874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r-TR" b="0" i="1" dirty="0"/>
                    <a:t>h</a:t>
                  </a:r>
                  <a14:m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B223FBC-1FA6-4F47-BE08-71162E3624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4961" y="2263484"/>
                  <a:ext cx="269755" cy="287476"/>
                </a:xfrm>
                <a:prstGeom prst="rect">
                  <a:avLst/>
                </a:prstGeom>
                <a:blipFill>
                  <a:blip r:embed="rId5"/>
                  <a:stretch>
                    <a:fillRect l="-10000" t="-3226" b="-2258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1006DB1-99D7-3F4F-A0BA-5EFB04EE2EBA}"/>
                    </a:ext>
                  </a:extLst>
                </p:cNvPr>
                <p:cNvSpPr txBox="1"/>
                <p:nvPr/>
              </p:nvSpPr>
              <p:spPr>
                <a:xfrm>
                  <a:off x="5413369" y="1139483"/>
                  <a:ext cx="272686" cy="2874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1006DB1-99D7-3F4F-A0BA-5EFB04EE2E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3369" y="1139483"/>
                  <a:ext cx="272686" cy="28747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95E31373-F0B5-344B-ADFF-E3BE48651161}"/>
                    </a:ext>
                  </a:extLst>
                </p:cNvPr>
                <p:cNvSpPr txBox="1"/>
                <p:nvPr/>
              </p:nvSpPr>
              <p:spPr>
                <a:xfrm>
                  <a:off x="5413848" y="2251763"/>
                  <a:ext cx="272685" cy="2874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95E31373-F0B5-344B-ADFF-E3BE486511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3848" y="2251763"/>
                  <a:ext cx="272685" cy="28747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90071B-0AA9-5540-8F1F-D9A630C79E37}"/>
                  </a:ext>
                </a:extLst>
              </p:cNvPr>
              <p:cNvSpPr txBox="1"/>
              <p:nvPr/>
            </p:nvSpPr>
            <p:spPr>
              <a:xfrm>
                <a:off x="519989" y="4116476"/>
                <a:ext cx="4688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tr-TR" dirty="0"/>
                  <a:t> </a:t>
                </a:r>
                <a:r>
                  <a:rPr lang="tr-TR" i="1" dirty="0"/>
                  <a:t>h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dirty="0"/>
                  <a:t> </a:t>
                </a:r>
                <a:r>
                  <a:rPr lang="en-US" dirty="0"/>
                  <a:t>remains</a:t>
                </a:r>
                <a:r>
                  <a:rPr lang="tr-TR" dirty="0"/>
                  <a:t> </a:t>
                </a:r>
                <a:r>
                  <a:rPr lang="tr-TR" dirty="0" err="1"/>
                  <a:t>stable</a:t>
                </a:r>
                <a:r>
                  <a:rPr lang="tr-TR" dirty="0"/>
                  <a:t> </a:t>
                </a:r>
                <a:r>
                  <a:rPr lang="tr-TR" dirty="0" err="1"/>
                  <a:t>if</a:t>
                </a:r>
                <a:r>
                  <a:rPr lang="tr-TR" dirty="0"/>
                  <a:t> it ejoys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r-T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symmetry</m:t>
                    </m:r>
                    <m:r>
                      <a:rPr lang="tr-T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tr-TR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90071B-0AA9-5540-8F1F-D9A630C79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89" y="4116476"/>
                <a:ext cx="4688528" cy="369332"/>
              </a:xfrm>
              <a:prstGeom prst="rect">
                <a:avLst/>
              </a:prstGeom>
              <a:blipFill>
                <a:blip r:embed="rId8"/>
                <a:stretch>
                  <a:fillRect l="-811" t="-6897" b="-2413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EE43CD92-D4D9-8A45-93AD-D5B24C4AB838}"/>
              </a:ext>
            </a:extLst>
          </p:cNvPr>
          <p:cNvGrpSpPr/>
          <p:nvPr/>
        </p:nvGrpSpPr>
        <p:grpSpPr>
          <a:xfrm>
            <a:off x="6948477" y="5823001"/>
            <a:ext cx="4725061" cy="689135"/>
            <a:chOff x="7781300" y="5745574"/>
            <a:chExt cx="4725061" cy="58511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95EF94-0EE1-5240-B8FF-B9E7C401BD7D}"/>
                </a:ext>
              </a:extLst>
            </p:cNvPr>
            <p:cNvSpPr txBox="1"/>
            <p:nvPr/>
          </p:nvSpPr>
          <p:spPr>
            <a:xfrm>
              <a:off x="8656653" y="5781917"/>
              <a:ext cx="3849708" cy="548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err="1">
                  <a:solidFill>
                    <a:srgbClr val="00B0F0"/>
                  </a:solidFill>
                </a:rPr>
                <a:t>quite</a:t>
              </a:r>
              <a:r>
                <a:rPr lang="tr-TR" dirty="0">
                  <a:solidFill>
                    <a:srgbClr val="00B0F0"/>
                  </a:solidFill>
                </a:rPr>
                <a:t> a </a:t>
              </a:r>
              <a:r>
                <a:rPr lang="tr-TR" dirty="0" err="1">
                  <a:solidFill>
                    <a:srgbClr val="00B0F0"/>
                  </a:solidFill>
                </a:rPr>
                <a:t>low</a:t>
              </a:r>
              <a:r>
                <a:rPr lang="tr-TR" dirty="0">
                  <a:solidFill>
                    <a:srgbClr val="00B0F0"/>
                  </a:solidFill>
                </a:rPr>
                <a:t> </a:t>
              </a:r>
              <a:r>
                <a:rPr lang="tr-TR" dirty="0" err="1">
                  <a:solidFill>
                    <a:srgbClr val="00B0F0"/>
                  </a:solidFill>
                </a:rPr>
                <a:t>bound</a:t>
              </a:r>
              <a:r>
                <a:rPr lang="tr-TR" dirty="0">
                  <a:solidFill>
                    <a:srgbClr val="00B0F0"/>
                  </a:solidFill>
                </a:rPr>
                <a:t>! </a:t>
              </a:r>
            </a:p>
            <a:p>
              <a:r>
                <a:rPr lang="tr-TR" dirty="0"/>
                <a:t>(DM </a:t>
              </a:r>
              <a:r>
                <a:rPr lang="tr-TR" dirty="0" err="1"/>
                <a:t>may</a:t>
              </a:r>
              <a:r>
                <a:rPr lang="tr-TR" dirty="0"/>
                <a:t> </a:t>
              </a:r>
              <a:r>
                <a:rPr lang="tr-TR" dirty="0" err="1"/>
                <a:t>have</a:t>
              </a:r>
              <a:r>
                <a:rPr lang="tr-TR" dirty="0"/>
                <a:t> </a:t>
              </a:r>
              <a:r>
                <a:rPr lang="tr-TR" dirty="0" err="1"/>
                <a:t>various</a:t>
              </a:r>
              <a:r>
                <a:rPr lang="tr-TR" dirty="0"/>
                <a:t> </a:t>
              </a:r>
              <a:r>
                <a:rPr lang="tr-TR" dirty="0" err="1"/>
                <a:t>forms</a:t>
              </a:r>
              <a:r>
                <a:rPr lang="tr-TR" dirty="0"/>
                <a:t>, </a:t>
              </a:r>
              <a:r>
                <a:rPr lang="tr-TR" dirty="0" err="1"/>
                <a:t>though</a:t>
              </a:r>
              <a:r>
                <a:rPr lang="tr-TR" dirty="0"/>
                <a:t>!) 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32E48E1-9E37-8C4A-8889-9A6238344FDD}"/>
                </a:ext>
              </a:extLst>
            </p:cNvPr>
            <p:cNvCxnSpPr>
              <a:cxnSpLocks/>
            </p:cNvCxnSpPr>
            <p:nvPr/>
          </p:nvCxnSpPr>
          <p:spPr>
            <a:xfrm>
              <a:off x="7781300" y="5745574"/>
              <a:ext cx="786809" cy="233543"/>
            </a:xfrm>
            <a:prstGeom prst="straightConnector1">
              <a:avLst/>
            </a:prstGeom>
            <a:ln w="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1CDCEB2-7822-6940-A9A9-F251AD89B11D}"/>
                  </a:ext>
                </a:extLst>
              </p:cNvPr>
              <p:cNvSpPr/>
              <p:nvPr/>
            </p:nvSpPr>
            <p:spPr>
              <a:xfrm>
                <a:off x="498712" y="5047656"/>
                <a:ext cx="7325118" cy="648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tr-TR" dirty="0"/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see-sawic</a:t>
                </a:r>
                <a:r>
                  <a:rPr lang="tr-TR" dirty="0"/>
                  <a:t> </a:t>
                </a:r>
                <a:r>
                  <a:rPr lang="tr-TR" dirty="0" err="1"/>
                  <a:t>structure</a:t>
                </a:r>
                <a:r>
                  <a:rPr lang="tr-TR" dirty="0"/>
                  <a:t> </a:t>
                </a:r>
                <a:r>
                  <a:rPr lang="tr-TR" dirty="0" err="1"/>
                  <a:t>imposes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≲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3.38 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≃420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1CDCEB2-7822-6940-A9A9-F251AD89B1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12" y="5047656"/>
                <a:ext cx="7325118" cy="648063"/>
              </a:xfrm>
              <a:prstGeom prst="rect">
                <a:avLst/>
              </a:prstGeom>
              <a:blipFill>
                <a:blip r:embed="rId9"/>
                <a:stretch>
                  <a:fillRect l="-346" b="-1538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EB81689-68C3-1D40-AA7A-07CE0FB3BAA4}"/>
                  </a:ext>
                </a:extLst>
              </p:cNvPr>
              <p:cNvSpPr/>
              <p:nvPr/>
            </p:nvSpPr>
            <p:spPr>
              <a:xfrm>
                <a:off x="519989" y="4692432"/>
                <a:ext cx="6006452" cy="489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acquires</a:t>
                </a:r>
                <a:r>
                  <a:rPr lang="tr-TR" dirty="0"/>
                  <a:t> </a:t>
                </a:r>
                <a:r>
                  <a:rPr lang="tr-TR" dirty="0" err="1"/>
                  <a:t>correct</a:t>
                </a:r>
                <a:r>
                  <a:rPr lang="tr-TR" dirty="0"/>
                  <a:t> </a:t>
                </a:r>
                <a:r>
                  <a:rPr lang="tr-TR" dirty="0" err="1"/>
                  <a:t>relic</a:t>
                </a:r>
                <a:r>
                  <a:rPr lang="tr-TR" dirty="0"/>
                  <a:t> </a:t>
                </a:r>
                <a:r>
                  <a:rPr lang="tr-TR" dirty="0" err="1"/>
                  <a:t>density</a:t>
                </a:r>
                <a:r>
                  <a:rPr lang="tr-TR" dirty="0"/>
                  <a:t> </a:t>
                </a:r>
                <a:r>
                  <a:rPr lang="tr-TR" dirty="0" err="1"/>
                  <a:t>if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2.1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 (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Ge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EB81689-68C3-1D40-AA7A-07CE0FB3B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89" y="4692432"/>
                <a:ext cx="6006452" cy="489942"/>
              </a:xfrm>
              <a:prstGeom prst="rect">
                <a:avLst/>
              </a:prstGeom>
              <a:blipFill>
                <a:blip r:embed="rId10"/>
                <a:stretch>
                  <a:fillRect l="-633" b="-75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6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C5ABC2-1EBD-E84D-ABE7-46DAC15A7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079" y="762149"/>
            <a:ext cx="8744902" cy="53990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980523-9F0B-DE48-A7EE-5D1ADBFCF075}"/>
              </a:ext>
            </a:extLst>
          </p:cNvPr>
          <p:cNvSpPr txBox="1"/>
          <p:nvPr/>
        </p:nvSpPr>
        <p:spPr>
          <a:xfrm>
            <a:off x="532831" y="392817"/>
            <a:ext cx="1102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See-</a:t>
            </a:r>
            <a:r>
              <a:rPr lang="en-US" dirty="0" err="1"/>
              <a:t>sawic</a:t>
            </a:r>
            <a:r>
              <a:rPr lang="en-US" dirty="0"/>
              <a:t>  bounds can put restrictions 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Dark</a:t>
            </a:r>
            <a:r>
              <a:rPr lang="en-US" dirty="0"/>
              <a:t> Matter exclusion limits (depending on mediator and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DM</a:t>
            </a:r>
            <a:r>
              <a:rPr lang="en-US" dirty="0"/>
              <a:t> candidate)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D0854-E2F8-B149-B3F2-F535AFC99C80}"/>
              </a:ext>
            </a:extLst>
          </p:cNvPr>
          <p:cNvSpPr/>
          <p:nvPr/>
        </p:nvSpPr>
        <p:spPr>
          <a:xfrm>
            <a:off x="8841819" y="6095851"/>
            <a:ext cx="2647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(T. </a:t>
            </a:r>
            <a:r>
              <a:rPr lang="tr-TR" dirty="0">
                <a:hlinkClick r:id="rId3"/>
              </a:rPr>
              <a:t>Lin</a:t>
            </a:r>
            <a:r>
              <a:rPr lang="tr-TR" dirty="0"/>
              <a:t>, arXiv:1904.07915)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4127CB3-70FF-1947-9833-A904675BC965}"/>
              </a:ext>
            </a:extLst>
          </p:cNvPr>
          <p:cNvSpPr/>
          <p:nvPr/>
        </p:nvSpPr>
        <p:spPr>
          <a:xfrm rot="5400000">
            <a:off x="9737990" y="4294124"/>
            <a:ext cx="194250" cy="2317897"/>
          </a:xfrm>
          <a:custGeom>
            <a:avLst/>
            <a:gdLst>
              <a:gd name="connsiteX0" fmla="*/ 128946 w 194250"/>
              <a:gd name="connsiteY0" fmla="*/ 44207 h 2317897"/>
              <a:gd name="connsiteX1" fmla="*/ 24377 w 194250"/>
              <a:gd name="connsiteY1" fmla="*/ 138722 h 2317897"/>
              <a:gd name="connsiteX2" fmla="*/ 1503 w 194250"/>
              <a:gd name="connsiteY2" fmla="*/ 1121684 h 2317897"/>
              <a:gd name="connsiteX3" fmla="*/ 21109 w 194250"/>
              <a:gd name="connsiteY3" fmla="*/ 2180258 h 2317897"/>
              <a:gd name="connsiteX4" fmla="*/ 171427 w 194250"/>
              <a:gd name="connsiteY4" fmla="*/ 2133001 h 2317897"/>
              <a:gd name="connsiteX5" fmla="*/ 187766 w 194250"/>
              <a:gd name="connsiteY5" fmla="*/ 611300 h 2317897"/>
              <a:gd name="connsiteX6" fmla="*/ 112607 w 194250"/>
              <a:gd name="connsiteY6" fmla="*/ 53658 h 2317897"/>
              <a:gd name="connsiteX7" fmla="*/ 115875 w 194250"/>
              <a:gd name="connsiteY7" fmla="*/ 53658 h 231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250" h="2317897" fill="none" extrusionOk="0">
                <a:moveTo>
                  <a:pt x="128946" y="44207"/>
                </a:moveTo>
                <a:cubicBezTo>
                  <a:pt x="91714" y="4155"/>
                  <a:pt x="56184" y="-38317"/>
                  <a:pt x="24377" y="138722"/>
                </a:cubicBezTo>
                <a:cubicBezTo>
                  <a:pt x="-31655" y="312675"/>
                  <a:pt x="44719" y="816325"/>
                  <a:pt x="1503" y="1121684"/>
                </a:cubicBezTo>
                <a:cubicBezTo>
                  <a:pt x="2894" y="1464822"/>
                  <a:pt x="-5350" y="2030984"/>
                  <a:pt x="21109" y="2180258"/>
                </a:cubicBezTo>
                <a:cubicBezTo>
                  <a:pt x="51686" y="2352286"/>
                  <a:pt x="149068" y="2401129"/>
                  <a:pt x="171427" y="2133001"/>
                </a:cubicBezTo>
                <a:cubicBezTo>
                  <a:pt x="234927" y="1840230"/>
                  <a:pt x="209921" y="899757"/>
                  <a:pt x="187766" y="611300"/>
                </a:cubicBezTo>
                <a:cubicBezTo>
                  <a:pt x="177962" y="264743"/>
                  <a:pt x="112607" y="53658"/>
                  <a:pt x="112607" y="53658"/>
                </a:cubicBezTo>
                <a:cubicBezTo>
                  <a:pt x="91380" y="-39938"/>
                  <a:pt x="105839" y="2274"/>
                  <a:pt x="115875" y="53658"/>
                </a:cubicBezTo>
              </a:path>
              <a:path w="194250" h="2317897" stroke="0" extrusionOk="0">
                <a:moveTo>
                  <a:pt x="128946" y="44207"/>
                </a:moveTo>
                <a:cubicBezTo>
                  <a:pt x="84109" y="-283"/>
                  <a:pt x="38151" y="-38055"/>
                  <a:pt x="24377" y="138722"/>
                </a:cubicBezTo>
                <a:cubicBezTo>
                  <a:pt x="69378" y="332247"/>
                  <a:pt x="-41195" y="782803"/>
                  <a:pt x="1503" y="1121684"/>
                </a:cubicBezTo>
                <a:cubicBezTo>
                  <a:pt x="-20159" y="1482562"/>
                  <a:pt x="-8508" y="2018875"/>
                  <a:pt x="21109" y="2180258"/>
                </a:cubicBezTo>
                <a:cubicBezTo>
                  <a:pt x="41070" y="2344237"/>
                  <a:pt x="146802" y="2396000"/>
                  <a:pt x="171427" y="2133001"/>
                </a:cubicBezTo>
                <a:cubicBezTo>
                  <a:pt x="212983" y="1873143"/>
                  <a:pt x="215289" y="921390"/>
                  <a:pt x="187766" y="611300"/>
                </a:cubicBezTo>
                <a:cubicBezTo>
                  <a:pt x="177962" y="264743"/>
                  <a:pt x="112606" y="53659"/>
                  <a:pt x="112607" y="53658"/>
                </a:cubicBezTo>
                <a:cubicBezTo>
                  <a:pt x="100410" y="-41336"/>
                  <a:pt x="103869" y="13276"/>
                  <a:pt x="115875" y="53658"/>
                </a:cubicBezTo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555112 w 836244"/>
                      <a:gd name="connsiteY0" fmla="*/ 65798 h 3449957"/>
                      <a:gd name="connsiteX1" fmla="*/ 104946 w 836244"/>
                      <a:gd name="connsiteY1" fmla="*/ 206475 h 3449957"/>
                      <a:gd name="connsiteX2" fmla="*/ 6472 w 836244"/>
                      <a:gd name="connsiteY2" fmla="*/ 1669515 h 3449957"/>
                      <a:gd name="connsiteX3" fmla="*/ 90878 w 836244"/>
                      <a:gd name="connsiteY3" fmla="*/ 3245096 h 3449957"/>
                      <a:gd name="connsiteX4" fmla="*/ 737992 w 836244"/>
                      <a:gd name="connsiteY4" fmla="*/ 3174758 h 3449957"/>
                      <a:gd name="connsiteX5" fmla="*/ 808331 w 836244"/>
                      <a:gd name="connsiteY5" fmla="*/ 909859 h 3449957"/>
                      <a:gd name="connsiteX6" fmla="*/ 484774 w 836244"/>
                      <a:gd name="connsiteY6" fmla="*/ 79866 h 3449957"/>
                      <a:gd name="connsiteX7" fmla="*/ 498841 w 836244"/>
                      <a:gd name="connsiteY7" fmla="*/ 79866 h 3449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6244" h="3449957">
                        <a:moveTo>
                          <a:pt x="555112" y="65798"/>
                        </a:moveTo>
                        <a:cubicBezTo>
                          <a:pt x="375749" y="2493"/>
                          <a:pt x="196386" y="-60811"/>
                          <a:pt x="104946" y="206475"/>
                        </a:cubicBezTo>
                        <a:cubicBezTo>
                          <a:pt x="13506" y="473761"/>
                          <a:pt x="8817" y="1163078"/>
                          <a:pt x="6472" y="1669515"/>
                        </a:cubicBezTo>
                        <a:cubicBezTo>
                          <a:pt x="4127" y="2175952"/>
                          <a:pt x="-31042" y="2994222"/>
                          <a:pt x="90878" y="3245096"/>
                        </a:cubicBezTo>
                        <a:cubicBezTo>
                          <a:pt x="212798" y="3495970"/>
                          <a:pt x="618417" y="3563964"/>
                          <a:pt x="737992" y="3174758"/>
                        </a:cubicBezTo>
                        <a:cubicBezTo>
                          <a:pt x="857567" y="2785552"/>
                          <a:pt x="850534" y="1425674"/>
                          <a:pt x="808331" y="909859"/>
                        </a:cubicBezTo>
                        <a:cubicBezTo>
                          <a:pt x="766128" y="394044"/>
                          <a:pt x="484774" y="79866"/>
                          <a:pt x="484774" y="79866"/>
                        </a:cubicBezTo>
                        <a:cubicBezTo>
                          <a:pt x="433192" y="-58466"/>
                          <a:pt x="466016" y="10700"/>
                          <a:pt x="498841" y="79866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FCF9578-2343-7846-9834-9CBAF9AEE2FD}"/>
              </a:ext>
            </a:extLst>
          </p:cNvPr>
          <p:cNvGrpSpPr/>
          <p:nvPr/>
        </p:nvGrpSpPr>
        <p:grpSpPr>
          <a:xfrm>
            <a:off x="9590095" y="4303380"/>
            <a:ext cx="2335460" cy="974447"/>
            <a:chOff x="16407376" y="4323883"/>
            <a:chExt cx="2335460" cy="82735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88DBA5-F238-5847-A34B-FC52549040C6}"/>
                </a:ext>
              </a:extLst>
            </p:cNvPr>
            <p:cNvSpPr txBox="1"/>
            <p:nvPr/>
          </p:nvSpPr>
          <p:spPr>
            <a:xfrm>
              <a:off x="17043653" y="4323883"/>
              <a:ext cx="1699183" cy="31358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r-TR" dirty="0" err="1">
                  <a:solidFill>
                    <a:srgbClr val="00B0F0"/>
                  </a:solidFill>
                </a:rPr>
                <a:t>only</a:t>
              </a:r>
              <a:r>
                <a:rPr lang="tr-TR" dirty="0">
                  <a:solidFill>
                    <a:srgbClr val="00B0F0"/>
                  </a:solidFill>
                </a:rPr>
                <a:t> </a:t>
              </a:r>
              <a:r>
                <a:rPr lang="tr-TR" dirty="0" err="1">
                  <a:solidFill>
                    <a:srgbClr val="00B0F0"/>
                  </a:solidFill>
                </a:rPr>
                <a:t>scalar</a:t>
              </a:r>
              <a:r>
                <a:rPr lang="tr-TR" dirty="0">
                  <a:solidFill>
                    <a:srgbClr val="00B0F0"/>
                  </a:solidFill>
                </a:rPr>
                <a:t> DM! 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09C198B-5511-2949-8582-11EB5C9E41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407376" y="4637465"/>
              <a:ext cx="636277" cy="513774"/>
            </a:xfrm>
            <a:prstGeom prst="straightConnector1">
              <a:avLst/>
            </a:prstGeom>
            <a:ln w="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410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7C9C590-DDC4-9448-A212-804E783AD6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3256985"/>
                  </p:ext>
                </p:extLst>
              </p:nvPr>
            </p:nvGraphicFramePr>
            <p:xfrm>
              <a:off x="564706" y="1272559"/>
              <a:ext cx="10787922" cy="14173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064759">
                      <a:extLst>
                        <a:ext uri="{9D8B030D-6E8A-4147-A177-3AD203B41FA5}">
                          <a16:colId xmlns:a16="http://schemas.microsoft.com/office/drawing/2014/main" val="2011596974"/>
                        </a:ext>
                      </a:extLst>
                    </a:gridCol>
                    <a:gridCol w="4925599">
                      <a:extLst>
                        <a:ext uri="{9D8B030D-6E8A-4147-A177-3AD203B41FA5}">
                          <a16:colId xmlns:a16="http://schemas.microsoft.com/office/drawing/2014/main" val="3207191370"/>
                        </a:ext>
                      </a:extLst>
                    </a:gridCol>
                    <a:gridCol w="2797564">
                      <a:extLst>
                        <a:ext uri="{9D8B030D-6E8A-4147-A177-3AD203B41FA5}">
                          <a16:colId xmlns:a16="http://schemas.microsoft.com/office/drawing/2014/main" val="36163727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800" dirty="0">
                              <a:solidFill>
                                <a:schemeClr val="bg1"/>
                              </a:solidFill>
                            </a:rPr>
                            <a:t>Fact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800" dirty="0">
                              <a:solidFill>
                                <a:schemeClr val="bg1"/>
                              </a:solidFill>
                            </a:rPr>
                            <a:t>Interpretation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2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Mechanism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4879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solidFill>
                                <a:srgbClr val="00B050"/>
                              </a:solidFill>
                            </a:rPr>
                            <a:t>neutrinos have mass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strike="noStrike" cap="none" dirty="0">
                              <a:solidFill>
                                <a:srgbClr val="00B050"/>
                              </a:solidFill>
                            </a:rPr>
                            <a:t>explicit lepton</a:t>
                          </a:r>
                          <a:r>
                            <a:rPr lang="en-US" sz="1800" strike="noStrike" cap="none" baseline="0" dirty="0">
                              <a:solidFill>
                                <a:srgbClr val="00B050"/>
                              </a:solidFill>
                            </a:rPr>
                            <a:t> </a:t>
                          </a:r>
                          <a:r>
                            <a:rPr lang="en-US" sz="1800" cap="none" baseline="0" dirty="0">
                              <a:solidFill>
                                <a:srgbClr val="00B050"/>
                              </a:solidFill>
                            </a:rPr>
                            <a:t>number </a:t>
                          </a:r>
                          <a:r>
                            <a:rPr lang="en-US" sz="1800" cap="none" dirty="0">
                              <a:solidFill>
                                <a:srgbClr val="00B050"/>
                              </a:solidFill>
                            </a:rPr>
                            <a:t>breaking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dirty="0">
                              <a:solidFill>
                                <a:srgbClr val="00B050"/>
                              </a:solidFill>
                            </a:rPr>
                            <a:t>at a</a:t>
                          </a:r>
                          <a:r>
                            <a:rPr lang="en-US" sz="1800" baseline="0" dirty="0">
                              <a:solidFill>
                                <a:srgbClr val="00B050"/>
                              </a:solidFill>
                            </a:rPr>
                            <a:t> scale</a:t>
                          </a:r>
                          <a:r>
                            <a:rPr lang="en-US" sz="1800" dirty="0">
                              <a:solidFill>
                                <a:srgbClr val="00B05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&lt;∞</m:t>
                              </m:r>
                            </m:oMath>
                          </a14:m>
                          <a:endParaRPr lang="en-US" sz="1800" cap="none" baseline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see-saw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↪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 neutrino</a:t>
                          </a:r>
                          <a:r>
                            <a:rPr lang="en-US" sz="1800" baseline="0" dirty="0">
                              <a:solidFill>
                                <a:schemeClr val="tx1"/>
                              </a:solidFill>
                            </a:rPr>
                            <a:t> mass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315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7C9C590-DDC4-9448-A212-804E783AD6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3256985"/>
                  </p:ext>
                </p:extLst>
              </p:nvPr>
            </p:nvGraphicFramePr>
            <p:xfrm>
              <a:off x="564706" y="1272559"/>
              <a:ext cx="10787922" cy="130619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064759">
                      <a:extLst>
                        <a:ext uri="{9D8B030D-6E8A-4147-A177-3AD203B41FA5}">
                          <a16:colId xmlns:a16="http://schemas.microsoft.com/office/drawing/2014/main" val="2011596974"/>
                        </a:ext>
                      </a:extLst>
                    </a:gridCol>
                    <a:gridCol w="4925599">
                      <a:extLst>
                        <a:ext uri="{9D8B030D-6E8A-4147-A177-3AD203B41FA5}">
                          <a16:colId xmlns:a16="http://schemas.microsoft.com/office/drawing/2014/main" val="3207191370"/>
                        </a:ext>
                      </a:extLst>
                    </a:gridCol>
                    <a:gridCol w="2797564">
                      <a:extLst>
                        <a:ext uri="{9D8B030D-6E8A-4147-A177-3AD203B41FA5}">
                          <a16:colId xmlns:a16="http://schemas.microsoft.com/office/drawing/2014/main" val="3616372776"/>
                        </a:ext>
                      </a:extLst>
                    </a:gridCol>
                  </a:tblGrid>
                  <a:tr h="6661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800" dirty="0">
                              <a:solidFill>
                                <a:schemeClr val="bg1"/>
                              </a:solidFill>
                            </a:rPr>
                            <a:t>Fact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800" dirty="0">
                              <a:solidFill>
                                <a:schemeClr val="bg1"/>
                              </a:solidFill>
                            </a:rPr>
                            <a:t>Interpretation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2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Mechanism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487951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solidFill>
                                <a:srgbClr val="00B050"/>
                              </a:solidFill>
                            </a:rPr>
                            <a:t>neutrinos have mass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211" t="-105882" r="-56812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6818" t="-105882" r="-455" b="-13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3154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9DB81B5-2ED8-3A4A-8DE8-2AE8FFB148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7078958"/>
                  </p:ext>
                </p:extLst>
              </p:nvPr>
            </p:nvGraphicFramePr>
            <p:xfrm>
              <a:off x="564706" y="2618911"/>
              <a:ext cx="10787922" cy="94310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064759">
                      <a:extLst>
                        <a:ext uri="{9D8B030D-6E8A-4147-A177-3AD203B41FA5}">
                          <a16:colId xmlns:a16="http://schemas.microsoft.com/office/drawing/2014/main" val="2011596974"/>
                        </a:ext>
                      </a:extLst>
                    </a:gridCol>
                    <a:gridCol w="4941098">
                      <a:extLst>
                        <a:ext uri="{9D8B030D-6E8A-4147-A177-3AD203B41FA5}">
                          <a16:colId xmlns:a16="http://schemas.microsoft.com/office/drawing/2014/main" val="3207191370"/>
                        </a:ext>
                      </a:extLst>
                    </a:gridCol>
                    <a:gridCol w="2782065">
                      <a:extLst>
                        <a:ext uri="{9D8B030D-6E8A-4147-A177-3AD203B41FA5}">
                          <a16:colId xmlns:a16="http://schemas.microsoft.com/office/drawing/2014/main" val="3616372776"/>
                        </a:ext>
                      </a:extLst>
                    </a:gridCol>
                  </a:tblGrid>
                  <a:tr h="3330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1800" b="0" dirty="0">
                            <a:solidFill>
                              <a:srgbClr val="AF0597"/>
                            </a:solidFill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US" sz="1800" b="0" dirty="0">
                              <a:solidFill>
                                <a:srgbClr val="AF0597"/>
                              </a:solidFill>
                            </a:rPr>
                            <a:t>gravity exists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cap="small" dirty="0">
                            <a:solidFill>
                              <a:srgbClr val="AF0597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cap="none" dirty="0">
                              <a:solidFill>
                                <a:srgbClr val="AF0597"/>
                              </a:solidFill>
                            </a:rPr>
                            <a:t>explicit</a:t>
                          </a:r>
                          <a:r>
                            <a:rPr lang="en-US" sz="1800" b="0" cap="none" baseline="0" dirty="0">
                              <a:solidFill>
                                <a:srgbClr val="AF0597"/>
                              </a:solidFill>
                            </a:rPr>
                            <a:t> </a:t>
                          </a:r>
                          <a:r>
                            <a:rPr lang="en-US" sz="1800" b="0" cap="none" dirty="0">
                              <a:solidFill>
                                <a:srgbClr val="AF0597"/>
                              </a:solidFill>
                            </a:rPr>
                            <a:t>Poincare breakin</a:t>
                          </a:r>
                          <a:r>
                            <a:rPr lang="en-US" sz="1800" b="0" cap="none" baseline="0" dirty="0">
                              <a:solidFill>
                                <a:srgbClr val="AF0597"/>
                              </a:solidFill>
                            </a:rPr>
                            <a:t>g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baseline="0" dirty="0">
                              <a:solidFill>
                                <a:srgbClr val="AF0597"/>
                              </a:solidFill>
                            </a:rPr>
                            <a:t>at a scale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baseline="0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baseline="0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sz="1800" b="0" i="1" baseline="0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℘</m:t>
                                  </m:r>
                                </m:sub>
                              </m:sSub>
                              <m:r>
                                <a:rPr lang="en-US" sz="1800" b="0" i="1" baseline="0" smtClean="0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&lt;∞</m:t>
                              </m:r>
                            </m:oMath>
                          </a14:m>
                          <a:endParaRPr lang="en-US" sz="2000" b="0" cap="none" baseline="0" dirty="0">
                            <a:solidFill>
                              <a:srgbClr val="AF0597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AF0597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AF0597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covariance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baseline="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℘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↪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 curvature)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3624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9DB81B5-2ED8-3A4A-8DE8-2AE8FFB148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7078958"/>
                  </p:ext>
                </p:extLst>
              </p:nvPr>
            </p:nvGraphicFramePr>
            <p:xfrm>
              <a:off x="564706" y="2618911"/>
              <a:ext cx="10787922" cy="94310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064759">
                      <a:extLst>
                        <a:ext uri="{9D8B030D-6E8A-4147-A177-3AD203B41FA5}">
                          <a16:colId xmlns:a16="http://schemas.microsoft.com/office/drawing/2014/main" val="2011596974"/>
                        </a:ext>
                      </a:extLst>
                    </a:gridCol>
                    <a:gridCol w="4941098">
                      <a:extLst>
                        <a:ext uri="{9D8B030D-6E8A-4147-A177-3AD203B41FA5}">
                          <a16:colId xmlns:a16="http://schemas.microsoft.com/office/drawing/2014/main" val="3207191370"/>
                        </a:ext>
                      </a:extLst>
                    </a:gridCol>
                    <a:gridCol w="2782065">
                      <a:extLst>
                        <a:ext uri="{9D8B030D-6E8A-4147-A177-3AD203B41FA5}">
                          <a16:colId xmlns:a16="http://schemas.microsoft.com/office/drawing/2014/main" val="3616372776"/>
                        </a:ext>
                      </a:extLst>
                    </a:gridCol>
                  </a:tblGrid>
                  <a:tr h="9431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1800" b="0" dirty="0">
                            <a:solidFill>
                              <a:srgbClr val="AF0597"/>
                            </a:solidFill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US" sz="1800" b="0" dirty="0">
                              <a:solidFill>
                                <a:srgbClr val="AF0597"/>
                              </a:solidFill>
                            </a:rPr>
                            <a:t>gravity exists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2051" t="-1333" r="-5641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8584" t="-1333" r="-457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3624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C6ED326-0626-7547-8652-18B0746A74B8}"/>
              </a:ext>
            </a:extLst>
          </p:cNvPr>
          <p:cNvSpPr txBox="1"/>
          <p:nvPr/>
        </p:nvSpPr>
        <p:spPr>
          <a:xfrm>
            <a:off x="450405" y="402129"/>
            <a:ext cx="678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extension comes with a specific UV scale and specific mechanism:</a:t>
            </a:r>
          </a:p>
        </p:txBody>
      </p:sp>
    </p:spTree>
    <p:extLst>
      <p:ext uri="{BB962C8B-B14F-4D97-AF65-F5344CB8AC3E}">
        <p14:creationId xmlns:p14="http://schemas.microsoft.com/office/powerpoint/2010/main" val="160436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1B3DB4-3417-1B4C-B5F3-9F6414A1AD9F}"/>
              </a:ext>
            </a:extLst>
          </p:cNvPr>
          <p:cNvSpPr txBox="1"/>
          <p:nvPr/>
        </p:nvSpPr>
        <p:spPr>
          <a:xfrm>
            <a:off x="203801" y="410992"/>
            <a:ext cx="8957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Dark</a:t>
            </a:r>
            <a:r>
              <a:rPr lang="en-US" b="1" dirty="0"/>
              <a:t> </a:t>
            </a:r>
            <a:r>
              <a:rPr lang="en-US" dirty="0"/>
              <a:t>photon coupling (kinetic mixing with hypercharge) is already within the see-</a:t>
            </a:r>
            <a:r>
              <a:rPr lang="en-US" dirty="0" err="1"/>
              <a:t>sawic</a:t>
            </a:r>
            <a:r>
              <a:rPr lang="en-US" dirty="0"/>
              <a:t> range: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E48E94-20BB-C24B-B32C-FEFC0BFFDFAB}"/>
              </a:ext>
            </a:extLst>
          </p:cNvPr>
          <p:cNvSpPr/>
          <p:nvPr/>
        </p:nvSpPr>
        <p:spPr>
          <a:xfrm>
            <a:off x="9160461" y="6280517"/>
            <a:ext cx="2647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(T. </a:t>
            </a:r>
            <a:r>
              <a:rPr lang="tr-TR" dirty="0">
                <a:hlinkClick r:id="rId2"/>
              </a:rPr>
              <a:t>Lin</a:t>
            </a:r>
            <a:r>
              <a:rPr lang="tr-TR" dirty="0"/>
              <a:t>, arXiv:1904.07915)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A851BF-3435-0F4C-8F08-3BCEAA95D37F}"/>
              </a:ext>
            </a:extLst>
          </p:cNvPr>
          <p:cNvGrpSpPr/>
          <p:nvPr/>
        </p:nvGrpSpPr>
        <p:grpSpPr>
          <a:xfrm>
            <a:off x="2076323" y="1362998"/>
            <a:ext cx="9731172" cy="4917519"/>
            <a:chOff x="2076323" y="1362998"/>
            <a:chExt cx="9731172" cy="491751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4BE1D22-D31B-C641-8DA7-3A032DCAC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2718" y="1362998"/>
              <a:ext cx="9234777" cy="491751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C042AF1-3987-4847-BE62-E8D026B4B5B7}"/>
                    </a:ext>
                  </a:extLst>
                </p:cNvPr>
                <p:cNvSpPr txBox="1"/>
                <p:nvPr/>
              </p:nvSpPr>
              <p:spPr>
                <a:xfrm>
                  <a:off x="6808567" y="5818852"/>
                  <a:ext cx="750462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  <m:sup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C042AF1-3987-4847-BE62-E8D026B4B5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8567" y="5818852"/>
                  <a:ext cx="750462" cy="461665"/>
                </a:xfrm>
                <a:prstGeom prst="rect">
                  <a:avLst/>
                </a:prstGeom>
                <a:blipFill>
                  <a:blip r:embed="rId4"/>
                  <a:stretch>
                    <a:fillRect t="-263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BE6559E-7A4B-1D4B-BBFC-B821B07119E7}"/>
                    </a:ext>
                  </a:extLst>
                </p:cNvPr>
                <p:cNvSpPr txBox="1"/>
                <p:nvPr/>
              </p:nvSpPr>
              <p:spPr>
                <a:xfrm>
                  <a:off x="2076323" y="1909486"/>
                  <a:ext cx="635880" cy="3718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sSup>
                              <m:sSupPr>
                                <m:ctrlP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BE6559E-7A4B-1D4B-BBFC-B821B07119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6323" y="1909486"/>
                  <a:ext cx="635880" cy="371833"/>
                </a:xfrm>
                <a:prstGeom prst="rect">
                  <a:avLst/>
                </a:prstGeom>
                <a:blipFill>
                  <a:blip r:embed="rId5"/>
                  <a:stretch>
                    <a:fillRect l="-9615" b="-1612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8D1BC5-0AB1-5B41-BE8F-49C425FFD9F8}"/>
                </a:ext>
              </a:extLst>
            </p:cNvPr>
            <p:cNvSpPr/>
            <p:nvPr/>
          </p:nvSpPr>
          <p:spPr>
            <a:xfrm>
              <a:off x="2572718" y="2386739"/>
              <a:ext cx="278970" cy="2138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4240791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329CC991-83F3-3D4E-8E90-4E6283BF4004}"/>
              </a:ext>
            </a:extLst>
          </p:cNvPr>
          <p:cNvSpPr txBox="1"/>
          <p:nvPr/>
        </p:nvSpPr>
        <p:spPr>
          <a:xfrm>
            <a:off x="437115" y="422359"/>
            <a:ext cx="3748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Dark</a:t>
            </a:r>
            <a:r>
              <a:rPr lang="en-US" b="1" dirty="0"/>
              <a:t> </a:t>
            </a:r>
            <a:r>
              <a:rPr lang="en-US" dirty="0" err="1"/>
              <a:t>Neutrios</a:t>
            </a:r>
            <a:r>
              <a:rPr lang="en-US" dirty="0"/>
              <a:t> must be relatively light: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90071B-0AA9-5540-8F1F-D9A630C79E37}"/>
                  </a:ext>
                </a:extLst>
              </p:cNvPr>
              <p:cNvSpPr txBox="1"/>
              <p:nvPr/>
            </p:nvSpPr>
            <p:spPr>
              <a:xfrm>
                <a:off x="1610381" y="3470416"/>
                <a:ext cx="6332824" cy="1244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tr-TR" dirty="0" err="1"/>
                  <a:t>active</a:t>
                </a:r>
                <a:r>
                  <a:rPr lang="tr-TR" dirty="0"/>
                  <a:t> </a:t>
                </a:r>
                <a:r>
                  <a:rPr lang="tr-TR" dirty="0" err="1"/>
                  <a:t>neutrinos</a:t>
                </a:r>
                <a:r>
                  <a:rPr lang="tr-TR" dirty="0"/>
                  <a:t> </a:t>
                </a:r>
                <a:r>
                  <a:rPr lang="tr-TR" dirty="0" err="1"/>
                  <a:t>acquire</a:t>
                </a:r>
                <a:r>
                  <a:rPr lang="tr-TR" dirty="0"/>
                  <a:t> a </a:t>
                </a:r>
                <a:r>
                  <a:rPr lang="tr-TR" dirty="0" err="1"/>
                  <a:t>mass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tr-TR" i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𝐻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tr-TR" i="1" dirty="0"/>
                  <a:t> </a:t>
                </a:r>
                <a:r>
                  <a:rPr lang="tr-TR" dirty="0"/>
                  <a:t>(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i="1" dirty="0"/>
              </a:p>
              <a:p>
                <a:pPr marL="285750" indent="-285750">
                  <a:buFont typeface="Wingdings" pitchFamily="2" charset="2"/>
                  <a:buChar char="Ø"/>
                </a:pPr>
                <a:endParaRPr lang="tr-TR" dirty="0"/>
              </a:p>
              <a:p>
                <a:endParaRPr lang="tr-TR" dirty="0"/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tr-TR" dirty="0" err="1"/>
                  <a:t>and</a:t>
                </a:r>
                <a:r>
                  <a:rPr lang="tr-TR" dirty="0"/>
                  <a:t> as a </a:t>
                </a:r>
                <a:r>
                  <a:rPr lang="tr-TR" dirty="0" err="1"/>
                  <a:t>result</a:t>
                </a:r>
                <a:r>
                  <a:rPr lang="tr-TR" dirty="0"/>
                  <a:t>, </a:t>
                </a:r>
                <a:r>
                  <a:rPr lang="tr-TR" dirty="0" err="1"/>
                  <a:t>see-sawic</a:t>
                </a:r>
                <a:r>
                  <a:rPr lang="tr-TR" dirty="0"/>
                  <a:t> </a:t>
                </a:r>
                <a:r>
                  <a:rPr lang="tr-TR" dirty="0" err="1"/>
                  <a:t>structure</a:t>
                </a:r>
                <a:r>
                  <a:rPr lang="tr-TR" dirty="0"/>
                  <a:t> </a:t>
                </a:r>
                <a:r>
                  <a:rPr lang="tr-TR" dirty="0" err="1"/>
                  <a:t>imposes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≲1000 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TeV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90071B-0AA9-5540-8F1F-D9A630C79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381" y="3470416"/>
                <a:ext cx="6332824" cy="1244251"/>
              </a:xfrm>
              <a:prstGeom prst="rect">
                <a:avLst/>
              </a:prstGeom>
              <a:blipFill>
                <a:blip r:embed="rId3"/>
                <a:stretch>
                  <a:fillRect l="-601" b="-707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B680BC4-3F40-174A-959A-D4D6261170D7}"/>
              </a:ext>
            </a:extLst>
          </p:cNvPr>
          <p:cNvGrpSpPr/>
          <p:nvPr/>
        </p:nvGrpSpPr>
        <p:grpSpPr>
          <a:xfrm>
            <a:off x="6566920" y="4937760"/>
            <a:ext cx="3175036" cy="1372967"/>
            <a:chOff x="6566920" y="4937760"/>
            <a:chExt cx="3175036" cy="13729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95EF94-0EE1-5240-B8FF-B9E7C401BD7D}"/>
                </a:ext>
              </a:extLst>
            </p:cNvPr>
            <p:cNvSpPr txBox="1"/>
            <p:nvPr/>
          </p:nvSpPr>
          <p:spPr>
            <a:xfrm>
              <a:off x="6566920" y="5941395"/>
              <a:ext cx="31750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>
                  <a:solidFill>
                    <a:srgbClr val="00B0F0"/>
                  </a:solidFill>
                </a:rPr>
                <a:t>a </a:t>
              </a:r>
              <a:r>
                <a:rPr lang="tr-TR" dirty="0" err="1">
                  <a:solidFill>
                    <a:srgbClr val="00B0F0"/>
                  </a:solidFill>
                </a:rPr>
                <a:t>fairly</a:t>
              </a:r>
              <a:r>
                <a:rPr lang="tr-TR" dirty="0">
                  <a:solidFill>
                    <a:srgbClr val="00B0F0"/>
                  </a:solidFill>
                </a:rPr>
                <a:t> </a:t>
              </a:r>
              <a:r>
                <a:rPr lang="tr-TR" dirty="0" err="1">
                  <a:solidFill>
                    <a:srgbClr val="00B0F0"/>
                  </a:solidFill>
                </a:rPr>
                <a:t>light</a:t>
              </a:r>
              <a:r>
                <a:rPr lang="tr-TR" dirty="0">
                  <a:solidFill>
                    <a:srgbClr val="00B0F0"/>
                  </a:solidFill>
                </a:rPr>
                <a:t> RH </a:t>
              </a:r>
              <a:r>
                <a:rPr lang="tr-TR" dirty="0" err="1">
                  <a:solidFill>
                    <a:srgbClr val="00B0F0"/>
                  </a:solidFill>
                </a:rPr>
                <a:t>neutrino</a:t>
              </a:r>
              <a:r>
                <a:rPr lang="tr-TR" dirty="0">
                  <a:solidFill>
                    <a:srgbClr val="00B0F0"/>
                  </a:solidFill>
                </a:rPr>
                <a:t> </a:t>
              </a:r>
              <a:r>
                <a:rPr lang="tr-TR" dirty="0" err="1">
                  <a:solidFill>
                    <a:srgbClr val="00B0F0"/>
                  </a:solidFill>
                </a:rPr>
                <a:t>sector</a:t>
              </a:r>
              <a:r>
                <a:rPr lang="tr-TR" dirty="0">
                  <a:solidFill>
                    <a:srgbClr val="00B0F0"/>
                  </a:solidFill>
                </a:rPr>
                <a:t>!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32E48E1-9E37-8C4A-8889-9A6238344FDD}"/>
                </a:ext>
              </a:extLst>
            </p:cNvPr>
            <p:cNvCxnSpPr>
              <a:cxnSpLocks/>
            </p:cNvCxnSpPr>
            <p:nvPr/>
          </p:nvCxnSpPr>
          <p:spPr>
            <a:xfrm>
              <a:off x="6822831" y="4937760"/>
              <a:ext cx="731520" cy="10036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FE61481-469C-4149-8E69-BA168A05AD2D}"/>
              </a:ext>
            </a:extLst>
          </p:cNvPr>
          <p:cNvGrpSpPr/>
          <p:nvPr/>
        </p:nvGrpSpPr>
        <p:grpSpPr>
          <a:xfrm>
            <a:off x="2936135" y="1041009"/>
            <a:ext cx="3630785" cy="1808598"/>
            <a:chOff x="2936135" y="1041009"/>
            <a:chExt cx="3630785" cy="180859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6E8747-FBCE-364B-8A0C-B79614D1F6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02155" y="1041010"/>
              <a:ext cx="0" cy="90033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34CAF8A-2E6D-7C44-A48E-566B45F2C024}"/>
                </a:ext>
              </a:extLst>
            </p:cNvPr>
            <p:cNvCxnSpPr/>
            <p:nvPr/>
          </p:nvCxnSpPr>
          <p:spPr>
            <a:xfrm>
              <a:off x="3742006" y="1941342"/>
              <a:ext cx="186014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AC8FA24-EF52-4442-96EC-57A780060E9E}"/>
                </a:ext>
              </a:extLst>
            </p:cNvPr>
            <p:cNvGrpSpPr/>
            <p:nvPr/>
          </p:nvGrpSpPr>
          <p:grpSpPr>
            <a:xfrm>
              <a:off x="2936135" y="1041009"/>
              <a:ext cx="3630785" cy="1808598"/>
              <a:chOff x="2936135" y="1041009"/>
              <a:chExt cx="3630785" cy="180859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833A1E44-7526-FD42-8A09-5E28A4131EE3}"/>
                      </a:ext>
                    </a:extLst>
                  </p:cNvPr>
                  <p:cNvSpPr txBox="1"/>
                  <p:nvPr/>
                </p:nvSpPr>
                <p:spPr>
                  <a:xfrm>
                    <a:off x="3537825" y="2013043"/>
                    <a:ext cx="74558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p>
                                <m:sSupPr>
                                  <m:ctrlPr>
                                    <a:rPr lang="tr-T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oMath>
                      </m:oMathPara>
                    </a14:m>
                    <a:endParaRPr lang="tr-TR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833A1E44-7526-FD42-8A09-5E28A4131E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7825" y="2013043"/>
                    <a:ext cx="745588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789CE22F-90BB-7348-94CF-933D7B97FA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2006" y="1041009"/>
                <a:ext cx="0" cy="900333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21006DB1-99D7-3F4F-A0BA-5EFB04EE2EBA}"/>
                      </a:ext>
                    </a:extLst>
                  </p:cNvPr>
                  <p:cNvSpPr txBox="1"/>
                  <p:nvPr/>
                </p:nvSpPr>
                <p:spPr>
                  <a:xfrm>
                    <a:off x="5678258" y="1572010"/>
                    <a:ext cx="5793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21006DB1-99D7-3F4F-A0BA-5EFB04EE2E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78258" y="1572010"/>
                    <a:ext cx="57932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0000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95E31373-F0B5-344B-ADFF-E3BE48651161}"/>
                      </a:ext>
                    </a:extLst>
                  </p:cNvPr>
                  <p:cNvSpPr txBox="1"/>
                  <p:nvPr/>
                </p:nvSpPr>
                <p:spPr>
                  <a:xfrm>
                    <a:off x="3139016" y="1572010"/>
                    <a:ext cx="5793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95E31373-F0B5-344B-ADFF-E3BE486511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9016" y="1572010"/>
                    <a:ext cx="579326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0000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BA5D009-72EC-734C-BCE4-42DA943769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2155" y="1941342"/>
                <a:ext cx="883051" cy="90033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35F9029-0897-AF40-95FE-89C94C77D4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96418" y="1950626"/>
                <a:ext cx="745588" cy="89898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D5DC173C-48AF-BB4A-9FE8-D2D6E1A4F3AA}"/>
                      </a:ext>
                    </a:extLst>
                  </p:cNvPr>
                  <p:cNvSpPr txBox="1"/>
                  <p:nvPr/>
                </p:nvSpPr>
                <p:spPr>
                  <a:xfrm>
                    <a:off x="5249190" y="2030784"/>
                    <a:ext cx="53496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p>
                                <m:sSupPr>
                                  <m:ctrlPr>
                                    <a:rPr lang="tr-T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oMath>
                      </m:oMathPara>
                    </a14:m>
                    <a:endParaRPr lang="tr-TR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D5DC173C-48AF-BB4A-9FE8-D2D6E1A4F3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49190" y="2030784"/>
                    <a:ext cx="53496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697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66FE5573-15FB-FC48-93FE-2D0AC7E7BA00}"/>
                      </a:ext>
                    </a:extLst>
                  </p:cNvPr>
                  <p:cNvSpPr txBox="1"/>
                  <p:nvPr/>
                </p:nvSpPr>
                <p:spPr>
                  <a:xfrm>
                    <a:off x="4601393" y="1602322"/>
                    <a:ext cx="28052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66FE5573-15FB-FC48-93FE-2D0AC7E7BA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01393" y="1602322"/>
                    <a:ext cx="280526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7391" r="-21739" b="-869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39573C98-D17E-2340-AD35-5DBE6BEDE673}"/>
                      </a:ext>
                    </a:extLst>
                  </p:cNvPr>
                  <p:cNvSpPr txBox="1"/>
                  <p:nvPr/>
                </p:nvSpPr>
                <p:spPr>
                  <a:xfrm>
                    <a:off x="6385845" y="2311457"/>
                    <a:ext cx="18107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39573C98-D17E-2340-AD35-5DBE6BEDE6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5845" y="2311457"/>
                    <a:ext cx="181075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6667" r="-20000" b="-434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A9E16850-C317-3144-8C59-E411C6BCC681}"/>
                      </a:ext>
                    </a:extLst>
                  </p:cNvPr>
                  <p:cNvSpPr txBox="1"/>
                  <p:nvPr/>
                </p:nvSpPr>
                <p:spPr>
                  <a:xfrm>
                    <a:off x="2936135" y="2311456"/>
                    <a:ext cx="18107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A9E16850-C317-3144-8C59-E411C6BCC6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6135" y="2311456"/>
                    <a:ext cx="181075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0000" r="-26667" b="-434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0389665-CAD0-BC4E-BECB-8215A91D0A86}"/>
              </a:ext>
            </a:extLst>
          </p:cNvPr>
          <p:cNvSpPr/>
          <p:nvPr/>
        </p:nvSpPr>
        <p:spPr>
          <a:xfrm>
            <a:off x="8645715" y="6488668"/>
            <a:ext cx="3546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(F. </a:t>
            </a:r>
            <a:r>
              <a:rPr lang="tr-TR" dirty="0" err="1"/>
              <a:t>Vissani</a:t>
            </a:r>
            <a:r>
              <a:rPr lang="tr-TR" dirty="0"/>
              <a:t>, hep-</a:t>
            </a:r>
            <a:r>
              <a:rPr lang="tr-TR" dirty="0" err="1"/>
              <a:t>ph</a:t>
            </a:r>
            <a:r>
              <a:rPr lang="tr-TR" dirty="0"/>
              <a:t>/9709409, </a:t>
            </a:r>
            <a:r>
              <a:rPr lang="tr-TR" dirty="0">
                <a:hlinkClick r:id="rId11"/>
              </a:rPr>
              <a:t>1998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093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B0B0CB-A171-2443-B450-5FEB23BD3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521" y="0"/>
            <a:ext cx="5463480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E4A8FEC-9470-0048-B5B1-E981B2EED4DA}"/>
              </a:ext>
            </a:extLst>
          </p:cNvPr>
          <p:cNvSpPr txBox="1"/>
          <p:nvPr/>
        </p:nvSpPr>
        <p:spPr>
          <a:xfrm>
            <a:off x="9605169" y="6045376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</a:rPr>
              <a:t>GR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769454B-2EF7-3243-8B58-361BB9B12788}"/>
              </a:ext>
            </a:extLst>
          </p:cNvPr>
          <p:cNvSpPr txBox="1"/>
          <p:nvPr/>
        </p:nvSpPr>
        <p:spPr>
          <a:xfrm>
            <a:off x="9507416" y="3289494"/>
            <a:ext cx="859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</a:rPr>
              <a:t>SM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C3E439B-0227-7443-9CDB-1DCCD77ABC22}"/>
              </a:ext>
            </a:extLst>
          </p:cNvPr>
          <p:cNvSpPr txBox="1"/>
          <p:nvPr/>
        </p:nvSpPr>
        <p:spPr>
          <a:xfrm>
            <a:off x="6610652" y="5511300"/>
            <a:ext cx="1138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</a:rPr>
              <a:t>BSM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93EDBD1-841D-C648-9356-DE0DA209CC0B}"/>
                  </a:ext>
                </a:extLst>
              </p:cNvPr>
              <p:cNvSpPr txBox="1"/>
              <p:nvPr/>
            </p:nvSpPr>
            <p:spPr>
              <a:xfrm>
                <a:off x="256166" y="793810"/>
                <a:ext cx="5309738" cy="6082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tr-TR" dirty="0" err="1"/>
                  <a:t>Exact</a:t>
                </a:r>
                <a:r>
                  <a:rPr lang="tr-TR" dirty="0"/>
                  <a:t> Einstein </a:t>
                </a:r>
                <a:r>
                  <a:rPr lang="tr-TR" dirty="0" err="1"/>
                  <a:t>gravity</a:t>
                </a:r>
                <a:r>
                  <a:rPr lang="en-US" dirty="0"/>
                  <a:t>.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dirty="0"/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dirty="0"/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dirty="0"/>
                  <a:t>Natural Higgs boson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dirty="0"/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dirty="0"/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dirty="0"/>
                  <a:t>Charge and color conservation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dirty="0"/>
                  <a:t>Diverse BSM sector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dirty="0"/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dirty="0"/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dirty="0"/>
                  <a:t>Various particle and  </a:t>
                </a:r>
                <a:r>
                  <a:rPr lang="en-US" dirty="0" err="1"/>
                  <a:t>astro</a:t>
                </a:r>
                <a:r>
                  <a:rPr lang="en-US" dirty="0"/>
                  <a:t>-particle phenomena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dirty="0"/>
                  <a:t>Dimensionally Regularized SM + BSM: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Sup>
                          <m:sSub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℘</m:t>
                            </m:r>
                          </m:sub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i="1">
                            <a:latin typeface="Cambria Math" panose="02040503050406030204" pitchFamily="18" charset="0"/>
                          </a:rPr>
                          <m:t>)+1</m:t>
                        </m:r>
                      </m:e>
                    </m:func>
                  </m:oMath>
                </a14:m>
                <a:endParaRPr lang="en-US" dirty="0"/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en-US" dirty="0"/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dirty="0">
                    <a:solidFill>
                      <a:srgbClr val="FF0000"/>
                    </a:solidFill>
                  </a:rPr>
                  <a:t>CCP remains!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93EDBD1-841D-C648-9356-DE0DA209C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66" y="793810"/>
                <a:ext cx="5309738" cy="6082563"/>
              </a:xfrm>
              <a:prstGeom prst="rect">
                <a:avLst/>
              </a:prstGeom>
              <a:blipFill>
                <a:blip r:embed="rId3"/>
                <a:stretch>
                  <a:fillRect l="-689" t="-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83C1C9F9-E82E-8F4C-BE85-E148DD2790E5}"/>
              </a:ext>
            </a:extLst>
          </p:cNvPr>
          <p:cNvSpPr txBox="1"/>
          <p:nvPr/>
        </p:nvSpPr>
        <p:spPr>
          <a:xfrm>
            <a:off x="256166" y="189914"/>
            <a:ext cx="584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Symmergence</a:t>
            </a:r>
            <a:r>
              <a:rPr lang="en-US" dirty="0"/>
              <a:t> leads to a natural, diverse and wide SM+BSM: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7E7443B-045D-194D-BC4D-657A7C8E3A34}"/>
              </a:ext>
            </a:extLst>
          </p:cNvPr>
          <p:cNvSpPr txBox="1"/>
          <p:nvPr/>
        </p:nvSpPr>
        <p:spPr>
          <a:xfrm>
            <a:off x="11396848" y="2581608"/>
            <a:ext cx="1138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</a:rPr>
              <a:t>BSM</a:t>
            </a:r>
          </a:p>
        </p:txBody>
      </p:sp>
    </p:spTree>
    <p:extLst>
      <p:ext uri="{BB962C8B-B14F-4D97-AF65-F5344CB8AC3E}">
        <p14:creationId xmlns:p14="http://schemas.microsoft.com/office/powerpoint/2010/main" val="4202399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BA76E1-98FC-834E-B2F4-6D7A2D44EAE0}"/>
              </a:ext>
            </a:extLst>
          </p:cNvPr>
          <p:cNvSpPr txBox="1"/>
          <p:nvPr/>
        </p:nvSpPr>
        <p:spPr>
          <a:xfrm>
            <a:off x="1140695" y="2560176"/>
            <a:ext cx="3179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Ink Free" panose="03080402000500000000" pitchFamily="66" charset="0"/>
              </a:rPr>
              <a:t>Thank you! </a:t>
            </a:r>
            <a:endParaRPr lang="tr-TR" sz="4800" dirty="0">
              <a:latin typeface="Ink Free" panose="030804020005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E907B5-537C-EF49-916C-00DF1DD79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7974"/>
            <a:ext cx="5946183" cy="66263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A6AAA6-F578-D440-9199-A1EC631516D4}"/>
              </a:ext>
            </a:extLst>
          </p:cNvPr>
          <p:cNvSpPr txBox="1"/>
          <p:nvPr/>
        </p:nvSpPr>
        <p:spPr>
          <a:xfrm>
            <a:off x="8509765" y="6335041"/>
            <a:ext cx="35387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dirty="0" err="1"/>
              <a:t>particle</a:t>
            </a:r>
            <a:r>
              <a:rPr lang="tr-TR" dirty="0"/>
              <a:t> </a:t>
            </a:r>
            <a:r>
              <a:rPr lang="tr-TR" dirty="0" err="1"/>
              <a:t>physicist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time of LHC </a:t>
            </a:r>
          </a:p>
        </p:txBody>
      </p:sp>
    </p:spTree>
    <p:extLst>
      <p:ext uri="{BB962C8B-B14F-4D97-AF65-F5344CB8AC3E}">
        <p14:creationId xmlns:p14="http://schemas.microsoft.com/office/powerpoint/2010/main" val="2439326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6095A0-9427-A74E-B6EB-A11493E53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971" y="710757"/>
            <a:ext cx="7258930" cy="581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9CC991-83F3-3D4E-8E90-4E6283BF4004}"/>
                  </a:ext>
                </a:extLst>
              </p:cNvPr>
              <p:cNvSpPr txBox="1"/>
              <p:nvPr/>
            </p:nvSpPr>
            <p:spPr>
              <a:xfrm>
                <a:off x="722936" y="424334"/>
                <a:ext cx="7948779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/>
                  <a:t>The </a:t>
                </a:r>
                <a:r>
                  <a:rPr lang="tr-TR" dirty="0" err="1"/>
                  <a:t>affine</a:t>
                </a:r>
                <a:r>
                  <a:rPr lang="tr-TR" dirty="0"/>
                  <a:t> </a:t>
                </a:r>
                <a:r>
                  <a:rPr lang="tr-TR" dirty="0" err="1"/>
                  <a:t>curvature</a:t>
                </a:r>
                <a:r>
                  <a:rPr lang="tr-TR" dirty="0"/>
                  <a:t> </a:t>
                </a:r>
                <a:r>
                  <a:rPr lang="tr-TR" dirty="0" err="1"/>
                  <a:t>obeys</a:t>
                </a:r>
                <a:r>
                  <a:rPr lang="tr-TR" dirty="0"/>
                  <a:t> a </a:t>
                </a:r>
                <a:r>
                  <a:rPr lang="tr-TR" dirty="0" err="1"/>
                  <a:t>non-linear</a:t>
                </a:r>
                <a:r>
                  <a:rPr lang="tr-TR" dirty="0"/>
                  <a:t> PDE (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/>
                  <a:t> are dropped, for simplicity):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9CC991-83F3-3D4E-8E90-4E6283BF4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36" y="424334"/>
                <a:ext cx="7948779" cy="391646"/>
              </a:xfrm>
              <a:prstGeom prst="rect">
                <a:avLst/>
              </a:prstGeom>
              <a:blipFill>
                <a:blip r:embed="rId2"/>
                <a:stretch>
                  <a:fillRect l="-690" t="-7813" r="-537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A0CA97-8C70-F647-A34C-A0ADADC41FFB}"/>
              </a:ext>
            </a:extLst>
          </p:cNvPr>
          <p:cNvCxnSpPr>
            <a:cxnSpLocks/>
          </p:cNvCxnSpPr>
          <p:nvPr/>
        </p:nvCxnSpPr>
        <p:spPr>
          <a:xfrm flipH="1">
            <a:off x="2030278" y="2125324"/>
            <a:ext cx="1503336" cy="1733754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E731ED-DD75-ED4D-ACCB-C81B3DF1F1E3}"/>
                  </a:ext>
                </a:extLst>
              </p:cNvPr>
              <p:cNvSpPr txBox="1"/>
              <p:nvPr/>
            </p:nvSpPr>
            <p:spPr>
              <a:xfrm>
                <a:off x="815927" y="1453152"/>
                <a:ext cx="8346131" cy="5182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f>
                          <m:f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tr-TR" sz="2000" b="0" i="0" smtClean="0">
                                <a:latin typeface="Cambria Math" panose="02040503050406030204" pitchFamily="18" charset="0"/>
                              </a:rPr>
                              <m:t>str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𝑃𝑙</m:t>
                                </m:r>
                              </m:sub>
                              <m:sup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func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)−</m:t>
                    </m:r>
                  </m:oMath>
                </a14:m>
                <a:r>
                  <a:rPr lang="tr-TR" sz="20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func>
                      <m:func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(1+</m:t>
                        </m:r>
                        <m:f>
                          <m:f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tr-TR" sz="2000">
                                <a:latin typeface="Cambria Math" panose="02040503050406030204" pitchFamily="18" charset="0"/>
                              </a:rPr>
                              <m:t>str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𝑃𝑙</m:t>
                                </m:r>
                              </m:sub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func>
                    <m:r>
                      <a:rPr lang="tr-TR" sz="2000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func>
                      <m:func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(1+</m:t>
                        </m:r>
                        <m:f>
                          <m:f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tr-TR" sz="2000">
                                <a:latin typeface="Cambria Math" panose="02040503050406030204" pitchFamily="18" charset="0"/>
                              </a:rPr>
                              <m:t>str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𝑃𝑙</m:t>
                                </m:r>
                              </m:sub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func>
                    <m:r>
                      <a:rPr lang="tr-TR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000"/>
                  <a:t>  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E731ED-DD75-ED4D-ACCB-C81B3DF1F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27" y="1453152"/>
                <a:ext cx="8346131" cy="518283"/>
              </a:xfrm>
              <a:prstGeom prst="rect">
                <a:avLst/>
              </a:prstGeom>
              <a:blipFill>
                <a:blip r:embed="rId3"/>
                <a:stretch>
                  <a:fillRect l="-912" b="-952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2582F0-23DE-5F44-887A-BACC7C8E96D0}"/>
                  </a:ext>
                </a:extLst>
              </p:cNvPr>
              <p:cNvSpPr txBox="1"/>
              <p:nvPr/>
            </p:nvSpPr>
            <p:spPr>
              <a:xfrm>
                <a:off x="769430" y="4099385"/>
                <a:ext cx="3353547" cy="2879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ℝ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≃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tr-TR" dirty="0"/>
                  <a:t>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sPre>
                  </m:oMath>
                </a14:m>
                <a:r>
                  <a:rPr lang="tr-TR" dirty="0"/>
                  <a:t>) </a:t>
                </a:r>
                <a:r>
                  <a:rPr lang="tr-TR" dirty="0" err="1"/>
                  <a:t>for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ℝ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≪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𝑃𝑙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2582F0-23DE-5F44-887A-BACC7C8E9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30" y="4099385"/>
                <a:ext cx="3353547" cy="287964"/>
              </a:xfrm>
              <a:prstGeom prst="rect">
                <a:avLst/>
              </a:prstGeom>
              <a:blipFill>
                <a:blip r:embed="rId4"/>
                <a:stretch>
                  <a:fillRect l="-2264" t="-17391" b="-521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9BF3990-520C-054F-976C-F5CEFA0778B6}"/>
              </a:ext>
            </a:extLst>
          </p:cNvPr>
          <p:cNvCxnSpPr>
            <a:cxnSpLocks/>
          </p:cNvCxnSpPr>
          <p:nvPr/>
        </p:nvCxnSpPr>
        <p:spPr>
          <a:xfrm>
            <a:off x="5149962" y="2073604"/>
            <a:ext cx="1235340" cy="2169763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11834D7-2094-3B45-BE22-458E08283C7A}"/>
                  </a:ext>
                </a:extLst>
              </p:cNvPr>
              <p:cNvSpPr txBox="1"/>
              <p:nvPr/>
            </p:nvSpPr>
            <p:spPr>
              <a:xfrm>
                <a:off x="5938113" y="4315868"/>
                <a:ext cx="3881135" cy="8045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dirty="0" err="1"/>
                  <a:t>for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ℝ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𝑃𝑙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non-linearities</a:t>
                </a:r>
                <a:r>
                  <a:rPr lang="tr-TR" dirty="0"/>
                  <a:t> </a:t>
                </a:r>
                <a:r>
                  <a:rPr lang="tr-TR" dirty="0" err="1"/>
                  <a:t>dominate</a:t>
                </a:r>
                <a:r>
                  <a:rPr lang="tr-TR" dirty="0"/>
                  <a:t>, </a:t>
                </a:r>
                <a:r>
                  <a:rPr lang="tr-TR" dirty="0" err="1"/>
                  <a:t>gravity</a:t>
                </a:r>
                <a:r>
                  <a:rPr lang="tr-TR" dirty="0"/>
                  <a:t> </a:t>
                </a:r>
                <a:r>
                  <a:rPr lang="tr-TR" dirty="0" err="1"/>
                  <a:t>deviates</a:t>
                </a:r>
                <a:r>
                  <a:rPr lang="tr-TR" dirty="0"/>
                  <a:t> </a:t>
                </a:r>
                <a:r>
                  <a:rPr lang="tr-TR" dirty="0" err="1"/>
                  <a:t>from</a:t>
                </a:r>
                <a:r>
                  <a:rPr lang="tr-TR" dirty="0"/>
                  <a:t> GR!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11834D7-2094-3B45-BE22-458E08283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113" y="4315868"/>
                <a:ext cx="3881135" cy="804516"/>
              </a:xfrm>
              <a:prstGeom prst="rect">
                <a:avLst/>
              </a:prstGeom>
              <a:blipFill>
                <a:blip r:embed="rId5"/>
                <a:stretch>
                  <a:fillRect l="-3934" b="-1718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5520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81D90A-D35D-CF43-840A-D05165D62F6B}"/>
                  </a:ext>
                </a:extLst>
              </p:cNvPr>
              <p:cNvSpPr txBox="1"/>
              <p:nvPr/>
            </p:nvSpPr>
            <p:spPr>
              <a:xfrm>
                <a:off x="802273" y="2291209"/>
                <a:ext cx="7848765" cy="7425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e>
                      </m:func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  <m:sup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  <m:sup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r>
                                <a:rPr lang="tr-TR" sz="2000" b="0" i="1" smtClean="0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−2 </m:t>
                              </m:r>
                              <m:sSub>
                                <m:sSubPr>
                                  <m:ctrlPr>
                                    <a:rPr lang="tr-TR" sz="200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tr-TR" sz="20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℘</m:t>
                              </m:r>
                            </m:sub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𝐸𝑀</m:t>
                          </m:r>
                        </m:sub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81D90A-D35D-CF43-840A-D05165D62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73" y="2291209"/>
                <a:ext cx="7848765" cy="7425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829F2E0-3F65-B840-A306-5361EC6B8CC5}"/>
              </a:ext>
            </a:extLst>
          </p:cNvPr>
          <p:cNvGrpSpPr/>
          <p:nvPr/>
        </p:nvGrpSpPr>
        <p:grpSpPr>
          <a:xfrm>
            <a:off x="1081380" y="3824215"/>
            <a:ext cx="3565195" cy="2356033"/>
            <a:chOff x="1517646" y="3767231"/>
            <a:chExt cx="3122087" cy="26251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519B2C-F79C-5843-B22F-B7C933D51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7646" y="3767231"/>
              <a:ext cx="3122087" cy="26251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BDFA7C7-BCFF-6F4B-979F-DA0C37BB4515}"/>
                    </a:ext>
                  </a:extLst>
                </p:cNvPr>
                <p:cNvSpPr txBox="1"/>
                <p:nvPr/>
              </p:nvSpPr>
              <p:spPr>
                <a:xfrm>
                  <a:off x="3631025" y="5647267"/>
                  <a:ext cx="23506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oMath>
                    </m:oMathPara>
                  </a14:m>
                  <a:endParaRPr lang="tr-TR" sz="240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BDFA7C7-BCFF-6F4B-979F-DA0C37BB45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1025" y="5647267"/>
                  <a:ext cx="235064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7647" r="-1764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DC30DF9-A99A-9147-995A-73DFC74A13AE}"/>
                    </a:ext>
                  </a:extLst>
                </p:cNvPr>
                <p:cNvSpPr txBox="1"/>
                <p:nvPr/>
              </p:nvSpPr>
              <p:spPr>
                <a:xfrm>
                  <a:off x="3631025" y="4102451"/>
                  <a:ext cx="23506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oMath>
                    </m:oMathPara>
                  </a14:m>
                  <a:endParaRPr lang="tr-TR" sz="240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DC30DF9-A99A-9147-995A-73DFC74A13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1025" y="4102451"/>
                  <a:ext cx="235064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7647" r="-1764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CCA9A21-3D47-7647-818A-76635F4E5C76}"/>
              </a:ext>
            </a:extLst>
          </p:cNvPr>
          <p:cNvGrpSpPr/>
          <p:nvPr/>
        </p:nvGrpSpPr>
        <p:grpSpPr>
          <a:xfrm>
            <a:off x="5728173" y="3824214"/>
            <a:ext cx="5525981" cy="2320827"/>
            <a:chOff x="5640978" y="3843867"/>
            <a:chExt cx="6350998" cy="254846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077B30C-EDEE-1347-B363-06941F1DD131}"/>
                </a:ext>
              </a:extLst>
            </p:cNvPr>
            <p:cNvGrpSpPr/>
            <p:nvPr/>
          </p:nvGrpSpPr>
          <p:grpSpPr>
            <a:xfrm>
              <a:off x="5640978" y="3843867"/>
              <a:ext cx="2740030" cy="2548466"/>
              <a:chOff x="1517646" y="3767231"/>
              <a:chExt cx="3122087" cy="2625102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F25A05F-FCAB-CA4E-8DA8-956D9776D2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7646" y="3767231"/>
                <a:ext cx="3122087" cy="262510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5C71AFAE-93D8-4D43-A4DF-9254321C9D30}"/>
                      </a:ext>
                    </a:extLst>
                  </p:cNvPr>
                  <p:cNvSpPr txBox="1"/>
                  <p:nvPr/>
                </p:nvSpPr>
                <p:spPr>
                  <a:xfrm>
                    <a:off x="3424525" y="5691433"/>
                    <a:ext cx="403806" cy="38043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tr-TR" sz="240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5C71AFAE-93D8-4D43-A4DF-9254321C9D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4525" y="5691433"/>
                    <a:ext cx="403806" cy="38043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2069" r="-68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98CB45DF-CF38-A04C-851B-4D422676AF19}"/>
                      </a:ext>
                    </a:extLst>
                  </p:cNvPr>
                  <p:cNvSpPr txBox="1"/>
                  <p:nvPr/>
                </p:nvSpPr>
                <p:spPr>
                  <a:xfrm>
                    <a:off x="3576527" y="4066078"/>
                    <a:ext cx="235064" cy="38043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98CB45DF-CF38-A04C-851B-4D422676AF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76527" y="4066078"/>
                    <a:ext cx="235064" cy="38043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7500" r="-62500" b="-1724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BF5DB50-370B-9B46-8921-6A31DBFB23A5}"/>
                </a:ext>
              </a:extLst>
            </p:cNvPr>
            <p:cNvGrpSpPr/>
            <p:nvPr/>
          </p:nvGrpSpPr>
          <p:grpSpPr>
            <a:xfrm>
              <a:off x="9556092" y="3843867"/>
              <a:ext cx="2435884" cy="2548466"/>
              <a:chOff x="1517646" y="3767231"/>
              <a:chExt cx="3122087" cy="2625102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761A4A2-D5FF-004A-AECC-683A188275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7646" y="3767231"/>
                <a:ext cx="3122087" cy="262510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F255F76C-33AE-C249-BAE9-8B1E41A8676A}"/>
                      </a:ext>
                    </a:extLst>
                  </p:cNvPr>
                  <p:cNvSpPr txBox="1"/>
                  <p:nvPr/>
                </p:nvSpPr>
                <p:spPr>
                  <a:xfrm>
                    <a:off x="3438140" y="5647267"/>
                    <a:ext cx="427949" cy="38043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oMath>
                      </m:oMathPara>
                    </a14:m>
                    <a:endParaRPr lang="tr-TR" sz="240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F255F76C-33AE-C249-BAE9-8B1E41A867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38140" y="5647267"/>
                    <a:ext cx="427949" cy="38043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4286" r="-10714" b="-13793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435943A0-CDC2-D143-BF10-B71F6602ABFF}"/>
                      </a:ext>
                    </a:extLst>
                  </p:cNvPr>
                  <p:cNvSpPr txBox="1"/>
                  <p:nvPr/>
                </p:nvSpPr>
                <p:spPr>
                  <a:xfrm>
                    <a:off x="3522157" y="4048057"/>
                    <a:ext cx="235064" cy="38043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oMath>
                      </m:oMathPara>
                    </a14:m>
                    <a:endParaRPr lang="tr-TR" sz="240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435943A0-CDC2-D143-BF10-B71F6602AB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22157" y="4048057"/>
                    <a:ext cx="235064" cy="38043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5714" r="-107143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8" name="Not Equal 17">
              <a:extLst>
                <a:ext uri="{FF2B5EF4-FFF2-40B4-BE49-F238E27FC236}">
                  <a16:creationId xmlns:a16="http://schemas.microsoft.com/office/drawing/2014/main" id="{E7EC9F33-F4AB-974D-9F2C-6E6964BAC535}"/>
                </a:ext>
              </a:extLst>
            </p:cNvPr>
            <p:cNvSpPr/>
            <p:nvPr/>
          </p:nvSpPr>
          <p:spPr>
            <a:xfrm>
              <a:off x="8542370" y="4937151"/>
              <a:ext cx="787897" cy="295140"/>
            </a:xfrm>
            <a:prstGeom prst="mathNotEqual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0A15B1C-3735-A844-A732-BA33DEDB1F3C}"/>
              </a:ext>
            </a:extLst>
          </p:cNvPr>
          <p:cNvSpPr txBox="1"/>
          <p:nvPr/>
        </p:nvSpPr>
        <p:spPr>
          <a:xfrm>
            <a:off x="6780351" y="6453096"/>
            <a:ext cx="5402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(L. </a:t>
            </a:r>
            <a:r>
              <a:rPr lang="tr-TR" dirty="0">
                <a:hlinkClick r:id="rId11"/>
              </a:rPr>
              <a:t>Okun</a:t>
            </a:r>
            <a:r>
              <a:rPr lang="tr-TR" dirty="0"/>
              <a:t> &amp; M. </a:t>
            </a:r>
            <a:r>
              <a:rPr lang="tr-TR" dirty="0" err="1"/>
              <a:t>Voloshin</a:t>
            </a:r>
            <a:r>
              <a:rPr lang="tr-TR" dirty="0"/>
              <a:t>, </a:t>
            </a:r>
            <a:r>
              <a:rPr lang="en-US" dirty="0"/>
              <a:t>‘</a:t>
            </a:r>
            <a:r>
              <a:rPr lang="tr-TR" dirty="0"/>
              <a:t>77;  A. </a:t>
            </a:r>
            <a:r>
              <a:rPr lang="tr-TR" dirty="0" err="1"/>
              <a:t>Ignatiev</a:t>
            </a:r>
            <a:r>
              <a:rPr lang="tr-TR" dirty="0"/>
              <a:t> &amp; G. </a:t>
            </a:r>
            <a:r>
              <a:rPr lang="tr-TR" dirty="0" err="1">
                <a:hlinkClick r:id="rId12"/>
              </a:rPr>
              <a:t>Joshi</a:t>
            </a:r>
            <a:r>
              <a:rPr lang="tr-TR" dirty="0">
                <a:hlinkClick r:id="rId12"/>
              </a:rPr>
              <a:t>, </a:t>
            </a:r>
            <a:r>
              <a:rPr lang="en-US" dirty="0"/>
              <a:t> ‘</a:t>
            </a:r>
            <a:r>
              <a:rPr lang="tr-TR" dirty="0"/>
              <a:t>96)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814C30-0748-E54F-9DD8-EA6340642930}"/>
                  </a:ext>
                </a:extLst>
              </p:cNvPr>
              <p:cNvSpPr txBox="1"/>
              <p:nvPr/>
            </p:nvSpPr>
            <p:spPr>
              <a:xfrm>
                <a:off x="562532" y="396954"/>
                <a:ext cx="932279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:r>
                  <a:rPr lang="tr-TR" dirty="0"/>
                  <a:t>Color </a:t>
                </a:r>
                <a:r>
                  <a:rPr lang="tr-TR" dirty="0" err="1"/>
                  <a:t>breaking</a:t>
                </a:r>
                <a:r>
                  <a:rPr lang="tr-TR" dirty="0"/>
                  <a:t> </a:t>
                </a:r>
                <a:r>
                  <a:rPr lang="tr-TR" dirty="0" err="1"/>
                  <a:t>demolishes</a:t>
                </a:r>
                <a:r>
                  <a:rPr lang="tr-TR" dirty="0"/>
                  <a:t> </a:t>
                </a:r>
                <a:r>
                  <a:rPr lang="tr-TR" dirty="0" err="1"/>
                  <a:t>confinement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destructs</a:t>
                </a:r>
                <a:r>
                  <a:rPr lang="tr-TR" dirty="0"/>
                  <a:t> </a:t>
                </a:r>
                <a:r>
                  <a:rPr lang="tr-TR" dirty="0" err="1"/>
                  <a:t>therefore</a:t>
                </a:r>
                <a:r>
                  <a:rPr lang="tr-TR" dirty="0"/>
                  <a:t> </a:t>
                </a:r>
                <a:r>
                  <a:rPr lang="tr-TR" dirty="0" err="1"/>
                  <a:t>all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hadronic</a:t>
                </a:r>
                <a:r>
                  <a:rPr lang="tr-TR" dirty="0"/>
                  <a:t> </a:t>
                </a:r>
                <a:r>
                  <a:rPr lang="tr-TR" dirty="0" err="1"/>
                  <a:t>structures</a:t>
                </a:r>
                <a:r>
                  <a:rPr lang="en-US" dirty="0"/>
                  <a:t>. 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dirty="0"/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tr-TR" dirty="0" err="1"/>
                  <a:t>Isospin</a:t>
                </a:r>
                <a:r>
                  <a:rPr lang="tr-TR" dirty="0"/>
                  <a:t> </a:t>
                </a:r>
                <a:r>
                  <a:rPr lang="en-US" dirty="0"/>
                  <a:t>is </a:t>
                </a:r>
                <a:r>
                  <a:rPr lang="tr-TR" dirty="0" err="1"/>
                  <a:t>br</a:t>
                </a:r>
                <a:r>
                  <a:rPr lang="en-US" dirty="0" err="1"/>
                  <a:t>oken</a:t>
                </a:r>
                <a:r>
                  <a:rPr lang="tr-TR" dirty="0"/>
                  <a:t> </a:t>
                </a:r>
                <a:r>
                  <a:rPr lang="tr-TR" dirty="0" err="1"/>
                  <a:t>explicitly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spontaneously</a:t>
                </a:r>
                <a:r>
                  <a:rPr lang="tr-TR" dirty="0"/>
                  <a:t> (</a:t>
                </a:r>
                <a:r>
                  <a:rPr lang="tr-TR" dirty="0" err="1"/>
                  <a:t>by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≠0)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dirty="0"/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/>
                  <a:t>Electromagnetism is broken explicitly 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≠2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tr-TR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814C30-0748-E54F-9DD8-EA6340642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32" y="396954"/>
                <a:ext cx="9322790" cy="1477328"/>
              </a:xfrm>
              <a:prstGeom prst="rect">
                <a:avLst/>
              </a:prstGeom>
              <a:blipFill>
                <a:blip r:embed="rId13"/>
                <a:stretch>
                  <a:fillRect l="-272" t="-847" b="-508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5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329CC991-83F3-3D4E-8E90-4E6283BF4004}"/>
              </a:ext>
            </a:extLst>
          </p:cNvPr>
          <p:cNvSpPr txBox="1"/>
          <p:nvPr/>
        </p:nvSpPr>
        <p:spPr>
          <a:xfrm>
            <a:off x="473080" y="365986"/>
            <a:ext cx="5456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vacuum and the Higgs sectors are both destabilized: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7435CEFB-B191-C344-BAF8-D6B3462679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0335285"/>
                  </p:ext>
                </p:extLst>
              </p:nvPr>
            </p:nvGraphicFramePr>
            <p:xfrm>
              <a:off x="607021" y="3514564"/>
              <a:ext cx="11049921" cy="22380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1843">
                      <a:extLst>
                        <a:ext uri="{9D8B030D-6E8A-4147-A177-3AD203B41FA5}">
                          <a16:colId xmlns:a16="http://schemas.microsoft.com/office/drawing/2014/main" val="87740429"/>
                        </a:ext>
                      </a:extLst>
                    </a:gridCol>
                    <a:gridCol w="4054771">
                      <a:extLst>
                        <a:ext uri="{9D8B030D-6E8A-4147-A177-3AD203B41FA5}">
                          <a16:colId xmlns:a16="http://schemas.microsoft.com/office/drawing/2014/main" val="3954058000"/>
                        </a:ext>
                      </a:extLst>
                    </a:gridCol>
                    <a:gridCol w="3683307">
                      <a:extLst>
                        <a:ext uri="{9D8B030D-6E8A-4147-A177-3AD203B41FA5}">
                          <a16:colId xmlns:a16="http://schemas.microsoft.com/office/drawing/2014/main" val="1972762822"/>
                        </a:ext>
                      </a:extLst>
                    </a:gridCol>
                  </a:tblGrid>
                  <a:tr h="4511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Quantity </a:t>
                          </a:r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800" dirty="0" err="1"/>
                            <a:t>Loop</a:t>
                          </a:r>
                          <a:r>
                            <a:rPr lang="tr-TR" sz="1800" dirty="0"/>
                            <a:t> </a:t>
                          </a:r>
                          <a:r>
                            <a:rPr lang="en-US" sz="1800" dirty="0"/>
                            <a:t>Factor</a:t>
                          </a:r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Problem</a:t>
                          </a:r>
                          <a:r>
                            <a:rPr lang="en-US" sz="1800" baseline="0" dirty="0"/>
                            <a:t> </a:t>
                          </a:r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0795359"/>
                      </a:ext>
                    </a:extLst>
                  </a:tr>
                  <a:tr h="893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dirty="0"/>
                            <a:t>vacuum</a:t>
                          </a:r>
                          <a:r>
                            <a:rPr lang="en-US" sz="1800" baseline="0" dirty="0"/>
                            <a:t> energy</a:t>
                          </a:r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tr-TR" sz="1800" b="0" i="1" smtClean="0">
                                    <a:solidFill>
                                      <a:srgbClr val="AF0597"/>
                                    </a:solidFill>
                                    <a:latin typeface="Cambria Math" panose="02040503050406030204" pitchFamily="18" charset="0"/>
                                  </a:rPr>
                                  <m:t>=2 </m:t>
                                </m:r>
                                <m:sSub>
                                  <m:sSubPr>
                                    <m:ctrlP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tr-TR" sz="1800" b="0" i="1" smtClean="0">
                                    <a:solidFill>
                                      <a:srgbClr val="AF0597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  <m:sSup>
                                      <m:sSupPr>
                                        <m:ctrlPr>
                                          <a:rPr lang="tr-TR" sz="1800" b="0" i="1" smtClean="0">
                                            <a:solidFill>
                                              <a:srgbClr val="AF059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1800" b="0" i="1" smtClean="0">
                                            <a:solidFill>
                                              <a:srgbClr val="AF059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tr-TR" sz="1800" b="0" i="1" smtClean="0">
                                            <a:solidFill>
                                              <a:srgbClr val="AF059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tr-TR" sz="1800" b="0" dirty="0">
                            <a:solidFill>
                              <a:srgbClr val="AF0597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cap="none" baseline="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Cosmological Constant Problem</a:t>
                          </a:r>
                          <a:endParaRPr lang="tr-TR" sz="1800" cap="none" baseline="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53559"/>
                      </a:ext>
                    </a:extLst>
                  </a:tr>
                  <a:tr h="893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dirty="0"/>
                            <a:t>Higgs</a:t>
                          </a:r>
                          <a:r>
                            <a:rPr lang="en-US" sz="1800" baseline="0" dirty="0"/>
                            <a:t> boson mass</a:t>
                          </a:r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r>
                                  <a:rPr lang="tr-TR" sz="1800" b="0" i="1" smtClean="0">
                                    <a:solidFill>
                                      <a:srgbClr val="AF0597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  <m:sSup>
                                      <m:sSupPr>
                                        <m:ctrlPr>
                                          <a:rPr lang="tr-TR" sz="1800" b="0" i="1" smtClean="0">
                                            <a:solidFill>
                                              <a:srgbClr val="AF059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1800" b="0" i="1" smtClean="0">
                                            <a:solidFill>
                                              <a:srgbClr val="AF059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tr-TR" sz="1800" b="0" i="1" smtClean="0">
                                            <a:solidFill>
                                              <a:srgbClr val="AF059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Sup>
                                      <m:sSubSupPr>
                                        <m:ctrlPr>
                                          <a:rPr lang="tr-TR" sz="1800" b="0" i="1" smtClean="0">
                                            <a:solidFill>
                                              <a:srgbClr val="AF059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tr-TR" sz="1800" b="0" i="0" smtClean="0">
                                            <a:solidFill>
                                              <a:srgbClr val="AF059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Λ</m:t>
                                        </m:r>
                                      </m:e>
                                      <m:sub>
                                        <m:r>
                                          <a:rPr lang="tr-TR" sz="1800" b="0" i="1" smtClean="0">
                                            <a:solidFill>
                                              <a:srgbClr val="AF059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sub>
                                      <m:sup>
                                        <m:r>
                                          <a:rPr lang="tr-TR" sz="1800" b="0" i="1" smtClean="0">
                                            <a:solidFill>
                                              <a:srgbClr val="AF059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tr-TR" sz="1800" b="0" i="1" smtClean="0">
                                    <a:solidFill>
                                      <a:srgbClr val="AF0597"/>
                                    </a:solidFill>
                                    <a:latin typeface="Cambria Math" panose="02040503050406030204" pitchFamily="18" charset="0"/>
                                  </a:rPr>
                                  <m:t> (2 </m:t>
                                </m:r>
                                <m:sSubSup>
                                  <m:sSubSupPr>
                                    <m:ctrlP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  <m:sup>
                                    <m: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tr-TR" sz="1800" b="0" i="1" smtClean="0">
                                    <a:solidFill>
                                      <a:srgbClr val="AF0597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tr-TR" sz="1800">
                                    <a:solidFill>
                                      <a:srgbClr val="AF0597"/>
                                    </a:solidFill>
                                    <a:latin typeface="Cambria Math" panose="02040503050406030204" pitchFamily="18" charset="0"/>
                                  </a:rPr>
                                  <m:t>str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sz="1800" i="1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tr-TR" sz="1800" i="1">
                                            <a:solidFill>
                                              <a:srgbClr val="AF059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1800" i="1">
                                            <a:solidFill>
                                              <a:srgbClr val="AF059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tr-TR" sz="1800" i="1">
                                            <a:solidFill>
                                              <a:srgbClr val="AF059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tr-TR" sz="1800" b="0" i="0" smtClean="0">
                                    <a:solidFill>
                                      <a:srgbClr val="AF0597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tr-TR" sz="1800" dirty="0">
                            <a:solidFill>
                              <a:srgbClr val="AF0597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cap="none" dirty="0"/>
                            <a:t>Big</a:t>
                          </a:r>
                          <a:r>
                            <a:rPr lang="en-US" sz="1800" cap="none" baseline="0" dirty="0"/>
                            <a:t> Hierarchy Problem</a:t>
                          </a:r>
                          <a:endParaRPr lang="tr-TR" sz="1800" cap="non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0608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7435CEFB-B191-C344-BAF8-D6B3462679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0335285"/>
                  </p:ext>
                </p:extLst>
              </p:nvPr>
            </p:nvGraphicFramePr>
            <p:xfrm>
              <a:off x="607021" y="3514564"/>
              <a:ext cx="11049921" cy="22380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1843">
                      <a:extLst>
                        <a:ext uri="{9D8B030D-6E8A-4147-A177-3AD203B41FA5}">
                          <a16:colId xmlns:a16="http://schemas.microsoft.com/office/drawing/2014/main" val="87740429"/>
                        </a:ext>
                      </a:extLst>
                    </a:gridCol>
                    <a:gridCol w="4054771">
                      <a:extLst>
                        <a:ext uri="{9D8B030D-6E8A-4147-A177-3AD203B41FA5}">
                          <a16:colId xmlns:a16="http://schemas.microsoft.com/office/drawing/2014/main" val="3954058000"/>
                        </a:ext>
                      </a:extLst>
                    </a:gridCol>
                    <a:gridCol w="3683307">
                      <a:extLst>
                        <a:ext uri="{9D8B030D-6E8A-4147-A177-3AD203B41FA5}">
                          <a16:colId xmlns:a16="http://schemas.microsoft.com/office/drawing/2014/main" val="1972762822"/>
                        </a:ext>
                      </a:extLst>
                    </a:gridCol>
                  </a:tblGrid>
                  <a:tr h="4511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Quantity </a:t>
                          </a:r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800" dirty="0" err="1"/>
                            <a:t>Loop</a:t>
                          </a:r>
                          <a:r>
                            <a:rPr lang="tr-TR" sz="1800" dirty="0"/>
                            <a:t> </a:t>
                          </a:r>
                          <a:r>
                            <a:rPr lang="en-US" sz="1800" dirty="0"/>
                            <a:t>Factor</a:t>
                          </a:r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Problem</a:t>
                          </a:r>
                          <a:r>
                            <a:rPr lang="en-US" sz="1800" baseline="0" dirty="0"/>
                            <a:t> </a:t>
                          </a:r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0795359"/>
                      </a:ext>
                    </a:extLst>
                  </a:tr>
                  <a:tr h="893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dirty="0"/>
                            <a:t>vacuum</a:t>
                          </a:r>
                          <a:r>
                            <a:rPr lang="en-US" sz="1800" baseline="0" dirty="0"/>
                            <a:t> energy</a:t>
                          </a:r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1563" t="-54286" r="-90938" b="-1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cap="none" baseline="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Cosmological Constant Problem</a:t>
                          </a:r>
                          <a:endParaRPr lang="tr-TR" sz="1800" cap="none" baseline="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53559"/>
                      </a:ext>
                    </a:extLst>
                  </a:tr>
                  <a:tr h="893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dirty="0"/>
                            <a:t>Higgs</a:t>
                          </a:r>
                          <a:r>
                            <a:rPr lang="en-US" sz="1800" baseline="0" dirty="0"/>
                            <a:t> boson mass</a:t>
                          </a:r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1563" t="-152113" r="-90938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cap="none" dirty="0"/>
                            <a:t>Big</a:t>
                          </a:r>
                          <a:r>
                            <a:rPr lang="en-US" sz="1800" cap="none" baseline="0" dirty="0"/>
                            <a:t> Hierarchy Problem</a:t>
                          </a:r>
                          <a:endParaRPr lang="tr-TR" sz="1800" cap="non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06086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D6DA3DFC-8E82-2B41-AEC7-A620A718DAED}"/>
              </a:ext>
            </a:extLst>
          </p:cNvPr>
          <p:cNvSpPr/>
          <p:nvPr/>
        </p:nvSpPr>
        <p:spPr>
          <a:xfrm>
            <a:off x="8264548" y="6431893"/>
            <a:ext cx="3893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(</a:t>
            </a:r>
            <a:r>
              <a:rPr lang="en-US" dirty="0" err="1"/>
              <a:t>Ya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Zeldovich</a:t>
            </a:r>
            <a:r>
              <a:rPr lang="en-US" dirty="0"/>
              <a:t>, 1967, M. </a:t>
            </a:r>
            <a:r>
              <a:rPr lang="en-US" dirty="0" err="1"/>
              <a:t>Veltman</a:t>
            </a:r>
            <a:r>
              <a:rPr lang="en-US" dirty="0"/>
              <a:t>, 19</a:t>
            </a:r>
            <a:r>
              <a:rPr lang="en-US" dirty="0">
                <a:hlinkClick r:id="rId4"/>
              </a:rPr>
              <a:t>81</a:t>
            </a:r>
            <a:r>
              <a:rPr lang="en-US" dirty="0"/>
              <a:t>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7021" y="1093275"/>
            <a:ext cx="6051424" cy="1117045"/>
            <a:chOff x="607021" y="1093275"/>
            <a:chExt cx="6051424" cy="111704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5F74C1B-5741-D34F-8EFB-A30FFE29116D}"/>
                </a:ext>
              </a:extLst>
            </p:cNvPr>
            <p:cNvGrpSpPr/>
            <p:nvPr/>
          </p:nvGrpSpPr>
          <p:grpSpPr>
            <a:xfrm>
              <a:off x="607021" y="1093275"/>
              <a:ext cx="6051424" cy="1117045"/>
              <a:chOff x="607021" y="1093275"/>
              <a:chExt cx="6051424" cy="1117045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25377E2D-67DD-7C48-81B9-A631E3274188}"/>
                  </a:ext>
                </a:extLst>
              </p:cNvPr>
              <p:cNvGrpSpPr/>
              <p:nvPr/>
            </p:nvGrpSpPr>
            <p:grpSpPr>
              <a:xfrm>
                <a:off x="607021" y="1093275"/>
                <a:ext cx="6051424" cy="1117045"/>
                <a:chOff x="586701" y="1052635"/>
                <a:chExt cx="6051424" cy="1117045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B7EE250A-D3A3-C543-AF4F-67BAFB0DBBDF}"/>
                    </a:ext>
                  </a:extLst>
                </p:cNvPr>
                <p:cNvGrpSpPr/>
                <p:nvPr/>
              </p:nvGrpSpPr>
              <p:grpSpPr>
                <a:xfrm>
                  <a:off x="586701" y="1052635"/>
                  <a:ext cx="6051424" cy="1117045"/>
                  <a:chOff x="2886929" y="897321"/>
                  <a:chExt cx="5279429" cy="1003567"/>
                </a:xfrm>
              </p:grpSpPr>
              <p:sp>
                <p:nvSpPr>
                  <p:cNvPr id="2" name="Oval 1">
                    <a:extLst>
                      <a:ext uri="{FF2B5EF4-FFF2-40B4-BE49-F238E27FC236}">
                        <a16:creationId xmlns:a16="http://schemas.microsoft.com/office/drawing/2014/main" id="{2AC305F4-652E-1041-BE4B-CC47A2C8FA39}"/>
                      </a:ext>
                    </a:extLst>
                  </p:cNvPr>
                  <p:cNvSpPr/>
                  <p:nvPr/>
                </p:nvSpPr>
                <p:spPr>
                  <a:xfrm>
                    <a:off x="2886929" y="1254813"/>
                    <a:ext cx="203199" cy="19941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3" name="Oval 2">
                    <a:extLst>
                      <a:ext uri="{FF2B5EF4-FFF2-40B4-BE49-F238E27FC236}">
                        <a16:creationId xmlns:a16="http://schemas.microsoft.com/office/drawing/2014/main" id="{C31D0629-455F-A842-8A35-43C581A662BE}"/>
                      </a:ext>
                    </a:extLst>
                  </p:cNvPr>
                  <p:cNvSpPr/>
                  <p:nvPr/>
                </p:nvSpPr>
                <p:spPr>
                  <a:xfrm>
                    <a:off x="3735745" y="897321"/>
                    <a:ext cx="914400" cy="9144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 dirty="0"/>
                  </a:p>
                </p:txBody>
              </p:sp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1816FA33-DF68-BC4E-A556-5148973C9BC2}"/>
                      </a:ext>
                    </a:extLst>
                  </p:cNvPr>
                  <p:cNvSpPr/>
                  <p:nvPr/>
                </p:nvSpPr>
                <p:spPr>
                  <a:xfrm>
                    <a:off x="5841325" y="986488"/>
                    <a:ext cx="914400" cy="9144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 dirty="0"/>
                  </a:p>
                </p:txBody>
              </p:sp>
              <p:cxnSp>
                <p:nvCxnSpPr>
                  <p:cNvPr id="8" name="Straight Connector 7">
                    <a:extLst>
                      <a:ext uri="{FF2B5EF4-FFF2-40B4-BE49-F238E27FC236}">
                        <a16:creationId xmlns:a16="http://schemas.microsoft.com/office/drawing/2014/main" id="{72FAE232-5433-4145-A28C-8D13AC3036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755727" y="1443688"/>
                    <a:ext cx="477431" cy="1054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F6F202F3-9070-B54D-BF53-529D7262D9B4}"/>
                      </a:ext>
                    </a:extLst>
                  </p:cNvPr>
                  <p:cNvSpPr txBox="1"/>
                  <p:nvPr/>
                </p:nvSpPr>
                <p:spPr>
                  <a:xfrm>
                    <a:off x="3269133" y="1095277"/>
                    <a:ext cx="287606" cy="5253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r-TR" sz="3200" dirty="0"/>
                      <a:t>+</a:t>
                    </a:r>
                  </a:p>
                </p:txBody>
              </p:sp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5C8F6D8A-0FA2-9143-9E37-DA4FD7290955}"/>
                      </a:ext>
                    </a:extLst>
                  </p:cNvPr>
                  <p:cNvSpPr txBox="1"/>
                  <p:nvPr/>
                </p:nvSpPr>
                <p:spPr>
                  <a:xfrm>
                    <a:off x="4829868" y="1155599"/>
                    <a:ext cx="373177" cy="5253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r-TR" sz="3200" dirty="0"/>
                      <a:t>+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" name="TextBox 10">
                        <a:extLst>
                          <a:ext uri="{FF2B5EF4-FFF2-40B4-BE49-F238E27FC236}">
                            <a16:creationId xmlns:a16="http://schemas.microsoft.com/office/drawing/2014/main" id="{2F3E9425-8FBF-B244-A872-F49BCCE47CA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357742" y="1155599"/>
                        <a:ext cx="808616" cy="52536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tr-TR" sz="3200" dirty="0"/>
                          <a:t>+  </a:t>
                        </a:r>
                        <a14:m>
                          <m:oMath xmlns:m="http://schemas.openxmlformats.org/officeDocument/2006/math"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oMath>
                        </a14:m>
                        <a:endParaRPr lang="tr-TR" sz="3200" dirty="0"/>
                      </a:p>
                    </p:txBody>
                  </p:sp>
                </mc:Choice>
                <mc:Fallback xmlns="">
                  <p:sp>
                    <p:nvSpPr>
                      <p:cNvPr id="11" name="TextBox 10">
                        <a:extLst>
                          <a:ext uri="{FF2B5EF4-FFF2-40B4-BE49-F238E27FC236}">
                            <a16:creationId xmlns:a16="http://schemas.microsoft.com/office/drawing/2014/main" id="{2F3E9425-8FBF-B244-A872-F49BCCE47CA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357742" y="1155599"/>
                        <a:ext cx="808616" cy="525369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l="-16447" t="-12632" b="-3578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EFFB7074-46AA-8247-9662-328C1A0366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46913" y="1643376"/>
                  <a:ext cx="516558" cy="4265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B4D1D5DF-34E3-A54E-B59F-CEAD1F196E0A}"/>
                      </a:ext>
                    </a:extLst>
                  </p:cNvPr>
                  <p:cNvSpPr/>
                  <p:nvPr/>
                </p:nvSpPr>
                <p:spPr>
                  <a:xfrm>
                    <a:off x="3533325" y="1370877"/>
                    <a:ext cx="36978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oMath>
                      </m:oMathPara>
                    </a14:m>
                    <a:endParaRPr lang="tr-TR" i="1" dirty="0"/>
                  </a:p>
                </p:txBody>
              </p:sp>
            </mc:Choice>
            <mc:Fallback xmlns="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B4D1D5DF-34E3-A54E-B59F-CEAD1F196E0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3325" y="1370877"/>
                    <a:ext cx="36978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28DC8633-DA4B-3F4A-A905-20D7A89246EA}"/>
                      </a:ext>
                    </a:extLst>
                  </p:cNvPr>
                  <p:cNvSpPr/>
                  <p:nvPr/>
                </p:nvSpPr>
                <p:spPr>
                  <a:xfrm>
                    <a:off x="5122016" y="1397186"/>
                    <a:ext cx="36978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oMath>
                      </m:oMathPara>
                    </a14:m>
                    <a:endParaRPr lang="tr-TR" i="1" dirty="0"/>
                  </a:p>
                </p:txBody>
              </p:sp>
            </mc:Choice>
            <mc:Fallback xmlns="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28DC8633-DA4B-3F4A-A905-20D7A89246E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2016" y="1397186"/>
                    <a:ext cx="36978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705754" y="1666814"/>
                  <a:ext cx="859210" cy="33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Sup>
                          <m:sSub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℘</m:t>
                            </m:r>
                          </m:sub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5754" y="1666814"/>
                  <a:ext cx="859210" cy="330219"/>
                </a:xfrm>
                <a:prstGeom prst="rect">
                  <a:avLst/>
                </a:prstGeom>
                <a:blipFill>
                  <a:blip r:embed="rId8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132341" y="1716689"/>
                  <a:ext cx="859210" cy="33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Sup>
                          <m:sSub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℘</m:t>
                            </m:r>
                          </m:sub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2341" y="1716689"/>
                  <a:ext cx="859210" cy="330219"/>
                </a:xfrm>
                <a:prstGeom prst="rect">
                  <a:avLst/>
                </a:prstGeom>
                <a:blipFill>
                  <a:blip r:embed="rId9"/>
                  <a:stretch>
                    <a:fillRect b="-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3261816" y="2718334"/>
            <a:ext cx="8789781" cy="376262"/>
            <a:chOff x="3083778" y="2968415"/>
            <a:chExt cx="8789781" cy="3762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CAB439B-D70C-E142-8836-179001009DD3}"/>
                    </a:ext>
                  </a:extLst>
                </p:cNvPr>
                <p:cNvSpPr txBox="1"/>
                <p:nvPr/>
              </p:nvSpPr>
              <p:spPr>
                <a:xfrm>
                  <a:off x="3975300" y="2990798"/>
                  <a:ext cx="7898259" cy="35387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𝑂𝐻</m:t>
                            </m:r>
                          </m:sub>
                        </m:sSub>
                        <m:d>
                          <m:d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℘</m:t>
                                </m:r>
                              </m:sub>
                            </m:sSub>
                          </m:e>
                        </m:d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=−∫</m:t>
                        </m:r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rad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sz="2000" b="0" i="0" smtClean="0">
                            <a:latin typeface="Cambria Math" panose="02040503050406030204" pitchFamily="18" charset="0"/>
                          </a:rPr>
                          <m:t>str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sSubSup>
                          <m:sSubSup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tr-TR" sz="200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℘</m:t>
                            </m:r>
                          </m:sub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tr-TR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sz="2000">
                            <a:latin typeface="Cambria Math" panose="02040503050406030204" pitchFamily="18" charset="0"/>
                          </a:rPr>
                          <m:t>str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sSubSup>
                          <m:sSub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tr-TR" sz="20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℘</m:t>
                            </m:r>
                          </m:sub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sSubSup>
                          <m:sSub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tr-TR" sz="20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℘</m:t>
                            </m:r>
                          </m:sub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CAB439B-D70C-E142-8836-179001009D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5300" y="2990798"/>
                  <a:ext cx="7898259" cy="353879"/>
                </a:xfrm>
                <a:prstGeom prst="rect">
                  <a:avLst/>
                </a:prstGeom>
                <a:blipFill>
                  <a:blip r:embed="rId10"/>
                  <a:stretch>
                    <a:fillRect t="-10345" b="-29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Bent Arrow 28"/>
            <p:cNvSpPr/>
            <p:nvPr/>
          </p:nvSpPr>
          <p:spPr>
            <a:xfrm flipV="1">
              <a:off x="3083778" y="2968415"/>
              <a:ext cx="848791" cy="265833"/>
            </a:xfrm>
            <a:prstGeom prst="ben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33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329CC991-83F3-3D4E-8E90-4E6283BF4004}"/>
              </a:ext>
            </a:extLst>
          </p:cNvPr>
          <p:cNvSpPr txBox="1"/>
          <p:nvPr/>
        </p:nvSpPr>
        <p:spPr>
          <a:xfrm>
            <a:off x="716401" y="339695"/>
            <a:ext cx="3992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photon, gluon, …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acquire</a:t>
            </a:r>
            <a:r>
              <a:rPr lang="tr-TR" dirty="0"/>
              <a:t> </a:t>
            </a:r>
            <a:r>
              <a:rPr lang="en-US" dirty="0"/>
              <a:t>masses: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7435CEFB-B191-C344-BAF8-D6B3462679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0702004"/>
                  </p:ext>
                </p:extLst>
              </p:nvPr>
            </p:nvGraphicFramePr>
            <p:xfrm>
              <a:off x="801600" y="3080347"/>
              <a:ext cx="10892469" cy="24249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30823">
                      <a:extLst>
                        <a:ext uri="{9D8B030D-6E8A-4147-A177-3AD203B41FA5}">
                          <a16:colId xmlns:a16="http://schemas.microsoft.com/office/drawing/2014/main" val="87740429"/>
                        </a:ext>
                      </a:extLst>
                    </a:gridCol>
                    <a:gridCol w="3630823">
                      <a:extLst>
                        <a:ext uri="{9D8B030D-6E8A-4147-A177-3AD203B41FA5}">
                          <a16:colId xmlns:a16="http://schemas.microsoft.com/office/drawing/2014/main" val="3954058000"/>
                        </a:ext>
                      </a:extLst>
                    </a:gridCol>
                    <a:gridCol w="3630823">
                      <a:extLst>
                        <a:ext uri="{9D8B030D-6E8A-4147-A177-3AD203B41FA5}">
                          <a16:colId xmlns:a16="http://schemas.microsoft.com/office/drawing/2014/main" val="1972762822"/>
                        </a:ext>
                      </a:extLst>
                    </a:gridCol>
                  </a:tblGrid>
                  <a:tr h="1799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Gauge Boson</a:t>
                          </a:r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dirty="0"/>
                            <a:t>Loop</a:t>
                          </a:r>
                          <a:r>
                            <a:rPr lang="tr-TR" sz="1800" dirty="0"/>
                            <a:t> </a:t>
                          </a:r>
                          <a:r>
                            <a:rPr lang="tr-TR" sz="1800" dirty="0" err="1"/>
                            <a:t>Factor</a:t>
                          </a:r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/>
                            <a:t>Broken Symmetry</a:t>
                          </a:r>
                          <a:endParaRPr lang="tr-TR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0795359"/>
                      </a:ext>
                    </a:extLst>
                  </a:tr>
                  <a:tr h="6865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tr-T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18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tr-TR" sz="18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  <m:sup>
                                    <m:r>
                                      <a:rPr lang="tr-TR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tr-TR" sz="1800" b="0" i="1" smtClean="0">
                                        <a:latin typeface="Cambria Math" panose="02040503050406030204" pitchFamily="18" charset="0"/>
                                      </a:rPr>
                                      <m:t>=1,…,8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tr-TR" sz="1800" b="0" i="1" smtClean="0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  <m:sSup>
                                    <m:sSupPr>
                                      <m:ctrlPr>
                                        <a:rPr lang="tr-TR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tr-TR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bSup>
                                <m:sSubSupPr>
                                  <m:ctrlP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tr-TR" sz="1800" b="0" dirty="0">
                              <a:solidFill>
                                <a:srgbClr val="AF0597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cap="none" baseline="0" dirty="0"/>
                            <a:t>color</a:t>
                          </a:r>
                          <a:endParaRPr lang="tr-TR" sz="1800" cap="none" baseline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53559"/>
                      </a:ext>
                    </a:extLst>
                  </a:tr>
                  <a:tr h="6865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tr-T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18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tr-TR" sz="18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  <m:sup>
                                    <m:r>
                                      <a:rPr lang="tr-TR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tr-TR" sz="1800" b="0" i="1" smtClean="0">
                                        <a:latin typeface="Cambria Math" panose="02040503050406030204" pitchFamily="18" charset="0"/>
                                      </a:rPr>
                                      <m:t>=1,…,3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r>
                                <a:rPr lang="tr-TR" sz="1800" b="0" i="1" smtClean="0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  <m:sSup>
                                    <m:sSupPr>
                                      <m:ctrlPr>
                                        <a:rPr lang="tr-TR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tr-TR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bSup>
                                <m:sSubSupPr>
                                  <m:ctrlP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tr-TR" sz="1800" b="0" dirty="0">
                              <a:solidFill>
                                <a:srgbClr val="AF0597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cap="none" baseline="0" dirty="0"/>
                            <a:t>isospin</a:t>
                          </a:r>
                          <a:endParaRPr lang="tr-TR" sz="1800" cap="none" baseline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060860"/>
                      </a:ext>
                    </a:extLst>
                  </a:tr>
                  <a:tr h="6861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80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tr-TR" sz="18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tr-TR" sz="1800" b="0" i="1" smtClean="0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39</m:t>
                                  </m:r>
                                </m:num>
                                <m:den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  <m:sSup>
                                    <m:sSupPr>
                                      <m:ctrlPr>
                                        <a:rPr lang="tr-TR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tr-TR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bSup>
                                <m:sSubSupPr>
                                  <m:ctrlP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  <m:sup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tr-TR" sz="1800" b="0" dirty="0">
                              <a:solidFill>
                                <a:srgbClr val="AF0597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cap="none" baseline="0" dirty="0"/>
                            <a:t>hypercharge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95135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7435CEFB-B191-C344-BAF8-D6B3462679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0702004"/>
                  </p:ext>
                </p:extLst>
              </p:nvPr>
            </p:nvGraphicFramePr>
            <p:xfrm>
              <a:off x="801600" y="3080347"/>
              <a:ext cx="10892469" cy="24249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30823">
                      <a:extLst>
                        <a:ext uri="{9D8B030D-6E8A-4147-A177-3AD203B41FA5}">
                          <a16:colId xmlns:a16="http://schemas.microsoft.com/office/drawing/2014/main" val="87740429"/>
                        </a:ext>
                      </a:extLst>
                    </a:gridCol>
                    <a:gridCol w="3630823">
                      <a:extLst>
                        <a:ext uri="{9D8B030D-6E8A-4147-A177-3AD203B41FA5}">
                          <a16:colId xmlns:a16="http://schemas.microsoft.com/office/drawing/2014/main" val="3954058000"/>
                        </a:ext>
                      </a:extLst>
                    </a:gridCol>
                    <a:gridCol w="3630823">
                      <a:extLst>
                        <a:ext uri="{9D8B030D-6E8A-4147-A177-3AD203B41FA5}">
                          <a16:colId xmlns:a16="http://schemas.microsoft.com/office/drawing/2014/main" val="197276282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Gauge Boson</a:t>
                          </a:r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dirty="0"/>
                            <a:t>Loop</a:t>
                          </a:r>
                          <a:r>
                            <a:rPr lang="tr-TR" sz="1800" dirty="0"/>
                            <a:t> </a:t>
                          </a:r>
                          <a:r>
                            <a:rPr lang="tr-TR" sz="1800" dirty="0" err="1"/>
                            <a:t>Factor</a:t>
                          </a:r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/>
                            <a:t>Broken Symmetry</a:t>
                          </a:r>
                          <a:endParaRPr lang="tr-TR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0795359"/>
                      </a:ext>
                    </a:extLst>
                  </a:tr>
                  <a:tr h="686516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0" t="-57407" r="-200350" b="-2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350" t="-57407" r="-100350" b="-2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cap="none" baseline="0" dirty="0"/>
                            <a:t>color</a:t>
                          </a:r>
                          <a:endParaRPr lang="tr-TR" sz="1800" cap="none" baseline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53559"/>
                      </a:ext>
                    </a:extLst>
                  </a:tr>
                  <a:tr h="686516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0" t="-154545" r="-200350" b="-9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350" t="-154545" r="-100350" b="-9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cap="none" baseline="0" dirty="0"/>
                            <a:t>isospin</a:t>
                          </a:r>
                          <a:endParaRPr lang="tr-TR" sz="1800" cap="none" baseline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060860"/>
                      </a:ext>
                    </a:extLst>
                  </a:tr>
                  <a:tr h="686135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0" t="-259259" r="-2003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350" t="-259259" r="-1003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cap="none" baseline="0" dirty="0"/>
                            <a:t>hypercharge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95135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802225"/>
                  </p:ext>
                </p:extLst>
              </p:nvPr>
            </p:nvGraphicFramePr>
            <p:xfrm>
              <a:off x="801600" y="5512027"/>
              <a:ext cx="10892469" cy="490982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3632688">
                      <a:extLst>
                        <a:ext uri="{9D8B030D-6E8A-4147-A177-3AD203B41FA5}">
                          <a16:colId xmlns:a16="http://schemas.microsoft.com/office/drawing/2014/main" val="3802214326"/>
                        </a:ext>
                      </a:extLst>
                    </a:gridCol>
                    <a:gridCol w="3629891">
                      <a:extLst>
                        <a:ext uri="{9D8B030D-6E8A-4147-A177-3AD203B41FA5}">
                          <a16:colId xmlns:a16="http://schemas.microsoft.com/office/drawing/2014/main" val="2490548643"/>
                        </a:ext>
                      </a:extLst>
                    </a:gridCol>
                    <a:gridCol w="3629890">
                      <a:extLst>
                        <a:ext uri="{9D8B030D-6E8A-4147-A177-3AD203B41FA5}">
                          <a16:colId xmlns:a16="http://schemas.microsoft.com/office/drawing/2014/main" val="17269908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tr-TR" sz="18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1800" b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≠2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⟹</m:t>
                              </m:r>
                              <m:func>
                                <m:funcPr>
                                  <m:ctrlPr>
                                    <a:rPr lang="en-US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800" b="0" i="1" smtClean="0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f>
                                <m:fPr>
                                  <m:ctrlPr>
                                    <a:rPr lang="en-US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tr-TR" sz="1800" b="0" dirty="0">
                              <a:solidFill>
                                <a:srgbClr val="AF0597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b="0" cap="none" baseline="0" dirty="0"/>
                            <a:t>electric charge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28122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802225"/>
                  </p:ext>
                </p:extLst>
              </p:nvPr>
            </p:nvGraphicFramePr>
            <p:xfrm>
              <a:off x="801600" y="5512027"/>
              <a:ext cx="10892469" cy="490982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3632688">
                      <a:extLst>
                        <a:ext uri="{9D8B030D-6E8A-4147-A177-3AD203B41FA5}">
                          <a16:colId xmlns:a16="http://schemas.microsoft.com/office/drawing/2014/main" val="3802214326"/>
                        </a:ext>
                      </a:extLst>
                    </a:gridCol>
                    <a:gridCol w="3629891">
                      <a:extLst>
                        <a:ext uri="{9D8B030D-6E8A-4147-A177-3AD203B41FA5}">
                          <a16:colId xmlns:a16="http://schemas.microsoft.com/office/drawing/2014/main" val="2490548643"/>
                        </a:ext>
                      </a:extLst>
                    </a:gridCol>
                    <a:gridCol w="3629890">
                      <a:extLst>
                        <a:ext uri="{9D8B030D-6E8A-4147-A177-3AD203B41FA5}">
                          <a16:colId xmlns:a16="http://schemas.microsoft.com/office/drawing/2014/main" val="1726990873"/>
                        </a:ext>
                      </a:extLst>
                    </a:gridCol>
                  </a:tblGrid>
                  <a:tr h="4909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8" t="-6173" r="-200336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68" t="-6173" r="-100336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b="0" cap="none" baseline="0" dirty="0" smtClean="0"/>
                            <a:t>electric </a:t>
                          </a:r>
                          <a:r>
                            <a:rPr lang="en-US" sz="1800" b="0" cap="none" baseline="0" dirty="0"/>
                            <a:t>charge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281222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Group 8"/>
          <p:cNvGrpSpPr/>
          <p:nvPr/>
        </p:nvGrpSpPr>
        <p:grpSpPr>
          <a:xfrm>
            <a:off x="1323924" y="6311115"/>
            <a:ext cx="10476608" cy="369332"/>
            <a:chOff x="1721228" y="6587449"/>
            <a:chExt cx="10476608" cy="384693"/>
          </a:xfrm>
        </p:grpSpPr>
        <p:sp>
          <p:nvSpPr>
            <p:cNvPr id="2" name="Rectangle 1"/>
            <p:cNvSpPr/>
            <p:nvPr/>
          </p:nvSpPr>
          <p:spPr>
            <a:xfrm>
              <a:off x="1721228" y="6587449"/>
              <a:ext cx="6195350" cy="3846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/>
                <a:t>(</a:t>
              </a:r>
              <a:r>
                <a:rPr lang="en-US" dirty="0" err="1"/>
                <a:t>D’Attanasio</a:t>
              </a:r>
              <a:r>
                <a:rPr lang="en-US" dirty="0"/>
                <a:t>, hep-</a:t>
              </a:r>
              <a:r>
                <a:rPr lang="en-US" dirty="0" err="1"/>
                <a:t>ph</a:t>
              </a:r>
              <a:r>
                <a:rPr lang="en-US" dirty="0"/>
                <a:t>/</a:t>
              </a:r>
              <a:r>
                <a:rPr lang="en-US" dirty="0">
                  <a:hlinkClick r:id="rId5"/>
                </a:rPr>
                <a:t>9602156</a:t>
              </a:r>
              <a:r>
                <a:rPr lang="en-US" dirty="0"/>
                <a:t>, 1996; </a:t>
              </a:r>
              <a:r>
                <a:rPr lang="en-US" dirty="0" err="1"/>
                <a:t>Peskin</a:t>
              </a:r>
              <a:r>
                <a:rPr lang="en-US" dirty="0"/>
                <a:t> &amp; </a:t>
              </a:r>
              <a:r>
                <a:rPr lang="en-US" dirty="0">
                  <a:hlinkClick r:id="rId6"/>
                </a:rPr>
                <a:t>Schroeder</a:t>
              </a:r>
              <a:r>
                <a:rPr lang="en-US" dirty="0"/>
                <a:t>, 1995)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A15B1C-3735-A844-A732-BA33DEDB1F3C}"/>
                </a:ext>
              </a:extLst>
            </p:cNvPr>
            <p:cNvSpPr txBox="1"/>
            <p:nvPr/>
          </p:nvSpPr>
          <p:spPr>
            <a:xfrm>
              <a:off x="7818176" y="6587449"/>
              <a:ext cx="4379660" cy="3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dirty="0"/>
                <a:t>(L. </a:t>
              </a:r>
              <a:r>
                <a:rPr lang="tr-TR" dirty="0">
                  <a:hlinkClick r:id="rId7"/>
                </a:rPr>
                <a:t>Okun</a:t>
              </a:r>
              <a:r>
                <a:rPr lang="tr-TR" dirty="0"/>
                <a:t>, </a:t>
              </a:r>
              <a:r>
                <a:rPr lang="en-US" dirty="0"/>
                <a:t>19</a:t>
              </a:r>
              <a:r>
                <a:rPr lang="tr-TR" dirty="0"/>
                <a:t>77;  A. </a:t>
              </a:r>
              <a:r>
                <a:rPr lang="tr-TR" dirty="0" err="1"/>
                <a:t>Ignatiev</a:t>
              </a:r>
              <a:r>
                <a:rPr lang="tr-TR" dirty="0"/>
                <a:t> &amp; G. </a:t>
              </a:r>
              <a:r>
                <a:rPr lang="tr-TR" dirty="0">
                  <a:hlinkClick r:id="rId8"/>
                </a:rPr>
                <a:t>Joshi, </a:t>
              </a:r>
              <a:r>
                <a:rPr lang="en-US" dirty="0"/>
                <a:t> 19</a:t>
              </a:r>
              <a:r>
                <a:rPr lang="tr-TR" dirty="0"/>
                <a:t>96)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1601" y="988415"/>
            <a:ext cx="2997698" cy="1289125"/>
            <a:chOff x="801601" y="1100487"/>
            <a:chExt cx="3252572" cy="13933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1AD6166-A1E3-5947-BC94-C622CC24B02C}"/>
                </a:ext>
              </a:extLst>
            </p:cNvPr>
            <p:cNvGrpSpPr/>
            <p:nvPr/>
          </p:nvGrpSpPr>
          <p:grpSpPr>
            <a:xfrm>
              <a:off x="801601" y="1100487"/>
              <a:ext cx="3252572" cy="1393331"/>
              <a:chOff x="740077" y="1044382"/>
              <a:chExt cx="3252572" cy="157798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15EF502-70B8-4646-8A85-7918FE11C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0077" y="1044382"/>
                <a:ext cx="3105605" cy="1577984"/>
              </a:xfrm>
              <a:prstGeom prst="rect">
                <a:avLst/>
              </a:prstGeom>
            </p:spPr>
          </p:pic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086ECC3B-485C-7349-B4B9-E93FCA8306FB}"/>
                  </a:ext>
                </a:extLst>
              </p:cNvPr>
              <p:cNvGrpSpPr/>
              <p:nvPr/>
            </p:nvGrpSpPr>
            <p:grpSpPr>
              <a:xfrm>
                <a:off x="767348" y="1238334"/>
                <a:ext cx="3225301" cy="968765"/>
                <a:chOff x="3626808" y="2944521"/>
                <a:chExt cx="4478988" cy="1670302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4B1CDE60-DE6B-7F4D-9774-7D62C6AFEA89}"/>
                    </a:ext>
                  </a:extLst>
                </p:cNvPr>
                <p:cNvGrpSpPr/>
                <p:nvPr/>
              </p:nvGrpSpPr>
              <p:grpSpPr>
                <a:xfrm>
                  <a:off x="3626808" y="4189595"/>
                  <a:ext cx="4053604" cy="425228"/>
                  <a:chOff x="3626808" y="4189595"/>
                  <a:chExt cx="4053604" cy="42522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" name="TextBox 10">
                        <a:extLst>
                          <a:ext uri="{FF2B5EF4-FFF2-40B4-BE49-F238E27FC236}">
                            <a16:creationId xmlns:a16="http://schemas.microsoft.com/office/drawing/2014/main" id="{82FBA78C-7A78-0049-B0EC-0EA713E76E6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899087" y="4232265"/>
                        <a:ext cx="781325" cy="38255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p>
                              </m:s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tr-TR" dirty="0"/>
                      </a:p>
                    </p:txBody>
                  </p:sp>
                </mc:Choice>
                <mc:Fallback xmlns="">
                  <p:sp>
                    <p:nvSpPr>
                      <p:cNvPr id="11" name="TextBox 10">
                        <a:extLst>
                          <a:ext uri="{FF2B5EF4-FFF2-40B4-BE49-F238E27FC236}">
                            <a16:creationId xmlns:a16="http://schemas.microsoft.com/office/drawing/2014/main" id="{82FBA78C-7A78-0049-B0EC-0EA713E76E6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899087" y="4232265"/>
                        <a:ext cx="781325" cy="382558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l="-14286" r="-45238" b="-10625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" name="TextBox 9">
                        <a:extLst>
                          <a:ext uri="{FF2B5EF4-FFF2-40B4-BE49-F238E27FC236}">
                            <a16:creationId xmlns:a16="http://schemas.microsoft.com/office/drawing/2014/main" id="{8DF582CD-D822-3248-9847-C5C163257CB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626808" y="4189595"/>
                        <a:ext cx="783774" cy="382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tr-TR" sz="1600" dirty="0"/>
                      </a:p>
                    </p:txBody>
                  </p:sp>
                </mc:Choice>
                <mc:Fallback xmlns="">
                  <p:sp>
                    <p:nvSpPr>
                      <p:cNvPr id="10" name="TextBox 9">
                        <a:extLst>
                          <a:ext uri="{FF2B5EF4-FFF2-40B4-BE49-F238E27FC236}">
                            <a16:creationId xmlns:a16="http://schemas.microsoft.com/office/drawing/2014/main" id="{8DF582CD-D822-3248-9847-C5C163257CB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626808" y="4189595"/>
                        <a:ext cx="783774" cy="382554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 l="-14286" r="-45238" b="-11333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D3DB8003-15F3-CA41-94BB-7FDBA4EECDA2}"/>
                    </a:ext>
                  </a:extLst>
                </p:cNvPr>
                <p:cNvSpPr/>
                <p:nvPr/>
              </p:nvSpPr>
              <p:spPr>
                <a:xfrm>
                  <a:off x="3969806" y="2944521"/>
                  <a:ext cx="621792" cy="5896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2FC2E49-1FB5-9B49-9A9B-60A752F25088}"/>
                    </a:ext>
                  </a:extLst>
                </p:cNvPr>
                <p:cNvSpPr/>
                <p:nvPr/>
              </p:nvSpPr>
              <p:spPr>
                <a:xfrm>
                  <a:off x="7484004" y="2948561"/>
                  <a:ext cx="621792" cy="5896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</p:grp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A64B61A-2695-2849-B89C-410486DB01D5}"/>
                  </a:ext>
                </a:extLst>
              </p:cNvPr>
              <p:cNvSpPr/>
              <p:nvPr/>
            </p:nvSpPr>
            <p:spPr>
              <a:xfrm>
                <a:off x="1564345" y="1044382"/>
                <a:ext cx="1457102" cy="157798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809667" y="1865545"/>
                  <a:ext cx="1023354" cy="3683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tr-T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℘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9667" y="1865545"/>
                  <a:ext cx="1023354" cy="368353"/>
                </a:xfrm>
                <a:prstGeom prst="rect">
                  <a:avLst/>
                </a:prstGeom>
                <a:blipFill>
                  <a:blip r:embed="rId12"/>
                  <a:stretch>
                    <a:fillRect b="-1851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2927562" y="2306572"/>
            <a:ext cx="8986619" cy="354584"/>
            <a:chOff x="2993037" y="2366291"/>
            <a:chExt cx="8986619" cy="3545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CAB439B-D70C-E142-8836-179001009DD3}"/>
                    </a:ext>
                  </a:extLst>
                </p:cNvPr>
                <p:cNvSpPr txBox="1"/>
                <p:nvPr/>
              </p:nvSpPr>
              <p:spPr>
                <a:xfrm>
                  <a:off x="3841828" y="2366291"/>
                  <a:ext cx="8137828" cy="35458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d>
                          <m:d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tr-TR" sz="2000" b="0" i="0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℘</m:t>
                                </m:r>
                              </m:sub>
                            </m:sSub>
                          </m:e>
                        </m:d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=∫</m:t>
                        </m:r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rad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tr-T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tr-TR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℘</m:t>
                                </m:r>
                              </m:sub>
                              <m:sup>
                                <m:r>
                                  <a:rPr lang="tr-T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+0.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℘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sty m:val="p"/>
                          </m:rPr>
                          <a:rPr lang="tr-TR" sz="2000">
                            <a:latin typeface="Cambria Math" panose="02040503050406030204" pitchFamily="18" charset="0"/>
                          </a:rPr>
                          <m:t>tr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tr-TR" sz="2000" b="0" i="0" smtClean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tr-TR" sz="2000" b="0" i="0" smtClean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p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+"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transverse</m:t>
                        </m:r>
                        <m:r>
                          <a:rPr lang="tr-TR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sz="2000" b="0" i="0" smtClean="0">
                            <a:latin typeface="Cambria Math" panose="02040503050406030204" pitchFamily="18" charset="0"/>
                          </a:rPr>
                          <m:t>part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tr-TR" sz="20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CAB439B-D70C-E142-8836-179001009D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1828" y="2366291"/>
                  <a:ext cx="8137828" cy="354584"/>
                </a:xfrm>
                <a:prstGeom prst="rect">
                  <a:avLst/>
                </a:prstGeom>
                <a:blipFill>
                  <a:blip r:embed="rId14"/>
                  <a:stretch>
                    <a:fillRect t="-6897" b="-2758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Bent Arrow 21"/>
            <p:cNvSpPr/>
            <p:nvPr/>
          </p:nvSpPr>
          <p:spPr>
            <a:xfrm flipV="1">
              <a:off x="2993037" y="2366291"/>
              <a:ext cx="848791" cy="265833"/>
            </a:xfrm>
            <a:prstGeom prst="ben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73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FF158D-143A-CE47-A8DD-06BDB949103F}"/>
              </a:ext>
            </a:extLst>
          </p:cNvPr>
          <p:cNvSpPr txBox="1"/>
          <p:nvPr/>
        </p:nvSpPr>
        <p:spPr>
          <a:xfrm>
            <a:off x="5336370" y="3979045"/>
            <a:ext cx="4780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How to prevent </a:t>
            </a:r>
            <a:r>
              <a:rPr lang="en-US" sz="2000" dirty="0">
                <a:solidFill>
                  <a:srgbClr val="AF0597"/>
                </a:solidFill>
              </a:rPr>
              <a:t>c</a:t>
            </a:r>
            <a:r>
              <a:rPr lang="tr-TR" sz="2000" dirty="0" err="1">
                <a:solidFill>
                  <a:srgbClr val="AF0597"/>
                </a:solidFill>
              </a:rPr>
              <a:t>harge</a:t>
            </a:r>
            <a:r>
              <a:rPr lang="tr-TR" sz="2000" dirty="0">
                <a:solidFill>
                  <a:srgbClr val="AF0597"/>
                </a:solidFill>
              </a:rPr>
              <a:t> </a:t>
            </a:r>
            <a:r>
              <a:rPr lang="tr-TR" sz="2000" dirty="0" err="1"/>
              <a:t>and</a:t>
            </a:r>
            <a:r>
              <a:rPr lang="tr-TR" sz="2000" dirty="0">
                <a:solidFill>
                  <a:srgbClr val="AF0597"/>
                </a:solidFill>
              </a:rPr>
              <a:t> color </a:t>
            </a:r>
            <a:r>
              <a:rPr lang="en-US" sz="2000" dirty="0"/>
              <a:t>breaking ?</a:t>
            </a:r>
            <a:endParaRPr lang="en-US" sz="2000" dirty="0">
              <a:solidFill>
                <a:srgbClr val="AF0597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FF158D-143A-CE47-A8DD-06BDB949103F}"/>
              </a:ext>
            </a:extLst>
          </p:cNvPr>
          <p:cNvSpPr txBox="1"/>
          <p:nvPr/>
        </p:nvSpPr>
        <p:spPr>
          <a:xfrm>
            <a:off x="944590" y="2078736"/>
            <a:ext cx="4326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How to stabilize the </a:t>
            </a:r>
            <a:r>
              <a:rPr lang="en-US" sz="2000" dirty="0">
                <a:solidFill>
                  <a:srgbClr val="AF0597"/>
                </a:solidFill>
              </a:rPr>
              <a:t>Higgs boson</a:t>
            </a:r>
            <a:r>
              <a:rPr lang="en-US" sz="2000" cap="small" dirty="0">
                <a:solidFill>
                  <a:srgbClr val="AF0597"/>
                </a:solidFill>
              </a:rPr>
              <a:t> </a:t>
            </a:r>
            <a:r>
              <a:rPr lang="en-US" sz="2000" dirty="0"/>
              <a:t>mass</a:t>
            </a:r>
            <a:r>
              <a:rPr lang="en-US" sz="2000" cap="small" dirty="0">
                <a:solidFill>
                  <a:srgbClr val="AF0597"/>
                </a:solidFill>
              </a:rPr>
              <a:t> </a:t>
            </a:r>
            <a:r>
              <a:rPr lang="en-US" sz="2000" dirty="0"/>
              <a:t>?</a:t>
            </a:r>
            <a:endParaRPr lang="en-US" sz="2000" dirty="0">
              <a:solidFill>
                <a:srgbClr val="AF0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50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2001" y="6467403"/>
            <a:ext cx="420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(DD, </a:t>
            </a:r>
            <a:r>
              <a:rPr lang="en-US" dirty="0">
                <a:hlinkClick r:id="rId2"/>
              </a:rPr>
              <a:t>1901.07244</a:t>
            </a:r>
            <a:r>
              <a:rPr lang="en-US" dirty="0"/>
              <a:t>, 2019; </a:t>
            </a:r>
            <a:r>
              <a:rPr lang="en-US" dirty="0">
                <a:hlinkClick r:id="rId3"/>
              </a:rPr>
              <a:t>1605.00377</a:t>
            </a:r>
            <a:r>
              <a:rPr lang="en-US" dirty="0"/>
              <a:t>, 2016)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749D37-8BC1-2244-9717-7070B00F39AC}"/>
                  </a:ext>
                </a:extLst>
              </p:cNvPr>
              <p:cNvSpPr txBox="1"/>
              <p:nvPr/>
            </p:nvSpPr>
            <p:spPr>
              <a:xfrm>
                <a:off x="934981" y="1271999"/>
                <a:ext cx="26296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≡−</m:t>
                      </m:r>
                      <m:sSub>
                        <m:sSubPr>
                          <m:ctrlP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tr-T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749D37-8BC1-2244-9717-7070B00F3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81" y="1271999"/>
                <a:ext cx="2629630" cy="307777"/>
              </a:xfrm>
              <a:prstGeom prst="rect">
                <a:avLst/>
              </a:prstGeom>
              <a:blipFill>
                <a:blip r:embed="rId4"/>
                <a:stretch>
                  <a:fillRect l="-1852" r="-463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855C57-141D-AC43-8B73-EF2B0FF04A62}"/>
                  </a:ext>
                </a:extLst>
              </p:cNvPr>
              <p:cNvSpPr txBox="1"/>
              <p:nvPr/>
            </p:nvSpPr>
            <p:spPr>
              <a:xfrm>
                <a:off x="3597861" y="3118873"/>
                <a:ext cx="3797835" cy="5249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=∫</m:t>
                      </m:r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ra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tr-TR" sz="200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855C57-141D-AC43-8B73-EF2B0FF04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861" y="3118873"/>
                <a:ext cx="3797835" cy="5249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E218D43-28ED-CD4E-A0D1-038788E095EA}"/>
              </a:ext>
            </a:extLst>
          </p:cNvPr>
          <p:cNvSpPr/>
          <p:nvPr/>
        </p:nvSpPr>
        <p:spPr>
          <a:xfrm>
            <a:off x="782772" y="427584"/>
            <a:ext cx="5699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search for an answer, </a:t>
            </a:r>
            <a:r>
              <a:rPr lang="tr-TR" dirty="0"/>
              <a:t>start</a:t>
            </a:r>
            <a:r>
              <a:rPr lang="en-US" dirty="0"/>
              <a:t> with a trivial identity: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C6AAF99C-1C25-B842-81A6-839FB796D31B}"/>
              </a:ext>
            </a:extLst>
          </p:cNvPr>
          <p:cNvSpPr/>
          <p:nvPr/>
        </p:nvSpPr>
        <p:spPr>
          <a:xfrm rot="20377820">
            <a:off x="3090140" y="1736786"/>
            <a:ext cx="581260" cy="1686704"/>
          </a:xfrm>
          <a:custGeom>
            <a:avLst/>
            <a:gdLst>
              <a:gd name="connsiteX0" fmla="*/ 619011 w 619011"/>
              <a:gd name="connsiteY0" fmla="*/ 0 h 2630659"/>
              <a:gd name="connsiteX1" fmla="*/ 253251 w 619011"/>
              <a:gd name="connsiteY1" fmla="*/ 576776 h 2630659"/>
              <a:gd name="connsiteX2" fmla="*/ 33 w 619011"/>
              <a:gd name="connsiteY2" fmla="*/ 1350499 h 2630659"/>
              <a:gd name="connsiteX3" fmla="*/ 239183 w 619011"/>
              <a:gd name="connsiteY3" fmla="*/ 2630659 h 263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011" h="2630659">
                <a:moveTo>
                  <a:pt x="619011" y="0"/>
                </a:moveTo>
                <a:cubicBezTo>
                  <a:pt x="487712" y="175846"/>
                  <a:pt x="356414" y="351693"/>
                  <a:pt x="253251" y="576776"/>
                </a:cubicBezTo>
                <a:cubicBezTo>
                  <a:pt x="150088" y="801859"/>
                  <a:pt x="2378" y="1008185"/>
                  <a:pt x="33" y="1350499"/>
                </a:cubicBezTo>
                <a:cubicBezTo>
                  <a:pt x="-2312" y="1692813"/>
                  <a:pt x="118435" y="2161736"/>
                  <a:pt x="239183" y="2630659"/>
                </a:cubicBezTo>
              </a:path>
            </a:pathLst>
          </a:custGeom>
          <a:noFill/>
          <a:ln w="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749D37-8BC1-2244-9717-7070B00F39AC}"/>
                  </a:ext>
                </a:extLst>
              </p:cNvPr>
              <p:cNvSpPr txBox="1"/>
              <p:nvPr/>
            </p:nvSpPr>
            <p:spPr>
              <a:xfrm>
                <a:off x="913075" y="1254476"/>
                <a:ext cx="9418540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≡−</m:t>
                      </m:r>
                      <m:sSub>
                        <m:sSubPr>
                          <m:ctrlP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tr-T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rad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sSubSup>
                        <m:sSub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℘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000">
                          <a:solidFill>
                            <a:srgbClr val="AF0597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sz="200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+∫</m:t>
                      </m:r>
                      <m:sSup>
                        <m:sSupPr>
                          <m:ctrlPr>
                            <a:rPr lang="tr-T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rad>
                      <m:r>
                        <a:rPr lang="tr-TR" sz="2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sz="200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749D37-8BC1-2244-9717-7070B00F3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75" y="1254476"/>
                <a:ext cx="9418540" cy="354584"/>
              </a:xfrm>
              <a:prstGeom prst="rect">
                <a:avLst/>
              </a:prstGeom>
              <a:blipFill>
                <a:blip r:embed="rId6"/>
                <a:stretch>
                  <a:fillRect l="-270" t="-6897" r="-270" b="-2413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749D37-8BC1-2244-9717-7070B00F39AC}"/>
                  </a:ext>
                </a:extLst>
              </p:cNvPr>
              <p:cNvSpPr txBox="1"/>
              <p:nvPr/>
            </p:nvSpPr>
            <p:spPr>
              <a:xfrm>
                <a:off x="1464415" y="1907937"/>
                <a:ext cx="7199535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≡−</m:t>
                      </m:r>
                      <m:sSub>
                        <m:sSubPr>
                          <m:ctrlP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tr-T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+∫</m:t>
                      </m:r>
                      <m:sSup>
                        <m:sSupPr>
                          <m:ctrlPr>
                            <a:rPr lang="tr-TR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ra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tr-TR" sz="20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℘</m:t>
                              </m:r>
                            </m:sub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)] 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749D37-8BC1-2244-9717-7070B00F3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415" y="1907937"/>
                <a:ext cx="7199535" cy="354584"/>
              </a:xfrm>
              <a:prstGeom prst="rect">
                <a:avLst/>
              </a:prstGeom>
              <a:blipFill>
                <a:blip r:embed="rId7"/>
                <a:stretch>
                  <a:fillRect l="-85" t="-10345" r="-85" b="-29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CDB72C12-D377-F445-82AE-A83C1CF402C0}"/>
              </a:ext>
            </a:extLst>
          </p:cNvPr>
          <p:cNvGrpSpPr/>
          <p:nvPr/>
        </p:nvGrpSpPr>
        <p:grpSpPr>
          <a:xfrm>
            <a:off x="5383186" y="2382345"/>
            <a:ext cx="4063862" cy="3472587"/>
            <a:chOff x="6310452" y="3069183"/>
            <a:chExt cx="4063862" cy="34725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7454284-85AA-8F43-9804-9E981FB8F77A}"/>
                    </a:ext>
                  </a:extLst>
                </p:cNvPr>
                <p:cNvSpPr txBox="1"/>
                <p:nvPr/>
              </p:nvSpPr>
              <p:spPr>
                <a:xfrm>
                  <a:off x="8425778" y="6150124"/>
                  <a:ext cx="1948536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7454284-85AA-8F43-9804-9E981FB8F7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5778" y="6150124"/>
                  <a:ext cx="1948536" cy="391646"/>
                </a:xfrm>
                <a:prstGeom prst="rect">
                  <a:avLst/>
                </a:prstGeom>
                <a:blipFill>
                  <a:blip r:embed="rId8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B1CF052-677C-B541-BCC6-D617677C2AE7}"/>
                </a:ext>
              </a:extLst>
            </p:cNvPr>
            <p:cNvCxnSpPr>
              <a:cxnSpLocks/>
            </p:cNvCxnSpPr>
            <p:nvPr/>
          </p:nvCxnSpPr>
          <p:spPr>
            <a:xfrm>
              <a:off x="6310452" y="3069183"/>
              <a:ext cx="435788" cy="1254759"/>
            </a:xfrm>
            <a:prstGeom prst="straightConnector1">
              <a:avLst/>
            </a:prstGeom>
            <a:ln w="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0951224D-5A10-004F-AA88-96687D2AB2B8}"/>
                    </a:ext>
                  </a:extLst>
                </p:cNvPr>
                <p:cNvSpPr/>
                <p:nvPr/>
              </p:nvSpPr>
              <p:spPr>
                <a:xfrm>
                  <a:off x="6528346" y="4402637"/>
                  <a:ext cx="2882649" cy="3971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tr-TR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0951224D-5A10-004F-AA88-96687D2AB2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8346" y="4402637"/>
                  <a:ext cx="2882649" cy="397160"/>
                </a:xfrm>
                <a:prstGeom prst="rect">
                  <a:avLst/>
                </a:prstGeom>
                <a:blipFill>
                  <a:blip r:embed="rId9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C11718E-819E-1348-9FD0-73059E9DC3CD}"/>
                </a:ext>
              </a:extLst>
            </p:cNvPr>
            <p:cNvCxnSpPr>
              <a:cxnSpLocks/>
            </p:cNvCxnSpPr>
            <p:nvPr/>
          </p:nvCxnSpPr>
          <p:spPr>
            <a:xfrm>
              <a:off x="8268844" y="4799797"/>
              <a:ext cx="435788" cy="1254759"/>
            </a:xfrm>
            <a:prstGeom prst="straightConnector1">
              <a:avLst/>
            </a:prstGeom>
            <a:ln w="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546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6" grpId="1"/>
      <p:bldP spid="21" grpId="0" animBg="1"/>
      <p:bldP spid="21" grpId="1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85320" y="1015489"/>
            <a:ext cx="11647658" cy="666197"/>
            <a:chOff x="285320" y="1015489"/>
            <a:chExt cx="11647658" cy="666197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7EE4A48-3378-3946-AB4A-4C5F8C2C784B}"/>
                </a:ext>
              </a:extLst>
            </p:cNvPr>
            <p:cNvCxnSpPr>
              <a:cxnSpLocks/>
            </p:cNvCxnSpPr>
            <p:nvPr/>
          </p:nvCxnSpPr>
          <p:spPr>
            <a:xfrm>
              <a:off x="1615200" y="1502894"/>
              <a:ext cx="1423404" cy="0"/>
            </a:xfrm>
            <a:prstGeom prst="straightConnector1">
              <a:avLst/>
            </a:prstGeom>
            <a:ln w="25400" cmpd="dbl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285320" y="1015489"/>
              <a:ext cx="11647658" cy="666197"/>
              <a:chOff x="285320" y="1015489"/>
              <a:chExt cx="11647658" cy="666197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63430C3-CC6E-9143-A193-78245C07A4D9}"/>
                  </a:ext>
                </a:extLst>
              </p:cNvPr>
              <p:cNvGrpSpPr/>
              <p:nvPr/>
            </p:nvGrpSpPr>
            <p:grpSpPr>
              <a:xfrm>
                <a:off x="285320" y="1015489"/>
                <a:ext cx="4362416" cy="666197"/>
                <a:chOff x="855624" y="1462043"/>
                <a:chExt cx="4307212" cy="66619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" name="TextBox 4">
                      <a:extLst>
                        <a:ext uri="{FF2B5EF4-FFF2-40B4-BE49-F238E27FC236}">
                          <a16:creationId xmlns:a16="http://schemas.microsoft.com/office/drawing/2014/main" id="{67749D37-8BC1-2244-9717-7070B00F39A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5624" y="1733760"/>
                      <a:ext cx="1256434" cy="35227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tr-TR" sz="2000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℘</m:t>
                                    </m:r>
                                  </m:sub>
                                </m:sSub>
                              </m:e>
                            </m:d>
                          </m:oMath>
                        </m:oMathPara>
                      </a14:m>
                      <a:endParaRPr lang="tr-TR" sz="2400" dirty="0"/>
                    </a:p>
                  </p:txBody>
                </p:sp>
              </mc:Choice>
              <mc:Fallback xmlns="">
                <p:sp>
                  <p:nvSpPr>
                    <p:cNvPr id="5" name="TextBox 4">
                      <a:extLst>
                        <a:ext uri="{FF2B5EF4-FFF2-40B4-BE49-F238E27FC236}">
                          <a16:creationId xmlns:a16="http://schemas.microsoft.com/office/drawing/2014/main" id="{67749D37-8BC1-2244-9717-7070B00F39A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5624" y="1733760"/>
                      <a:ext cx="1256434" cy="352276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000" b="-206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" name="Rectangle 3">
                      <a:extLst>
                        <a:ext uri="{FF2B5EF4-FFF2-40B4-BE49-F238E27FC236}">
                          <a16:creationId xmlns:a16="http://schemas.microsoft.com/office/drawing/2014/main" id="{F9D2F9BB-7372-1A44-AAE5-B67E4BDCA0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02436" y="1683631"/>
                      <a:ext cx="1460400" cy="44460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sz="200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tr-TR" sz="200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℘</m:t>
                                    </m:r>
                                  </m:sub>
                                </m:sSub>
                              </m:e>
                            </m:d>
                          </m:oMath>
                        </m:oMathPara>
                      </a14:m>
                      <a:endParaRPr lang="tr-TR" sz="2000" dirty="0"/>
                    </a:p>
                  </p:txBody>
                </p:sp>
              </mc:Choice>
              <mc:Fallback xmlns="">
                <p:sp>
                  <p:nvSpPr>
                    <p:cNvPr id="4" name="Rectangle 3">
                      <a:extLst>
                        <a:ext uri="{FF2B5EF4-FFF2-40B4-BE49-F238E27FC236}">
                          <a16:creationId xmlns:a16="http://schemas.microsoft.com/office/drawing/2014/main" id="{F9D2F9BB-7372-1A44-AAE5-B67E4BDCA0A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02436" y="1683631"/>
                      <a:ext cx="1460400" cy="44460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C0BF420F-7321-BE44-B421-FDB8043EDD3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49679" y="1462043"/>
                      <a:ext cx="1185517" cy="33246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tr-TR" sz="2000" i="1" smtClean="0">
                                    <a:solidFill>
                                      <a:srgbClr val="AF059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solidFill>
                                      <a:srgbClr val="AF0597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solidFill>
                                      <a:srgbClr val="AF0597"/>
                                    </a:solidFill>
                                    <a:latin typeface="Cambria Math" panose="02040503050406030204" pitchFamily="18" charset="0"/>
                                  </a:rPr>
                                  <m:t>𝜇𝜈</m:t>
                                </m:r>
                              </m:sub>
                            </m:sSub>
                            <m:r>
                              <a:rPr lang="tr-TR" sz="2000" b="0" i="1" smtClean="0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  <m:t>↪</m:t>
                            </m:r>
                            <m:sSub>
                              <m:sSubPr>
                                <m:ctrlPr>
                                  <a:rPr lang="tr-TR" sz="2000" i="1" smtClean="0">
                                    <a:solidFill>
                                      <a:srgbClr val="AF059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solidFill>
                                      <a:srgbClr val="AF0597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solidFill>
                                      <a:srgbClr val="AF0597"/>
                                    </a:solidFill>
                                    <a:latin typeface="Cambria Math" panose="02040503050406030204" pitchFamily="18" charset="0"/>
                                  </a:rPr>
                                  <m:t>𝜇𝜈</m:t>
                                </m:r>
                              </m:sub>
                            </m:sSub>
                          </m:oMath>
                        </m:oMathPara>
                      </a14:m>
                      <a:endParaRPr lang="tr-TR" sz="2400" dirty="0"/>
                    </a:p>
                  </p:txBody>
                </p:sp>
              </mc:Choice>
              <mc:Fallback xmlns="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C0BF420F-7321-BE44-B421-FDB8043EDD3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49679" y="1462043"/>
                      <a:ext cx="1185517" cy="332463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4615" r="-1538" b="-22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010DA1F0-DE12-6547-82AF-BD44470680FB}"/>
                      </a:ext>
                    </a:extLst>
                  </p:cNvPr>
                  <p:cNvSpPr txBox="1"/>
                  <p:nvPr/>
                </p:nvSpPr>
                <p:spPr>
                  <a:xfrm>
                    <a:off x="4530379" y="1287206"/>
                    <a:ext cx="7402599" cy="3545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≡−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+∫</m:t>
                          </m:r>
                          <m:sSup>
                            <m:sSupPr>
                              <m:ctrlPr>
                                <a:rPr lang="tr-TR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rad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tr-TR" sz="2000" b="0" i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  <m:sup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000" b="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℘</m:t>
                                  </m:r>
                                </m:sub>
                                <m:sup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)] </m:t>
                          </m:r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010DA1F0-DE12-6547-82AF-BD44470680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30379" y="1287206"/>
                    <a:ext cx="7402599" cy="35458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0345" b="-310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" name="Group 8"/>
          <p:cNvGrpSpPr/>
          <p:nvPr/>
        </p:nvGrpSpPr>
        <p:grpSpPr>
          <a:xfrm>
            <a:off x="6586272" y="1814901"/>
            <a:ext cx="4485993" cy="3723143"/>
            <a:chOff x="6586272" y="1814901"/>
            <a:chExt cx="4485993" cy="37231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9CD6C30-C321-514F-BCF2-976F9BB5F1B7}"/>
                    </a:ext>
                  </a:extLst>
                </p:cNvPr>
                <p:cNvSpPr/>
                <p:nvPr/>
              </p:nvSpPr>
              <p:spPr>
                <a:xfrm>
                  <a:off x="6586272" y="5011105"/>
                  <a:ext cx="4485993" cy="5269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Pre>
                        <m:sPre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  <m:e>
                          <m:sSubSup>
                            <m:sSub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bSup>
                        </m:e>
                      </m:sPre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m:rPr>
                              <m:nor/>
                            </m:rPr>
                            <a:rPr lang="tr-TR" sz="2000"/>
                            <m:t> 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𝜆𝜌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𝜈𝜌</m:t>
                          </m:r>
                        </m:sub>
                      </m:sSub>
                    </m:oMath>
                  </a14:m>
                  <a:r>
                    <a:rPr lang="tr-TR" sz="2000" dirty="0"/>
                    <a:t> +</a:t>
                  </a:r>
                  <a14:m>
                    <m:oMath xmlns:m="http://schemas.openxmlformats.org/officeDocument/2006/math"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𝜌𝜇</m:t>
                          </m:r>
                        </m:sub>
                      </m:sSub>
                    </m:oMath>
                  </a14:m>
                  <a:r>
                    <a:rPr lang="tr-TR" sz="2000" dirty="0"/>
                    <a:t> -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sSubSup>
                        <m:sSub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𝜈𝜇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 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9CD6C30-C321-514F-BCF2-976F9BB5F1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6272" y="5011105"/>
                  <a:ext cx="4485993" cy="526939"/>
                </a:xfrm>
                <a:prstGeom prst="rect">
                  <a:avLst/>
                </a:prstGeom>
                <a:blipFill>
                  <a:blip r:embed="rId7"/>
                  <a:stretch>
                    <a:fillRect b="-9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72F5675-C915-1D4A-8459-54403BF9C9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33576" y="1814901"/>
              <a:ext cx="635989" cy="607828"/>
            </a:xfrm>
            <a:prstGeom prst="straightConnector1">
              <a:avLst/>
            </a:prstGeom>
            <a:ln w="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DBFAC3BC-4689-8D4A-934E-701B3B8FF202}"/>
                    </a:ext>
                  </a:extLst>
                </p:cNvPr>
                <p:cNvSpPr/>
                <p:nvPr/>
              </p:nvSpPr>
              <p:spPr>
                <a:xfrm>
                  <a:off x="7330020" y="2555695"/>
                  <a:ext cx="2998498" cy="3971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tr-TR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DBFAC3BC-4689-8D4A-934E-701B3B8FF2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0020" y="2555695"/>
                  <a:ext cx="2998498" cy="397160"/>
                </a:xfrm>
                <a:prstGeom prst="rect">
                  <a:avLst/>
                </a:prstGeom>
                <a:blipFill>
                  <a:blip r:embed="rId8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A7135F5-DE96-B34B-9639-DEFF75CFA2A8}"/>
                    </a:ext>
                  </a:extLst>
                </p:cNvPr>
                <p:cNvSpPr txBox="1"/>
                <p:nvPr/>
              </p:nvSpPr>
              <p:spPr>
                <a:xfrm>
                  <a:off x="7071270" y="3736253"/>
                  <a:ext cx="1973509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0" smtClean="0"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A7135F5-DE96-B34B-9639-DEFF75CFA2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1270" y="3736253"/>
                  <a:ext cx="1973509" cy="391646"/>
                </a:xfrm>
                <a:prstGeom prst="rect">
                  <a:avLst/>
                </a:prstGeom>
                <a:blipFill>
                  <a:blip r:embed="rId9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72F5675-C915-1D4A-8459-54403BF9C9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26430" y="2858550"/>
              <a:ext cx="635989" cy="607828"/>
            </a:xfrm>
            <a:prstGeom prst="straightConnector1">
              <a:avLst/>
            </a:prstGeom>
            <a:ln w="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72F5675-C915-1D4A-8459-54403BF9C9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6591" y="4122296"/>
              <a:ext cx="635989" cy="607828"/>
            </a:xfrm>
            <a:prstGeom prst="straightConnector1">
              <a:avLst/>
            </a:prstGeom>
            <a:ln w="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7E6566-594B-B54F-A937-9AE82C274170}"/>
                  </a:ext>
                </a:extLst>
              </p:cNvPr>
              <p:cNvSpPr txBox="1"/>
              <p:nvPr/>
            </p:nvSpPr>
            <p:spPr>
              <a:xfrm>
                <a:off x="218628" y="509914"/>
                <a:ext cx="84173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 and invoke general covariance to take the “new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dirty="0"/>
                  <a:t>” into curved spacetime: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7E6566-594B-B54F-A937-9AE82C274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28" y="509914"/>
                <a:ext cx="8417372" cy="369332"/>
              </a:xfrm>
              <a:prstGeom prst="rect">
                <a:avLst/>
              </a:prstGeom>
              <a:blipFill>
                <a:blip r:embed="rId10"/>
                <a:stretch>
                  <a:fillRect l="-602" t="-6667" b="-23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03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B1EE628-A61C-2E42-B06C-8B1E27A33930}"/>
                  </a:ext>
                </a:extLst>
              </p:cNvPr>
              <p:cNvSpPr/>
              <p:nvPr/>
            </p:nvSpPr>
            <p:spPr>
              <a:xfrm>
                <a:off x="1951173" y="3078210"/>
                <a:ext cx="5895686" cy="542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lang="tr-T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tr-T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tr-T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rad>
                    <m:r>
                      <a:rPr lang="tr-T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{</m:t>
                    </m:r>
                    <m:sSup>
                      <m:sSup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p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tr-T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tr-TR" sz="2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tr-TR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sSup>
                      <m:sSup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tr-T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acc>
                          </m:e>
                          <m:sup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tr-T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tr-T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tr-TR" sz="2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tr-TR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+</a:t>
                </a:r>
                <a:r>
                  <a:rPr lang="tr-TR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tr-TR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⋯}</m:t>
                    </m:r>
                  </m:oMath>
                </a14:m>
                <a:endParaRPr lang="tr-TR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B1EE628-A61C-2E42-B06C-8B1E27A339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173" y="3078210"/>
                <a:ext cx="5895686" cy="542071"/>
              </a:xfrm>
              <a:prstGeom prst="rect">
                <a:avLst/>
              </a:prstGeom>
              <a:blipFill>
                <a:blip r:embed="rId2"/>
                <a:stretch>
                  <a:fillRect l="-860" b="-68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FC038E-EF48-1C43-819A-687445F61EB5}"/>
              </a:ext>
            </a:extLst>
          </p:cNvPr>
          <p:cNvCxnSpPr>
            <a:cxnSpLocks/>
          </p:cNvCxnSpPr>
          <p:nvPr/>
        </p:nvCxnSpPr>
        <p:spPr>
          <a:xfrm flipH="1">
            <a:off x="4519189" y="1847099"/>
            <a:ext cx="759655" cy="1096159"/>
          </a:xfrm>
          <a:prstGeom prst="straightConnector1">
            <a:avLst/>
          </a:prstGeom>
          <a:ln w="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256927" y="3730849"/>
            <a:ext cx="3915925" cy="2030870"/>
            <a:chOff x="3947915" y="3699416"/>
            <a:chExt cx="3915925" cy="20308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E76BB21-CBFD-EA46-A7B9-A190C2778C01}"/>
                    </a:ext>
                  </a:extLst>
                </p:cNvPr>
                <p:cNvSpPr/>
                <p:nvPr/>
              </p:nvSpPr>
              <p:spPr>
                <a:xfrm>
                  <a:off x="3947915" y="4890056"/>
                  <a:ext cx="3915925" cy="8402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̃"/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tr-T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̃"/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tr-T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⋯</m:t>
                      </m:r>
                    </m:oMath>
                  </a14:m>
                  <a:r>
                    <a:rPr lang="tr-TR" sz="16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tr-TR" sz="1600" dirty="0"/>
                    <a:t>are </a:t>
                  </a:r>
                  <a:r>
                    <a:rPr lang="tr-TR" sz="1600" dirty="0" err="1"/>
                    <a:t>all</a:t>
                  </a:r>
                  <a:r>
                    <a:rPr lang="tr-TR" sz="1600" dirty="0"/>
                    <a:t> </a:t>
                  </a:r>
                  <a:r>
                    <a:rPr lang="tr-TR" sz="1600" dirty="0" err="1"/>
                    <a:t>incalculable</a:t>
                  </a:r>
                  <a:r>
                    <a:rPr lang="tr-TR" sz="1600" dirty="0"/>
                    <a:t> </a:t>
                  </a:r>
                  <a:r>
                    <a:rPr lang="tr-TR" sz="1600" dirty="0" err="1"/>
                    <a:t>constants</a:t>
                  </a:r>
                  <a:r>
                    <a:rPr lang="tr-TR" sz="1600" dirty="0"/>
                    <a:t>!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tr-TR" sz="1600" dirty="0"/>
                    <a:t>(</a:t>
                  </a:r>
                  <a:r>
                    <a:rPr lang="tr-TR" sz="1600" dirty="0" err="1"/>
                    <a:t>loops</a:t>
                  </a:r>
                  <a:r>
                    <a:rPr lang="tr-TR" sz="1600" dirty="0"/>
                    <a:t> </a:t>
                  </a:r>
                  <a:r>
                    <a:rPr lang="tr-TR" sz="1600" dirty="0" err="1"/>
                    <a:t>have</a:t>
                  </a:r>
                  <a:r>
                    <a:rPr lang="tr-TR" sz="1600" dirty="0"/>
                    <a:t> </a:t>
                  </a:r>
                  <a:r>
                    <a:rPr lang="tr-TR" sz="1600" dirty="0" err="1"/>
                    <a:t>been</a:t>
                  </a:r>
                  <a:r>
                    <a:rPr lang="tr-TR" sz="1600" dirty="0"/>
                    <a:t> </a:t>
                  </a:r>
                  <a:r>
                    <a:rPr lang="tr-TR" sz="1600" dirty="0" err="1"/>
                    <a:t>used</a:t>
                  </a:r>
                  <a:r>
                    <a:rPr lang="tr-TR" sz="1600" dirty="0"/>
                    <a:t> </a:t>
                  </a:r>
                  <a:r>
                    <a:rPr lang="tr-TR" sz="1600" dirty="0" err="1"/>
                    <a:t>up</a:t>
                  </a:r>
                  <a:r>
                    <a:rPr lang="tr-TR" sz="1600" dirty="0"/>
                    <a:t> in </a:t>
                  </a:r>
                  <a:r>
                    <a:rPr lang="tr-TR" sz="1600" dirty="0" err="1"/>
                    <a:t>flat</a:t>
                  </a:r>
                  <a:r>
                    <a:rPr lang="tr-TR" sz="1600" dirty="0"/>
                    <a:t> </a:t>
                  </a:r>
                  <a:r>
                    <a:rPr lang="en-US" sz="1600" dirty="0" err="1"/>
                    <a:t>spacetime</a:t>
                  </a:r>
                  <a:r>
                    <a:rPr lang="tr-TR" sz="1600" dirty="0"/>
                    <a:t>)</a:t>
                  </a:r>
                  <a:endParaRPr lang="tr-TR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E76BB21-CBFD-EA46-A7B9-A190C2778C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7915" y="4890056"/>
                  <a:ext cx="3915925" cy="840230"/>
                </a:xfrm>
                <a:prstGeom prst="rect">
                  <a:avLst/>
                </a:prstGeom>
                <a:blipFill>
                  <a:blip r:embed="rId3"/>
                  <a:stretch>
                    <a:fillRect l="-935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20AB524-F81D-7E44-A194-55EA298FA3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23299" y="3699416"/>
              <a:ext cx="759655" cy="1096159"/>
            </a:xfrm>
            <a:prstGeom prst="straightConnector1">
              <a:avLst/>
            </a:prstGeom>
            <a:ln w="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679470" y="3635150"/>
            <a:ext cx="2441131" cy="847598"/>
            <a:chOff x="9048561" y="3483575"/>
            <a:chExt cx="2441131" cy="847598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6AAC55A-09FD-A048-B33A-78058AA56A47}"/>
                </a:ext>
              </a:extLst>
            </p:cNvPr>
            <p:cNvCxnSpPr>
              <a:cxnSpLocks/>
            </p:cNvCxnSpPr>
            <p:nvPr/>
          </p:nvCxnSpPr>
          <p:spPr>
            <a:xfrm>
              <a:off x="9048561" y="3483575"/>
              <a:ext cx="438339" cy="548285"/>
            </a:xfrm>
            <a:prstGeom prst="straightConnector1">
              <a:avLst/>
            </a:prstGeom>
            <a:ln w="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9FBDC4B-196C-994B-BFA9-E18E8D24B91C}"/>
                    </a:ext>
                  </a:extLst>
                </p:cNvPr>
                <p:cNvSpPr txBox="1"/>
                <p:nvPr/>
              </p:nvSpPr>
              <p:spPr>
                <a:xfrm>
                  <a:off x="9486900" y="4031860"/>
                  <a:ext cx="2002792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Pre>
                          <m:sPre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sPr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9FBDC4B-196C-994B-BFA9-E18E8D24B9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6900" y="4031860"/>
                  <a:ext cx="2002792" cy="299313"/>
                </a:xfrm>
                <a:prstGeom prst="rect">
                  <a:avLst/>
                </a:prstGeom>
                <a:blipFill>
                  <a:blip r:embed="rId4"/>
                  <a:stretch>
                    <a:fillRect l="-2128" r="-3951" b="-265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07E6566-594B-B54F-A937-9AE82C274170}"/>
                  </a:ext>
                </a:extLst>
              </p:cNvPr>
              <p:cNvSpPr txBox="1"/>
              <p:nvPr/>
            </p:nvSpPr>
            <p:spPr>
              <a:xfrm>
                <a:off x="541560" y="417428"/>
                <a:ext cx="6692360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 but a curvature sector is needed for metric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</m:oMath>
                </a14:m>
                <a:r>
                  <a:rPr lang="en-US" dirty="0"/>
                  <a:t> to be dynamical: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07E6566-594B-B54F-A937-9AE82C274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60" y="417428"/>
                <a:ext cx="6692360" cy="391646"/>
              </a:xfrm>
              <a:prstGeom prst="rect">
                <a:avLst/>
              </a:prstGeom>
              <a:blipFill>
                <a:blip r:embed="rId5"/>
                <a:stretch>
                  <a:fillRect l="-758" t="-6250" b="-1562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5172852" y="5519199"/>
            <a:ext cx="6046313" cy="739550"/>
            <a:chOff x="6630056" y="5836479"/>
            <a:chExt cx="6046313" cy="739550"/>
          </a:xfrm>
        </p:grpSpPr>
        <p:sp>
          <p:nvSpPr>
            <p:cNvPr id="8" name="TextBox 7"/>
            <p:cNvSpPr txBox="1"/>
            <p:nvPr/>
          </p:nvSpPr>
          <p:spPr>
            <a:xfrm>
              <a:off x="7785551" y="6206697"/>
              <a:ext cx="4890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curvature-by-hand works only for classical FT !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6AAC55A-09FD-A048-B33A-78058AA56A47}"/>
                </a:ext>
              </a:extLst>
            </p:cNvPr>
            <p:cNvCxnSpPr>
              <a:cxnSpLocks/>
            </p:cNvCxnSpPr>
            <p:nvPr/>
          </p:nvCxnSpPr>
          <p:spPr>
            <a:xfrm>
              <a:off x="6630056" y="5836479"/>
              <a:ext cx="1026518" cy="463413"/>
            </a:xfrm>
            <a:prstGeom prst="straightConnector1">
              <a:avLst/>
            </a:prstGeom>
            <a:ln w="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D6FE9F-7DE2-F24F-B2AF-B474C1031ABF}"/>
              </a:ext>
            </a:extLst>
          </p:cNvPr>
          <p:cNvGrpSpPr/>
          <p:nvPr/>
        </p:nvGrpSpPr>
        <p:grpSpPr>
          <a:xfrm>
            <a:off x="2484690" y="1262324"/>
            <a:ext cx="4111529" cy="584775"/>
            <a:chOff x="4256426" y="1234834"/>
            <a:chExt cx="4111529" cy="5847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951224D-5A10-004F-AA88-96687D2AB2B8}"/>
                </a:ext>
              </a:extLst>
            </p:cNvPr>
            <p:cNvSpPr/>
            <p:nvPr/>
          </p:nvSpPr>
          <p:spPr>
            <a:xfrm>
              <a:off x="6471222" y="1311311"/>
              <a:ext cx="189673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dirty="0" err="1"/>
                <a:t>curvature</a:t>
              </a:r>
              <a:r>
                <a:rPr lang="tr-TR" dirty="0"/>
                <a:t> </a:t>
              </a:r>
              <a:r>
                <a:rPr lang="tr-TR" dirty="0" err="1"/>
                <a:t>sector</a:t>
              </a:r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F9D2F9BB-7372-1A44-AAE5-B67E4BDCA0AD}"/>
                    </a:ext>
                  </a:extLst>
                </p:cNvPr>
                <p:cNvSpPr/>
                <p:nvPr/>
              </p:nvSpPr>
              <p:spPr>
                <a:xfrm>
                  <a:off x="4256426" y="1267185"/>
                  <a:ext cx="1460400" cy="4446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00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d>
                          <m:d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℘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tr-TR" sz="2000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F9D2F9BB-7372-1A44-AAE5-B67E4BDCA0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6426" y="1267185"/>
                  <a:ext cx="1460400" cy="444609"/>
                </a:xfrm>
                <a:prstGeom prst="rect">
                  <a:avLst/>
                </a:prstGeom>
                <a:blipFill>
                  <a:blip r:embed="rId6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5901074" y="1234834"/>
              <a:ext cx="3898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/>
                <a:t>+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F9DD4D6-647B-ED42-8C1E-4E923B00343C}"/>
                  </a:ext>
                </a:extLst>
              </p:cNvPr>
              <p:cNvSpPr/>
              <p:nvPr/>
            </p:nvSpPr>
            <p:spPr>
              <a:xfrm>
                <a:off x="6334635" y="6216512"/>
                <a:ext cx="5162824" cy="4093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dirty="0">
                    <a:solidFill>
                      <a:schemeClr val="tx1"/>
                    </a:solidFill>
                  </a:rPr>
                  <a:t>f</a:t>
                </a:r>
                <a:r>
                  <a:rPr lang="tr-TR" dirty="0" err="1">
                    <a:solidFill>
                      <a:schemeClr val="tx1"/>
                    </a:solidFill>
                  </a:rPr>
                  <a:t>or</a:t>
                </a:r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rgbClr val="AF059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>
                            <a:solidFill>
                              <a:srgbClr val="AF0597"/>
                            </a:solidFill>
                            <a:latin typeface="Cambria Math" panose="02040503050406030204" pitchFamily="18" charset="0"/>
                          </a:rPr>
                          <m:t>QFT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tr-TR">
                            <a:solidFill>
                              <a:srgbClr val="AF0597"/>
                            </a:solidFill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AF059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AF0597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i="1">
                            <a:solidFill>
                              <a:srgbClr val="AF0597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  <m:t>℘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curvature must arise from </a:t>
                </a:r>
                <a:r>
                  <a:rPr lang="en-US" dirty="0">
                    <a:solidFill>
                      <a:srgbClr val="AF0597"/>
                    </a:solidFill>
                  </a:rPr>
                  <a:t>“within</a:t>
                </a:r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F9DD4D6-647B-ED42-8C1E-4E923B003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635" y="6216512"/>
                <a:ext cx="5162824" cy="409343"/>
              </a:xfrm>
              <a:prstGeom prst="rect">
                <a:avLst/>
              </a:prstGeom>
              <a:blipFill>
                <a:blip r:embed="rId7"/>
                <a:stretch>
                  <a:fillRect l="-983" b="-176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34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25207</TotalTime>
  <Words>6004</Words>
  <Application>Microsoft Office PowerPoint</Application>
  <PresentationFormat>Widescreen</PresentationFormat>
  <Paragraphs>342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Ink Free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Durmus Demir</dc:creator>
  <cp:lastModifiedBy>suuser</cp:lastModifiedBy>
  <cp:revision>768</cp:revision>
  <dcterms:created xsi:type="dcterms:W3CDTF">2019-11-26T18:40:29Z</dcterms:created>
  <dcterms:modified xsi:type="dcterms:W3CDTF">2020-01-21T13:47:38Z</dcterms:modified>
</cp:coreProperties>
</file>