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71" r:id="rId2"/>
    <p:sldMasterId id="2147483672" r:id="rId3"/>
    <p:sldMasterId id="2147483673" r:id="rId4"/>
  </p:sldMasterIdLst>
  <p:notesMasterIdLst>
    <p:notesMasterId r:id="rId58"/>
  </p:notesMasterIdLst>
  <p:sldIdLst>
    <p:sldId id="375" r:id="rId5"/>
    <p:sldId id="259" r:id="rId6"/>
    <p:sldId id="324" r:id="rId7"/>
    <p:sldId id="311" r:id="rId8"/>
    <p:sldId id="312" r:id="rId9"/>
    <p:sldId id="335" r:id="rId10"/>
    <p:sldId id="377" r:id="rId11"/>
    <p:sldId id="336" r:id="rId12"/>
    <p:sldId id="337" r:id="rId13"/>
    <p:sldId id="338" r:id="rId14"/>
    <p:sldId id="339" r:id="rId15"/>
    <p:sldId id="340" r:id="rId16"/>
    <p:sldId id="341" r:id="rId17"/>
    <p:sldId id="343" r:id="rId18"/>
    <p:sldId id="342" r:id="rId19"/>
    <p:sldId id="344" r:id="rId20"/>
    <p:sldId id="345" r:id="rId21"/>
    <p:sldId id="346" r:id="rId22"/>
    <p:sldId id="347" r:id="rId23"/>
    <p:sldId id="348" r:id="rId24"/>
    <p:sldId id="349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74" r:id="rId48"/>
    <p:sldId id="373" r:id="rId49"/>
    <p:sldId id="320" r:id="rId50"/>
    <p:sldId id="314" r:id="rId51"/>
    <p:sldId id="304" r:id="rId52"/>
    <p:sldId id="316" r:id="rId53"/>
    <p:sldId id="317" r:id="rId54"/>
    <p:sldId id="318" r:id="rId55"/>
    <p:sldId id="329" r:id="rId56"/>
    <p:sldId id="333" r:id="rId57"/>
  </p:sldIdLst>
  <p:sldSz cx="9145588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99FF"/>
    <a:srgbClr val="FF3399"/>
    <a:srgbClr val="66CCFF"/>
    <a:srgbClr val="0033CC"/>
    <a:srgbClr val="0000FF"/>
    <a:srgbClr val="FECE00"/>
    <a:srgbClr val="FFDE53"/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88" autoAdjust="0"/>
    <p:restoredTop sz="93274" autoAdjust="0"/>
  </p:normalViewPr>
  <p:slideViewPr>
    <p:cSldViewPr>
      <p:cViewPr>
        <p:scale>
          <a:sx n="66" d="100"/>
          <a:sy n="66" d="100"/>
        </p:scale>
        <p:origin x="-1062" y="-162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7E1F7-CE84-4790-A975-2677FC8958F5}" type="doc">
      <dgm:prSet loTypeId="urn:microsoft.com/office/officeart/2005/8/layout/hierarchy6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20A503AE-D757-433D-8ED2-0BAC48CDB86A}">
      <dgm:prSet phldrT="[Text]" custT="1"/>
      <dgm:spPr>
        <a:solidFill>
          <a:srgbClr val="0033CC"/>
        </a:solidFill>
      </dgm:spPr>
      <dgm:t>
        <a:bodyPr/>
        <a:lstStyle/>
        <a:p>
          <a:r>
            <a:rPr lang="en-US" sz="1600" b="1" dirty="0" smtClean="0">
              <a:latin typeface="Tw Cen MT" pitchFamily="34" charset="0"/>
            </a:rPr>
            <a:t>Electrical Biosensors</a:t>
          </a:r>
          <a:endParaRPr lang="tr-TR" sz="1600" b="1" dirty="0">
            <a:latin typeface="Tw Cen MT" pitchFamily="34" charset="0"/>
          </a:endParaRPr>
        </a:p>
      </dgm:t>
    </dgm:pt>
    <dgm:pt modelId="{F1BDBE51-E14D-49D5-9B5D-C7B28F7EC519}" type="parTrans" cxnId="{777D9D8F-0A36-4889-B536-72CE4DA84BF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D7DE0393-1EF5-4F33-9B5D-79D38E503D3C}" type="sibTrans" cxnId="{777D9D8F-0A36-4889-B536-72CE4DA84BF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53136FB8-9791-4CFD-80B6-C1536504341D}">
      <dgm:prSet phldrT="[Text]" custT="1"/>
      <dgm:spPr>
        <a:solidFill>
          <a:srgbClr val="FF3399"/>
        </a:solidFill>
      </dgm:spPr>
      <dgm:t>
        <a:bodyPr/>
        <a:lstStyle/>
        <a:p>
          <a:r>
            <a:rPr lang="en-US" sz="1600" dirty="0" err="1" smtClean="0">
              <a:latin typeface="Tw Cen MT" pitchFamily="34" charset="0"/>
            </a:rPr>
            <a:t>Voltammetric</a:t>
          </a:r>
          <a:endParaRPr lang="tr-TR" sz="1600" dirty="0">
            <a:latin typeface="Tw Cen MT" pitchFamily="34" charset="0"/>
          </a:endParaRPr>
        </a:p>
      </dgm:t>
    </dgm:pt>
    <dgm:pt modelId="{EC3E73E5-A720-4757-8492-AB12D6510652}" type="parTrans" cxnId="{A4C00AA7-4E9E-431C-A097-EADA221E6841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D85091B7-CE7C-4185-80D4-70AA0E3B6B92}" type="sibTrans" cxnId="{A4C00AA7-4E9E-431C-A097-EADA221E6841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4EB9329D-D3E1-41BA-8C8B-49D38571A281}">
      <dgm:prSet phldrT="[Text]" custT="1"/>
      <dgm:spPr>
        <a:solidFill>
          <a:srgbClr val="FF3399"/>
        </a:solidFill>
      </dgm:spPr>
      <dgm:t>
        <a:bodyPr/>
        <a:lstStyle/>
        <a:p>
          <a:r>
            <a:rPr lang="en-US" sz="1600" dirty="0" err="1" smtClean="0">
              <a:latin typeface="Tw Cen MT" pitchFamily="34" charset="0"/>
            </a:rPr>
            <a:t>Amperometric</a:t>
          </a:r>
          <a:endParaRPr lang="tr-TR" sz="1600" dirty="0">
            <a:latin typeface="Tw Cen MT" pitchFamily="34" charset="0"/>
          </a:endParaRPr>
        </a:p>
      </dgm:t>
    </dgm:pt>
    <dgm:pt modelId="{6BB921CE-39C3-4D13-AD89-40DA370510CD}" type="parTrans" cxnId="{8F447079-53EC-4ABE-83EC-CF1A4ED91FBA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AD19D52A-1DA8-4B60-9A3F-71EB6F2BCAC6}" type="sibTrans" cxnId="{8F447079-53EC-4ABE-83EC-CF1A4ED91FBA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FAE5ABD0-1BE2-4190-B112-F26408DB3053}">
      <dgm:prSet phldrT="[Text]" custT="1"/>
      <dgm:spPr/>
      <dgm:t>
        <a:bodyPr/>
        <a:lstStyle/>
        <a:p>
          <a:pPr algn="l"/>
          <a:r>
            <a:rPr lang="en-US" sz="1600" dirty="0" smtClean="0">
              <a:latin typeface="Tw Cen MT" pitchFamily="34" charset="0"/>
            </a:rPr>
            <a:t>Label-free type</a:t>
          </a:r>
          <a:endParaRPr lang="tr-TR" sz="1600" dirty="0">
            <a:latin typeface="Tw Cen MT" pitchFamily="34" charset="0"/>
          </a:endParaRPr>
        </a:p>
      </dgm:t>
    </dgm:pt>
    <dgm:pt modelId="{5BE9E52B-8AFA-4D3E-9935-76193F6F5952}" type="parTrans" cxnId="{27761428-81E0-496D-BF55-F853A3D8208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3F291B95-CC05-49CA-AA44-278BCCCFFFE1}" type="sibTrans" cxnId="{27761428-81E0-496D-BF55-F853A3D8208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A6B88350-3967-4390-A447-15E9FE17E2A1}">
      <dgm:prSet phldrT="[Text]" custT="1"/>
      <dgm:spPr/>
      <dgm:t>
        <a:bodyPr/>
        <a:lstStyle/>
        <a:p>
          <a:pPr algn="l"/>
          <a:r>
            <a:rPr lang="en-US" sz="1600" dirty="0" err="1" smtClean="0">
              <a:latin typeface="Tw Cen MT" pitchFamily="34" charset="0"/>
            </a:rPr>
            <a:t>Transducing</a:t>
          </a:r>
          <a:r>
            <a:rPr lang="en-US" sz="1600" dirty="0" smtClean="0">
              <a:latin typeface="Tw Cen MT" pitchFamily="34" charset="0"/>
            </a:rPr>
            <a:t> formats</a:t>
          </a:r>
          <a:endParaRPr lang="tr-TR" sz="1600" dirty="0">
            <a:latin typeface="Tw Cen MT" pitchFamily="34" charset="0"/>
          </a:endParaRPr>
        </a:p>
      </dgm:t>
    </dgm:pt>
    <dgm:pt modelId="{597358C8-53F3-443E-97D1-F72BAF55052D}" type="parTrans" cxnId="{7AC48743-22FB-4CF8-BEB8-9A17128FD1E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4673C374-06FB-4523-B4C0-F79458407044}" type="sibTrans" cxnId="{7AC48743-22FB-4CF8-BEB8-9A17128FD1E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AF0C9216-7391-405A-A3A1-1C7D26B6FA8B}">
      <dgm:prSet phldrT="[Text]" custT="1"/>
      <dgm:spPr/>
      <dgm:t>
        <a:bodyPr/>
        <a:lstStyle/>
        <a:p>
          <a:pPr algn="l"/>
          <a:r>
            <a:rPr lang="en-US" sz="1600" dirty="0" smtClean="0">
              <a:latin typeface="Tw Cen MT" pitchFamily="34" charset="0"/>
            </a:rPr>
            <a:t>Electrochemical types</a:t>
          </a:r>
          <a:endParaRPr lang="tr-TR" sz="1600" dirty="0">
            <a:latin typeface="Tw Cen MT" pitchFamily="34" charset="0"/>
          </a:endParaRPr>
        </a:p>
      </dgm:t>
    </dgm:pt>
    <dgm:pt modelId="{68977CAD-B925-4EDA-AF08-32503E221B94}" type="parTrans" cxnId="{F3935FDC-62D4-49CA-8B41-FF612F878845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AB48DE8F-EF5A-42F6-9A8C-A3E5CBEFD21E}" type="sibTrans" cxnId="{F3935FDC-62D4-49CA-8B41-FF612F878845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E8229F12-6C47-48CC-821E-84242B21F863}">
      <dgm:prSet phldrT="[Text]" custT="1"/>
      <dgm:spPr>
        <a:solidFill>
          <a:srgbClr val="FF3399"/>
        </a:solidFill>
      </dgm:spPr>
      <dgm:t>
        <a:bodyPr/>
        <a:lstStyle/>
        <a:p>
          <a:r>
            <a:rPr lang="en-US" sz="1600" dirty="0" err="1" smtClean="0">
              <a:latin typeface="Tw Cen MT" pitchFamily="34" charset="0"/>
            </a:rPr>
            <a:t>Impedometric</a:t>
          </a:r>
          <a:endParaRPr lang="tr-TR" sz="1600" dirty="0">
            <a:latin typeface="Tw Cen MT" pitchFamily="34" charset="0"/>
          </a:endParaRPr>
        </a:p>
      </dgm:t>
    </dgm:pt>
    <dgm:pt modelId="{C5FC1579-869C-4D44-BE57-6D1317703558}" type="parTrans" cxnId="{C03E0546-DEDD-4563-9B39-11CA6D775723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54626BE7-1B16-42C1-92BB-1F5C61D262B2}" type="sibTrans" cxnId="{C03E0546-DEDD-4563-9B39-11CA6D775723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1451957F-1FEE-498B-BEEF-E3050A09C292}">
      <dgm:prSet phldrT="[Text]" custT="1"/>
      <dgm:spPr/>
      <dgm:t>
        <a:bodyPr/>
        <a:lstStyle/>
        <a:p>
          <a:r>
            <a:rPr lang="en-US" sz="1600" dirty="0" smtClean="0">
              <a:latin typeface="Tw Cen MT" pitchFamily="34" charset="0"/>
            </a:rPr>
            <a:t>Impedance/ </a:t>
          </a:r>
          <a:r>
            <a:rPr lang="en-US" sz="1600" dirty="0" err="1" smtClean="0">
              <a:latin typeface="Tw Cen MT" pitchFamily="34" charset="0"/>
            </a:rPr>
            <a:t>Redox</a:t>
          </a:r>
          <a:r>
            <a:rPr lang="en-US" sz="1600" dirty="0" smtClean="0">
              <a:latin typeface="Tw Cen MT" pitchFamily="34" charset="0"/>
            </a:rPr>
            <a:t> mediator</a:t>
          </a:r>
          <a:endParaRPr lang="tr-TR" sz="1600" dirty="0">
            <a:latin typeface="Tw Cen MT" pitchFamily="34" charset="0"/>
          </a:endParaRPr>
        </a:p>
      </dgm:t>
    </dgm:pt>
    <dgm:pt modelId="{18F04789-1B8B-406C-919C-3BC3957801CD}" type="parTrans" cxnId="{F99B65E6-F375-486B-9C5E-B5310B4E1740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95DCF3B2-2A01-4168-80EF-C6C2274F3803}" type="sibTrans" cxnId="{F99B65E6-F375-486B-9C5E-B5310B4E1740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BD9F8DA3-E82D-4F04-B7C2-964B5425A6E3}">
      <dgm:prSet phldrT="[Text]" custT="1"/>
      <dgm:spPr>
        <a:solidFill>
          <a:srgbClr val="0099FF"/>
        </a:solidFill>
      </dgm:spPr>
      <dgm:t>
        <a:bodyPr/>
        <a:lstStyle/>
        <a:p>
          <a:r>
            <a:rPr lang="en-US" sz="1600" dirty="0" err="1" smtClean="0">
              <a:latin typeface="Tw Cen MT" pitchFamily="34" charset="0"/>
            </a:rPr>
            <a:t>Faradaic</a:t>
          </a:r>
          <a:endParaRPr lang="tr-TR" sz="1600" dirty="0">
            <a:latin typeface="Tw Cen MT" pitchFamily="34" charset="0"/>
          </a:endParaRPr>
        </a:p>
      </dgm:t>
    </dgm:pt>
    <dgm:pt modelId="{988D03B0-A0B4-4401-A4DB-C27AAADAE7B9}" type="parTrans" cxnId="{0A4685F7-29B8-4DAB-B202-8CEEDF9C7DD7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39984894-E0FB-481D-92FD-30DAEEA5B275}" type="sibTrans" cxnId="{0A4685F7-29B8-4DAB-B202-8CEEDF9C7DD7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9A45B24D-9511-412A-A3F9-DA20ED74DCE6}">
      <dgm:prSet phldrT="[Text]" custT="1"/>
      <dgm:spPr>
        <a:solidFill>
          <a:srgbClr val="0099FF"/>
        </a:solidFill>
      </dgm:spPr>
      <dgm:t>
        <a:bodyPr/>
        <a:lstStyle/>
        <a:p>
          <a:r>
            <a:rPr lang="en-US" sz="1600" dirty="0" smtClean="0">
              <a:latin typeface="Tw Cen MT" pitchFamily="34" charset="0"/>
            </a:rPr>
            <a:t>Non-</a:t>
          </a:r>
          <a:r>
            <a:rPr lang="en-US" sz="1600" dirty="0" err="1" smtClean="0">
              <a:latin typeface="Tw Cen MT" pitchFamily="34" charset="0"/>
            </a:rPr>
            <a:t>Faradaic</a:t>
          </a:r>
          <a:endParaRPr lang="tr-TR" sz="1600" dirty="0">
            <a:latin typeface="Tw Cen MT" pitchFamily="34" charset="0"/>
          </a:endParaRPr>
        </a:p>
      </dgm:t>
    </dgm:pt>
    <dgm:pt modelId="{5662107B-FB2F-4C9C-894D-6CE21A2D97A6}" type="parTrans" cxnId="{BB0CAC8F-0556-49B8-B4FD-05E7A9663FAB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03A310B5-69DB-40A4-BBAF-5ED8FA3CC30C}" type="sibTrans" cxnId="{BB0CAC8F-0556-49B8-B4FD-05E7A9663FAB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976E754E-7963-4AF4-96C8-87AF4CDC18FC}">
      <dgm:prSet phldrT="[Text]" custT="1"/>
      <dgm:spPr/>
      <dgm:t>
        <a:bodyPr/>
        <a:lstStyle/>
        <a:p>
          <a:pPr algn="l"/>
          <a:r>
            <a:rPr lang="en-US" sz="1600" dirty="0" smtClean="0">
              <a:latin typeface="Tw Cen MT" pitchFamily="34" charset="0"/>
            </a:rPr>
            <a:t>Signal modes</a:t>
          </a:r>
          <a:endParaRPr lang="tr-TR" sz="1600" dirty="0">
            <a:latin typeface="Tw Cen MT" pitchFamily="34" charset="0"/>
          </a:endParaRPr>
        </a:p>
      </dgm:t>
    </dgm:pt>
    <dgm:pt modelId="{DC53FFC7-151B-4844-9351-0B070935455D}" type="parTrans" cxnId="{D4DA2005-EFB7-45D7-8655-D7E5900D284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D6C370E1-4C39-4FB3-9431-098DE3693FB4}" type="sibTrans" cxnId="{D4DA2005-EFB7-45D7-8655-D7E5900D284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76581B01-2ADA-470B-83DC-B8337EA0F57A}">
      <dgm:prSet phldrT="[Text]" custT="1"/>
      <dgm:spPr/>
      <dgm:t>
        <a:bodyPr/>
        <a:lstStyle/>
        <a:p>
          <a:r>
            <a:rPr lang="en-US" sz="1600" dirty="0" smtClean="0">
              <a:latin typeface="Tw Cen MT" pitchFamily="34" charset="0"/>
            </a:rPr>
            <a:t>Capacitance/ dielectric charges</a:t>
          </a:r>
          <a:endParaRPr lang="tr-TR" sz="1600" dirty="0">
            <a:latin typeface="Tw Cen MT" pitchFamily="34" charset="0"/>
          </a:endParaRPr>
        </a:p>
      </dgm:t>
    </dgm:pt>
    <dgm:pt modelId="{12F44307-D8D1-4D65-9D9C-DEB1A9C14B42}" type="sibTrans" cxnId="{023278E0-8514-4B0D-957B-996D4E19B37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A939D74F-B182-4999-82F7-E950A63ED20D}" type="parTrans" cxnId="{023278E0-8514-4B0D-957B-996D4E19B378}">
      <dgm:prSet/>
      <dgm:spPr/>
      <dgm:t>
        <a:bodyPr/>
        <a:lstStyle/>
        <a:p>
          <a:endParaRPr lang="tr-TR" sz="1600">
            <a:latin typeface="Tw Cen MT" pitchFamily="34" charset="0"/>
          </a:endParaRPr>
        </a:p>
      </dgm:t>
    </dgm:pt>
    <dgm:pt modelId="{36DC252D-8E79-4025-8183-867A25DA6B59}" type="pres">
      <dgm:prSet presAssocID="{4107E1F7-CE84-4790-A975-2677FC8958F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4AF95B5-391A-4845-8F27-99F935E57355}" type="pres">
      <dgm:prSet presAssocID="{4107E1F7-CE84-4790-A975-2677FC8958F5}" presName="hierFlow" presStyleCnt="0"/>
      <dgm:spPr/>
      <dgm:t>
        <a:bodyPr/>
        <a:lstStyle/>
        <a:p>
          <a:endParaRPr lang="tr-TR"/>
        </a:p>
      </dgm:t>
    </dgm:pt>
    <dgm:pt modelId="{3C1CF53B-4994-4873-870F-3FDF20ECDDC7}" type="pres">
      <dgm:prSet presAssocID="{4107E1F7-CE84-4790-A975-2677FC8958F5}" presName="firstBuf" presStyleCnt="0"/>
      <dgm:spPr/>
      <dgm:t>
        <a:bodyPr/>
        <a:lstStyle/>
        <a:p>
          <a:endParaRPr lang="tr-TR"/>
        </a:p>
      </dgm:t>
    </dgm:pt>
    <dgm:pt modelId="{E813F513-1516-47FC-AB39-6BE1C3AB002C}" type="pres">
      <dgm:prSet presAssocID="{4107E1F7-CE84-4790-A975-2677FC8958F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0657CAD1-5780-4D97-BB76-0E58953FF0A9}" type="pres">
      <dgm:prSet presAssocID="{20A503AE-D757-433D-8ED2-0BAC48CDB86A}" presName="Name14" presStyleCnt="0"/>
      <dgm:spPr/>
      <dgm:t>
        <a:bodyPr/>
        <a:lstStyle/>
        <a:p>
          <a:endParaRPr lang="tr-TR"/>
        </a:p>
      </dgm:t>
    </dgm:pt>
    <dgm:pt modelId="{65EFE124-D4CC-45E3-B1F8-6CE38EA3CF0C}" type="pres">
      <dgm:prSet presAssocID="{20A503AE-D757-433D-8ED2-0BAC48CDB86A}" presName="level1Shape" presStyleLbl="node0" presStyleIdx="0" presStyleCnt="1" custScaleX="360836" custScaleY="13380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8EB38FA-F6C6-41B5-A46F-310605A06E49}" type="pres">
      <dgm:prSet presAssocID="{20A503AE-D757-433D-8ED2-0BAC48CDB86A}" presName="hierChild2" presStyleCnt="0"/>
      <dgm:spPr/>
      <dgm:t>
        <a:bodyPr/>
        <a:lstStyle/>
        <a:p>
          <a:endParaRPr lang="tr-TR"/>
        </a:p>
      </dgm:t>
    </dgm:pt>
    <dgm:pt modelId="{A8AEDFA6-3AD9-47B8-A9FB-2726018F220D}" type="pres">
      <dgm:prSet presAssocID="{EC3E73E5-A720-4757-8492-AB12D6510652}" presName="Name19" presStyleLbl="parChTrans1D2" presStyleIdx="0" presStyleCnt="3"/>
      <dgm:spPr/>
      <dgm:t>
        <a:bodyPr/>
        <a:lstStyle/>
        <a:p>
          <a:endParaRPr lang="tr-TR"/>
        </a:p>
      </dgm:t>
    </dgm:pt>
    <dgm:pt modelId="{34BBFFBA-763B-455C-9784-EE5336C1D652}" type="pres">
      <dgm:prSet presAssocID="{53136FB8-9791-4CFD-80B6-C1536504341D}" presName="Name21" presStyleCnt="0"/>
      <dgm:spPr/>
      <dgm:t>
        <a:bodyPr/>
        <a:lstStyle/>
        <a:p>
          <a:endParaRPr lang="tr-TR"/>
        </a:p>
      </dgm:t>
    </dgm:pt>
    <dgm:pt modelId="{BFA6E63D-003D-486E-B0E2-9AD6E9FA8754}" type="pres">
      <dgm:prSet presAssocID="{53136FB8-9791-4CFD-80B6-C1536504341D}" presName="level2Shape" presStyleLbl="node2" presStyleIdx="0" presStyleCnt="3" custScaleX="188918" custScaleY="131613" custLinFactNeighborY="22670"/>
      <dgm:spPr/>
      <dgm:t>
        <a:bodyPr/>
        <a:lstStyle/>
        <a:p>
          <a:endParaRPr lang="tr-TR"/>
        </a:p>
      </dgm:t>
    </dgm:pt>
    <dgm:pt modelId="{DB9AC495-1A9E-45BC-B201-BB8ED525B405}" type="pres">
      <dgm:prSet presAssocID="{53136FB8-9791-4CFD-80B6-C1536504341D}" presName="hierChild3" presStyleCnt="0"/>
      <dgm:spPr/>
      <dgm:t>
        <a:bodyPr/>
        <a:lstStyle/>
        <a:p>
          <a:endParaRPr lang="tr-TR"/>
        </a:p>
      </dgm:t>
    </dgm:pt>
    <dgm:pt modelId="{AE7AC136-4F81-4874-9B42-13C6ADA49032}" type="pres">
      <dgm:prSet presAssocID="{6BB921CE-39C3-4D13-AD89-40DA370510CD}" presName="Name19" presStyleLbl="parChTrans1D2" presStyleIdx="1" presStyleCnt="3"/>
      <dgm:spPr/>
      <dgm:t>
        <a:bodyPr/>
        <a:lstStyle/>
        <a:p>
          <a:endParaRPr lang="tr-TR"/>
        </a:p>
      </dgm:t>
    </dgm:pt>
    <dgm:pt modelId="{19BCC9E0-EA3B-426A-B9A6-DE44A85A4567}" type="pres">
      <dgm:prSet presAssocID="{4EB9329D-D3E1-41BA-8C8B-49D38571A281}" presName="Name21" presStyleCnt="0"/>
      <dgm:spPr/>
      <dgm:t>
        <a:bodyPr/>
        <a:lstStyle/>
        <a:p>
          <a:endParaRPr lang="tr-TR"/>
        </a:p>
      </dgm:t>
    </dgm:pt>
    <dgm:pt modelId="{8996A7BB-47F8-4CA2-99B3-9AE7D7A7B8C9}" type="pres">
      <dgm:prSet presAssocID="{4EB9329D-D3E1-41BA-8C8B-49D38571A281}" presName="level2Shape" presStyleLbl="node2" presStyleIdx="1" presStyleCnt="3" custScaleX="196343" custScaleY="131613" custLinFactNeighborX="10127" custLinFactNeighborY="22670"/>
      <dgm:spPr/>
      <dgm:t>
        <a:bodyPr/>
        <a:lstStyle/>
        <a:p>
          <a:endParaRPr lang="tr-TR"/>
        </a:p>
      </dgm:t>
    </dgm:pt>
    <dgm:pt modelId="{8324F87F-FD29-463A-903D-3714BDF7860F}" type="pres">
      <dgm:prSet presAssocID="{4EB9329D-D3E1-41BA-8C8B-49D38571A281}" presName="hierChild3" presStyleCnt="0"/>
      <dgm:spPr/>
      <dgm:t>
        <a:bodyPr/>
        <a:lstStyle/>
        <a:p>
          <a:endParaRPr lang="tr-TR"/>
        </a:p>
      </dgm:t>
    </dgm:pt>
    <dgm:pt modelId="{A4CE56C3-18AE-4ABD-A1D2-1B1A19ACF738}" type="pres">
      <dgm:prSet presAssocID="{C5FC1579-869C-4D44-BE57-6D1317703558}" presName="Name19" presStyleLbl="parChTrans1D2" presStyleIdx="2" presStyleCnt="3"/>
      <dgm:spPr/>
      <dgm:t>
        <a:bodyPr/>
        <a:lstStyle/>
        <a:p>
          <a:endParaRPr lang="tr-TR"/>
        </a:p>
      </dgm:t>
    </dgm:pt>
    <dgm:pt modelId="{861649A7-4D61-469D-BC30-D69588AB93CA}" type="pres">
      <dgm:prSet presAssocID="{E8229F12-6C47-48CC-821E-84242B21F863}" presName="Name21" presStyleCnt="0"/>
      <dgm:spPr/>
      <dgm:t>
        <a:bodyPr/>
        <a:lstStyle/>
        <a:p>
          <a:endParaRPr lang="tr-TR"/>
        </a:p>
      </dgm:t>
    </dgm:pt>
    <dgm:pt modelId="{45455471-5310-4676-856F-F784FCA6042B}" type="pres">
      <dgm:prSet presAssocID="{E8229F12-6C47-48CC-821E-84242B21F863}" presName="level2Shape" presStyleLbl="node2" presStyleIdx="2" presStyleCnt="3" custScaleX="207534" custScaleY="131613" custLinFactNeighborY="22670"/>
      <dgm:spPr/>
      <dgm:t>
        <a:bodyPr/>
        <a:lstStyle/>
        <a:p>
          <a:endParaRPr lang="tr-TR"/>
        </a:p>
      </dgm:t>
    </dgm:pt>
    <dgm:pt modelId="{571C1DBC-84A1-44DE-A3BC-433D044FEE61}" type="pres">
      <dgm:prSet presAssocID="{E8229F12-6C47-48CC-821E-84242B21F863}" presName="hierChild3" presStyleCnt="0"/>
      <dgm:spPr/>
      <dgm:t>
        <a:bodyPr/>
        <a:lstStyle/>
        <a:p>
          <a:endParaRPr lang="tr-TR"/>
        </a:p>
      </dgm:t>
    </dgm:pt>
    <dgm:pt modelId="{2C4FD89B-404B-49F2-9AED-A852DA2B0ED5}" type="pres">
      <dgm:prSet presAssocID="{988D03B0-A0B4-4401-A4DB-C27AAADAE7B9}" presName="Name19" presStyleLbl="parChTrans1D3" presStyleIdx="0" presStyleCnt="2"/>
      <dgm:spPr/>
      <dgm:t>
        <a:bodyPr/>
        <a:lstStyle/>
        <a:p>
          <a:endParaRPr lang="tr-TR"/>
        </a:p>
      </dgm:t>
    </dgm:pt>
    <dgm:pt modelId="{7E886BF8-EDA2-4ADD-882F-05D4F0DCA25B}" type="pres">
      <dgm:prSet presAssocID="{BD9F8DA3-E82D-4F04-B7C2-964B5425A6E3}" presName="Name21" presStyleCnt="0"/>
      <dgm:spPr/>
      <dgm:t>
        <a:bodyPr/>
        <a:lstStyle/>
        <a:p>
          <a:endParaRPr lang="tr-TR"/>
        </a:p>
      </dgm:t>
    </dgm:pt>
    <dgm:pt modelId="{B5DE75C1-9B9D-4A42-9D9F-343776B39366}" type="pres">
      <dgm:prSet presAssocID="{BD9F8DA3-E82D-4F04-B7C2-964B5425A6E3}" presName="level2Shape" presStyleLbl="node3" presStyleIdx="0" presStyleCnt="2" custScaleX="225549" custLinFactNeighborY="20821"/>
      <dgm:spPr/>
      <dgm:t>
        <a:bodyPr/>
        <a:lstStyle/>
        <a:p>
          <a:endParaRPr lang="tr-TR"/>
        </a:p>
      </dgm:t>
    </dgm:pt>
    <dgm:pt modelId="{2D60AD72-C6A9-40BE-A1D6-775E3ECD98DF}" type="pres">
      <dgm:prSet presAssocID="{BD9F8DA3-E82D-4F04-B7C2-964B5425A6E3}" presName="hierChild3" presStyleCnt="0"/>
      <dgm:spPr/>
      <dgm:t>
        <a:bodyPr/>
        <a:lstStyle/>
        <a:p>
          <a:endParaRPr lang="tr-TR"/>
        </a:p>
      </dgm:t>
    </dgm:pt>
    <dgm:pt modelId="{281DE9A2-DABA-4297-91EB-855E82AC9CF7}" type="pres">
      <dgm:prSet presAssocID="{18F04789-1B8B-406C-919C-3BC3957801CD}" presName="Name19" presStyleLbl="parChTrans1D4" presStyleIdx="0" presStyleCnt="2"/>
      <dgm:spPr/>
      <dgm:t>
        <a:bodyPr/>
        <a:lstStyle/>
        <a:p>
          <a:endParaRPr lang="tr-TR"/>
        </a:p>
      </dgm:t>
    </dgm:pt>
    <dgm:pt modelId="{C10AB638-A985-485F-87CE-3656CCCA68C6}" type="pres">
      <dgm:prSet presAssocID="{1451957F-1FEE-498B-BEEF-E3050A09C292}" presName="Name21" presStyleCnt="0"/>
      <dgm:spPr/>
      <dgm:t>
        <a:bodyPr/>
        <a:lstStyle/>
        <a:p>
          <a:endParaRPr lang="tr-TR"/>
        </a:p>
      </dgm:t>
    </dgm:pt>
    <dgm:pt modelId="{B430C985-2F7C-43CF-A91B-84D2E68BDE50}" type="pres">
      <dgm:prSet presAssocID="{1451957F-1FEE-498B-BEEF-E3050A09C292}" presName="level2Shape" presStyleLbl="node4" presStyleIdx="0" presStyleCnt="2" custScaleX="216463" custScaleY="146583" custLinFactNeighborY="41449"/>
      <dgm:spPr/>
      <dgm:t>
        <a:bodyPr/>
        <a:lstStyle/>
        <a:p>
          <a:endParaRPr lang="tr-TR"/>
        </a:p>
      </dgm:t>
    </dgm:pt>
    <dgm:pt modelId="{307465BC-17FA-4DED-986C-EE39960EC722}" type="pres">
      <dgm:prSet presAssocID="{1451957F-1FEE-498B-BEEF-E3050A09C292}" presName="hierChild3" presStyleCnt="0"/>
      <dgm:spPr/>
      <dgm:t>
        <a:bodyPr/>
        <a:lstStyle/>
        <a:p>
          <a:endParaRPr lang="tr-TR"/>
        </a:p>
      </dgm:t>
    </dgm:pt>
    <dgm:pt modelId="{022303BD-692B-4246-A201-3F65AB91513E}" type="pres">
      <dgm:prSet presAssocID="{5662107B-FB2F-4C9C-894D-6CE21A2D97A6}" presName="Name19" presStyleLbl="parChTrans1D3" presStyleIdx="1" presStyleCnt="2"/>
      <dgm:spPr/>
      <dgm:t>
        <a:bodyPr/>
        <a:lstStyle/>
        <a:p>
          <a:endParaRPr lang="tr-TR"/>
        </a:p>
      </dgm:t>
    </dgm:pt>
    <dgm:pt modelId="{90C62EE0-7405-4118-9DD5-4F7385BA1B96}" type="pres">
      <dgm:prSet presAssocID="{9A45B24D-9511-412A-A3F9-DA20ED74DCE6}" presName="Name21" presStyleCnt="0"/>
      <dgm:spPr/>
      <dgm:t>
        <a:bodyPr/>
        <a:lstStyle/>
        <a:p>
          <a:endParaRPr lang="tr-TR"/>
        </a:p>
      </dgm:t>
    </dgm:pt>
    <dgm:pt modelId="{60666016-7388-45C2-BD30-B8577B3B646A}" type="pres">
      <dgm:prSet presAssocID="{9A45B24D-9511-412A-A3F9-DA20ED74DCE6}" presName="level2Shape" presStyleLbl="node3" presStyleIdx="1" presStyleCnt="2" custScaleX="210622" custLinFactNeighborY="20821"/>
      <dgm:spPr/>
      <dgm:t>
        <a:bodyPr/>
        <a:lstStyle/>
        <a:p>
          <a:endParaRPr lang="tr-TR"/>
        </a:p>
      </dgm:t>
    </dgm:pt>
    <dgm:pt modelId="{D5EA5376-1708-4682-833B-7F568D5129B7}" type="pres">
      <dgm:prSet presAssocID="{9A45B24D-9511-412A-A3F9-DA20ED74DCE6}" presName="hierChild3" presStyleCnt="0"/>
      <dgm:spPr/>
      <dgm:t>
        <a:bodyPr/>
        <a:lstStyle/>
        <a:p>
          <a:endParaRPr lang="tr-TR"/>
        </a:p>
      </dgm:t>
    </dgm:pt>
    <dgm:pt modelId="{02696260-629C-4E45-B55B-CFB0C3B4B277}" type="pres">
      <dgm:prSet presAssocID="{A939D74F-B182-4999-82F7-E950A63ED20D}" presName="Name19" presStyleLbl="parChTrans1D4" presStyleIdx="1" presStyleCnt="2"/>
      <dgm:spPr/>
      <dgm:t>
        <a:bodyPr/>
        <a:lstStyle/>
        <a:p>
          <a:endParaRPr lang="tr-TR"/>
        </a:p>
      </dgm:t>
    </dgm:pt>
    <dgm:pt modelId="{6C6ED0AE-B0D0-4B73-A883-BDD51BE4189C}" type="pres">
      <dgm:prSet presAssocID="{76581B01-2ADA-470B-83DC-B8337EA0F57A}" presName="Name21" presStyleCnt="0"/>
      <dgm:spPr/>
      <dgm:t>
        <a:bodyPr/>
        <a:lstStyle/>
        <a:p>
          <a:endParaRPr lang="tr-TR"/>
        </a:p>
      </dgm:t>
    </dgm:pt>
    <dgm:pt modelId="{C5188A5F-87C3-4898-BE01-B18C9CDF2AE2}" type="pres">
      <dgm:prSet presAssocID="{76581B01-2ADA-470B-83DC-B8337EA0F57A}" presName="level2Shape" presStyleLbl="node4" presStyleIdx="1" presStyleCnt="2" custScaleX="267602" custScaleY="146583" custLinFactNeighborX="623" custLinFactNeighborY="40481"/>
      <dgm:spPr/>
      <dgm:t>
        <a:bodyPr/>
        <a:lstStyle/>
        <a:p>
          <a:endParaRPr lang="tr-TR"/>
        </a:p>
      </dgm:t>
    </dgm:pt>
    <dgm:pt modelId="{645D84EF-2865-40B2-8DE4-23C408A229F0}" type="pres">
      <dgm:prSet presAssocID="{76581B01-2ADA-470B-83DC-B8337EA0F57A}" presName="hierChild3" presStyleCnt="0"/>
      <dgm:spPr/>
      <dgm:t>
        <a:bodyPr/>
        <a:lstStyle/>
        <a:p>
          <a:endParaRPr lang="tr-TR"/>
        </a:p>
      </dgm:t>
    </dgm:pt>
    <dgm:pt modelId="{13766327-072B-4E10-9F09-8BC860684398}" type="pres">
      <dgm:prSet presAssocID="{4107E1F7-CE84-4790-A975-2677FC8958F5}" presName="bgShapesFlow" presStyleCnt="0"/>
      <dgm:spPr/>
      <dgm:t>
        <a:bodyPr/>
        <a:lstStyle/>
        <a:p>
          <a:endParaRPr lang="tr-TR"/>
        </a:p>
      </dgm:t>
    </dgm:pt>
    <dgm:pt modelId="{754D2932-E64B-4CE4-9689-DF84074558CA}" type="pres">
      <dgm:prSet presAssocID="{FAE5ABD0-1BE2-4190-B112-F26408DB3053}" presName="rectComp" presStyleCnt="0"/>
      <dgm:spPr/>
      <dgm:t>
        <a:bodyPr/>
        <a:lstStyle/>
        <a:p>
          <a:endParaRPr lang="tr-TR"/>
        </a:p>
      </dgm:t>
    </dgm:pt>
    <dgm:pt modelId="{46E8F3FD-1DBC-4BBC-965B-1104FAA51BAE}" type="pres">
      <dgm:prSet presAssocID="{FAE5ABD0-1BE2-4190-B112-F26408DB3053}" presName="bgRect" presStyleLbl="bgShp" presStyleIdx="0" presStyleCnt="4" custScaleY="141114" custLinFactNeighborY="-5336"/>
      <dgm:spPr/>
      <dgm:t>
        <a:bodyPr/>
        <a:lstStyle/>
        <a:p>
          <a:endParaRPr lang="tr-TR"/>
        </a:p>
      </dgm:t>
    </dgm:pt>
    <dgm:pt modelId="{72737FB9-26D4-406A-BF08-DEB4EF991BAE}" type="pres">
      <dgm:prSet presAssocID="{FAE5ABD0-1BE2-4190-B112-F26408DB3053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EDEDC2-6D18-4788-87BC-53110359C7D8}" type="pres">
      <dgm:prSet presAssocID="{FAE5ABD0-1BE2-4190-B112-F26408DB3053}" presName="spComp" presStyleCnt="0"/>
      <dgm:spPr/>
      <dgm:t>
        <a:bodyPr/>
        <a:lstStyle/>
        <a:p>
          <a:endParaRPr lang="tr-TR"/>
        </a:p>
      </dgm:t>
    </dgm:pt>
    <dgm:pt modelId="{A0778133-AD40-495C-BFB2-CAC9BCB4E343}" type="pres">
      <dgm:prSet presAssocID="{FAE5ABD0-1BE2-4190-B112-F26408DB3053}" presName="vSp" presStyleCnt="0"/>
      <dgm:spPr/>
      <dgm:t>
        <a:bodyPr/>
        <a:lstStyle/>
        <a:p>
          <a:endParaRPr lang="tr-TR"/>
        </a:p>
      </dgm:t>
    </dgm:pt>
    <dgm:pt modelId="{38E0EC84-52A5-4747-8AE7-E7E84078FBAC}" type="pres">
      <dgm:prSet presAssocID="{A6B88350-3967-4390-A447-15E9FE17E2A1}" presName="rectComp" presStyleCnt="0"/>
      <dgm:spPr/>
      <dgm:t>
        <a:bodyPr/>
        <a:lstStyle/>
        <a:p>
          <a:endParaRPr lang="tr-TR"/>
        </a:p>
      </dgm:t>
    </dgm:pt>
    <dgm:pt modelId="{FFBC1284-E5E5-4F60-821F-F0BA93E3F16F}" type="pres">
      <dgm:prSet presAssocID="{A6B88350-3967-4390-A447-15E9FE17E2A1}" presName="bgRect" presStyleLbl="bgShp" presStyleIdx="1" presStyleCnt="4" custScaleY="130079"/>
      <dgm:spPr/>
      <dgm:t>
        <a:bodyPr/>
        <a:lstStyle/>
        <a:p>
          <a:endParaRPr lang="tr-TR"/>
        </a:p>
      </dgm:t>
    </dgm:pt>
    <dgm:pt modelId="{1A0707A3-2BDB-4564-A0D9-11FB959D033B}" type="pres">
      <dgm:prSet presAssocID="{A6B88350-3967-4390-A447-15E9FE17E2A1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C78C67-1857-42E3-8258-D792EAC8BAD2}" type="pres">
      <dgm:prSet presAssocID="{A6B88350-3967-4390-A447-15E9FE17E2A1}" presName="spComp" presStyleCnt="0"/>
      <dgm:spPr/>
      <dgm:t>
        <a:bodyPr/>
        <a:lstStyle/>
        <a:p>
          <a:endParaRPr lang="tr-TR"/>
        </a:p>
      </dgm:t>
    </dgm:pt>
    <dgm:pt modelId="{4B8084AC-627F-4D20-A545-0480315323BC}" type="pres">
      <dgm:prSet presAssocID="{A6B88350-3967-4390-A447-15E9FE17E2A1}" presName="vSp" presStyleCnt="0"/>
      <dgm:spPr/>
      <dgm:t>
        <a:bodyPr/>
        <a:lstStyle/>
        <a:p>
          <a:endParaRPr lang="tr-TR"/>
        </a:p>
      </dgm:t>
    </dgm:pt>
    <dgm:pt modelId="{708FFBFE-AEB9-4FA9-85D9-8965398E35D5}" type="pres">
      <dgm:prSet presAssocID="{AF0C9216-7391-405A-A3A1-1C7D26B6FA8B}" presName="rectComp" presStyleCnt="0"/>
      <dgm:spPr/>
      <dgm:t>
        <a:bodyPr/>
        <a:lstStyle/>
        <a:p>
          <a:endParaRPr lang="tr-TR"/>
        </a:p>
      </dgm:t>
    </dgm:pt>
    <dgm:pt modelId="{8EAD4FD4-8770-466C-B889-4C10C631FFCC}" type="pres">
      <dgm:prSet presAssocID="{AF0C9216-7391-405A-A3A1-1C7D26B6FA8B}" presName="bgRect" presStyleLbl="bgShp" presStyleIdx="2" presStyleCnt="4"/>
      <dgm:spPr/>
      <dgm:t>
        <a:bodyPr/>
        <a:lstStyle/>
        <a:p>
          <a:endParaRPr lang="tr-TR"/>
        </a:p>
      </dgm:t>
    </dgm:pt>
    <dgm:pt modelId="{42E8BF19-94D2-4C4D-A630-BD9086A6F5B1}" type="pres">
      <dgm:prSet presAssocID="{AF0C9216-7391-405A-A3A1-1C7D26B6FA8B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536105-8A62-47DF-A847-66FC7C6746DC}" type="pres">
      <dgm:prSet presAssocID="{AF0C9216-7391-405A-A3A1-1C7D26B6FA8B}" presName="spComp" presStyleCnt="0"/>
      <dgm:spPr/>
      <dgm:t>
        <a:bodyPr/>
        <a:lstStyle/>
        <a:p>
          <a:endParaRPr lang="tr-TR"/>
        </a:p>
      </dgm:t>
    </dgm:pt>
    <dgm:pt modelId="{7FE99223-D4A1-4463-8254-8797DC1DC5E7}" type="pres">
      <dgm:prSet presAssocID="{AF0C9216-7391-405A-A3A1-1C7D26B6FA8B}" presName="vSp" presStyleCnt="0"/>
      <dgm:spPr/>
      <dgm:t>
        <a:bodyPr/>
        <a:lstStyle/>
        <a:p>
          <a:endParaRPr lang="tr-TR"/>
        </a:p>
      </dgm:t>
    </dgm:pt>
    <dgm:pt modelId="{D2784D40-F999-47DA-8D49-92FF5C410F51}" type="pres">
      <dgm:prSet presAssocID="{976E754E-7963-4AF4-96C8-87AF4CDC18FC}" presName="rectComp" presStyleCnt="0"/>
      <dgm:spPr/>
      <dgm:t>
        <a:bodyPr/>
        <a:lstStyle/>
        <a:p>
          <a:endParaRPr lang="tr-TR"/>
        </a:p>
      </dgm:t>
    </dgm:pt>
    <dgm:pt modelId="{7FFF5C8C-100A-4EF3-AE54-F8717269D629}" type="pres">
      <dgm:prSet presAssocID="{976E754E-7963-4AF4-96C8-87AF4CDC18FC}" presName="bgRect" presStyleLbl="bgShp" presStyleIdx="3" presStyleCnt="4" custScaleY="173199"/>
      <dgm:spPr/>
      <dgm:t>
        <a:bodyPr/>
        <a:lstStyle/>
        <a:p>
          <a:endParaRPr lang="tr-TR"/>
        </a:p>
      </dgm:t>
    </dgm:pt>
    <dgm:pt modelId="{41311977-869C-48A3-89EF-86D23337C60B}" type="pres">
      <dgm:prSet presAssocID="{976E754E-7963-4AF4-96C8-87AF4CDC18FC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0435E15-D367-4694-AE81-17194EBF0613}" type="presOf" srcId="{976E754E-7963-4AF4-96C8-87AF4CDC18FC}" destId="{41311977-869C-48A3-89EF-86D23337C60B}" srcOrd="1" destOrd="0" presId="urn:microsoft.com/office/officeart/2005/8/layout/hierarchy6"/>
    <dgm:cxn modelId="{FFFF90B7-EEA9-4A3F-91CF-B324E4ED3980}" type="presOf" srcId="{A939D74F-B182-4999-82F7-E950A63ED20D}" destId="{02696260-629C-4E45-B55B-CFB0C3B4B277}" srcOrd="0" destOrd="0" presId="urn:microsoft.com/office/officeart/2005/8/layout/hierarchy6"/>
    <dgm:cxn modelId="{A76C7F0C-89A1-4905-9A9B-5E5ECBBE918E}" type="presOf" srcId="{A6B88350-3967-4390-A447-15E9FE17E2A1}" destId="{FFBC1284-E5E5-4F60-821F-F0BA93E3F16F}" srcOrd="0" destOrd="0" presId="urn:microsoft.com/office/officeart/2005/8/layout/hierarchy6"/>
    <dgm:cxn modelId="{777D9D8F-0A36-4889-B536-72CE4DA84BF8}" srcId="{4107E1F7-CE84-4790-A975-2677FC8958F5}" destId="{20A503AE-D757-433D-8ED2-0BAC48CDB86A}" srcOrd="0" destOrd="0" parTransId="{F1BDBE51-E14D-49D5-9B5D-C7B28F7EC519}" sibTransId="{D7DE0393-1EF5-4F33-9B5D-79D38E503D3C}"/>
    <dgm:cxn modelId="{F3935FDC-62D4-49CA-8B41-FF612F878845}" srcId="{4107E1F7-CE84-4790-A975-2677FC8958F5}" destId="{AF0C9216-7391-405A-A3A1-1C7D26B6FA8B}" srcOrd="3" destOrd="0" parTransId="{68977CAD-B925-4EDA-AF08-32503E221B94}" sibTransId="{AB48DE8F-EF5A-42F6-9A8C-A3E5CBEFD21E}"/>
    <dgm:cxn modelId="{F7814F98-780A-4CDA-84C9-D434174145D9}" type="presOf" srcId="{988D03B0-A0B4-4401-A4DB-C27AAADAE7B9}" destId="{2C4FD89B-404B-49F2-9AED-A852DA2B0ED5}" srcOrd="0" destOrd="0" presId="urn:microsoft.com/office/officeart/2005/8/layout/hierarchy6"/>
    <dgm:cxn modelId="{023278E0-8514-4B0D-957B-996D4E19B378}" srcId="{9A45B24D-9511-412A-A3F9-DA20ED74DCE6}" destId="{76581B01-2ADA-470B-83DC-B8337EA0F57A}" srcOrd="0" destOrd="0" parTransId="{A939D74F-B182-4999-82F7-E950A63ED20D}" sibTransId="{12F44307-D8D1-4D65-9D9C-DEB1A9C14B42}"/>
    <dgm:cxn modelId="{C8AA2408-CE92-470C-9CCA-92664425B4FB}" type="presOf" srcId="{6BB921CE-39C3-4D13-AD89-40DA370510CD}" destId="{AE7AC136-4F81-4874-9B42-13C6ADA49032}" srcOrd="0" destOrd="0" presId="urn:microsoft.com/office/officeart/2005/8/layout/hierarchy6"/>
    <dgm:cxn modelId="{27761428-81E0-496D-BF55-F853A3D82088}" srcId="{4107E1F7-CE84-4790-A975-2677FC8958F5}" destId="{FAE5ABD0-1BE2-4190-B112-F26408DB3053}" srcOrd="1" destOrd="0" parTransId="{5BE9E52B-8AFA-4D3E-9935-76193F6F5952}" sibTransId="{3F291B95-CC05-49CA-AA44-278BCCCFFFE1}"/>
    <dgm:cxn modelId="{EDB09082-F0D9-450B-8723-6B23D3012E27}" type="presOf" srcId="{5662107B-FB2F-4C9C-894D-6CE21A2D97A6}" destId="{022303BD-692B-4246-A201-3F65AB91513E}" srcOrd="0" destOrd="0" presId="urn:microsoft.com/office/officeart/2005/8/layout/hierarchy6"/>
    <dgm:cxn modelId="{D4DA2005-EFB7-45D7-8655-D7E5900D2848}" srcId="{4107E1F7-CE84-4790-A975-2677FC8958F5}" destId="{976E754E-7963-4AF4-96C8-87AF4CDC18FC}" srcOrd="4" destOrd="0" parTransId="{DC53FFC7-151B-4844-9351-0B070935455D}" sibTransId="{D6C370E1-4C39-4FB3-9431-098DE3693FB4}"/>
    <dgm:cxn modelId="{5E980D72-5055-4F1B-894F-EB18C72184A5}" type="presOf" srcId="{1451957F-1FEE-498B-BEEF-E3050A09C292}" destId="{B430C985-2F7C-43CF-A91B-84D2E68BDE50}" srcOrd="0" destOrd="0" presId="urn:microsoft.com/office/officeart/2005/8/layout/hierarchy6"/>
    <dgm:cxn modelId="{3C8A57DD-4FB3-44FF-BABB-A692EF5FFF7F}" type="presOf" srcId="{4107E1F7-CE84-4790-A975-2677FC8958F5}" destId="{36DC252D-8E79-4025-8183-867A25DA6B59}" srcOrd="0" destOrd="0" presId="urn:microsoft.com/office/officeart/2005/8/layout/hierarchy6"/>
    <dgm:cxn modelId="{E8DBC42A-9487-46AC-81D0-35417598939C}" type="presOf" srcId="{A6B88350-3967-4390-A447-15E9FE17E2A1}" destId="{1A0707A3-2BDB-4564-A0D9-11FB959D033B}" srcOrd="1" destOrd="0" presId="urn:microsoft.com/office/officeart/2005/8/layout/hierarchy6"/>
    <dgm:cxn modelId="{4154E500-2322-4F1F-8ED7-62C90F5358F6}" type="presOf" srcId="{4EB9329D-D3E1-41BA-8C8B-49D38571A281}" destId="{8996A7BB-47F8-4CA2-99B3-9AE7D7A7B8C9}" srcOrd="0" destOrd="0" presId="urn:microsoft.com/office/officeart/2005/8/layout/hierarchy6"/>
    <dgm:cxn modelId="{C5831095-F1E0-46E7-8A23-BA72903CCCC0}" type="presOf" srcId="{FAE5ABD0-1BE2-4190-B112-F26408DB3053}" destId="{72737FB9-26D4-406A-BF08-DEB4EF991BAE}" srcOrd="1" destOrd="0" presId="urn:microsoft.com/office/officeart/2005/8/layout/hierarchy6"/>
    <dgm:cxn modelId="{320A5293-826E-4120-BD89-026326D13468}" type="presOf" srcId="{20A503AE-D757-433D-8ED2-0BAC48CDB86A}" destId="{65EFE124-D4CC-45E3-B1F8-6CE38EA3CF0C}" srcOrd="0" destOrd="0" presId="urn:microsoft.com/office/officeart/2005/8/layout/hierarchy6"/>
    <dgm:cxn modelId="{BE9FF021-CF2B-4534-93CC-80BF463D5110}" type="presOf" srcId="{AF0C9216-7391-405A-A3A1-1C7D26B6FA8B}" destId="{42E8BF19-94D2-4C4D-A630-BD9086A6F5B1}" srcOrd="1" destOrd="0" presId="urn:microsoft.com/office/officeart/2005/8/layout/hierarchy6"/>
    <dgm:cxn modelId="{3E129CE6-2F4E-4E75-BD53-23D8447F42E2}" type="presOf" srcId="{AF0C9216-7391-405A-A3A1-1C7D26B6FA8B}" destId="{8EAD4FD4-8770-466C-B889-4C10C631FFCC}" srcOrd="0" destOrd="0" presId="urn:microsoft.com/office/officeart/2005/8/layout/hierarchy6"/>
    <dgm:cxn modelId="{D909B07B-0B1A-402D-98D5-22F9F5C18B8B}" type="presOf" srcId="{53136FB8-9791-4CFD-80B6-C1536504341D}" destId="{BFA6E63D-003D-486E-B0E2-9AD6E9FA8754}" srcOrd="0" destOrd="0" presId="urn:microsoft.com/office/officeart/2005/8/layout/hierarchy6"/>
    <dgm:cxn modelId="{4CEF21A4-73E7-4EDC-92D2-B4B929AF2231}" type="presOf" srcId="{976E754E-7963-4AF4-96C8-87AF4CDC18FC}" destId="{7FFF5C8C-100A-4EF3-AE54-F8717269D629}" srcOrd="0" destOrd="0" presId="urn:microsoft.com/office/officeart/2005/8/layout/hierarchy6"/>
    <dgm:cxn modelId="{0DBAE715-C07A-4931-9219-C73459672E7F}" type="presOf" srcId="{76581B01-2ADA-470B-83DC-B8337EA0F57A}" destId="{C5188A5F-87C3-4898-BE01-B18C9CDF2AE2}" srcOrd="0" destOrd="0" presId="urn:microsoft.com/office/officeart/2005/8/layout/hierarchy6"/>
    <dgm:cxn modelId="{EAB2D37F-A652-4C52-8184-DC75D23BE162}" type="presOf" srcId="{18F04789-1B8B-406C-919C-3BC3957801CD}" destId="{281DE9A2-DABA-4297-91EB-855E82AC9CF7}" srcOrd="0" destOrd="0" presId="urn:microsoft.com/office/officeart/2005/8/layout/hierarchy6"/>
    <dgm:cxn modelId="{89CAABA3-2BE2-48E3-9BE7-CADF37295A8B}" type="presOf" srcId="{E8229F12-6C47-48CC-821E-84242B21F863}" destId="{45455471-5310-4676-856F-F784FCA6042B}" srcOrd="0" destOrd="0" presId="urn:microsoft.com/office/officeart/2005/8/layout/hierarchy6"/>
    <dgm:cxn modelId="{C03E0546-DEDD-4563-9B39-11CA6D775723}" srcId="{20A503AE-D757-433D-8ED2-0BAC48CDB86A}" destId="{E8229F12-6C47-48CC-821E-84242B21F863}" srcOrd="2" destOrd="0" parTransId="{C5FC1579-869C-4D44-BE57-6D1317703558}" sibTransId="{54626BE7-1B16-42C1-92BB-1F5C61D262B2}"/>
    <dgm:cxn modelId="{8F447079-53EC-4ABE-83EC-CF1A4ED91FBA}" srcId="{20A503AE-D757-433D-8ED2-0BAC48CDB86A}" destId="{4EB9329D-D3E1-41BA-8C8B-49D38571A281}" srcOrd="1" destOrd="0" parTransId="{6BB921CE-39C3-4D13-AD89-40DA370510CD}" sibTransId="{AD19D52A-1DA8-4B60-9A3F-71EB6F2BCAC6}"/>
    <dgm:cxn modelId="{7AC48743-22FB-4CF8-BEB8-9A17128FD1E8}" srcId="{4107E1F7-CE84-4790-A975-2677FC8958F5}" destId="{A6B88350-3967-4390-A447-15E9FE17E2A1}" srcOrd="2" destOrd="0" parTransId="{597358C8-53F3-443E-97D1-F72BAF55052D}" sibTransId="{4673C374-06FB-4523-B4C0-F79458407044}"/>
    <dgm:cxn modelId="{8DC0805F-632A-44BE-B7B2-0BEABD4D2622}" type="presOf" srcId="{C5FC1579-869C-4D44-BE57-6D1317703558}" destId="{A4CE56C3-18AE-4ABD-A1D2-1B1A19ACF738}" srcOrd="0" destOrd="0" presId="urn:microsoft.com/office/officeart/2005/8/layout/hierarchy6"/>
    <dgm:cxn modelId="{A4C00AA7-4E9E-431C-A097-EADA221E6841}" srcId="{20A503AE-D757-433D-8ED2-0BAC48CDB86A}" destId="{53136FB8-9791-4CFD-80B6-C1536504341D}" srcOrd="0" destOrd="0" parTransId="{EC3E73E5-A720-4757-8492-AB12D6510652}" sibTransId="{D85091B7-CE7C-4185-80D4-70AA0E3B6B92}"/>
    <dgm:cxn modelId="{F13A8CF7-FF3C-4C19-A5F9-99900AC487F6}" type="presOf" srcId="{EC3E73E5-A720-4757-8492-AB12D6510652}" destId="{A8AEDFA6-3AD9-47B8-A9FB-2726018F220D}" srcOrd="0" destOrd="0" presId="urn:microsoft.com/office/officeart/2005/8/layout/hierarchy6"/>
    <dgm:cxn modelId="{F99B65E6-F375-486B-9C5E-B5310B4E1740}" srcId="{BD9F8DA3-E82D-4F04-B7C2-964B5425A6E3}" destId="{1451957F-1FEE-498B-BEEF-E3050A09C292}" srcOrd="0" destOrd="0" parTransId="{18F04789-1B8B-406C-919C-3BC3957801CD}" sibTransId="{95DCF3B2-2A01-4168-80EF-C6C2274F3803}"/>
    <dgm:cxn modelId="{BB0CAC8F-0556-49B8-B4FD-05E7A9663FAB}" srcId="{E8229F12-6C47-48CC-821E-84242B21F863}" destId="{9A45B24D-9511-412A-A3F9-DA20ED74DCE6}" srcOrd="1" destOrd="0" parTransId="{5662107B-FB2F-4C9C-894D-6CE21A2D97A6}" sibTransId="{03A310B5-69DB-40A4-BBAF-5ED8FA3CC30C}"/>
    <dgm:cxn modelId="{0777E91E-0FAF-49EF-987E-4F0B551CECB8}" type="presOf" srcId="{BD9F8DA3-E82D-4F04-B7C2-964B5425A6E3}" destId="{B5DE75C1-9B9D-4A42-9D9F-343776B39366}" srcOrd="0" destOrd="0" presId="urn:microsoft.com/office/officeart/2005/8/layout/hierarchy6"/>
    <dgm:cxn modelId="{0A4685F7-29B8-4DAB-B202-8CEEDF9C7DD7}" srcId="{E8229F12-6C47-48CC-821E-84242B21F863}" destId="{BD9F8DA3-E82D-4F04-B7C2-964B5425A6E3}" srcOrd="0" destOrd="0" parTransId="{988D03B0-A0B4-4401-A4DB-C27AAADAE7B9}" sibTransId="{39984894-E0FB-481D-92FD-30DAEEA5B275}"/>
    <dgm:cxn modelId="{6C79E967-A21A-437F-8BF6-9953C1ACFCBD}" type="presOf" srcId="{9A45B24D-9511-412A-A3F9-DA20ED74DCE6}" destId="{60666016-7388-45C2-BD30-B8577B3B646A}" srcOrd="0" destOrd="0" presId="urn:microsoft.com/office/officeart/2005/8/layout/hierarchy6"/>
    <dgm:cxn modelId="{DFC3E012-868D-4100-8BDB-EB111B1286CB}" type="presOf" srcId="{FAE5ABD0-1BE2-4190-B112-F26408DB3053}" destId="{46E8F3FD-1DBC-4BBC-965B-1104FAA51BAE}" srcOrd="0" destOrd="0" presId="urn:microsoft.com/office/officeart/2005/8/layout/hierarchy6"/>
    <dgm:cxn modelId="{75D041A3-00AB-4011-9952-3EF8E369E829}" type="presParOf" srcId="{36DC252D-8E79-4025-8183-867A25DA6B59}" destId="{44AF95B5-391A-4845-8F27-99F935E57355}" srcOrd="0" destOrd="0" presId="urn:microsoft.com/office/officeart/2005/8/layout/hierarchy6"/>
    <dgm:cxn modelId="{E120FF8E-E57D-49C5-A7E0-7B991694A790}" type="presParOf" srcId="{44AF95B5-391A-4845-8F27-99F935E57355}" destId="{3C1CF53B-4994-4873-870F-3FDF20ECDDC7}" srcOrd="0" destOrd="0" presId="urn:microsoft.com/office/officeart/2005/8/layout/hierarchy6"/>
    <dgm:cxn modelId="{E8418963-BE98-495A-A9D1-7C638D54B4AF}" type="presParOf" srcId="{44AF95B5-391A-4845-8F27-99F935E57355}" destId="{E813F513-1516-47FC-AB39-6BE1C3AB002C}" srcOrd="1" destOrd="0" presId="urn:microsoft.com/office/officeart/2005/8/layout/hierarchy6"/>
    <dgm:cxn modelId="{05D0277A-4E76-40AC-8D3B-2B40B677345A}" type="presParOf" srcId="{E813F513-1516-47FC-AB39-6BE1C3AB002C}" destId="{0657CAD1-5780-4D97-BB76-0E58953FF0A9}" srcOrd="0" destOrd="0" presId="urn:microsoft.com/office/officeart/2005/8/layout/hierarchy6"/>
    <dgm:cxn modelId="{6AC65294-2460-4427-9088-64849AD1959F}" type="presParOf" srcId="{0657CAD1-5780-4D97-BB76-0E58953FF0A9}" destId="{65EFE124-D4CC-45E3-B1F8-6CE38EA3CF0C}" srcOrd="0" destOrd="0" presId="urn:microsoft.com/office/officeart/2005/8/layout/hierarchy6"/>
    <dgm:cxn modelId="{D158C2DA-C13D-49AA-BFF6-10AF6E164178}" type="presParOf" srcId="{0657CAD1-5780-4D97-BB76-0E58953FF0A9}" destId="{B8EB38FA-F6C6-41B5-A46F-310605A06E49}" srcOrd="1" destOrd="0" presId="urn:microsoft.com/office/officeart/2005/8/layout/hierarchy6"/>
    <dgm:cxn modelId="{5C836059-C078-443C-BAD4-7FA588FF38DF}" type="presParOf" srcId="{B8EB38FA-F6C6-41B5-A46F-310605A06E49}" destId="{A8AEDFA6-3AD9-47B8-A9FB-2726018F220D}" srcOrd="0" destOrd="0" presId="urn:microsoft.com/office/officeart/2005/8/layout/hierarchy6"/>
    <dgm:cxn modelId="{BB3F9FA3-EF4F-4FFF-BFEA-BFFD2AA806A1}" type="presParOf" srcId="{B8EB38FA-F6C6-41B5-A46F-310605A06E49}" destId="{34BBFFBA-763B-455C-9784-EE5336C1D652}" srcOrd="1" destOrd="0" presId="urn:microsoft.com/office/officeart/2005/8/layout/hierarchy6"/>
    <dgm:cxn modelId="{B875B40A-0534-441F-B782-5899CC2CC794}" type="presParOf" srcId="{34BBFFBA-763B-455C-9784-EE5336C1D652}" destId="{BFA6E63D-003D-486E-B0E2-9AD6E9FA8754}" srcOrd="0" destOrd="0" presId="urn:microsoft.com/office/officeart/2005/8/layout/hierarchy6"/>
    <dgm:cxn modelId="{56FD4400-E01A-4F3F-8719-477818DBB91B}" type="presParOf" srcId="{34BBFFBA-763B-455C-9784-EE5336C1D652}" destId="{DB9AC495-1A9E-45BC-B201-BB8ED525B405}" srcOrd="1" destOrd="0" presId="urn:microsoft.com/office/officeart/2005/8/layout/hierarchy6"/>
    <dgm:cxn modelId="{DD488EF4-B2BA-4946-829A-7E1F01D92BDC}" type="presParOf" srcId="{B8EB38FA-F6C6-41B5-A46F-310605A06E49}" destId="{AE7AC136-4F81-4874-9B42-13C6ADA49032}" srcOrd="2" destOrd="0" presId="urn:microsoft.com/office/officeart/2005/8/layout/hierarchy6"/>
    <dgm:cxn modelId="{C830D966-1111-40CC-8DC1-9188E929FC96}" type="presParOf" srcId="{B8EB38FA-F6C6-41B5-A46F-310605A06E49}" destId="{19BCC9E0-EA3B-426A-B9A6-DE44A85A4567}" srcOrd="3" destOrd="0" presId="urn:microsoft.com/office/officeart/2005/8/layout/hierarchy6"/>
    <dgm:cxn modelId="{50C1EFEF-371E-4576-B2E4-889807553335}" type="presParOf" srcId="{19BCC9E0-EA3B-426A-B9A6-DE44A85A4567}" destId="{8996A7BB-47F8-4CA2-99B3-9AE7D7A7B8C9}" srcOrd="0" destOrd="0" presId="urn:microsoft.com/office/officeart/2005/8/layout/hierarchy6"/>
    <dgm:cxn modelId="{302F9371-7D1E-486B-B6E3-9E50106D44DE}" type="presParOf" srcId="{19BCC9E0-EA3B-426A-B9A6-DE44A85A4567}" destId="{8324F87F-FD29-463A-903D-3714BDF7860F}" srcOrd="1" destOrd="0" presId="urn:microsoft.com/office/officeart/2005/8/layout/hierarchy6"/>
    <dgm:cxn modelId="{CF66BD66-18B5-4D97-9410-D9A53AA25F8E}" type="presParOf" srcId="{B8EB38FA-F6C6-41B5-A46F-310605A06E49}" destId="{A4CE56C3-18AE-4ABD-A1D2-1B1A19ACF738}" srcOrd="4" destOrd="0" presId="urn:microsoft.com/office/officeart/2005/8/layout/hierarchy6"/>
    <dgm:cxn modelId="{BB2A3862-2B86-4328-880D-ED41F8663BA6}" type="presParOf" srcId="{B8EB38FA-F6C6-41B5-A46F-310605A06E49}" destId="{861649A7-4D61-469D-BC30-D69588AB93CA}" srcOrd="5" destOrd="0" presId="urn:microsoft.com/office/officeart/2005/8/layout/hierarchy6"/>
    <dgm:cxn modelId="{27D1DD55-273A-402E-B479-C17AA44BA139}" type="presParOf" srcId="{861649A7-4D61-469D-BC30-D69588AB93CA}" destId="{45455471-5310-4676-856F-F784FCA6042B}" srcOrd="0" destOrd="0" presId="urn:microsoft.com/office/officeart/2005/8/layout/hierarchy6"/>
    <dgm:cxn modelId="{02AAB3DC-C67D-4A28-BDD0-2307FF063166}" type="presParOf" srcId="{861649A7-4D61-469D-BC30-D69588AB93CA}" destId="{571C1DBC-84A1-44DE-A3BC-433D044FEE61}" srcOrd="1" destOrd="0" presId="urn:microsoft.com/office/officeart/2005/8/layout/hierarchy6"/>
    <dgm:cxn modelId="{A9CE0BE6-0F8C-4C02-86FA-1A6F8A35B5F7}" type="presParOf" srcId="{571C1DBC-84A1-44DE-A3BC-433D044FEE61}" destId="{2C4FD89B-404B-49F2-9AED-A852DA2B0ED5}" srcOrd="0" destOrd="0" presId="urn:microsoft.com/office/officeart/2005/8/layout/hierarchy6"/>
    <dgm:cxn modelId="{E8682E0F-1369-451F-91EB-6C4F1ED3DF18}" type="presParOf" srcId="{571C1DBC-84A1-44DE-A3BC-433D044FEE61}" destId="{7E886BF8-EDA2-4ADD-882F-05D4F0DCA25B}" srcOrd="1" destOrd="0" presId="urn:microsoft.com/office/officeart/2005/8/layout/hierarchy6"/>
    <dgm:cxn modelId="{31B752D5-55A2-42EF-A4BB-1B1844F73EDF}" type="presParOf" srcId="{7E886BF8-EDA2-4ADD-882F-05D4F0DCA25B}" destId="{B5DE75C1-9B9D-4A42-9D9F-343776B39366}" srcOrd="0" destOrd="0" presId="urn:microsoft.com/office/officeart/2005/8/layout/hierarchy6"/>
    <dgm:cxn modelId="{52BF9506-EB5C-4C99-9EE2-82CAB47C71BA}" type="presParOf" srcId="{7E886BF8-EDA2-4ADD-882F-05D4F0DCA25B}" destId="{2D60AD72-C6A9-40BE-A1D6-775E3ECD98DF}" srcOrd="1" destOrd="0" presId="urn:microsoft.com/office/officeart/2005/8/layout/hierarchy6"/>
    <dgm:cxn modelId="{2DFE4381-33B7-4025-8FE8-1E622CB9B802}" type="presParOf" srcId="{2D60AD72-C6A9-40BE-A1D6-775E3ECD98DF}" destId="{281DE9A2-DABA-4297-91EB-855E82AC9CF7}" srcOrd="0" destOrd="0" presId="urn:microsoft.com/office/officeart/2005/8/layout/hierarchy6"/>
    <dgm:cxn modelId="{6A626AF6-4399-4E7F-9D51-F1365F387145}" type="presParOf" srcId="{2D60AD72-C6A9-40BE-A1D6-775E3ECD98DF}" destId="{C10AB638-A985-485F-87CE-3656CCCA68C6}" srcOrd="1" destOrd="0" presId="urn:microsoft.com/office/officeart/2005/8/layout/hierarchy6"/>
    <dgm:cxn modelId="{FA10845B-C1BE-4777-A90D-F84540A6D6A2}" type="presParOf" srcId="{C10AB638-A985-485F-87CE-3656CCCA68C6}" destId="{B430C985-2F7C-43CF-A91B-84D2E68BDE50}" srcOrd="0" destOrd="0" presId="urn:microsoft.com/office/officeart/2005/8/layout/hierarchy6"/>
    <dgm:cxn modelId="{9AEE331F-9544-457F-953A-737C9296266A}" type="presParOf" srcId="{C10AB638-A985-485F-87CE-3656CCCA68C6}" destId="{307465BC-17FA-4DED-986C-EE39960EC722}" srcOrd="1" destOrd="0" presId="urn:microsoft.com/office/officeart/2005/8/layout/hierarchy6"/>
    <dgm:cxn modelId="{0446CC83-9739-417B-90AA-F7BEC5472689}" type="presParOf" srcId="{571C1DBC-84A1-44DE-A3BC-433D044FEE61}" destId="{022303BD-692B-4246-A201-3F65AB91513E}" srcOrd="2" destOrd="0" presId="urn:microsoft.com/office/officeart/2005/8/layout/hierarchy6"/>
    <dgm:cxn modelId="{E616DC4D-EC88-4B9E-A8C5-99289B679C80}" type="presParOf" srcId="{571C1DBC-84A1-44DE-A3BC-433D044FEE61}" destId="{90C62EE0-7405-4118-9DD5-4F7385BA1B96}" srcOrd="3" destOrd="0" presId="urn:microsoft.com/office/officeart/2005/8/layout/hierarchy6"/>
    <dgm:cxn modelId="{B24AB941-B919-4775-81C8-A645CDB4E9C9}" type="presParOf" srcId="{90C62EE0-7405-4118-9DD5-4F7385BA1B96}" destId="{60666016-7388-45C2-BD30-B8577B3B646A}" srcOrd="0" destOrd="0" presId="urn:microsoft.com/office/officeart/2005/8/layout/hierarchy6"/>
    <dgm:cxn modelId="{995BA528-525E-43FE-B9B7-399A6F7FFB20}" type="presParOf" srcId="{90C62EE0-7405-4118-9DD5-4F7385BA1B96}" destId="{D5EA5376-1708-4682-833B-7F568D5129B7}" srcOrd="1" destOrd="0" presId="urn:microsoft.com/office/officeart/2005/8/layout/hierarchy6"/>
    <dgm:cxn modelId="{A48A2E72-31FE-45A4-AD19-C47C7D590678}" type="presParOf" srcId="{D5EA5376-1708-4682-833B-7F568D5129B7}" destId="{02696260-629C-4E45-B55B-CFB0C3B4B277}" srcOrd="0" destOrd="0" presId="urn:microsoft.com/office/officeart/2005/8/layout/hierarchy6"/>
    <dgm:cxn modelId="{338879B0-C73F-4192-B117-72DBC3CA1E38}" type="presParOf" srcId="{D5EA5376-1708-4682-833B-7F568D5129B7}" destId="{6C6ED0AE-B0D0-4B73-A883-BDD51BE4189C}" srcOrd="1" destOrd="0" presId="urn:microsoft.com/office/officeart/2005/8/layout/hierarchy6"/>
    <dgm:cxn modelId="{FC6814C2-3A52-4057-AB58-00B72F6ED816}" type="presParOf" srcId="{6C6ED0AE-B0D0-4B73-A883-BDD51BE4189C}" destId="{C5188A5F-87C3-4898-BE01-B18C9CDF2AE2}" srcOrd="0" destOrd="0" presId="urn:microsoft.com/office/officeart/2005/8/layout/hierarchy6"/>
    <dgm:cxn modelId="{BC44600D-0E4A-43DA-A8B2-85E2DACA73A1}" type="presParOf" srcId="{6C6ED0AE-B0D0-4B73-A883-BDD51BE4189C}" destId="{645D84EF-2865-40B2-8DE4-23C408A229F0}" srcOrd="1" destOrd="0" presId="urn:microsoft.com/office/officeart/2005/8/layout/hierarchy6"/>
    <dgm:cxn modelId="{7F95CF83-008E-45FC-AC34-F7EAF3086C72}" type="presParOf" srcId="{36DC252D-8E79-4025-8183-867A25DA6B59}" destId="{13766327-072B-4E10-9F09-8BC860684398}" srcOrd="1" destOrd="0" presId="urn:microsoft.com/office/officeart/2005/8/layout/hierarchy6"/>
    <dgm:cxn modelId="{2D13474F-FB4D-48A3-8CA0-00272DC2366E}" type="presParOf" srcId="{13766327-072B-4E10-9F09-8BC860684398}" destId="{754D2932-E64B-4CE4-9689-DF84074558CA}" srcOrd="0" destOrd="0" presId="urn:microsoft.com/office/officeart/2005/8/layout/hierarchy6"/>
    <dgm:cxn modelId="{F332D8DF-A712-49B3-AA75-B0F30B943C8A}" type="presParOf" srcId="{754D2932-E64B-4CE4-9689-DF84074558CA}" destId="{46E8F3FD-1DBC-4BBC-965B-1104FAA51BAE}" srcOrd="0" destOrd="0" presId="urn:microsoft.com/office/officeart/2005/8/layout/hierarchy6"/>
    <dgm:cxn modelId="{E269D833-6B8C-4AE8-8140-C4AE704F6DE0}" type="presParOf" srcId="{754D2932-E64B-4CE4-9689-DF84074558CA}" destId="{72737FB9-26D4-406A-BF08-DEB4EF991BAE}" srcOrd="1" destOrd="0" presId="urn:microsoft.com/office/officeart/2005/8/layout/hierarchy6"/>
    <dgm:cxn modelId="{F8CD217A-607E-4697-9415-AC1051A289EA}" type="presParOf" srcId="{13766327-072B-4E10-9F09-8BC860684398}" destId="{5AEDEDC2-6D18-4788-87BC-53110359C7D8}" srcOrd="1" destOrd="0" presId="urn:microsoft.com/office/officeart/2005/8/layout/hierarchy6"/>
    <dgm:cxn modelId="{E3993207-A86E-414A-A635-8B6150CECCE6}" type="presParOf" srcId="{5AEDEDC2-6D18-4788-87BC-53110359C7D8}" destId="{A0778133-AD40-495C-BFB2-CAC9BCB4E343}" srcOrd="0" destOrd="0" presId="urn:microsoft.com/office/officeart/2005/8/layout/hierarchy6"/>
    <dgm:cxn modelId="{C5B5BCFE-D5CA-4C0A-A654-BA3D36C7C0B4}" type="presParOf" srcId="{13766327-072B-4E10-9F09-8BC860684398}" destId="{38E0EC84-52A5-4747-8AE7-E7E84078FBAC}" srcOrd="2" destOrd="0" presId="urn:microsoft.com/office/officeart/2005/8/layout/hierarchy6"/>
    <dgm:cxn modelId="{87583E3F-64A8-491F-910D-A4A1D755E523}" type="presParOf" srcId="{38E0EC84-52A5-4747-8AE7-E7E84078FBAC}" destId="{FFBC1284-E5E5-4F60-821F-F0BA93E3F16F}" srcOrd="0" destOrd="0" presId="urn:microsoft.com/office/officeart/2005/8/layout/hierarchy6"/>
    <dgm:cxn modelId="{AE57F920-A452-45BB-A4E6-8CDE8700269A}" type="presParOf" srcId="{38E0EC84-52A5-4747-8AE7-E7E84078FBAC}" destId="{1A0707A3-2BDB-4564-A0D9-11FB959D033B}" srcOrd="1" destOrd="0" presId="urn:microsoft.com/office/officeart/2005/8/layout/hierarchy6"/>
    <dgm:cxn modelId="{97A23EDA-E4DD-420C-86D4-7A8C5D426C4B}" type="presParOf" srcId="{13766327-072B-4E10-9F09-8BC860684398}" destId="{42C78C67-1857-42E3-8258-D792EAC8BAD2}" srcOrd="3" destOrd="0" presId="urn:microsoft.com/office/officeart/2005/8/layout/hierarchy6"/>
    <dgm:cxn modelId="{49F127A1-4BFF-4D0E-B2BA-FF7F15551AA1}" type="presParOf" srcId="{42C78C67-1857-42E3-8258-D792EAC8BAD2}" destId="{4B8084AC-627F-4D20-A545-0480315323BC}" srcOrd="0" destOrd="0" presId="urn:microsoft.com/office/officeart/2005/8/layout/hierarchy6"/>
    <dgm:cxn modelId="{4A685038-DF8D-445C-9028-60D44E39EB07}" type="presParOf" srcId="{13766327-072B-4E10-9F09-8BC860684398}" destId="{708FFBFE-AEB9-4FA9-85D9-8965398E35D5}" srcOrd="4" destOrd="0" presId="urn:microsoft.com/office/officeart/2005/8/layout/hierarchy6"/>
    <dgm:cxn modelId="{80518D13-1E5D-4232-9A30-F3BBA865E8CD}" type="presParOf" srcId="{708FFBFE-AEB9-4FA9-85D9-8965398E35D5}" destId="{8EAD4FD4-8770-466C-B889-4C10C631FFCC}" srcOrd="0" destOrd="0" presId="urn:microsoft.com/office/officeart/2005/8/layout/hierarchy6"/>
    <dgm:cxn modelId="{4902941B-8F44-4CCA-91CB-8A14B86065B2}" type="presParOf" srcId="{708FFBFE-AEB9-4FA9-85D9-8965398E35D5}" destId="{42E8BF19-94D2-4C4D-A630-BD9086A6F5B1}" srcOrd="1" destOrd="0" presId="urn:microsoft.com/office/officeart/2005/8/layout/hierarchy6"/>
    <dgm:cxn modelId="{F478ADBC-F554-43EF-BCC9-E3655C4AF3AD}" type="presParOf" srcId="{13766327-072B-4E10-9F09-8BC860684398}" destId="{6C536105-8A62-47DF-A847-66FC7C6746DC}" srcOrd="5" destOrd="0" presId="urn:microsoft.com/office/officeart/2005/8/layout/hierarchy6"/>
    <dgm:cxn modelId="{9B6B0CC7-7C8A-4DA7-910E-826FB0AE3652}" type="presParOf" srcId="{6C536105-8A62-47DF-A847-66FC7C6746DC}" destId="{7FE99223-D4A1-4463-8254-8797DC1DC5E7}" srcOrd="0" destOrd="0" presId="urn:microsoft.com/office/officeart/2005/8/layout/hierarchy6"/>
    <dgm:cxn modelId="{C8F7B5EF-5F29-4729-892F-C4B9F137E690}" type="presParOf" srcId="{13766327-072B-4E10-9F09-8BC860684398}" destId="{D2784D40-F999-47DA-8D49-92FF5C410F51}" srcOrd="6" destOrd="0" presId="urn:microsoft.com/office/officeart/2005/8/layout/hierarchy6"/>
    <dgm:cxn modelId="{7A3CF1EF-409E-41D8-B6C1-5EA5AA065C76}" type="presParOf" srcId="{D2784D40-F999-47DA-8D49-92FF5C410F51}" destId="{7FFF5C8C-100A-4EF3-AE54-F8717269D629}" srcOrd="0" destOrd="0" presId="urn:microsoft.com/office/officeart/2005/8/layout/hierarchy6"/>
    <dgm:cxn modelId="{63F6BAE8-9D10-4D04-8820-747FA2FF5CA7}" type="presParOf" srcId="{D2784D40-F999-47DA-8D49-92FF5C410F51}" destId="{41311977-869C-48A3-89EF-86D23337C60B}" srcOrd="1" destOrd="0" presId="urn:microsoft.com/office/officeart/2005/8/layout/hierarchy6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9436D8E-17A2-46C4-8A09-34677305976D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CADC8D0-0678-45B7-AF9E-42C68D960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02331-EB8C-4048-B396-129727AE18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3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9220" name="Slide Number Placeholder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eaLnBrk="1" hangingPunct="1">
              <a:buFontTx/>
              <a:buNone/>
            </a:pPr>
            <a:fld id="{CB0681BB-4655-4800-8E37-B41A46D88512}" type="slidenum">
              <a:rPr lang="en-US" sz="1300">
                <a:latin typeface="Calibri" pitchFamily="34" charset="0"/>
              </a:rPr>
              <a:pPr algn="r" eaLnBrk="1" hangingPunct="1">
                <a:buFontTx/>
                <a:buNone/>
              </a:pPr>
              <a:t>2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dirty="0" smtClean="0"/>
          </a:p>
          <a:p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.</a:t>
            </a:r>
          </a:p>
        </p:txBody>
      </p:sp>
      <p:sp>
        <p:nvSpPr>
          <p:cNvPr id="248836" name="Slide Number Placeholder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eaLnBrk="1" hangingPunct="1">
              <a:buFontTx/>
              <a:buNone/>
            </a:pPr>
            <a:fld id="{0803F3D5-8343-4E56-A796-9B8394633A02}" type="slidenum">
              <a:rPr lang="en-US" sz="1300">
                <a:latin typeface="Calibri" pitchFamily="34" charset="0"/>
              </a:rPr>
              <a:pPr algn="r" eaLnBrk="1" hangingPunct="1">
                <a:buFontTx/>
                <a:buNone/>
              </a:pPr>
              <a:t>3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3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30404" name="Slide Number Placeholder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eaLnBrk="1" hangingPunct="1">
              <a:buFontTx/>
              <a:buNone/>
            </a:pPr>
            <a:fld id="{D4E8CD6D-EA83-481B-88AA-752C8D465AB7}" type="slidenum">
              <a:rPr lang="en-US" sz="1300">
                <a:latin typeface="Calibri" pitchFamily="34" charset="0"/>
              </a:rPr>
              <a:pPr algn="r" eaLnBrk="1" hangingPunct="1">
                <a:buFontTx/>
                <a:buNone/>
              </a:pPr>
              <a:t>46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0708" name="Slide Number Placeholder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eaLnBrk="1" hangingPunct="1">
              <a:buFontTx/>
              <a:buNone/>
            </a:pPr>
            <a:fld id="{08C2C699-8FB7-4A16-9F49-6076FA1F7E7B}" type="slidenum">
              <a:rPr lang="en-US" sz="1300">
                <a:latin typeface="Calibri" pitchFamily="34" charset="0"/>
              </a:rPr>
              <a:pPr algn="r" eaLnBrk="1" hangingPunct="1">
                <a:buFontTx/>
                <a:buNone/>
              </a:pPr>
              <a:t>47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6436" name="Slide Number Placeholder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eaLnBrk="1" hangingPunct="1">
              <a:buFontTx/>
              <a:buNone/>
            </a:pPr>
            <a:fld id="{A793031A-6300-4E22-B783-108B30D9C5AD}" type="slidenum">
              <a:rPr lang="en-US" sz="1300">
                <a:latin typeface="Calibri" pitchFamily="34" charset="0"/>
              </a:rPr>
              <a:pPr algn="r" eaLnBrk="1" hangingPunct="1">
                <a:buFontTx/>
                <a:buNone/>
              </a:pPr>
              <a:t>48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66244" name="Slide Number Placeholder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eaLnBrk="1" hangingPunct="1">
              <a:buFontTx/>
              <a:buNone/>
            </a:pPr>
            <a:fld id="{EA5F1C73-AF57-43B8-A057-C349986FA301}" type="slidenum">
              <a:rPr lang="en-US" sz="1300">
                <a:latin typeface="Calibri" pitchFamily="34" charset="0"/>
              </a:rPr>
              <a:pPr algn="r" eaLnBrk="1" hangingPunct="1">
                <a:buFontTx/>
                <a:buNone/>
              </a:pPr>
              <a:t>52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biosensor is a device designed to detect or quantify a</a:t>
            </a:r>
            <a:r>
              <a:rPr lang="tr-TR" baseline="0" dirty="0" smtClean="0"/>
              <a:t> </a:t>
            </a:r>
            <a:r>
              <a:rPr lang="en-GB" dirty="0" smtClean="0"/>
              <a:t>biochemical molecule such as a </a:t>
            </a:r>
            <a:r>
              <a:rPr lang="en-GB" dirty="0" err="1" smtClean="0"/>
              <a:t>particularDNAsequence</a:t>
            </a:r>
            <a:r>
              <a:rPr lang="en-GB" dirty="0" smtClean="0"/>
              <a:t> or</a:t>
            </a:r>
            <a:r>
              <a:rPr lang="tr-TR" dirty="0" smtClean="0"/>
              <a:t> </a:t>
            </a:r>
            <a:r>
              <a:rPr lang="en-GB" dirty="0" smtClean="0"/>
              <a:t>particular protein. Many biosensors are affinity-</a:t>
            </a:r>
            <a:r>
              <a:rPr lang="en-GB" dirty="0" err="1" smtClean="0"/>
              <a:t>based,meaning</a:t>
            </a:r>
            <a:r>
              <a:rPr lang="en-GB" dirty="0" smtClean="0"/>
              <a:t> they use an immobilized capture probe that binds</a:t>
            </a:r>
            <a:r>
              <a:rPr lang="tr-TR" dirty="0" smtClean="0"/>
              <a:t> </a:t>
            </a:r>
            <a:r>
              <a:rPr lang="en-GB" dirty="0" smtClean="0"/>
              <a:t>the molecule being sensed – the target or </a:t>
            </a:r>
            <a:r>
              <a:rPr lang="en-GB" dirty="0" err="1" smtClean="0"/>
              <a:t>analyte</a:t>
            </a:r>
            <a:r>
              <a:rPr lang="en-GB" dirty="0" smtClean="0"/>
              <a:t> –selectively, thus transferring the challenge of detecting a</a:t>
            </a:r>
            <a:r>
              <a:rPr lang="tr-TR" dirty="0" smtClean="0"/>
              <a:t> </a:t>
            </a:r>
            <a:r>
              <a:rPr lang="en-GB" dirty="0" smtClean="0"/>
              <a:t>target in solution into detecting a change at a localized</a:t>
            </a:r>
            <a:r>
              <a:rPr lang="tr-TR" dirty="0" smtClean="0"/>
              <a:t> </a:t>
            </a:r>
            <a:r>
              <a:rPr lang="en-GB" dirty="0" smtClean="0"/>
              <a:t>surface. This change can then be measured in a variety of</a:t>
            </a:r>
            <a:r>
              <a:rPr lang="tr-TR" dirty="0" smtClean="0"/>
              <a:t> </a:t>
            </a:r>
            <a:r>
              <a:rPr lang="en-GB" dirty="0" smtClean="0"/>
              <a:t>ways. </a:t>
            </a:r>
            <a:r>
              <a:rPr lang="en-GB" b="1" dirty="0" smtClean="0">
                <a:solidFill>
                  <a:srgbClr val="FF0000"/>
                </a:solidFill>
              </a:rPr>
              <a:t>Electrical biosensors rely solely on the measurement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of currents and/or voltages to detect binding </a:t>
            </a:r>
            <a:r>
              <a:rPr lang="en-GB" dirty="0" smtClean="0"/>
              <a:t>[1 – 3]. Thus,</a:t>
            </a:r>
            <a:r>
              <a:rPr lang="tr-TR" dirty="0" smtClean="0"/>
              <a:t> </a:t>
            </a:r>
            <a:r>
              <a:rPr lang="en-GB" dirty="0" smtClean="0"/>
              <a:t>this category excludes sensors which require light (</a:t>
            </a:r>
            <a:r>
              <a:rPr lang="en-GB" dirty="0" err="1" smtClean="0"/>
              <a:t>e.g.,surface</a:t>
            </a:r>
            <a:r>
              <a:rPr lang="en-GB" dirty="0" smtClean="0"/>
              <a:t> </a:t>
            </a:r>
            <a:r>
              <a:rPr lang="en-GB" dirty="0" err="1" smtClean="0"/>
              <a:t>plasmon</a:t>
            </a:r>
            <a:r>
              <a:rPr lang="en-GB" dirty="0" smtClean="0"/>
              <a:t> resonance or fluorescence), use mechanical</a:t>
            </a:r>
            <a:r>
              <a:rPr lang="tr-TR" dirty="0" smtClean="0"/>
              <a:t> </a:t>
            </a:r>
            <a:r>
              <a:rPr lang="en-GB" dirty="0" smtClean="0"/>
              <a:t>motion (e.g., quartz crystal microbalance or resonant cantilever),</a:t>
            </a:r>
            <a:r>
              <a:rPr lang="tr-TR" dirty="0" smtClean="0"/>
              <a:t> </a:t>
            </a:r>
            <a:r>
              <a:rPr lang="en-GB" dirty="0" smtClean="0"/>
              <a:t>use magnetic particles, etc. Due to their low cost, low</a:t>
            </a:r>
            <a:r>
              <a:rPr lang="tr-TR" dirty="0" smtClean="0"/>
              <a:t> </a:t>
            </a:r>
            <a:r>
              <a:rPr lang="en-GB" dirty="0" smtClean="0"/>
              <a:t>power, and ease of</a:t>
            </a:r>
            <a:r>
              <a:rPr lang="tr-TR" baseline="0" dirty="0" smtClean="0"/>
              <a:t> </a:t>
            </a:r>
            <a:r>
              <a:rPr lang="en-GB" dirty="0" err="1" smtClean="0"/>
              <a:t>iniaturization</a:t>
            </a:r>
            <a:r>
              <a:rPr lang="en-GB" dirty="0" smtClean="0"/>
              <a:t>, electrical biosensors</a:t>
            </a:r>
            <a:r>
              <a:rPr lang="tr-TR" dirty="0" smtClean="0"/>
              <a:t> </a:t>
            </a:r>
            <a:r>
              <a:rPr lang="en-GB" dirty="0" smtClean="0"/>
              <a:t>hold great promise for applications where minimizing size</a:t>
            </a:r>
            <a:r>
              <a:rPr lang="tr-TR" dirty="0" smtClean="0"/>
              <a:t> </a:t>
            </a:r>
            <a:r>
              <a:rPr lang="en-GB" dirty="0" smtClean="0"/>
              <a:t>and cost is crucial, such as point-of-care</a:t>
            </a:r>
            <a:r>
              <a:rPr lang="tr-TR" baseline="0" dirty="0" smtClean="0"/>
              <a:t> </a:t>
            </a:r>
            <a:r>
              <a:rPr lang="en-GB" dirty="0" smtClean="0"/>
              <a:t>diagnostics and</a:t>
            </a:r>
          </a:p>
          <a:p>
            <a:r>
              <a:rPr lang="en-GB" dirty="0" err="1" smtClean="0"/>
              <a:t>biowarfare</a:t>
            </a:r>
            <a:r>
              <a:rPr lang="en-GB" dirty="0" smtClean="0"/>
              <a:t> agent detection.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1300" dirty="0" smtClean="0"/>
              <a:t> Electrical biosensors can be further subdivided according to how the electrical measurement is made, </a:t>
            </a:r>
          </a:p>
          <a:p>
            <a:pPr>
              <a:buFont typeface="Wingdings" pitchFamily="2" charset="2"/>
              <a:buChar char="q"/>
            </a:pPr>
            <a:r>
              <a:rPr lang="en-US" sz="1300" dirty="0" smtClean="0"/>
              <a:t>FARADAIC – current generated by the reduction or oxidation of some chemical substance at an electrode</a:t>
            </a:r>
          </a:p>
          <a:p>
            <a:pPr>
              <a:buFont typeface="Wingdings" pitchFamily="2" charset="2"/>
              <a:buChar char="q"/>
            </a:pPr>
            <a:r>
              <a:rPr lang="en-US" sz="1300" dirty="0" smtClean="0"/>
              <a:t>NON-FARADAIC – current generated by capacitive transfer, that is, by charging and discharging the double-layer capacitance</a:t>
            </a:r>
          </a:p>
          <a:p>
            <a:pPr>
              <a:buFont typeface="Wingdings" pitchFamily="2" charset="2"/>
              <a:buChar char="q"/>
            </a:pPr>
            <a:endParaRPr lang="en-US" sz="1300" dirty="0" smtClean="0"/>
          </a:p>
          <a:p>
            <a:pPr>
              <a:buFont typeface="Wingdings" pitchFamily="2" charset="2"/>
              <a:buChar char="q"/>
            </a:pPr>
            <a:r>
              <a:rPr lang="en-US" sz="1300" dirty="0" smtClean="0"/>
              <a:t> </a:t>
            </a:r>
            <a:r>
              <a:rPr lang="en-US" sz="1300" dirty="0" err="1" smtClean="0"/>
              <a:t>Voltammetry</a:t>
            </a:r>
            <a:r>
              <a:rPr lang="en-US" sz="1300" dirty="0" smtClean="0"/>
              <a:t> and </a:t>
            </a:r>
            <a:r>
              <a:rPr lang="en-US" sz="1300" dirty="0" err="1" smtClean="0"/>
              <a:t>amperometry</a:t>
            </a:r>
            <a:r>
              <a:rPr lang="en-US" sz="1300" dirty="0" smtClean="0"/>
              <a:t> involve measuring the current at an electrode as a function of applied electrode-solution voltage; </a:t>
            </a:r>
          </a:p>
          <a:p>
            <a:pPr>
              <a:buFont typeface="Wingdings" pitchFamily="2" charset="2"/>
              <a:buChar char="q"/>
            </a:pPr>
            <a:endParaRPr lang="en-US" sz="1300" dirty="0" smtClean="0"/>
          </a:p>
          <a:p>
            <a:pPr>
              <a:buFont typeface="Wingdings" pitchFamily="2" charset="2"/>
              <a:buChar char="q"/>
            </a:pPr>
            <a:r>
              <a:rPr lang="en-US" sz="1300" dirty="0" smtClean="0"/>
              <a:t> In </a:t>
            </a:r>
            <a:r>
              <a:rPr lang="en-US" sz="1300" dirty="0" err="1" smtClean="0"/>
              <a:t>contrast,</a:t>
            </a:r>
            <a:r>
              <a:rPr lang="en-US" sz="1300" i="1" dirty="0" err="1" smtClean="0"/>
              <a:t>impedance</a:t>
            </a:r>
            <a:r>
              <a:rPr lang="en-US" sz="1300" i="1" dirty="0" smtClean="0"/>
              <a:t> biosensors</a:t>
            </a:r>
            <a:r>
              <a:rPr lang="en-US" sz="1300" dirty="0" smtClean="0"/>
              <a:t> measure the electrical impedance of an interface in AC steady state with constant DC bias conditions. </a:t>
            </a:r>
          </a:p>
          <a:p>
            <a:pPr>
              <a:buFont typeface="Wingdings" pitchFamily="2" charset="2"/>
              <a:buChar char="q"/>
            </a:pPr>
            <a:endParaRPr lang="en-US" sz="1300" dirty="0" smtClean="0"/>
          </a:p>
          <a:p>
            <a:pPr>
              <a:buFont typeface="Wingdings" pitchFamily="2" charset="2"/>
              <a:buChar char="q"/>
            </a:pPr>
            <a:r>
              <a:rPr lang="en-US" sz="1300" dirty="0" smtClean="0"/>
              <a:t> Most often this is accomplished by imposing a small voltage at a particular frequency and measuring the resulting current; </a:t>
            </a:r>
          </a:p>
          <a:p>
            <a:pPr>
              <a:buFont typeface="Wingdings" pitchFamily="2" charset="2"/>
              <a:buChar char="q"/>
            </a:pPr>
            <a:endParaRPr lang="en-US" sz="1300" dirty="0" smtClean="0"/>
          </a:p>
          <a:p>
            <a:pPr>
              <a:buFont typeface="Wingdings" pitchFamily="2" charset="2"/>
              <a:buChar char="q"/>
            </a:pPr>
            <a:r>
              <a:rPr lang="en-US" sz="1300" dirty="0" smtClean="0"/>
              <a:t> the process can be repeated at different frequencies. </a:t>
            </a:r>
          </a:p>
          <a:p>
            <a:pPr>
              <a:buFont typeface="Wingdings" pitchFamily="2" charset="2"/>
              <a:buChar char="q"/>
            </a:pPr>
            <a:endParaRPr lang="en-US" sz="1300" dirty="0" smtClean="0"/>
          </a:p>
          <a:p>
            <a:pPr>
              <a:buFont typeface="Wingdings" pitchFamily="2" charset="2"/>
              <a:buChar char="q"/>
            </a:pPr>
            <a:r>
              <a:rPr lang="en-US" sz="1300" dirty="0" smtClean="0"/>
              <a:t>The current-voltage ratio gives the impedance. This approach, known as </a:t>
            </a:r>
            <a:r>
              <a:rPr lang="en-US" sz="1300" i="1" dirty="0" smtClean="0"/>
              <a:t>electrochemical impedance spectroscopy (EIS)</a:t>
            </a:r>
            <a:r>
              <a:rPr lang="en-US" sz="1300" dirty="0" smtClean="0"/>
              <a:t>,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8FC61-DE64-4FD2-9832-57F2C28A363F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DC8D0-0678-45B7-AF9E-42C68D9606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2438400"/>
            <a:ext cx="9010650" cy="1052513"/>
            <a:chOff x="0" y="1536"/>
            <a:chExt cx="5675" cy="663"/>
          </a:xfrm>
        </p:grpSpPr>
        <p:grpSp>
          <p:nvGrpSpPr>
            <p:cNvPr id="522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22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22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3988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BC1BF5-57E5-4244-95BE-12271E9695EB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305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224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9588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5BE4D5-ED11-474E-94C8-95BE0AF7E5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9DA93-323D-49CA-829E-5EC28968BE36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14893-AA87-4229-9849-7F84930E2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5638" y="214313"/>
            <a:ext cx="1951037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23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A9C30-0532-445F-82A0-C1B67498627F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4F5EE-98EF-4A84-B96A-CB08246D8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14F4BC-025F-4E26-BE21-C9C02E3105B0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3F41F-AF77-46A1-9659-78B3D49E2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92F1-9DEE-4227-9D4B-664730804DB3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32CAE-F789-4E22-B7DE-31ECD6CDC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8F899-DB14-44A4-B392-94B244A6F87F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4776F-E516-462C-913D-494AA5B9C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01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9696A-D7B4-403C-91A2-DEFB95A72B00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2453B-B859-4234-B005-DB80F65EC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33A8EE-6785-4F83-A020-9F520AAE189F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75987-BA77-40C0-8F14-742274A69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701AA-FA50-4875-9EF3-7DB33EE1D1BB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D1D76-64C7-4361-B9AE-49428FD75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7A0E2-C391-42FA-AD94-F5F1C6EE3F2A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C8BB-B6AB-4CCA-96D1-D03E68ECE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275FE-88AD-4D0D-A0A8-1DDE32C6C28A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D1C98-A926-40AE-87D6-BD4F52EF6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7483F1-A362-423A-8011-7019A99B905B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C70C3-00DA-4FEE-AC2A-D38E52D5A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BA8BD-00E7-4D77-A0EB-962E2FEAF18D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096D2-A7C4-4182-9CBF-2F5012372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5EC78-EE8A-408A-B9EA-31913C396625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D720C-B645-4A7D-8AAE-CA1807772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138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987466-0C53-4736-B475-0F55979606A8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65F11-3EF7-4F5B-8886-71D6EA3BF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D0B4C-702E-4398-8E51-1AE49559C78C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A68E-D75C-4C66-88C9-DBA2B2170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BC87F-7FDD-44C8-AA70-F48F459E3C45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5EAF7-229A-4F4E-81B3-A4C140B66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4837A-008B-4CA9-98F4-67EB15DC4A19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896A-E874-4185-BB2C-E325AC3EA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01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7F40E6-ED6D-434D-ABE4-C513A9385B05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841CE-2C23-41A5-84A0-D7548A488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C4FE9E-C2B0-4416-AE4A-40A66E57D974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EEB84-F794-4B2C-A105-E3D200C7A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EF98F-F433-42FE-9A65-E6CC6393543B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FA2F5-E638-43FB-A530-14736A176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E2DAC-3872-444E-BD49-FE821D510BC7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D6268-B1B5-42FC-BE2E-F6D949C8C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EE82B-5B06-4A28-916D-DAE590C7D242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1DB4F-17CE-45ED-9FBB-7820C43E57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5BF1A-408B-4EA9-86C6-CE1DE1A0C6D7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C4A00-B16A-4F85-BE94-4C012FEA9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14B3C-E944-4CA8-8C71-D5627F3CBF35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5E9BA-0475-4804-A295-7183C1CAD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D91EF-BD98-4833-A489-FEF8AF350297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768F2-263F-4D54-9192-91B7D0FE0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138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4FEB-A078-4542-8693-44142ADBDE85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0D0D7-96D4-4A7D-BD86-17AE98019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31188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B1816F-929A-4BD3-9EAE-6041F81C4778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7188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478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09F309-705A-4977-B247-F95484C1F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650" name="Group 2"/>
          <p:cNvGrpSpPr>
            <a:grpSpLocks/>
          </p:cNvGrpSpPr>
          <p:nvPr/>
        </p:nvGrpSpPr>
        <p:grpSpPr bwMode="auto">
          <a:xfrm>
            <a:off x="0" y="0"/>
            <a:ext cx="5868988" cy="6858000"/>
            <a:chOff x="0" y="0"/>
            <a:chExt cx="3696" cy="4320"/>
          </a:xfrm>
        </p:grpSpPr>
        <p:sp>
          <p:nvSpPr>
            <p:cNvPr id="2836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buFontTx/>
                <a:buNone/>
              </a:pPr>
              <a:endParaRPr kumimoji="1" lang="en-GB" sz="2400">
                <a:latin typeface="Times New Roman" pitchFamily="18" charset="0"/>
              </a:endParaRPr>
            </a:p>
          </p:txBody>
        </p:sp>
        <p:sp>
          <p:nvSpPr>
            <p:cNvPr id="28365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buFontTx/>
                <a:buNone/>
              </a:pPr>
              <a:endParaRPr kumimoji="1" lang="en-GB" sz="2400">
                <a:latin typeface="Times New Roman" pitchFamily="18" charset="0"/>
              </a:endParaRPr>
            </a:p>
          </p:txBody>
        </p:sp>
      </p:grpSp>
      <p:grpSp>
        <p:nvGrpSpPr>
          <p:cNvPr id="283653" name="Group 5"/>
          <p:cNvGrpSpPr>
            <a:grpSpLocks/>
          </p:cNvGrpSpPr>
          <p:nvPr/>
        </p:nvGrpSpPr>
        <p:grpSpPr bwMode="auto">
          <a:xfrm>
            <a:off x="3632200" y="4889500"/>
            <a:ext cx="4878388" cy="319088"/>
            <a:chOff x="2288" y="3080"/>
            <a:chExt cx="3072" cy="201"/>
          </a:xfrm>
        </p:grpSpPr>
        <p:sp>
          <p:nvSpPr>
            <p:cNvPr id="28365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65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36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5188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8365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516300-F906-4DED-9339-5649AF4751ED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28365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28365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EA1B356-0ED8-4D75-A9BD-03172BAB512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8366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31188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46EF41-EDDF-4773-A797-49B66D517D8B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E4C8B-F564-4081-8580-DF076E1C15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847A-8554-455A-8B51-2BC7D02D9E3C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3E500-2E83-4BD4-A230-FDDD60245F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1900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BD936-8131-42A6-9D15-339231B75BA4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D2A39-6503-41E2-996F-838341DB7B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87072-B699-4507-AF04-199371555547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2A46A-39BD-494F-96BB-3153AC1BDF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15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0B7BF-7AF5-4D78-AFB5-A8406E54DFB1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DB5D1-C12E-47DB-8784-EF4F17AAB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1EE51-8659-4D12-A9CC-D18C343FF721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8CB6D-0EAC-4AA4-B668-D110ED2311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1293A3-6A93-47A0-BEA6-59F8D72E6AE7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77177-23DD-4619-BC54-9A3926CCDE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6EBCB7-E538-43E9-A7B8-E94F63AB0616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F5752-3200-4B3E-8E41-6ACEE530D5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9104F-655E-4A7F-AF38-DA08385175FC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9775A-24ED-4A58-B940-3198EAF498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5A332E-706B-4257-92DC-DC65875D5A9F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E5B7C-1EB3-421E-B84F-0FE80ACBA0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2788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FAB810-79C8-405C-A36D-279454F485A0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24E72-C204-473A-B9FA-0795E77C502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3079FF-23B4-4B9E-A51C-9B61D546159D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7035D-8E57-4B57-9405-42F616DBF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30BC93-527A-44BB-AC85-B51AC8E14ACE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57719-5F1E-4960-B2B3-19C896043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F7CB67-87E1-493D-B681-17680D33D28E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3A9D6-8C16-4F57-9B82-EF2275947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191C5-6582-4A6A-8CFF-72ACBD5A23EE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A2379-53C7-4CF5-B47F-E7B38E644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A5FDC-0A17-4ACF-992B-DA09315A2C48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D6598-5F13-49A1-B2A9-7A2ED93D9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endParaRPr kumimoji="1" lang="en-GB" sz="2400">
              <a:latin typeface="Tahoma" pitchFamily="34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endParaRPr kumimoji="1" lang="en-GB" sz="2400">
              <a:latin typeface="Tahoma" pitchFamily="34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endParaRPr kumimoji="1" lang="en-GB" sz="2400">
              <a:latin typeface="Tahoma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endParaRPr kumimoji="1" lang="en-GB" sz="2400">
              <a:latin typeface="Tahoma" pitchFamily="34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endParaRPr kumimoji="1" lang="en-GB" sz="2400">
              <a:latin typeface="Tahoma" pitchFamily="34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endParaRPr kumimoji="1" lang="en-GB" sz="2400">
              <a:latin typeface="Tahoma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gray">
          <a:xfrm>
            <a:off x="442913" y="1781175"/>
            <a:ext cx="8228012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endParaRPr kumimoji="1" lang="en-GB" sz="2400">
              <a:latin typeface="Tahoma" pitchFamily="34" charset="0"/>
            </a:endParaRPr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4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39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400">
                <a:latin typeface="+mn-lt"/>
              </a:defRPr>
            </a:lvl1pPr>
          </a:lstStyle>
          <a:p>
            <a:fld id="{CD7966C7-474E-4EE7-AA5C-8059710A2734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>
                <a:latin typeface="+mn-lt"/>
              </a:defRPr>
            </a:lvl1pPr>
          </a:lstStyle>
          <a:p>
            <a:fld id="{93E21930-6EA8-4494-931F-BC59B6587F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31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400"/>
            </a:lvl1pPr>
          </a:lstStyle>
          <a:p>
            <a:fld id="{7458B893-25C7-4933-8E5C-68B82BFB9943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7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/>
            </a:lvl1pPr>
          </a:lstStyle>
          <a:p>
            <a:fld id="{AFF826CE-4888-4FB7-91BB-C200B4F9F5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31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400"/>
            </a:lvl1pPr>
          </a:lstStyle>
          <a:p>
            <a:fld id="{998CC2E5-0AEE-46E9-A93A-F6EE585176E7}" type="datetimeFigureOut">
              <a:rPr lang="en-US"/>
              <a:pPr/>
              <a:t>6/8/2010</a:t>
            </a:fld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7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/>
            </a:lvl1pPr>
          </a:lstStyle>
          <a:p>
            <a:fld id="{FFCAF1D6-EAD7-4922-8C80-1723A6A0C8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2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626" name="Group 2"/>
          <p:cNvGrpSpPr>
            <a:grpSpLocks/>
          </p:cNvGrpSpPr>
          <p:nvPr/>
        </p:nvGrpSpPr>
        <p:grpSpPr bwMode="auto">
          <a:xfrm>
            <a:off x="0" y="0"/>
            <a:ext cx="7621588" cy="6858000"/>
            <a:chOff x="0" y="0"/>
            <a:chExt cx="4800" cy="4320"/>
          </a:xfrm>
        </p:grpSpPr>
        <p:grpSp>
          <p:nvGrpSpPr>
            <p:cNvPr id="28262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8262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62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8263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8263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63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263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6388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82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4613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82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/>
            </a:lvl1pPr>
          </a:lstStyle>
          <a:p>
            <a:fld id="{20FC1C16-C21D-4128-A820-525E87387F76}" type="datetimeFigureOut">
              <a:rPr lang="en-US"/>
              <a:pPr/>
              <a:t>6/8/2010</a:t>
            </a:fld>
            <a:endParaRPr lang="en-GB"/>
          </a:p>
        </p:txBody>
      </p:sp>
      <p:sp>
        <p:nvSpPr>
          <p:cNvPr id="282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2788" y="6248400"/>
            <a:ext cx="289718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/>
            </a:lvl1pPr>
          </a:lstStyle>
          <a:p>
            <a:endParaRPr lang="en-GB"/>
          </a:p>
        </p:txBody>
      </p:sp>
      <p:sp>
        <p:nvSpPr>
          <p:cNvPr id="282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fld id="{64D5D74A-BFA4-40C0-9025-6BEE279F6EC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919" y="5410200"/>
            <a:ext cx="8002390" cy="762000"/>
            <a:chOff x="685800" y="685800"/>
            <a:chExt cx="8001000" cy="152400"/>
          </a:xfrm>
        </p:grpSpPr>
        <p:sp>
          <p:nvSpPr>
            <p:cNvPr id="3" name="Rectangle 2"/>
            <p:cNvSpPr/>
            <p:nvPr/>
          </p:nvSpPr>
          <p:spPr>
            <a:xfrm>
              <a:off x="1524000" y="685800"/>
              <a:ext cx="7162800" cy="152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w Cen MT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85800" y="685800"/>
              <a:ext cx="762000" cy="152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w Cen MT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85919" y="838201"/>
            <a:ext cx="67829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7030A0"/>
                </a:solidFill>
                <a:latin typeface="Tw Cen MT" pitchFamily="34" charset="0"/>
              </a:rPr>
              <a:t>BIOSENOSRS</a:t>
            </a:r>
          </a:p>
          <a:p>
            <a:r>
              <a:rPr lang="en-US" sz="3000" dirty="0" smtClean="0">
                <a:latin typeface="Tw Cen MT" pitchFamily="34" charset="0"/>
              </a:rPr>
              <a:t>BIO 580</a:t>
            </a:r>
          </a:p>
          <a:p>
            <a:endParaRPr lang="en-US" sz="3000" dirty="0" smtClean="0">
              <a:latin typeface="Tw Cen MT" pitchFamily="34" charset="0"/>
            </a:endParaRPr>
          </a:p>
          <a:p>
            <a:r>
              <a:rPr lang="en-US" sz="3000" dirty="0" smtClean="0">
                <a:solidFill>
                  <a:srgbClr val="CC3300"/>
                </a:solidFill>
                <a:latin typeface="Tw Cen MT" pitchFamily="34" charset="0"/>
              </a:rPr>
              <a:t>Label-free Impedance Biosensors </a:t>
            </a:r>
          </a:p>
          <a:p>
            <a:r>
              <a:rPr lang="en-US" sz="3000" dirty="0" smtClean="0">
                <a:solidFill>
                  <a:srgbClr val="00B050"/>
                </a:solidFill>
                <a:latin typeface="Tw Cen MT" pitchFamily="34" charset="0"/>
              </a:rPr>
              <a:t>Dielectric relaxation spectroscopy </a:t>
            </a:r>
          </a:p>
          <a:p>
            <a:r>
              <a:rPr lang="en-US" sz="3000" dirty="0" smtClean="0">
                <a:solidFill>
                  <a:srgbClr val="CC3300"/>
                </a:solidFill>
                <a:latin typeface="Tw Cen MT" pitchFamily="34" charset="0"/>
              </a:rPr>
              <a:t>WEEK-4</a:t>
            </a:r>
          </a:p>
          <a:p>
            <a:r>
              <a:rPr lang="en-US" sz="2000" dirty="0" smtClean="0">
                <a:latin typeface="Tw Cen MT" pitchFamily="34" charset="0"/>
              </a:rPr>
              <a:t>Fall Semester</a:t>
            </a:r>
          </a:p>
          <a:p>
            <a:endParaRPr lang="en-US" sz="2000" dirty="0" smtClean="0">
              <a:latin typeface="Tw Cen MT" pitchFamily="34" charset="0"/>
            </a:endParaRPr>
          </a:p>
          <a:p>
            <a:r>
              <a:rPr lang="en-US" sz="2000" dirty="0" smtClean="0">
                <a:latin typeface="Tw Cen MT" pitchFamily="34" charset="0"/>
              </a:rPr>
              <a:t>Faculty: Dr. Javed H. Niazi KM</a:t>
            </a:r>
          </a:p>
          <a:p>
            <a:r>
              <a:rPr lang="en-US" sz="2000" dirty="0" smtClean="0">
                <a:solidFill>
                  <a:srgbClr val="008000"/>
                </a:solidFill>
                <a:latin typeface="Tw Cen MT" pitchFamily="34" charset="0"/>
              </a:rPr>
              <a:t>Faculty of Engineering &amp; Natural Sciences</a:t>
            </a:r>
          </a:p>
          <a:p>
            <a:r>
              <a:rPr lang="en-US" sz="2000" dirty="0" err="1" smtClean="0">
                <a:solidFill>
                  <a:srgbClr val="990033"/>
                </a:solidFill>
                <a:latin typeface="Tw Cen MT" pitchFamily="34" charset="0"/>
              </a:rPr>
              <a:t>Sabanci</a:t>
            </a:r>
            <a:r>
              <a:rPr lang="en-US" sz="2000" dirty="0" smtClean="0">
                <a:solidFill>
                  <a:srgbClr val="990033"/>
                </a:solidFill>
                <a:latin typeface="Tw Cen MT" pitchFamily="34" charset="0"/>
              </a:rPr>
              <a:t> University</a:t>
            </a:r>
            <a:endParaRPr lang="en-US" sz="2400" dirty="0" smtClean="0">
              <a:solidFill>
                <a:srgbClr val="990033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Why Study Impedance Biosensors?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31188" cy="3200400"/>
          </a:xfrm>
        </p:spPr>
        <p:txBody>
          <a:bodyPr/>
          <a:lstStyle/>
          <a:p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cost, small instrument size, and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speed of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 are crucial, but cutting-edge accuracy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limits are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</a:p>
          <a:p>
            <a:pPr>
              <a:buNone/>
            </a:pP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Point-of-care diagnostics –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measurement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diagnosis at a bedside, in an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ambulance,or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a clinic visit – are a promising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</a:t>
            </a:r>
          </a:p>
          <a:p>
            <a:pPr>
              <a:buNone/>
            </a:pPr>
            <a:endParaRPr lang="en-GB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applications include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biowarfare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detection, consumer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 kits, bioprocess monitoring, and water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quality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testing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 potential application is the label-free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determination of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biomolecular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affinity coefficients, in which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pure target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samples are used. In short, impedance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biosensors have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potential for simple, rapid, label-free, low-cost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biomolecules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4" y="533400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To Label or Not to Label?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94" y="689950"/>
            <a:ext cx="8077200" cy="5943600"/>
          </a:xfrm>
        </p:spPr>
        <p:txBody>
          <a:bodyPr/>
          <a:lstStyle/>
          <a:p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major motivation for studying impedance biosensors is their ability to perform label-free detection</a:t>
            </a:r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indirect </a:t>
            </a:r>
            <a:r>
              <a:rPr lang="en-GB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labeling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scheme often referred to as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sandwich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assay is commonly used for protein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 two probes that bind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different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regions of the target, yielding enhanced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selectivity but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increasing development costs and limiting use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research settings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probe is immobilized on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solid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support, the </a:t>
            </a:r>
            <a:r>
              <a:rPr lang="en-GB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analyte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introduced, and then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secondary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probe is introduced after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washing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second probe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GB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labeled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can be detected by introducing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yet another </a:t>
            </a:r>
            <a:r>
              <a:rPr lang="en-GB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labeled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probe that binds to all the secondary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probes</a:t>
            </a:r>
            <a:endParaRPr lang="en-GB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widespread ELISA (Enzyme-Linked </a:t>
            </a:r>
            <a:r>
              <a:rPr lang="en-GB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ImmunoSorbent</a:t>
            </a:r>
            <a:r>
              <a:rPr lang="en-GB" sz="1400" dirty="0" smtClean="0"/>
              <a:t>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Assay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technique is the canonical example of a </a:t>
            </a:r>
            <a:r>
              <a:rPr lang="en-GB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sandwich 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assay</a:t>
            </a: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699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39194" y="1143000"/>
            <a:ext cx="3110400" cy="2880000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4" y="816025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Label-Free Operation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794" y="1143000"/>
            <a:ext cx="7924800" cy="510540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a target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biomolecule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interacts with a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probe-functionalized surface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changes in the electrical properties of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surface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(e.g., dielectric constant, resistance) can result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solely from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presence of the target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molecule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/>
              <a:t>N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required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impedance sensing; this is particularly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advantageous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protein detection 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impedance biosensors in the literature use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label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However,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labeling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requires extra time, expense,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 handling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Besides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time and expense benefits of omitting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labeling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step, label-free operation enables detection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target-probe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 in real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time,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generally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possible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label-based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systems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Real-time sensing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confers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least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twomajor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advantages over endpoint detection.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First, time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averaging of binding/unbinding events can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 measurement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accuracy. Second, it allows determination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affinity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constants by curve-fitting the sensor output vs.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</a:t>
            </a:r>
          </a:p>
          <a:p>
            <a:endParaRPr lang="en-GB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/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4" y="816025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Affinity Biosensor Concepts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94" y="1447800"/>
            <a:ext cx="8077200" cy="3424850"/>
          </a:xfrm>
        </p:spPr>
        <p:txBody>
          <a:bodyPr/>
          <a:lstStyle/>
          <a:p>
            <a:pPr>
              <a:buAutoNum type="alphaUcParenBoth"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Affinity Biosensor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Affinity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Sensor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AutoNum type="alphaUcParenBoth"/>
            </a:pPr>
            <a:r>
              <a:rPr lang="tr-TR" sz="1800" dirty="0"/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Probe-Target Binding</a:t>
            </a:r>
          </a:p>
          <a:p>
            <a:pPr>
              <a:buFontTx/>
              <a:buAutoNum type="alphaUcParenBoth"/>
            </a:pP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Selectivity</a:t>
            </a:r>
          </a:p>
          <a:p>
            <a:pPr>
              <a:buFontTx/>
              <a:buAutoNum type="alphaUcParenBoth"/>
            </a:pP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 of Detection and Reproducibility</a:t>
            </a:r>
          </a:p>
          <a:p>
            <a:pPr>
              <a:buFontTx/>
              <a:buAutoNum type="alphaUcParenBoth"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Dynamic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Range</a:t>
            </a:r>
          </a:p>
          <a:p>
            <a:pPr>
              <a:buFontTx/>
              <a:buAutoNum type="alphaUcParenBoth"/>
            </a:pP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mplification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AutoNum type="alphaUcParenBoth"/>
            </a:pP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Multiplexing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AutoNum type="alphaUcParenBoth"/>
            </a:pP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Really Limits Biosensor Performance?</a:t>
            </a: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/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4" y="816025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Affinity Biosensor Concepts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94" y="1066800"/>
            <a:ext cx="8458200" cy="5486400"/>
          </a:xfrm>
        </p:spPr>
        <p:txBody>
          <a:bodyPr/>
          <a:lstStyle/>
          <a:p>
            <a:pPr>
              <a:buAutoNum type="alphaUcParenBoth"/>
            </a:pP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Affinity Biosensor</a:t>
            </a:r>
            <a:r>
              <a:rPr lang="tr-TR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Affinity</a:t>
            </a:r>
            <a:r>
              <a:rPr lang="tr-TR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Sensor</a:t>
            </a: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AutoNum type="alphaUcParenBoth"/>
            </a:pPr>
            <a:endParaRPr lang="tr-TR" sz="1800" b="1" dirty="0"/>
          </a:p>
          <a:p>
            <a:pPr>
              <a:buNone/>
            </a:pP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/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tr-TR" sz="1800" dirty="0" smtClean="0"/>
              <a:t>A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ffinity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-based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biosensors divide the problem of detecting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biomolecule</a:t>
            </a:r>
            <a:endParaRPr lang="tr-TR" sz="1800" dirty="0"/>
          </a:p>
          <a:p>
            <a:pPr>
              <a:buNone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parts: 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AutoNum type="arabicParenBoth"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 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desired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 while excluding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nontarget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binding (we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affinity step) and 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detecting a change in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surface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properties (the readout step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  <p:pic>
        <p:nvPicPr>
          <p:cNvPr id="3502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8194" y="1447800"/>
            <a:ext cx="4781550" cy="2847975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4" y="816025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Affinity Biosensor Concepts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94" y="834050"/>
            <a:ext cx="8458200" cy="6023950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/>
              <a:t>(B)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Probe-Target Binding</a:t>
            </a: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Affinity biosensors are based on a probe binding a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thus be treated in terms of receptor-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ligand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fraction of probe bound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equilibrium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(q) is determined by the relative values of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dissociation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constant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target concentration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b="1" dirty="0"/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one form of the Langmuir adsorption isotherm,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describes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surface binding for identical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noninteracting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r>
              <a:rPr lang="tr-TR" sz="1800" dirty="0" smtClean="0"/>
              <a:t>A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ffinity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-based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biosensors divide the problem of detecting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biomolecule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parts: 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AutoNum type="arabicParenBoth"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 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desired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 while excluding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nontarget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binding (we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affinity step) and 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detecting a change in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surface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properties (the readout step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  <p:pic>
        <p:nvPicPr>
          <p:cNvPr id="3491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394" y="3147775"/>
            <a:ext cx="3876675" cy="887462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794" y="504300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Affinity Biosensor Concepts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19" y="595750"/>
            <a:ext cx="8839994" cy="6096000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/>
              <a:t>(C)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Selectivity</a:t>
            </a: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Selectivity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means that the sensor responds only to the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analyte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not to other similar molecules.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Generally 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en-GB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abel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-free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biosensors cannot distinguish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nonspecific interactions except by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probe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selectivity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regardless of the readout method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Selectivity is especially important in real-world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samples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target concentration can be much less than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concentration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GB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nontarget</a:t>
            </a:r>
            <a:r>
              <a:rPr lang="tr-TR" sz="1600" dirty="0" smtClean="0"/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biomolecules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closely related concept is nonspecific binding, in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nontarget</a:t>
            </a:r>
            <a:r>
              <a:rPr lang="tr-TR" sz="1600" dirty="0"/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biomolecules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stick to the probe layer,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preventing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 or causing a false positive signal. </a:t>
            </a:r>
            <a:endParaRPr lang="tr-TR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alleviate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problem, the sensor chamber is often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preexposed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solution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containing a blocking agent such as bovine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serum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albumin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(BSA) or salmon sperm DNA which </a:t>
            </a:r>
            <a:r>
              <a:rPr lang="en-GB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nonspecifically</a:t>
            </a:r>
            <a:r>
              <a:rPr lang="tr-TR" sz="1600" dirty="0" smtClean="0"/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adsorbs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(hopefully not occupying the probe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sites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reducing subsequent nonspecific binding from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actual </a:t>
            </a:r>
            <a:r>
              <a:rPr lang="en-US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Antifouling agents such as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polyethylene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glycol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also be deposited on areas surrounding the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sensor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 target depletion via nonspecific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endParaRPr lang="tr-TR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of blocking agents is not a systematic science,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approaches have been found to work in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situations</a:t>
            </a:r>
            <a:endParaRPr lang="tr-TR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Washing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sensor surface before readout can sometimes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selectivity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washing away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nonspecifically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adsorbed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molecules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leaving the target intact, but this in an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endpoint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measurement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not real-time approach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homogeneous</a:t>
            </a:r>
            <a:r>
              <a:rPr lang="tr-T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assay 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washing step is not necessary</a:t>
            </a:r>
          </a:p>
          <a:p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b="1" dirty="0"/>
          </a:p>
          <a:p>
            <a:pPr>
              <a:buNone/>
            </a:pP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/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4" y="816025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Affinity Biosensor Concepts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94" y="914400"/>
            <a:ext cx="8916194" cy="5943600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(D) L</a:t>
            </a:r>
            <a:r>
              <a:rPr lang="en-GB" sz="1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imit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Detection and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Reproducibility</a:t>
            </a: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cited figure of merit for any chemical sensor is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detection, or the smallest amount of target that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reliably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detected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Occasionally the term sensitivity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can also refer to the slope of the response curve</a:t>
            </a: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detection limit can be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determined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measuring the sensor response to a dilution series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determining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target smallest concentration at which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sensor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is clearly distinguishable from the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blank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solution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investigators calculate a limit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on the slope of the dose-response curve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 deviation of the blank response according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without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actually demonstrating reproducible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reported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concentration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 limits are almost always determined in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absence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confounding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nontarget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biomolecules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demonstrate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clinical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utility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biosensors should be challenged with mixed</a:t>
            </a: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target/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nontarget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samples to simultaneously test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selectivity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sensitivity</a:t>
            </a: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Real-time readout may improve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achievable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detection limit by monitoring the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transient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sensor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response, allowing the binding signal to be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separated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slower nonspecific adsorption signal and drift in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readout electronics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/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4" y="816025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Affinity Biosensor Concepts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94" y="990600"/>
            <a:ext cx="8077200" cy="5181600"/>
          </a:xfrm>
        </p:spPr>
        <p:txBody>
          <a:bodyPr/>
          <a:lstStyle/>
          <a:p>
            <a:pPr>
              <a:buNone/>
            </a:pP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tr-TR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(E)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Dynamic Range</a:t>
            </a: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/>
              <a:t>The dynamic range</a:t>
            </a:r>
            <a:r>
              <a:rPr lang="tr-TR" sz="1800" dirty="0" smtClean="0"/>
              <a:t> </a:t>
            </a:r>
            <a:r>
              <a:rPr lang="en-GB" sz="1800" dirty="0" smtClean="0"/>
              <a:t>is the ratio of the largest measurable target concentration</a:t>
            </a:r>
            <a:r>
              <a:rPr lang="tr-TR" sz="1800" dirty="0" smtClean="0"/>
              <a:t> </a:t>
            </a:r>
            <a:r>
              <a:rPr lang="en-GB" sz="1800" dirty="0" smtClean="0"/>
              <a:t>and the limit of detection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r>
              <a:rPr lang="en-GB" sz="1800" dirty="0" smtClean="0"/>
              <a:t>The upper limit is almost invariably</a:t>
            </a:r>
            <a:r>
              <a:rPr lang="tr-TR" sz="1800" dirty="0" smtClean="0"/>
              <a:t> </a:t>
            </a:r>
            <a:r>
              <a:rPr lang="en-GB" sz="1800" dirty="0" smtClean="0"/>
              <a:t>set by the saturation of the probe with target molecules (</a:t>
            </a:r>
            <a:r>
              <a:rPr lang="el-GR" sz="1800" dirty="0" smtClean="0"/>
              <a:t>θ</a:t>
            </a:r>
            <a:r>
              <a:rPr lang="tr-TR" sz="1800" dirty="0" smtClean="0"/>
              <a:t>=</a:t>
            </a:r>
            <a:r>
              <a:rPr lang="en-GB" sz="1800" dirty="0" smtClean="0"/>
              <a:t>1), and thus is determined by the affinity step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r>
              <a:rPr lang="en-GB" sz="1800" dirty="0" smtClean="0"/>
              <a:t>Dynamic</a:t>
            </a:r>
            <a:r>
              <a:rPr lang="tr-TR" sz="1800" dirty="0" smtClean="0"/>
              <a:t> </a:t>
            </a:r>
            <a:r>
              <a:rPr lang="en-GB" sz="1800" dirty="0" smtClean="0"/>
              <a:t>range can be extended on the upper end by simply performing</a:t>
            </a:r>
            <a:r>
              <a:rPr lang="tr-TR" sz="1800" dirty="0" smtClean="0"/>
              <a:t> </a:t>
            </a:r>
            <a:r>
              <a:rPr lang="en-GB" sz="1800" dirty="0" smtClean="0"/>
              <a:t>measurements with dilution series of the sample. Real</a:t>
            </a:r>
            <a:r>
              <a:rPr lang="tr-TR" sz="1800" dirty="0" smtClean="0"/>
              <a:t> </a:t>
            </a:r>
            <a:r>
              <a:rPr lang="en-GB" sz="1800" dirty="0" smtClean="0"/>
              <a:t>time</a:t>
            </a:r>
            <a:r>
              <a:rPr lang="tr-TR" sz="1800" dirty="0" smtClean="0"/>
              <a:t> </a:t>
            </a:r>
            <a:r>
              <a:rPr lang="en-GB" sz="1800" dirty="0" smtClean="0"/>
              <a:t>measurements also can enhance dynamic range</a:t>
            </a:r>
            <a:endParaRPr lang="tr-TR" sz="1800" dirty="0" smtClean="0"/>
          </a:p>
          <a:p>
            <a:pPr>
              <a:buNone/>
            </a:pPr>
            <a:endParaRPr lang="en-GB" sz="1800" dirty="0" smtClean="0"/>
          </a:p>
          <a:p>
            <a:r>
              <a:rPr lang="en-GB" sz="1800" dirty="0" smtClean="0"/>
              <a:t>The smallest detectable change in target concentration is</a:t>
            </a:r>
            <a:r>
              <a:rPr lang="tr-TR" sz="1800" dirty="0" smtClean="0"/>
              <a:t> </a:t>
            </a:r>
            <a:r>
              <a:rPr lang="en-GB" sz="1800" dirty="0" smtClean="0"/>
              <a:t>the resolution (defined as output uncertainly, due to both</a:t>
            </a:r>
            <a:r>
              <a:rPr lang="tr-TR" sz="1800" dirty="0" smtClean="0"/>
              <a:t> </a:t>
            </a:r>
            <a:r>
              <a:rPr lang="en-GB" sz="1800" dirty="0" smtClean="0"/>
              <a:t>systematic and irreducible noise, divided by the slope of the</a:t>
            </a:r>
            <a:r>
              <a:rPr lang="tr-TR" sz="1800" dirty="0" smtClean="0"/>
              <a:t> </a:t>
            </a:r>
            <a:r>
              <a:rPr lang="en-US" sz="1800" dirty="0" smtClean="0"/>
              <a:t>response curve)</a:t>
            </a:r>
          </a:p>
          <a:p>
            <a:endParaRPr lang="en-GB" sz="1800" dirty="0" smtClean="0"/>
          </a:p>
          <a:p>
            <a:pPr>
              <a:buNone/>
            </a:pP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/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94" y="533400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Affinity Biosensor Concepts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94" y="685800"/>
            <a:ext cx="8305800" cy="5867400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(F) A</a:t>
            </a:r>
            <a:r>
              <a:rPr lang="en-US" sz="1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mplification</a:t>
            </a: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 smtClean="0"/>
              <a:t>All chemical amplification schemes for electrical biosensors rely on either target </a:t>
            </a:r>
            <a:r>
              <a:rPr lang="en-GB" sz="1800" dirty="0" err="1" smtClean="0"/>
              <a:t>labeling</a:t>
            </a:r>
            <a:r>
              <a:rPr lang="tr-TR" sz="1800" dirty="0" smtClean="0"/>
              <a:t> </a:t>
            </a:r>
            <a:r>
              <a:rPr lang="en-GB" sz="1800" dirty="0" smtClean="0"/>
              <a:t>(including sandwich approach) or cycling of a </a:t>
            </a:r>
            <a:r>
              <a:rPr lang="en-GB" sz="1800" dirty="0" err="1" smtClean="0"/>
              <a:t>redox</a:t>
            </a:r>
            <a:r>
              <a:rPr lang="en-GB" sz="1800" dirty="0" smtClean="0"/>
              <a:t> species</a:t>
            </a:r>
            <a:endParaRPr lang="tr-TR" sz="1800" dirty="0" smtClean="0"/>
          </a:p>
          <a:p>
            <a:pPr>
              <a:buNone/>
            </a:pPr>
            <a:endParaRPr lang="en-GB" sz="1200" dirty="0" smtClean="0"/>
          </a:p>
          <a:p>
            <a:r>
              <a:rPr lang="en-GB" sz="1800" dirty="0" smtClean="0"/>
              <a:t>Thus amplification techniques lay outside the domain of</a:t>
            </a:r>
            <a:r>
              <a:rPr lang="tr-TR" sz="1800" dirty="0" smtClean="0"/>
              <a:t> l</a:t>
            </a:r>
            <a:r>
              <a:rPr lang="en-US" sz="1800" dirty="0" err="1" smtClean="0"/>
              <a:t>abel</a:t>
            </a:r>
            <a:r>
              <a:rPr lang="en-US" sz="1800" dirty="0" smtClean="0"/>
              <a:t>-free impedance biosensors</a:t>
            </a:r>
          </a:p>
          <a:p>
            <a:pPr>
              <a:buNone/>
            </a:pPr>
            <a:endParaRPr lang="tr-TR" sz="1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tr-TR" sz="1800" b="1" dirty="0" smtClean="0"/>
              <a:t>(G) Multiplexing</a:t>
            </a:r>
          </a:p>
          <a:p>
            <a:r>
              <a:rPr lang="en-GB" sz="1800" dirty="0" smtClean="0"/>
              <a:t>Multiplexing is desirable because it</a:t>
            </a:r>
            <a:r>
              <a:rPr lang="tr-TR" sz="1800" dirty="0" smtClean="0"/>
              <a:t> </a:t>
            </a:r>
            <a:r>
              <a:rPr lang="en-GB" sz="1800" dirty="0" smtClean="0"/>
              <a:t>reduces both cost and sample volume per data point</a:t>
            </a:r>
            <a:endParaRPr lang="tr-TR" sz="1800" dirty="0" smtClean="0"/>
          </a:p>
          <a:p>
            <a:pPr>
              <a:buNone/>
            </a:pPr>
            <a:endParaRPr lang="en-GB" sz="1200" dirty="0" smtClean="0"/>
          </a:p>
          <a:p>
            <a:r>
              <a:rPr lang="en-GB" sz="1800" dirty="0" smtClean="0"/>
              <a:t>Because electrical signals are readily steered, it is possible to</a:t>
            </a:r>
            <a:r>
              <a:rPr lang="tr-TR" sz="1800" dirty="0" smtClean="0"/>
              <a:t> </a:t>
            </a:r>
            <a:r>
              <a:rPr lang="en-GB" sz="1800" dirty="0" smtClean="0"/>
              <a:t>detect various </a:t>
            </a:r>
            <a:r>
              <a:rPr lang="en-GB" sz="1800" dirty="0" err="1" smtClean="0"/>
              <a:t>analytes</a:t>
            </a:r>
            <a:r>
              <a:rPr lang="en-GB" sz="1800" dirty="0" smtClean="0"/>
              <a:t> using a single readout circuit</a:t>
            </a:r>
            <a:endParaRPr lang="tr-TR" sz="1800" dirty="0" smtClean="0"/>
          </a:p>
          <a:p>
            <a:pPr>
              <a:buNone/>
            </a:pPr>
            <a:endParaRPr lang="tr-TR" sz="1200" dirty="0" smtClean="0"/>
          </a:p>
          <a:p>
            <a:r>
              <a:rPr lang="en-GB" sz="1800" dirty="0" smtClean="0"/>
              <a:t>Regardless of readout mechanism, multiplexed protein</a:t>
            </a:r>
            <a:r>
              <a:rPr lang="tr-TR" sz="1800" dirty="0" smtClean="0"/>
              <a:t> </a:t>
            </a:r>
            <a:r>
              <a:rPr lang="en-GB" sz="1800" dirty="0" smtClean="0"/>
              <a:t>detection is complicated by cross-</a:t>
            </a:r>
            <a:r>
              <a:rPr lang="en-GB" sz="1800" dirty="0" err="1" smtClean="0"/>
              <a:t>reactivities</a:t>
            </a:r>
            <a:r>
              <a:rPr lang="en-GB" sz="1800" dirty="0" smtClean="0"/>
              <a:t> – a probe binds</a:t>
            </a:r>
            <a:r>
              <a:rPr lang="tr-TR" sz="1800" dirty="0" smtClean="0"/>
              <a:t> </a:t>
            </a:r>
            <a:r>
              <a:rPr lang="en-GB" sz="1800" dirty="0" smtClean="0"/>
              <a:t>to multiple targets or vice versa – which severely limits the</a:t>
            </a:r>
            <a:r>
              <a:rPr lang="tr-TR" sz="1800" dirty="0" smtClean="0"/>
              <a:t> </a:t>
            </a:r>
            <a:r>
              <a:rPr lang="en-GB" sz="1800" dirty="0" smtClean="0"/>
              <a:t>possible degree of multiplexing and is especially troublesome</a:t>
            </a:r>
            <a:r>
              <a:rPr lang="tr-TR" sz="1800" dirty="0" smtClean="0"/>
              <a:t> </a:t>
            </a:r>
            <a:r>
              <a:rPr lang="en-US" sz="1800" dirty="0" smtClean="0"/>
              <a:t>in real-world situations</a:t>
            </a:r>
            <a:endParaRPr lang="tr-TR" sz="1800" dirty="0" smtClean="0"/>
          </a:p>
          <a:p>
            <a:pPr>
              <a:buNone/>
            </a:pPr>
            <a:endParaRPr lang="tr-TR" sz="1200" dirty="0" smtClean="0"/>
          </a:p>
          <a:p>
            <a:r>
              <a:rPr lang="en-US" sz="1800" dirty="0" smtClean="0"/>
              <a:t>However, a panel of</a:t>
            </a:r>
            <a:r>
              <a:rPr lang="tr-TR" sz="1800" dirty="0" smtClean="0"/>
              <a:t> </a:t>
            </a:r>
            <a:r>
              <a:rPr lang="en-GB" sz="1800" dirty="0" smtClean="0"/>
              <a:t>several biomarker measurements has far more diagnostic</a:t>
            </a:r>
            <a:r>
              <a:rPr lang="tr-TR" sz="1800" dirty="0" smtClean="0"/>
              <a:t> </a:t>
            </a:r>
            <a:r>
              <a:rPr lang="en-GB" sz="1800" dirty="0" smtClean="0"/>
              <a:t>power than a single biomarker can provide</a:t>
            </a:r>
          </a:p>
          <a:p>
            <a:endParaRPr lang="en-GB" sz="1800" dirty="0" smtClean="0"/>
          </a:p>
          <a:p>
            <a:pPr>
              <a:buNone/>
            </a:pPr>
            <a:endParaRPr lang="tr-TR" sz="1800" b="1" dirty="0" smtClean="0"/>
          </a:p>
          <a:p>
            <a:pPr>
              <a:buNone/>
            </a:pPr>
            <a:endParaRPr lang="en-US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/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991394" y="16764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Tx/>
              <a:buNone/>
            </a:pPr>
            <a:r>
              <a:rPr lang="tr-TR" sz="2800" b="1" dirty="0" smtClean="0">
                <a:solidFill>
                  <a:srgbClr val="0000FF"/>
                </a:solidFill>
              </a:rPr>
              <a:t>Label Free Impedance</a:t>
            </a:r>
            <a:r>
              <a:rPr lang="en-US" sz="2800" b="1" dirty="0" smtClean="0">
                <a:solidFill>
                  <a:srgbClr val="0000FF"/>
                </a:solidFill>
              </a:rPr>
              <a:t> Biosensor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4" y="816025"/>
            <a:ext cx="7926388" cy="2286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Affinity Biosensor Concepts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94" y="1447800"/>
            <a:ext cx="8077200" cy="3424850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(H)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GB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Really Limits Biosensor Performance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tr-T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800" dirty="0" smtClean="0"/>
              <a:t>It is apparent that the limits of label-free affinity biosensor</a:t>
            </a:r>
            <a:r>
              <a:rPr lang="tr-TR" sz="1800" dirty="0" smtClean="0"/>
              <a:t> </a:t>
            </a:r>
            <a:r>
              <a:rPr lang="en-GB" sz="1800" dirty="0" smtClean="0"/>
              <a:t>performance are more often set by the affinity step than the</a:t>
            </a:r>
            <a:r>
              <a:rPr lang="tr-TR" sz="1800" dirty="0" smtClean="0"/>
              <a:t> </a:t>
            </a:r>
            <a:r>
              <a:rPr lang="en-GB" sz="1800" dirty="0" smtClean="0"/>
              <a:t>readout step</a:t>
            </a:r>
            <a:endParaRPr lang="tr-TR" sz="1800" dirty="0" smtClean="0"/>
          </a:p>
          <a:p>
            <a:endParaRPr lang="tr-TR" sz="1800" dirty="0" smtClean="0"/>
          </a:p>
          <a:p>
            <a:r>
              <a:rPr lang="en-GB" sz="1800" dirty="0" smtClean="0"/>
              <a:t>This suggests the need for further research</a:t>
            </a:r>
            <a:r>
              <a:rPr lang="tr-TR" sz="1800" dirty="0" smtClean="0"/>
              <a:t> </a:t>
            </a:r>
            <a:r>
              <a:rPr lang="en-GB" sz="1800" dirty="0" smtClean="0"/>
              <a:t>efforts in probe immobilization chemistries and minimization</a:t>
            </a:r>
            <a:r>
              <a:rPr lang="tr-TR" sz="1800" dirty="0" smtClean="0"/>
              <a:t> </a:t>
            </a:r>
            <a:r>
              <a:rPr lang="en-GB" sz="1800" dirty="0" smtClean="0"/>
              <a:t>of nonspecific binding, while recognizing the fundamental</a:t>
            </a:r>
            <a:r>
              <a:rPr lang="tr-TR" sz="1800" dirty="0" smtClean="0"/>
              <a:t> </a:t>
            </a:r>
            <a:r>
              <a:rPr lang="en-GB" sz="1800" dirty="0" smtClean="0"/>
              <a:t>limits of finite probe affinity, selectivity, and </a:t>
            </a:r>
            <a:r>
              <a:rPr lang="tr-TR" sz="1800" dirty="0" smtClean="0"/>
              <a:t>sensitivity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r-T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1400" dirty="0"/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400" dirty="0"/>
          </a:p>
          <a:p>
            <a:pPr>
              <a:buNone/>
            </a:pPr>
            <a:endParaRPr lang="en-GB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85701" name="Picture 5" descr="C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3" y="-7620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295400"/>
            <a:ext cx="8154988" cy="4191000"/>
          </a:xfrm>
        </p:spPr>
        <p:txBody>
          <a:bodyPr/>
          <a:lstStyle/>
          <a:p>
            <a:pPr marL="514350" indent="-514350">
              <a:buAutoNum type="alphaUcParenBoth"/>
            </a:pPr>
            <a:r>
              <a:rPr lang="en-GB" sz="2400" dirty="0" smtClean="0"/>
              <a:t>Apply a Voltage, Measure a Current</a:t>
            </a:r>
            <a:endParaRPr lang="tr-TR" sz="2400" dirty="0" smtClean="0"/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Electrodes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Instrumentation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err="1" smtClean="0"/>
              <a:t>Faradaic</a:t>
            </a:r>
            <a:r>
              <a:rPr lang="en-US" sz="2400" dirty="0" smtClean="0"/>
              <a:t> vs. </a:t>
            </a:r>
            <a:r>
              <a:rPr lang="en-US" sz="2400" dirty="0" err="1" smtClean="0"/>
              <a:t>Nonfaradaic</a:t>
            </a:r>
            <a:endParaRPr lang="en-US" sz="2400" dirty="0" smtClean="0"/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Data Fitting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Circuit Models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Constant Phase Element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Double Layer Capacitance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Scaling Electrode Size</a:t>
            </a:r>
          </a:p>
          <a:p>
            <a:pPr marL="514350" indent="-514350">
              <a:buAutoNum type="alphaUcParenBoth"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295400"/>
            <a:ext cx="8154988" cy="5257800"/>
          </a:xfrm>
        </p:spPr>
        <p:txBody>
          <a:bodyPr/>
          <a:lstStyle/>
          <a:p>
            <a:pPr marL="514350" indent="-514350">
              <a:buAutoNum type="alphaUcParenBoth"/>
            </a:pPr>
            <a:r>
              <a:rPr lang="en-GB" sz="2400" dirty="0" smtClean="0"/>
              <a:t>Apply a Voltage, Measure a Current</a:t>
            </a:r>
            <a:endParaRPr lang="tr-TR" sz="2400" dirty="0" smtClean="0"/>
          </a:p>
          <a:p>
            <a:r>
              <a:rPr lang="en-GB" sz="1800" dirty="0" smtClean="0"/>
              <a:t>Electrical impedance is defined as the ratio of an incremental</a:t>
            </a:r>
            <a:r>
              <a:rPr lang="tr-TR" sz="1800" dirty="0" smtClean="0"/>
              <a:t> </a:t>
            </a:r>
            <a:r>
              <a:rPr lang="en-GB" sz="1800" dirty="0" smtClean="0"/>
              <a:t>change in voltage to the resulting change in current</a:t>
            </a:r>
            <a:endParaRPr lang="tr-TR" sz="1800" dirty="0" smtClean="0"/>
          </a:p>
          <a:p>
            <a:r>
              <a:rPr lang="en-GB" sz="1800" dirty="0" smtClean="0"/>
              <a:t>Either an AC test voltage or AC test current is imposed</a:t>
            </a:r>
            <a:r>
              <a:rPr lang="tr-TR" sz="1800" dirty="0" smtClean="0"/>
              <a:t> </a:t>
            </a:r>
            <a:r>
              <a:rPr lang="en-GB" sz="1800" dirty="0" smtClean="0"/>
              <a:t>while the other variable is measured</a:t>
            </a:r>
          </a:p>
          <a:p>
            <a:r>
              <a:rPr lang="en-US" sz="1800" dirty="0" smtClean="0"/>
              <a:t>Mathematically, if the</a:t>
            </a:r>
            <a:r>
              <a:rPr lang="tr-TR" sz="1800" dirty="0" smtClean="0"/>
              <a:t> </a:t>
            </a:r>
            <a:r>
              <a:rPr lang="en-US" sz="1800" dirty="0" smtClean="0"/>
              <a:t>applied voltage is</a:t>
            </a:r>
          </a:p>
          <a:p>
            <a:endParaRPr lang="en-GB" sz="1800" dirty="0" smtClean="0"/>
          </a:p>
          <a:p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and the resulting</a:t>
            </a:r>
            <a:r>
              <a:rPr lang="tr-TR" sz="1800" dirty="0" smtClean="0"/>
              <a:t> </a:t>
            </a:r>
            <a:r>
              <a:rPr lang="en-US" sz="1800" dirty="0" smtClean="0"/>
              <a:t>current is</a:t>
            </a:r>
          </a:p>
          <a:p>
            <a:pPr marL="514350" indent="-514350">
              <a:buNone/>
            </a:pPr>
            <a:endParaRPr lang="en-GB" sz="1800" dirty="0" smtClean="0"/>
          </a:p>
          <a:p>
            <a:endParaRPr lang="tr-TR" dirty="0" smtClean="0"/>
          </a:p>
          <a:p>
            <a:pPr>
              <a:buNone/>
            </a:pPr>
            <a:r>
              <a:rPr lang="en-US" sz="1800" dirty="0" smtClean="0"/>
              <a:t>then the complex</a:t>
            </a:r>
            <a:r>
              <a:rPr lang="tr-TR" sz="1800" dirty="0" smtClean="0"/>
              <a:t> </a:t>
            </a:r>
            <a:r>
              <a:rPr lang="en-US" sz="1800" dirty="0" smtClean="0"/>
              <a:t>valued</a:t>
            </a:r>
            <a:r>
              <a:rPr lang="tr-TR" sz="1800" dirty="0" smtClean="0"/>
              <a:t> </a:t>
            </a:r>
            <a:r>
              <a:rPr lang="en-GB" sz="1800" dirty="0" smtClean="0"/>
              <a:t>impedance Z(w)has magnitude</a:t>
            </a:r>
            <a:r>
              <a:rPr lang="tr-TR" sz="1800" dirty="0" smtClean="0"/>
              <a:t> </a:t>
            </a:r>
            <a:r>
              <a:rPr lang="en-GB" sz="1800" dirty="0" smtClean="0"/>
              <a:t>V</a:t>
            </a:r>
            <a:r>
              <a:rPr lang="en-GB" sz="1800" baseline="-25000" dirty="0" smtClean="0"/>
              <a:t>AC</a:t>
            </a:r>
            <a:r>
              <a:rPr lang="en-GB" sz="1800" dirty="0" smtClean="0"/>
              <a:t>/I</a:t>
            </a:r>
            <a:r>
              <a:rPr lang="en-GB" sz="1800" baseline="-25000" dirty="0" smtClean="0"/>
              <a:t>AC</a:t>
            </a:r>
            <a:r>
              <a:rPr lang="en-GB" sz="1800" dirty="0" smtClean="0"/>
              <a:t> and phase </a:t>
            </a:r>
            <a:r>
              <a:rPr lang="el-GR" sz="1800" dirty="0" smtClean="0"/>
              <a:t>θ</a:t>
            </a:r>
            <a:endParaRPr lang="tr-TR" sz="1800" dirty="0" smtClean="0"/>
          </a:p>
          <a:p>
            <a:r>
              <a:rPr lang="en-GB" sz="1800" dirty="0" smtClean="0"/>
              <a:t>The electrode-solution impedance depends on both the bias</a:t>
            </a:r>
            <a:r>
              <a:rPr lang="tr-TR" sz="1800" dirty="0" smtClean="0"/>
              <a:t> </a:t>
            </a:r>
            <a:r>
              <a:rPr lang="en-GB" sz="1800" dirty="0" smtClean="0"/>
              <a:t>conditions (V</a:t>
            </a:r>
            <a:r>
              <a:rPr lang="en-GB" sz="1800" baseline="-25000" dirty="0" smtClean="0"/>
              <a:t>DC</a:t>
            </a:r>
            <a:r>
              <a:rPr lang="en-GB" sz="1800" dirty="0" smtClean="0"/>
              <a:t>) and the measurement frequency (w).</a:t>
            </a:r>
          </a:p>
          <a:p>
            <a:endParaRPr lang="en-US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2147" y="3328988"/>
            <a:ext cx="3825191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05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6194" y="4419600"/>
            <a:ext cx="4405744" cy="51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94" y="990600"/>
            <a:ext cx="8154988" cy="5257800"/>
          </a:xfrm>
        </p:spPr>
        <p:txBody>
          <a:bodyPr/>
          <a:lstStyle/>
          <a:p>
            <a:pPr marL="514350" indent="-514350">
              <a:buAutoNum type="alphaUcParenBoth"/>
            </a:pPr>
            <a:r>
              <a:rPr lang="en-GB" sz="2400" dirty="0" smtClean="0"/>
              <a:t>Apply a Voltage, Measure a Current</a:t>
            </a:r>
            <a:endParaRPr lang="tr-TR" sz="2400" dirty="0" smtClean="0"/>
          </a:p>
          <a:p>
            <a:pPr marL="514350" indent="-514350">
              <a:buNone/>
            </a:pPr>
            <a:endParaRPr lang="tr-TR" sz="2400" dirty="0" smtClean="0"/>
          </a:p>
          <a:p>
            <a:r>
              <a:rPr lang="en-GB" sz="1800" dirty="0" smtClean="0"/>
              <a:t>In impedance biosensors, the applied voltage should be</a:t>
            </a:r>
            <a:r>
              <a:rPr lang="tr-TR" sz="1800" dirty="0" smtClean="0"/>
              <a:t> </a:t>
            </a:r>
            <a:r>
              <a:rPr lang="en-GB" sz="1800" dirty="0" smtClean="0"/>
              <a:t>quite small –usually 10mV amplitude or less – for several</a:t>
            </a:r>
            <a:r>
              <a:rPr lang="tr-TR" sz="1800" dirty="0" smtClean="0"/>
              <a:t> </a:t>
            </a:r>
            <a:r>
              <a:rPr lang="en-US" sz="1800" dirty="0" smtClean="0"/>
              <a:t>reasons</a:t>
            </a:r>
            <a:r>
              <a:rPr lang="tr-TR" sz="1800" dirty="0" smtClean="0"/>
              <a:t>-</a:t>
            </a:r>
          </a:p>
          <a:p>
            <a:pPr>
              <a:buNone/>
            </a:pPr>
            <a:endParaRPr lang="tr-TR" sz="1800" dirty="0" smtClean="0"/>
          </a:p>
          <a:p>
            <a:pPr>
              <a:buAutoNum type="arabicParenBoth"/>
            </a:pPr>
            <a:r>
              <a:rPr lang="en-GB" sz="1800" dirty="0" smtClean="0"/>
              <a:t>First, the current-voltage relationship is often linear</a:t>
            </a:r>
            <a:r>
              <a:rPr lang="tr-TR" sz="1800" dirty="0" smtClean="0"/>
              <a:t> </a:t>
            </a:r>
            <a:r>
              <a:rPr lang="en-GB" sz="1800" dirty="0" smtClean="0"/>
              <a:t>only for small perturbations, and only in this situation is</a:t>
            </a:r>
            <a:r>
              <a:rPr lang="tr-TR" sz="1800" dirty="0" smtClean="0"/>
              <a:t> </a:t>
            </a:r>
            <a:r>
              <a:rPr lang="en-US" sz="1800" dirty="0" smtClean="0"/>
              <a:t>impedance strictly defined</a:t>
            </a:r>
            <a:endParaRPr lang="tr-TR" sz="1800" dirty="0" smtClean="0"/>
          </a:p>
          <a:p>
            <a:pPr>
              <a:buAutoNum type="arabicParenBoth"/>
            </a:pPr>
            <a:r>
              <a:rPr lang="en-GB" sz="1800" dirty="0" smtClean="0"/>
              <a:t>A second reason is to avoid</a:t>
            </a:r>
            <a:r>
              <a:rPr lang="tr-TR" sz="1800" dirty="0" smtClean="0"/>
              <a:t> </a:t>
            </a:r>
            <a:r>
              <a:rPr lang="en-GB" sz="1800" dirty="0" smtClean="0"/>
              <a:t>disturbing the probe layer; covalent bond energies are on</a:t>
            </a:r>
            <a:r>
              <a:rPr lang="tr-TR" sz="1800" dirty="0" smtClean="0"/>
              <a:t> </a:t>
            </a:r>
            <a:r>
              <a:rPr lang="en-GB" sz="1800" dirty="0" smtClean="0"/>
              <a:t>the order of 1 – 3 </a:t>
            </a:r>
            <a:r>
              <a:rPr lang="en-GB" sz="1800" dirty="0" err="1" smtClean="0"/>
              <a:t>eV</a:t>
            </a:r>
            <a:r>
              <a:rPr lang="en-GB" sz="1800" dirty="0" smtClean="0"/>
              <a:t> but probe-target binding energies can</a:t>
            </a:r>
            <a:r>
              <a:rPr lang="tr-TR" sz="1800" dirty="0" smtClean="0"/>
              <a:t> </a:t>
            </a:r>
            <a:r>
              <a:rPr lang="en-GB" sz="1800" dirty="0" smtClean="0"/>
              <a:t>be much less (and in some cases the probe is not covalently</a:t>
            </a:r>
            <a:r>
              <a:rPr lang="tr-TR" sz="1800" dirty="0" smtClean="0"/>
              <a:t> </a:t>
            </a:r>
            <a:r>
              <a:rPr lang="en-GB" sz="1800" dirty="0" smtClean="0"/>
              <a:t>attached to the electrode), and applied voltages will apply a</a:t>
            </a:r>
            <a:r>
              <a:rPr lang="tr-TR" sz="1800" dirty="0" smtClean="0"/>
              <a:t> </a:t>
            </a:r>
            <a:r>
              <a:rPr lang="en-GB" sz="1800" dirty="0" smtClean="0"/>
              <a:t>force on charged molecules. This second consideration also</a:t>
            </a:r>
            <a:r>
              <a:rPr lang="tr-TR" sz="1800" dirty="0" smtClean="0"/>
              <a:t> </a:t>
            </a:r>
            <a:r>
              <a:rPr lang="en-GB" sz="1800" dirty="0" smtClean="0"/>
              <a:t>applies to DC bias voltages across the electrode-solution</a:t>
            </a:r>
            <a:r>
              <a:rPr lang="tr-TR" sz="1800" dirty="0" smtClean="0"/>
              <a:t> </a:t>
            </a:r>
            <a:r>
              <a:rPr lang="en-US" sz="1800" dirty="0" smtClean="0"/>
              <a:t>interface.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r>
              <a:rPr lang="en-US" sz="1800" dirty="0" smtClean="0"/>
              <a:t>Correctly performed, electrochemical impedance</a:t>
            </a:r>
            <a:r>
              <a:rPr lang="tr-TR" sz="1800" dirty="0" smtClean="0"/>
              <a:t> </a:t>
            </a:r>
            <a:r>
              <a:rPr lang="en-GB" sz="1800" dirty="0" smtClean="0"/>
              <a:t>spectroscopy does not damage the </a:t>
            </a:r>
            <a:r>
              <a:rPr lang="en-GB" sz="1800" dirty="0" err="1" smtClean="0"/>
              <a:t>biomolecular</a:t>
            </a:r>
            <a:r>
              <a:rPr lang="en-GB" sz="1800" dirty="0" smtClean="0"/>
              <a:t> probe</a:t>
            </a:r>
            <a:r>
              <a:rPr lang="tr-TR" sz="1800" dirty="0" smtClean="0"/>
              <a:t> </a:t>
            </a:r>
            <a:r>
              <a:rPr lang="en-GB" sz="1800" dirty="0" smtClean="0"/>
              <a:t>layer, an important advantage over </a:t>
            </a:r>
            <a:r>
              <a:rPr lang="en-GB" sz="1800" dirty="0" err="1" smtClean="0"/>
              <a:t>voltammetry</a:t>
            </a:r>
            <a:r>
              <a:rPr lang="en-GB" sz="1800" dirty="0" smtClean="0"/>
              <a:t> or </a:t>
            </a:r>
            <a:r>
              <a:rPr lang="en-GB" sz="1800" dirty="0" err="1" smtClean="0"/>
              <a:t>amperometry</a:t>
            </a:r>
            <a:r>
              <a:rPr lang="tr-TR" sz="1800" dirty="0" smtClean="0"/>
              <a:t> </a:t>
            </a:r>
            <a:r>
              <a:rPr lang="en-GB" sz="1800" dirty="0" smtClean="0"/>
              <a:t>where more extreme voltages are applied</a:t>
            </a:r>
          </a:p>
          <a:p>
            <a:pPr>
              <a:buNone/>
            </a:pPr>
            <a:endParaRPr lang="en-US" sz="1800" dirty="0" smtClean="0"/>
          </a:p>
          <a:p>
            <a:pPr>
              <a:buAutoNum type="arabicParenBoth"/>
            </a:pPr>
            <a:endParaRPr lang="en-US" sz="1800" dirty="0" smtClean="0"/>
          </a:p>
          <a:p>
            <a:pPr>
              <a:buNone/>
            </a:pPr>
            <a:endParaRPr lang="tr-T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066800"/>
            <a:ext cx="8231188" cy="51816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(B) </a:t>
            </a:r>
            <a:r>
              <a:rPr lang="en-US" sz="2400" dirty="0" smtClean="0"/>
              <a:t>Electrodes</a:t>
            </a:r>
          </a:p>
          <a:p>
            <a:pPr marL="514350" indent="-514350">
              <a:buNone/>
            </a:pPr>
            <a:endParaRPr lang="en-GB" sz="1800" dirty="0" smtClean="0"/>
          </a:p>
          <a:p>
            <a:r>
              <a:rPr lang="en-GB" sz="1800" dirty="0" smtClean="0"/>
              <a:t>At minimum two electrodes are needed to measure electrolyte-solution impedance, and usually three are used</a:t>
            </a:r>
            <a:endParaRPr lang="tr-TR" sz="1800" dirty="0" smtClean="0"/>
          </a:p>
          <a:p>
            <a:r>
              <a:rPr lang="en-GB" sz="1800" dirty="0" smtClean="0"/>
              <a:t>The</a:t>
            </a:r>
            <a:r>
              <a:rPr lang="tr-TR" sz="1800" dirty="0" smtClean="0"/>
              <a:t> </a:t>
            </a:r>
            <a:r>
              <a:rPr lang="en-GB" sz="1800" dirty="0" smtClean="0"/>
              <a:t>current is measured at the working electrode and is</a:t>
            </a:r>
            <a:r>
              <a:rPr lang="tr-TR" sz="1800" dirty="0" smtClean="0"/>
              <a:t> </a:t>
            </a:r>
            <a:r>
              <a:rPr lang="en-GB" sz="1800" dirty="0" err="1" smtClean="0"/>
              <a:t>biofunctionalized</a:t>
            </a:r>
            <a:r>
              <a:rPr lang="en-GB" sz="1800" dirty="0" smtClean="0"/>
              <a:t> with the probe</a:t>
            </a:r>
            <a:endParaRPr lang="tr-TR" sz="1800" dirty="0" smtClean="0"/>
          </a:p>
          <a:p>
            <a:r>
              <a:rPr lang="en-GB" sz="1800" dirty="0" smtClean="0"/>
              <a:t>In order to establish a</a:t>
            </a:r>
            <a:r>
              <a:rPr lang="tr-TR" sz="1800" dirty="0" smtClean="0"/>
              <a:t> </a:t>
            </a:r>
            <a:r>
              <a:rPr lang="en-GB" sz="1800" dirty="0" smtClean="0"/>
              <a:t>desired voltage between the working electrode and solution,</a:t>
            </a:r>
            <a:r>
              <a:rPr lang="tr-TR" sz="1800" dirty="0" smtClean="0"/>
              <a:t> </a:t>
            </a:r>
            <a:r>
              <a:rPr lang="en-GB" sz="1800" dirty="0" smtClean="0"/>
              <a:t>electrical contact must be made with the solution using a</a:t>
            </a:r>
            <a:r>
              <a:rPr lang="tr-TR" sz="1800" dirty="0" smtClean="0"/>
              <a:t> </a:t>
            </a:r>
            <a:r>
              <a:rPr lang="en-GB" sz="1800" dirty="0" smtClean="0"/>
              <a:t>reference electrode and/or counter electrode</a:t>
            </a:r>
            <a:endParaRPr lang="tr-TR" sz="1800" dirty="0" smtClean="0"/>
          </a:p>
          <a:p>
            <a:r>
              <a:rPr lang="en-GB" sz="1800" dirty="0" smtClean="0"/>
              <a:t>A reference</a:t>
            </a:r>
            <a:r>
              <a:rPr lang="tr-TR" sz="1800" dirty="0" smtClean="0"/>
              <a:t> </a:t>
            </a:r>
            <a:r>
              <a:rPr lang="en-US" sz="1800" dirty="0" smtClean="0"/>
              <a:t>electrode maintains a fixed, reproducible electrical potential</a:t>
            </a:r>
            <a:r>
              <a:rPr lang="tr-TR" sz="1800" dirty="0" smtClean="0"/>
              <a:t> </a:t>
            </a:r>
            <a:r>
              <a:rPr lang="en-GB" sz="1800" dirty="0" smtClean="0"/>
              <a:t>between the metal contact and the solution, allowing a</a:t>
            </a:r>
            <a:r>
              <a:rPr lang="tr-TR" sz="1800" dirty="0" smtClean="0"/>
              <a:t> </a:t>
            </a:r>
            <a:r>
              <a:rPr lang="en-GB" sz="1800" dirty="0" smtClean="0"/>
              <a:t>known voltage to be applied</a:t>
            </a:r>
            <a:endParaRPr lang="tr-TR" sz="1800" dirty="0" smtClean="0"/>
          </a:p>
          <a:p>
            <a:r>
              <a:rPr lang="en-GB" sz="1800" dirty="0" smtClean="0"/>
              <a:t>A simple piece of wire – a</a:t>
            </a:r>
            <a:r>
              <a:rPr lang="tr-TR" sz="1800" dirty="0" smtClean="0"/>
              <a:t> </a:t>
            </a:r>
            <a:r>
              <a:rPr lang="en-US" sz="1800" dirty="0" err="1" smtClean="0"/>
              <a:t>pseudoreference</a:t>
            </a:r>
            <a:r>
              <a:rPr lang="en-US" sz="1800" dirty="0" smtClean="0"/>
              <a:t> or </a:t>
            </a:r>
            <a:r>
              <a:rPr lang="en-US" sz="1800" dirty="0" err="1" smtClean="0"/>
              <a:t>quasireference</a:t>
            </a:r>
            <a:r>
              <a:rPr lang="en-US" sz="1800" dirty="0" smtClean="0"/>
              <a:t> electrode– can</a:t>
            </a:r>
            <a:r>
              <a:rPr lang="tr-TR" sz="1800" dirty="0" smtClean="0"/>
              <a:t> </a:t>
            </a:r>
            <a:r>
              <a:rPr lang="en-GB" sz="1800" dirty="0" smtClean="0"/>
              <a:t>sometimes suffice</a:t>
            </a:r>
            <a:endParaRPr lang="tr-TR" sz="1800" dirty="0" smtClean="0"/>
          </a:p>
          <a:p>
            <a:r>
              <a:rPr lang="en-GB" sz="1800" dirty="0" smtClean="0"/>
              <a:t>A counter electrode supplies current to</a:t>
            </a:r>
            <a:r>
              <a:rPr lang="tr-TR" sz="1800" dirty="0" smtClean="0"/>
              <a:t> </a:t>
            </a:r>
            <a:r>
              <a:rPr lang="en-GB" sz="1800" dirty="0" smtClean="0"/>
              <a:t>the solution to maintain the desired electrode-solution</a:t>
            </a:r>
            <a:r>
              <a:rPr lang="tr-TR" sz="1800" dirty="0" smtClean="0"/>
              <a:t> </a:t>
            </a:r>
            <a:r>
              <a:rPr lang="en-GB" sz="1800" dirty="0" smtClean="0"/>
              <a:t>voltage, usually in electronic feedback with the reference</a:t>
            </a:r>
            <a:r>
              <a:rPr lang="tr-TR" sz="1800" dirty="0" smtClean="0"/>
              <a:t> </a:t>
            </a:r>
            <a:r>
              <a:rPr lang="en-GB" sz="1800" dirty="0" smtClean="0"/>
              <a:t>electrode monitoring the solution voltage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295400"/>
            <a:ext cx="8154988" cy="41910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(C) </a:t>
            </a:r>
            <a:r>
              <a:rPr lang="en-US" sz="2400" dirty="0" smtClean="0"/>
              <a:t>Instrumentation</a:t>
            </a:r>
            <a:endParaRPr lang="en-US" sz="1800" dirty="0" smtClean="0"/>
          </a:p>
          <a:p>
            <a:pPr marL="514350" indent="-514350">
              <a:buNone/>
            </a:pPr>
            <a:endParaRPr lang="en-GB" sz="1800" dirty="0" smtClean="0"/>
          </a:p>
          <a:p>
            <a:r>
              <a:rPr lang="en-GB" sz="1800" dirty="0" err="1" smtClean="0"/>
              <a:t>Apotentiostat</a:t>
            </a:r>
            <a:r>
              <a:rPr lang="en-GB" sz="1800" dirty="0" smtClean="0"/>
              <a:t> imposes a desired command voltage between</a:t>
            </a:r>
            <a:r>
              <a:rPr lang="tr-TR" sz="1800" dirty="0" smtClean="0"/>
              <a:t> </a:t>
            </a:r>
            <a:r>
              <a:rPr lang="en-GB" sz="1800" dirty="0" smtClean="0"/>
              <a:t>the solution and working electrode while simultaneously</a:t>
            </a:r>
            <a:r>
              <a:rPr lang="tr-TR" sz="1800" dirty="0" smtClean="0"/>
              <a:t> </a:t>
            </a:r>
            <a:r>
              <a:rPr lang="en-GB" sz="1800" dirty="0" smtClean="0"/>
              <a:t>measuring the current flowing between them</a:t>
            </a:r>
            <a:endParaRPr lang="tr-TR" sz="1800" dirty="0" smtClean="0"/>
          </a:p>
          <a:p>
            <a:r>
              <a:rPr lang="tr-TR" sz="1800" dirty="0" smtClean="0"/>
              <a:t>T</a:t>
            </a:r>
            <a:r>
              <a:rPr lang="en-GB" sz="1800" dirty="0" smtClean="0"/>
              <a:t>he command voltage for impedance sensing is an</a:t>
            </a:r>
            <a:r>
              <a:rPr lang="tr-TR" sz="1800" dirty="0" smtClean="0"/>
              <a:t> </a:t>
            </a:r>
            <a:r>
              <a:rPr lang="en-GB" sz="1800" dirty="0" smtClean="0"/>
              <a:t>AC</a:t>
            </a:r>
            <a:r>
              <a:rPr lang="tr-TR" sz="1800" dirty="0" smtClean="0"/>
              <a:t> </a:t>
            </a:r>
            <a:r>
              <a:rPr lang="en-GB" sz="1800" dirty="0" smtClean="0"/>
              <a:t>excitation plus an optional DC offset, and the impedance is</a:t>
            </a:r>
            <a:r>
              <a:rPr lang="tr-TR" sz="1800" dirty="0" smtClean="0"/>
              <a:t> </a:t>
            </a:r>
            <a:r>
              <a:rPr lang="en-GB" sz="1800" dirty="0" smtClean="0"/>
              <a:t>simply the ratio of the AC voltage to the AC current</a:t>
            </a:r>
            <a:endParaRPr lang="tr-TR" sz="1800" dirty="0" smtClean="0"/>
          </a:p>
          <a:p>
            <a:r>
              <a:rPr lang="en-GB" sz="1800" dirty="0" smtClean="0"/>
              <a:t> EIS</a:t>
            </a:r>
            <a:r>
              <a:rPr lang="tr-TR" sz="1800" dirty="0" smtClean="0"/>
              <a:t> </a:t>
            </a:r>
            <a:r>
              <a:rPr lang="en-GB" sz="1800" dirty="0" smtClean="0"/>
              <a:t>analyzers are </a:t>
            </a:r>
            <a:r>
              <a:rPr lang="en-GB" sz="1800" dirty="0" err="1" smtClean="0"/>
              <a:t>potentiostats</a:t>
            </a:r>
            <a:r>
              <a:rPr lang="en-GB" sz="1800" dirty="0" smtClean="0"/>
              <a:t> designed especially for measuring</a:t>
            </a:r>
            <a:r>
              <a:rPr lang="tr-TR" sz="1800" dirty="0" smtClean="0"/>
              <a:t> </a:t>
            </a:r>
            <a:r>
              <a:rPr lang="en-GB" sz="1800" dirty="0" smtClean="0"/>
              <a:t>AC impedance, and have typical frequency ranges of</a:t>
            </a:r>
            <a:r>
              <a:rPr lang="tr-TR" sz="1800" dirty="0" smtClean="0"/>
              <a:t> </a:t>
            </a:r>
            <a:r>
              <a:rPr lang="en-GB" sz="1800" dirty="0" smtClean="0"/>
              <a:t>10</a:t>
            </a:r>
            <a:r>
              <a:rPr lang="tr-TR" sz="1800" dirty="0" smtClean="0"/>
              <a:t> </a:t>
            </a:r>
            <a:r>
              <a:rPr lang="en-GB" sz="1800" dirty="0" smtClean="0"/>
              <a:t>MHz – 100</a:t>
            </a:r>
            <a:r>
              <a:rPr lang="tr-TR" sz="1800" dirty="0" smtClean="0"/>
              <a:t> </a:t>
            </a:r>
            <a:r>
              <a:rPr lang="en-GB" sz="1800" dirty="0" smtClean="0"/>
              <a:t>kHz</a:t>
            </a:r>
            <a:r>
              <a:rPr lang="tr-TR" sz="1800" dirty="0" smtClean="0"/>
              <a:t> </a:t>
            </a:r>
          </a:p>
          <a:p>
            <a:r>
              <a:rPr lang="en-GB" sz="1800" dirty="0" smtClean="0"/>
              <a:t>Computer control is ubiquitous for both</a:t>
            </a:r>
            <a:r>
              <a:rPr lang="tr-TR" sz="1800" dirty="0" smtClean="0"/>
              <a:t> </a:t>
            </a:r>
            <a:r>
              <a:rPr lang="en-GB" sz="1800" dirty="0" err="1" smtClean="0"/>
              <a:t>potentiostats</a:t>
            </a:r>
            <a:r>
              <a:rPr lang="en-GB" sz="1800" dirty="0" smtClean="0"/>
              <a:t> and EIS analyzers, and digital post-processing</a:t>
            </a:r>
            <a:r>
              <a:rPr lang="tr-TR" sz="1800" dirty="0" smtClean="0"/>
              <a:t> </a:t>
            </a:r>
            <a:r>
              <a:rPr lang="en-US" sz="1800" dirty="0" smtClean="0"/>
              <a:t>is commonly employed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94" y="228600"/>
            <a:ext cx="8231188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594" y="762000"/>
            <a:ext cx="8231188" cy="57150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(D) </a:t>
            </a:r>
            <a:r>
              <a:rPr lang="en-US" sz="2400" dirty="0" err="1" smtClean="0"/>
              <a:t>Faradaic</a:t>
            </a:r>
            <a:r>
              <a:rPr lang="en-US" sz="2400" dirty="0" smtClean="0"/>
              <a:t> vs. </a:t>
            </a:r>
            <a:r>
              <a:rPr lang="en-US" sz="2400" dirty="0" err="1" smtClean="0"/>
              <a:t>Nonfaradaic</a:t>
            </a:r>
            <a:endParaRPr lang="tr-TR" sz="2400" dirty="0" smtClean="0"/>
          </a:p>
          <a:p>
            <a:pPr marL="514350" indent="-514350">
              <a:buNone/>
            </a:pPr>
            <a:endParaRPr lang="tr-TR" sz="1600" dirty="0" smtClean="0"/>
          </a:p>
          <a:p>
            <a:pPr marL="514350" indent="-514350">
              <a:buNone/>
            </a:pPr>
            <a:r>
              <a:rPr lang="tr-TR" sz="2400" dirty="0" smtClean="0"/>
              <a:t>Faradaic</a:t>
            </a:r>
            <a:endParaRPr lang="en-US" sz="2400" dirty="0" smtClean="0"/>
          </a:p>
          <a:p>
            <a:r>
              <a:rPr lang="en-US" sz="1800" dirty="0" smtClean="0"/>
              <a:t>In electrochemical terminology, a</a:t>
            </a:r>
            <a:r>
              <a:rPr lang="tr-TR" sz="1800" dirty="0" smtClean="0"/>
              <a:t> </a:t>
            </a:r>
            <a:r>
              <a:rPr lang="en-GB" sz="1800" dirty="0" err="1" smtClean="0"/>
              <a:t>faradaic</a:t>
            </a:r>
            <a:r>
              <a:rPr lang="en-GB" sz="1800" dirty="0" smtClean="0"/>
              <a:t> process is one where charge is transferred across</a:t>
            </a:r>
            <a:r>
              <a:rPr lang="tr-TR" sz="1800" dirty="0" smtClean="0"/>
              <a:t> </a:t>
            </a:r>
            <a:r>
              <a:rPr lang="en-US" sz="1800" dirty="0" smtClean="0"/>
              <a:t>an interface</a:t>
            </a:r>
            <a:endParaRPr lang="tr-TR" sz="1800" dirty="0" smtClean="0"/>
          </a:p>
          <a:p>
            <a:r>
              <a:rPr lang="en-GB" sz="1800" dirty="0" smtClean="0"/>
              <a:t>In </a:t>
            </a:r>
            <a:r>
              <a:rPr lang="en-GB" sz="1800" dirty="0" err="1" smtClean="0"/>
              <a:t>faradaic</a:t>
            </a:r>
            <a:r>
              <a:rPr lang="en-GB" sz="1800" dirty="0" smtClean="0"/>
              <a:t> EIS a </a:t>
            </a:r>
            <a:r>
              <a:rPr lang="en-GB" sz="1800" dirty="0" err="1" smtClean="0"/>
              <a:t>redox</a:t>
            </a:r>
            <a:r>
              <a:rPr lang="en-GB" sz="1800" dirty="0" smtClean="0"/>
              <a:t> species is alternately</a:t>
            </a:r>
            <a:r>
              <a:rPr lang="tr-TR" sz="1800" dirty="0" smtClean="0"/>
              <a:t> </a:t>
            </a:r>
            <a:r>
              <a:rPr lang="en-GB" sz="1800" dirty="0" smtClean="0"/>
              <a:t>oxidized and reduced by the transfer of an electron to and</a:t>
            </a:r>
            <a:r>
              <a:rPr lang="tr-TR" sz="1800" dirty="0" smtClean="0"/>
              <a:t> </a:t>
            </a:r>
            <a:r>
              <a:rPr lang="en-GB" sz="1800" dirty="0" smtClean="0"/>
              <a:t>from the metal electrode. Thus, </a:t>
            </a:r>
            <a:r>
              <a:rPr lang="en-GB" sz="1800" dirty="0" err="1" smtClean="0"/>
              <a:t>faradaic</a:t>
            </a:r>
            <a:r>
              <a:rPr lang="en-GB" sz="1800" dirty="0" smtClean="0"/>
              <a:t> EIS requires the</a:t>
            </a:r>
            <a:r>
              <a:rPr lang="tr-TR" sz="1800" dirty="0" smtClean="0"/>
              <a:t> </a:t>
            </a:r>
            <a:r>
              <a:rPr lang="en-GB" sz="1800" dirty="0" smtClean="0"/>
              <a:t>addition of a </a:t>
            </a:r>
            <a:r>
              <a:rPr lang="en-GB" sz="1800" dirty="0" err="1" smtClean="0"/>
              <a:t>redox</a:t>
            </a:r>
            <a:r>
              <a:rPr lang="en-GB" sz="1800" dirty="0" smtClean="0"/>
              <a:t>-active species and DC bias conditions</a:t>
            </a:r>
            <a:r>
              <a:rPr lang="tr-TR" sz="1800" dirty="0" smtClean="0"/>
              <a:t> </a:t>
            </a:r>
            <a:r>
              <a:rPr lang="en-GB" sz="1800" dirty="0" smtClean="0"/>
              <a:t>such that it is not depleted</a:t>
            </a:r>
            <a:endParaRPr lang="tr-TR" sz="1800" dirty="0" smtClean="0"/>
          </a:p>
          <a:p>
            <a:endParaRPr lang="tr-TR" sz="1800" dirty="0" smtClean="0"/>
          </a:p>
          <a:p>
            <a:pPr>
              <a:buNone/>
            </a:pPr>
            <a:r>
              <a:rPr lang="tr-TR" sz="2400" dirty="0" smtClean="0"/>
              <a:t>Nonfaradaic</a:t>
            </a:r>
            <a:endParaRPr lang="tr-TR" sz="1800" dirty="0" smtClean="0"/>
          </a:p>
          <a:p>
            <a:r>
              <a:rPr lang="en-GB" sz="1800" dirty="0" smtClean="0"/>
              <a:t>However, transient currents can flow without</a:t>
            </a:r>
            <a:r>
              <a:rPr lang="tr-TR" sz="1800" dirty="0" smtClean="0"/>
              <a:t> </a:t>
            </a:r>
            <a:r>
              <a:rPr lang="en-GB" sz="1800" dirty="0" smtClean="0"/>
              <a:t>charge transfer in </a:t>
            </a:r>
            <a:r>
              <a:rPr lang="en-GB" sz="1800" dirty="0" err="1" smtClean="0"/>
              <a:t>nonfaradaic</a:t>
            </a:r>
            <a:r>
              <a:rPr lang="en-GB" sz="1800" dirty="0" smtClean="0"/>
              <a:t> processes (e.g., charging a</a:t>
            </a:r>
            <a:r>
              <a:rPr lang="tr-TR" sz="1800" dirty="0" smtClean="0"/>
              <a:t> </a:t>
            </a:r>
            <a:r>
              <a:rPr lang="en-US" sz="1800" dirty="0" smtClean="0"/>
              <a:t>capacitor)</a:t>
            </a:r>
            <a:endParaRPr lang="tr-TR" sz="1800" dirty="0" smtClean="0"/>
          </a:p>
          <a:p>
            <a:r>
              <a:rPr lang="en-US" sz="1800" dirty="0" smtClean="0"/>
              <a:t>In contrast, no additional reagent</a:t>
            </a:r>
            <a:r>
              <a:rPr lang="tr-TR" sz="1800" dirty="0" smtClean="0"/>
              <a:t> </a:t>
            </a:r>
            <a:r>
              <a:rPr lang="en-GB" sz="1800" dirty="0" smtClean="0"/>
              <a:t>is required for </a:t>
            </a:r>
            <a:r>
              <a:rPr lang="en-GB" sz="1800" dirty="0" err="1" smtClean="0"/>
              <a:t>nonfaradaic</a:t>
            </a:r>
            <a:r>
              <a:rPr lang="en-GB" sz="1800" dirty="0" smtClean="0"/>
              <a:t> impedance spectroscopy, rendering</a:t>
            </a:r>
            <a:r>
              <a:rPr lang="tr-TR" sz="1800" dirty="0" smtClean="0"/>
              <a:t> </a:t>
            </a:r>
            <a:r>
              <a:rPr lang="en-GB" sz="1800" dirty="0" err="1" smtClean="0"/>
              <a:t>nonfaradaic</a:t>
            </a:r>
            <a:r>
              <a:rPr lang="en-GB" sz="1800" dirty="0" smtClean="0"/>
              <a:t> schemes somewhat more amenable to</a:t>
            </a:r>
            <a:r>
              <a:rPr lang="tr-TR" sz="1800" dirty="0" smtClean="0"/>
              <a:t> </a:t>
            </a:r>
            <a:r>
              <a:rPr lang="en-GB" sz="1800" dirty="0" smtClean="0"/>
              <a:t>point-of-care applications</a:t>
            </a:r>
            <a:endParaRPr lang="tr-TR" sz="1800" dirty="0" smtClean="0"/>
          </a:p>
          <a:p>
            <a:r>
              <a:rPr lang="en-GB" sz="1800" dirty="0" smtClean="0"/>
              <a:t>The term capacitive biosensor</a:t>
            </a:r>
            <a:r>
              <a:rPr lang="tr-TR" sz="1800" dirty="0" smtClean="0"/>
              <a:t> </a:t>
            </a:r>
            <a:r>
              <a:rPr lang="en-GB" sz="1800" dirty="0" smtClean="0"/>
              <a:t>usually designates a sensor based on a </a:t>
            </a:r>
            <a:r>
              <a:rPr lang="en-GB" sz="1800" dirty="0" err="1" smtClean="0"/>
              <a:t>nonfaradaic</a:t>
            </a:r>
            <a:r>
              <a:rPr lang="en-GB" sz="1800" dirty="0" smtClean="0"/>
              <a:t> scheme</a:t>
            </a:r>
          </a:p>
          <a:p>
            <a:endParaRPr lang="en-GB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marL="514350" indent="-514350">
              <a:buNone/>
            </a:pPr>
            <a:endParaRPr lang="en-GB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94" y="1295400"/>
            <a:ext cx="8307388" cy="51816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(D) </a:t>
            </a:r>
            <a:r>
              <a:rPr lang="en-US" sz="2400" dirty="0" smtClean="0"/>
              <a:t>Data Fitting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pic>
        <p:nvPicPr>
          <p:cNvPr id="3215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4594" y="990600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868194" y="1143000"/>
            <a:ext cx="297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Fig. Common circuit models for a) </a:t>
            </a:r>
            <a:r>
              <a:rPr lang="en-GB" dirty="0" err="1" smtClean="0"/>
              <a:t>nonfaradaic</a:t>
            </a:r>
            <a:r>
              <a:rPr lang="en-GB" dirty="0" smtClean="0"/>
              <a:t> and b)</a:t>
            </a:r>
            <a:r>
              <a:rPr lang="tr-TR" dirty="0" smtClean="0"/>
              <a:t> </a:t>
            </a:r>
            <a:r>
              <a:rPr lang="en-US" dirty="0" err="1" smtClean="0"/>
              <a:t>faradaic</a:t>
            </a:r>
            <a:r>
              <a:rPr lang="en-US" dirty="0" smtClean="0"/>
              <a:t> interfaces.</a:t>
            </a:r>
          </a:p>
        </p:txBody>
      </p:sp>
      <p:pic>
        <p:nvPicPr>
          <p:cNvPr id="3215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794" y="1981200"/>
            <a:ext cx="33528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963194" y="3538450"/>
            <a:ext cx="4571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Fig. Example </a:t>
            </a:r>
            <a:r>
              <a:rPr lang="en-GB" dirty="0" err="1" smtClean="0"/>
              <a:t>nonfaradaic</a:t>
            </a:r>
            <a:r>
              <a:rPr lang="en-GB" dirty="0" smtClean="0"/>
              <a:t> and </a:t>
            </a:r>
            <a:r>
              <a:rPr lang="en-GB" dirty="0" err="1" smtClean="0"/>
              <a:t>faradaic</a:t>
            </a:r>
            <a:r>
              <a:rPr lang="en-GB" dirty="0" smtClean="0"/>
              <a:t> impedance data in</a:t>
            </a:r>
            <a:r>
              <a:rPr lang="tr-TR" dirty="0" smtClean="0"/>
              <a:t> </a:t>
            </a:r>
            <a:r>
              <a:rPr lang="en-GB" dirty="0" smtClean="0"/>
              <a:t>both </a:t>
            </a:r>
            <a:r>
              <a:rPr lang="en-GB" dirty="0" err="1" smtClean="0"/>
              <a:t>Nyquist</a:t>
            </a:r>
            <a:r>
              <a:rPr lang="en-GB" dirty="0" smtClean="0"/>
              <a:t> (a) and magnitude/phase (b) representations, along</a:t>
            </a:r>
            <a:r>
              <a:rPr lang="tr-TR" dirty="0" smtClean="0"/>
              <a:t> </a:t>
            </a:r>
            <a:r>
              <a:rPr lang="en-GB" dirty="0" smtClean="0"/>
              <a:t>with dominating element. 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66219" y="4990400"/>
            <a:ext cx="525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Complex nonlinear least squares (CNLS) fitting</a:t>
            </a:r>
            <a:r>
              <a:rPr lang="tr-TR" dirty="0" smtClean="0"/>
              <a:t>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GB" dirty="0" smtClean="0"/>
              <a:t>needed to incorporate both magnitude and phase in the</a:t>
            </a:r>
            <a:r>
              <a:rPr lang="tr-TR" dirty="0" smtClean="0"/>
              <a:t> </a:t>
            </a:r>
            <a:r>
              <a:rPr lang="en-GB" dirty="0" smtClean="0"/>
              <a:t>fitting process and is available in several free (e.g., LEVM)</a:t>
            </a:r>
            <a:r>
              <a:rPr lang="tr-TR" dirty="0" smtClean="0"/>
              <a:t> </a:t>
            </a:r>
            <a:r>
              <a:rPr lang="en-US" dirty="0" smtClean="0"/>
              <a:t>and commercial (e.g., </a:t>
            </a:r>
            <a:r>
              <a:rPr lang="en-US" dirty="0" err="1" smtClean="0"/>
              <a:t>ZView</a:t>
            </a:r>
            <a:r>
              <a:rPr lang="en-US" dirty="0" smtClean="0"/>
              <a:t>, </a:t>
            </a:r>
            <a:r>
              <a:rPr lang="en-US" dirty="0" err="1" smtClean="0"/>
              <a:t>ZSimpWin</a:t>
            </a:r>
            <a:r>
              <a:rPr lang="en-US" dirty="0" smtClean="0"/>
              <a:t>) software packages.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94" y="304800"/>
            <a:ext cx="8231188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94" y="914400"/>
            <a:ext cx="8154988" cy="41910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(D) </a:t>
            </a:r>
            <a:r>
              <a:rPr lang="en-US" sz="2400" dirty="0" smtClean="0"/>
              <a:t>Circuit Models</a:t>
            </a:r>
          </a:p>
          <a:p>
            <a:pPr marL="514350" indent="-514350">
              <a:buNone/>
            </a:pPr>
            <a:endParaRPr 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3388" y="762000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087394" y="3200400"/>
            <a:ext cx="20581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Fig. Common circuit models for a) </a:t>
            </a:r>
            <a:r>
              <a:rPr lang="en-GB" dirty="0" err="1" smtClean="0"/>
              <a:t>nonfaradaic</a:t>
            </a:r>
            <a:r>
              <a:rPr lang="en-GB" dirty="0" smtClean="0"/>
              <a:t> and b)</a:t>
            </a:r>
            <a:r>
              <a:rPr lang="tr-TR" dirty="0" smtClean="0"/>
              <a:t> </a:t>
            </a:r>
            <a:r>
              <a:rPr lang="en-US" dirty="0" err="1" smtClean="0"/>
              <a:t>faradaic</a:t>
            </a:r>
            <a:r>
              <a:rPr lang="en-US" dirty="0" smtClean="0"/>
              <a:t> interfaces.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794" y="1447800"/>
            <a:ext cx="670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Nonfaradaic case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solution resistance</a:t>
            </a:r>
            <a:r>
              <a:rPr lang="tr-TR" dirty="0" smtClean="0"/>
              <a:t>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sol</a:t>
            </a:r>
            <a:r>
              <a:rPr lang="en-GB" dirty="0" smtClean="0"/>
              <a:t> arises from the finite conductance of the ions in</a:t>
            </a:r>
            <a:r>
              <a:rPr lang="tr-TR" dirty="0" smtClean="0"/>
              <a:t> </a:t>
            </a:r>
            <a:r>
              <a:rPr lang="en-GB" dirty="0" smtClean="0"/>
              <a:t>bulk solution, and thus is generally not affected by binding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capacitance between the metal electrode and ions in</a:t>
            </a:r>
            <a:r>
              <a:rPr lang="tr-TR" dirty="0" smtClean="0"/>
              <a:t> </a:t>
            </a:r>
            <a:r>
              <a:rPr lang="en-GB" dirty="0" smtClean="0"/>
              <a:t>solution,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surf</a:t>
            </a:r>
            <a:r>
              <a:rPr lang="en-GB" dirty="0" smtClean="0"/>
              <a:t>,</a:t>
            </a:r>
            <a:r>
              <a:rPr lang="tr-TR" dirty="0" smtClean="0"/>
              <a:t> </a:t>
            </a:r>
            <a:r>
              <a:rPr lang="en-GB" dirty="0" smtClean="0"/>
              <a:t>can be </a:t>
            </a:r>
            <a:r>
              <a:rPr lang="en-GB" dirty="0" err="1" smtClean="0"/>
              <a:t>modeled</a:t>
            </a:r>
            <a:r>
              <a:rPr lang="en-GB" dirty="0" smtClean="0"/>
              <a:t> as a series combination the</a:t>
            </a:r>
            <a:r>
              <a:rPr lang="tr-TR" dirty="0" smtClean="0"/>
              <a:t> </a:t>
            </a:r>
            <a:r>
              <a:rPr lang="en-US" dirty="0" smtClean="0"/>
              <a:t>surface modification capacitance and the double layer</a:t>
            </a:r>
            <a:r>
              <a:rPr lang="tr-TR" dirty="0" smtClean="0"/>
              <a:t> </a:t>
            </a:r>
            <a:r>
              <a:rPr lang="en-GB" dirty="0" smtClean="0"/>
              <a:t>capacitance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component due to surface</a:t>
            </a:r>
            <a:r>
              <a:rPr lang="tr-TR" dirty="0" smtClean="0"/>
              <a:t> </a:t>
            </a:r>
            <a:r>
              <a:rPr lang="en-GB" dirty="0" smtClean="0"/>
              <a:t>modification depends on the thickness and dielectric constant</a:t>
            </a:r>
            <a:r>
              <a:rPr lang="tr-TR" dirty="0" smtClean="0"/>
              <a:t> </a:t>
            </a:r>
            <a:r>
              <a:rPr lang="en-GB" dirty="0" smtClean="0"/>
              <a:t>of the probe layer. It can be thought of as a </a:t>
            </a:r>
            <a:r>
              <a:rPr lang="en-GB" b="1" dirty="0" smtClean="0"/>
              <a:t>parallel</a:t>
            </a:r>
            <a:r>
              <a:rPr lang="tr-TR" b="1" dirty="0" smtClean="0"/>
              <a:t> </a:t>
            </a:r>
            <a:r>
              <a:rPr lang="en-GB" b="1" dirty="0" smtClean="0"/>
              <a:t>plate capacitor</a:t>
            </a:r>
            <a:r>
              <a:rPr lang="en-GB" dirty="0" smtClean="0"/>
              <a:t>, whose capacitance is given by</a:t>
            </a:r>
          </a:p>
        </p:txBody>
      </p:sp>
      <p:pic>
        <p:nvPicPr>
          <p:cNvPr id="3225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1194" y="4495800"/>
            <a:ext cx="143740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57994" y="480060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where </a:t>
            </a:r>
            <a:r>
              <a:rPr lang="el-GR" dirty="0" smtClean="0"/>
              <a:t>ε</a:t>
            </a:r>
            <a:r>
              <a:rPr lang="en-GB" baseline="-25000" dirty="0" smtClean="0"/>
              <a:t>r </a:t>
            </a:r>
            <a:r>
              <a:rPr lang="en-GB" dirty="0" smtClean="0"/>
              <a:t>is the relative dielectric constant, A</a:t>
            </a:r>
            <a:r>
              <a:rPr lang="tr-TR" dirty="0" smtClean="0"/>
              <a:t> </a:t>
            </a:r>
            <a:r>
              <a:rPr lang="en-GB" dirty="0" smtClean="0"/>
              <a:t>is the electrode</a:t>
            </a:r>
            <a:r>
              <a:rPr lang="tr-TR" dirty="0" smtClean="0"/>
              <a:t> </a:t>
            </a:r>
            <a:r>
              <a:rPr lang="en-GB" dirty="0" smtClean="0"/>
              <a:t>area, and t is the insulator thickness. The capacitance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surf</a:t>
            </a:r>
            <a:r>
              <a:rPr lang="en-GB" baseline="-25000" dirty="0" smtClean="0"/>
              <a:t> </a:t>
            </a:r>
            <a:r>
              <a:rPr lang="en-GB" dirty="0" smtClean="0"/>
              <a:t>is</a:t>
            </a:r>
            <a:r>
              <a:rPr lang="tr-TR" dirty="0" smtClean="0"/>
              <a:t> </a:t>
            </a:r>
            <a:r>
              <a:rPr lang="en-GB" dirty="0" smtClean="0"/>
              <a:t>often </a:t>
            </a:r>
            <a:r>
              <a:rPr lang="en-GB" dirty="0" err="1" smtClean="0"/>
              <a:t>modeled</a:t>
            </a:r>
            <a:r>
              <a:rPr lang="en-GB" dirty="0" smtClean="0"/>
              <a:t> by a constant phase element</a:t>
            </a:r>
            <a:r>
              <a:rPr lang="tr-TR" dirty="0" smtClean="0"/>
              <a:t> </a:t>
            </a:r>
            <a:r>
              <a:rPr lang="en-GB" dirty="0" smtClean="0"/>
              <a:t>instead of a pure capacitance.</a:t>
            </a:r>
          </a:p>
        </p:txBody>
      </p:sp>
      <p:sp>
        <p:nvSpPr>
          <p:cNvPr id="9" name="Rectangle 8"/>
          <p:cNvSpPr/>
          <p:nvPr/>
        </p:nvSpPr>
        <p:spPr>
          <a:xfrm>
            <a:off x="1588" y="56388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In parallel with this capacitance there is a resistive path</a:t>
            </a:r>
            <a:r>
              <a:rPr lang="tr-TR" dirty="0" smtClean="0"/>
              <a:t> </a:t>
            </a:r>
            <a:r>
              <a:rPr lang="en-GB" dirty="0" err="1" smtClean="0"/>
              <a:t>modeled</a:t>
            </a:r>
            <a:r>
              <a:rPr lang="en-GB" dirty="0" smtClean="0"/>
              <a:t> by</a:t>
            </a:r>
            <a:r>
              <a:rPr lang="tr-TR" dirty="0" smtClean="0"/>
              <a:t>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leak</a:t>
            </a:r>
            <a:r>
              <a:rPr lang="en-GB" dirty="0" smtClean="0"/>
              <a:t> for </a:t>
            </a:r>
            <a:r>
              <a:rPr lang="en-GB" dirty="0" err="1" smtClean="0"/>
              <a:t>nonfaradaic</a:t>
            </a:r>
            <a:r>
              <a:rPr lang="en-GB" dirty="0" smtClean="0"/>
              <a:t> sensors</a:t>
            </a:r>
            <a:r>
              <a:rPr lang="tr-TR" dirty="0" smtClean="0"/>
              <a:t>.</a:t>
            </a:r>
          </a:p>
          <a:p>
            <a:r>
              <a:rPr lang="en-US" dirty="0" smtClean="0"/>
              <a:t>For an ideal</a:t>
            </a:r>
            <a:r>
              <a:rPr lang="tr-TR" dirty="0" smtClean="0"/>
              <a:t> </a:t>
            </a:r>
            <a:r>
              <a:rPr lang="en-GB" dirty="0" smtClean="0"/>
              <a:t>insulator or when no </a:t>
            </a:r>
            <a:r>
              <a:rPr lang="en-GB" dirty="0" err="1" smtClean="0"/>
              <a:t>redox</a:t>
            </a:r>
            <a:r>
              <a:rPr lang="en-GB" dirty="0" smtClean="0"/>
              <a:t> species is present,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leak</a:t>
            </a:r>
            <a:r>
              <a:rPr lang="en-GB" baseline="-25000" dirty="0" smtClean="0"/>
              <a:t> </a:t>
            </a:r>
            <a:r>
              <a:rPr lang="en-GB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theoretically infinite</a:t>
            </a:r>
            <a:r>
              <a:rPr lang="tr-TR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94" y="304800"/>
            <a:ext cx="8231188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94" y="914400"/>
            <a:ext cx="8686800" cy="57150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(D) </a:t>
            </a:r>
            <a:r>
              <a:rPr lang="en-US" sz="2400" dirty="0" smtClean="0"/>
              <a:t>Circuit Models</a:t>
            </a:r>
            <a:endParaRPr lang="tr-TR" sz="2400" dirty="0" smtClean="0"/>
          </a:p>
          <a:p>
            <a:pPr marL="514350" indent="-514350">
              <a:buNone/>
            </a:pPr>
            <a:r>
              <a:rPr lang="tr-TR" sz="2400" dirty="0" smtClean="0"/>
              <a:t>Faradaic Case</a:t>
            </a:r>
          </a:p>
          <a:p>
            <a:r>
              <a:rPr lang="en-GB" sz="1800" dirty="0" smtClean="0"/>
              <a:t>In parallel with</a:t>
            </a:r>
            <a:r>
              <a:rPr lang="tr-TR" sz="1800" dirty="0" smtClean="0"/>
              <a:t> </a:t>
            </a:r>
            <a:r>
              <a:rPr lang="en-GB" sz="1800" dirty="0" smtClean="0"/>
              <a:t>capacitance there is a resistive path</a:t>
            </a:r>
            <a:r>
              <a:rPr lang="tr-TR" sz="1800" dirty="0" smtClean="0"/>
              <a:t> </a:t>
            </a:r>
            <a:r>
              <a:rPr lang="en-GB" sz="1800" dirty="0" err="1" smtClean="0"/>
              <a:t>modeled</a:t>
            </a:r>
            <a:r>
              <a:rPr lang="en-GB" sz="1800" dirty="0" smtClean="0"/>
              <a:t> by the series</a:t>
            </a:r>
            <a:r>
              <a:rPr lang="tr-TR" sz="1800" dirty="0" smtClean="0"/>
              <a:t> </a:t>
            </a:r>
            <a:r>
              <a:rPr lang="en-GB" sz="1800" dirty="0" smtClean="0"/>
              <a:t>combination of </a:t>
            </a:r>
            <a:r>
              <a:rPr lang="en-GB" sz="1800" dirty="0" err="1" smtClean="0"/>
              <a:t>Zw</a:t>
            </a:r>
            <a:r>
              <a:rPr lang="en-GB" sz="1800" dirty="0" smtClean="0"/>
              <a:t> and </a:t>
            </a:r>
            <a:r>
              <a:rPr lang="en-GB" sz="1800" dirty="0" err="1" smtClean="0"/>
              <a:t>Rct</a:t>
            </a:r>
            <a:r>
              <a:rPr lang="en-GB" sz="1800" dirty="0" smtClean="0"/>
              <a:t> for </a:t>
            </a:r>
            <a:r>
              <a:rPr lang="en-GB" sz="1800" dirty="0" err="1" smtClean="0"/>
              <a:t>faradaic</a:t>
            </a:r>
            <a:r>
              <a:rPr lang="tr-TR" sz="1800" dirty="0" smtClean="0"/>
              <a:t> </a:t>
            </a:r>
            <a:r>
              <a:rPr lang="en-GB" sz="1800" dirty="0" smtClean="0"/>
              <a:t>sensors.</a:t>
            </a:r>
            <a:endParaRPr lang="tr-TR" sz="1800" dirty="0" smtClean="0"/>
          </a:p>
          <a:p>
            <a:r>
              <a:rPr lang="en-GB" sz="1800" dirty="0" smtClean="0"/>
              <a:t>The Warburg impedance (</a:t>
            </a:r>
            <a:r>
              <a:rPr lang="en-GB" sz="1800" dirty="0" err="1" smtClean="0"/>
              <a:t>Zw</a:t>
            </a:r>
            <a:r>
              <a:rPr lang="en-GB" sz="1800" dirty="0" smtClean="0"/>
              <a:t>), only of</a:t>
            </a:r>
            <a:r>
              <a:rPr lang="tr-TR" sz="1800" dirty="0" smtClean="0"/>
              <a:t> </a:t>
            </a:r>
            <a:r>
              <a:rPr lang="en-GB" sz="1800" dirty="0" smtClean="0"/>
              <a:t>physical significance in </a:t>
            </a:r>
            <a:r>
              <a:rPr lang="en-GB" sz="1800" dirty="0" err="1" smtClean="0"/>
              <a:t>faradaic</a:t>
            </a:r>
            <a:r>
              <a:rPr lang="en-GB" sz="1800" dirty="0" smtClean="0"/>
              <a:t> EIS, represents the delay</a:t>
            </a:r>
            <a:r>
              <a:rPr lang="tr-TR" sz="1800" dirty="0" smtClean="0"/>
              <a:t> </a:t>
            </a:r>
            <a:r>
              <a:rPr lang="en-GB" sz="1800" dirty="0" smtClean="0"/>
              <a:t>arising from diffusion of the </a:t>
            </a:r>
            <a:r>
              <a:rPr lang="en-GB" sz="1800" dirty="0" err="1" smtClean="0"/>
              <a:t>electroactive</a:t>
            </a:r>
            <a:r>
              <a:rPr lang="en-GB" sz="1800" dirty="0" smtClean="0"/>
              <a:t> species to the</a:t>
            </a:r>
            <a:r>
              <a:rPr lang="tr-TR" sz="1800" dirty="0" smtClean="0"/>
              <a:t> </a:t>
            </a:r>
            <a:r>
              <a:rPr lang="en-US" sz="1800" dirty="0" smtClean="0"/>
              <a:t>electrode</a:t>
            </a:r>
            <a:endParaRPr lang="tr-TR" sz="1800" dirty="0" smtClean="0"/>
          </a:p>
          <a:p>
            <a:r>
              <a:rPr lang="en-GB" sz="1800" dirty="0" smtClean="0"/>
              <a:t>It is only appreciable at low frequencies, is</a:t>
            </a:r>
            <a:r>
              <a:rPr lang="tr-TR" sz="1800" dirty="0" smtClean="0"/>
              <a:t> </a:t>
            </a:r>
            <a:r>
              <a:rPr lang="en-GB" sz="1800" dirty="0" smtClean="0"/>
              <a:t>affected by convection (and thus may be invalid for</a:t>
            </a:r>
            <a:r>
              <a:rPr lang="tr-TR" sz="1800" dirty="0" smtClean="0"/>
              <a:t> </a:t>
            </a:r>
            <a:r>
              <a:rPr lang="en-GB" sz="1800" dirty="0" smtClean="0"/>
              <a:t>experimental time scales), and has a phase shift of 45</a:t>
            </a:r>
            <a:r>
              <a:rPr lang="tr-TR" sz="1800" baseline="30000" dirty="0" smtClean="0"/>
              <a:t>0</a:t>
            </a:r>
            <a:r>
              <a:rPr lang="en-GB" sz="1800" dirty="0" smtClean="0"/>
              <a:t>.</a:t>
            </a:r>
          </a:p>
          <a:p>
            <a:r>
              <a:rPr lang="en-GB" sz="1800" dirty="0" smtClean="0"/>
              <a:t>The </a:t>
            </a:r>
            <a:r>
              <a:rPr lang="en-GB" sz="1800" b="1" dirty="0" smtClean="0"/>
              <a:t>charge transfer resistance (</a:t>
            </a:r>
            <a:r>
              <a:rPr lang="en-GB" sz="1800" b="1" dirty="0" err="1" smtClean="0"/>
              <a:t>Rct</a:t>
            </a:r>
            <a:r>
              <a:rPr lang="en-GB" sz="1800" b="1" dirty="0" smtClean="0"/>
              <a:t>) </a:t>
            </a:r>
            <a:r>
              <a:rPr lang="en-GB" sz="1800" dirty="0" smtClean="0"/>
              <a:t>is a manifestation of two</a:t>
            </a:r>
            <a:r>
              <a:rPr lang="tr-TR" sz="1800" dirty="0" smtClean="0"/>
              <a:t> </a:t>
            </a:r>
            <a:r>
              <a:rPr lang="en-GB" sz="1800" dirty="0" smtClean="0"/>
              <a:t>effects: </a:t>
            </a:r>
            <a:endParaRPr lang="tr-TR" sz="1800" dirty="0" smtClean="0"/>
          </a:p>
          <a:p>
            <a:pPr>
              <a:buAutoNum type="arabicParenBoth"/>
            </a:pPr>
            <a:r>
              <a:rPr lang="en-GB" sz="1800" dirty="0" smtClean="0"/>
              <a:t>the energy potential associated with the oxidation</a:t>
            </a:r>
            <a:r>
              <a:rPr lang="tr-TR" sz="1800" dirty="0" smtClean="0"/>
              <a:t> </a:t>
            </a:r>
            <a:r>
              <a:rPr lang="en-GB" sz="1800" dirty="0" smtClean="0"/>
              <a:t>or reduction event at the electrode (i.e. the </a:t>
            </a:r>
            <a:r>
              <a:rPr lang="en-GB" sz="1800" dirty="0" err="1" smtClean="0"/>
              <a:t>overpotential</a:t>
            </a:r>
            <a:r>
              <a:rPr lang="en-GB" sz="1800" dirty="0" smtClean="0"/>
              <a:t>)</a:t>
            </a:r>
            <a:r>
              <a:rPr lang="tr-TR" sz="1800" dirty="0" smtClean="0"/>
              <a:t> </a:t>
            </a:r>
            <a:r>
              <a:rPr lang="en-GB" sz="1800" dirty="0" smtClean="0"/>
              <a:t>along with </a:t>
            </a:r>
            <a:endParaRPr lang="tr-TR" sz="1800" dirty="0" smtClean="0"/>
          </a:p>
          <a:p>
            <a:pPr>
              <a:buNone/>
            </a:pPr>
            <a:r>
              <a:rPr lang="en-GB" sz="1800" dirty="0" smtClean="0"/>
              <a:t>(2) the energy barrier of the </a:t>
            </a:r>
            <a:r>
              <a:rPr lang="en-GB" sz="1800" dirty="0" err="1" smtClean="0"/>
              <a:t>redox</a:t>
            </a:r>
            <a:r>
              <a:rPr lang="tr-TR" sz="1800" dirty="0" smtClean="0"/>
              <a:t> </a:t>
            </a:r>
            <a:r>
              <a:rPr lang="en-GB" sz="1800" dirty="0" smtClean="0"/>
              <a:t>species reaching the electrode due to electrostatic repulsion</a:t>
            </a:r>
            <a:r>
              <a:rPr lang="tr-TR" sz="1800" dirty="0" smtClean="0"/>
              <a:t> </a:t>
            </a:r>
            <a:r>
              <a:rPr lang="en-GB" sz="1800" dirty="0" smtClean="0"/>
              <a:t>or </a:t>
            </a:r>
            <a:r>
              <a:rPr lang="en-GB" sz="1800" dirty="0" err="1" smtClean="0"/>
              <a:t>steric</a:t>
            </a:r>
            <a:r>
              <a:rPr lang="en-GB" sz="1800" dirty="0" smtClean="0"/>
              <a:t> </a:t>
            </a:r>
            <a:r>
              <a:rPr lang="en-GB" sz="1800" dirty="0" err="1" smtClean="0"/>
              <a:t>hinderance</a:t>
            </a:r>
            <a:r>
              <a:rPr lang="en-GB" sz="1800" dirty="0" smtClean="0"/>
              <a:t>. The two circuit elements most</a:t>
            </a:r>
            <a:r>
              <a:rPr lang="tr-TR" sz="1800" dirty="0" smtClean="0"/>
              <a:t> </a:t>
            </a:r>
            <a:r>
              <a:rPr lang="en-GB" sz="1800" dirty="0" smtClean="0"/>
              <a:t>commonly</a:t>
            </a:r>
            <a:r>
              <a:rPr lang="tr-TR" sz="1800" dirty="0" smtClean="0"/>
              <a:t> </a:t>
            </a:r>
            <a:r>
              <a:rPr lang="en-GB" sz="1800" dirty="0" smtClean="0"/>
              <a:t>used as indication of affinity binding are </a:t>
            </a:r>
            <a:r>
              <a:rPr lang="en-GB" sz="1800" dirty="0" err="1" smtClean="0"/>
              <a:t>C</a:t>
            </a:r>
            <a:r>
              <a:rPr lang="en-GB" sz="1800" baseline="-25000" dirty="0" err="1" smtClean="0"/>
              <a:t>surf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for</a:t>
            </a:r>
            <a:r>
              <a:rPr lang="tr-TR" sz="1800" dirty="0" smtClean="0"/>
              <a:t> </a:t>
            </a:r>
            <a:r>
              <a:rPr lang="en-GB" sz="1800" dirty="0" err="1" smtClean="0"/>
              <a:t>nonfaradaic</a:t>
            </a:r>
            <a:r>
              <a:rPr lang="en-GB" sz="1800" dirty="0" smtClean="0"/>
              <a:t> biosensors and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ct</a:t>
            </a:r>
            <a:r>
              <a:rPr lang="en-GB" sz="1800" dirty="0" smtClean="0"/>
              <a:t> for </a:t>
            </a:r>
            <a:r>
              <a:rPr lang="en-GB" sz="1800" dirty="0" err="1" smtClean="0"/>
              <a:t>faradaic</a:t>
            </a:r>
            <a:r>
              <a:rPr lang="en-GB" sz="1800" dirty="0" smtClean="0"/>
              <a:t> ones.</a:t>
            </a:r>
          </a:p>
          <a:p>
            <a:endParaRPr lang="en-US" sz="1800" dirty="0" smtClean="0"/>
          </a:p>
          <a:p>
            <a:endParaRPr lang="tr-TR" sz="1800" dirty="0" smtClean="0"/>
          </a:p>
          <a:p>
            <a:pPr>
              <a:buNone/>
            </a:pPr>
            <a:endParaRPr lang="en-GB" sz="1800" dirty="0" smtClean="0"/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1584325" y="2779713"/>
            <a:ext cx="153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1993900" y="176213"/>
            <a:ext cx="434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tr-TR" sz="2400" b="1">
                <a:solidFill>
                  <a:srgbClr val="FF3300"/>
                </a:solidFill>
              </a:rPr>
              <a:t>What is Biosensor?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428625" y="1296988"/>
            <a:ext cx="8621713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tr-TR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</a:rPr>
              <a:t>biosensor is a device which detect the bimolecular interactions for different concentrations of probe and target (analyte) and transforms in to a measureable</a:t>
            </a:r>
            <a:r>
              <a:rPr lang="tr-TR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signal.</a:t>
            </a:r>
          </a:p>
        </p:txBody>
      </p:sp>
      <p:sp>
        <p:nvSpPr>
          <p:cNvPr id="247815" name="Line 7"/>
          <p:cNvSpPr>
            <a:spLocks noChangeShapeType="1"/>
          </p:cNvSpPr>
          <p:nvPr/>
        </p:nvSpPr>
        <p:spPr bwMode="auto">
          <a:xfrm>
            <a:off x="230188" y="641985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7816" name="Line 8"/>
          <p:cNvSpPr>
            <a:spLocks noChangeShapeType="1"/>
          </p:cNvSpPr>
          <p:nvPr/>
        </p:nvSpPr>
        <p:spPr bwMode="auto">
          <a:xfrm>
            <a:off x="128588" y="752475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049588" y="5994400"/>
            <a:ext cx="2778125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>
              <a:spcBef>
                <a:spcPct val="20000"/>
              </a:spcBef>
              <a:buFontTx/>
              <a:buNone/>
            </a:pPr>
            <a:r>
              <a:rPr lang="tr-TR" sz="1400" b="1">
                <a:solidFill>
                  <a:srgbClr val="0000FF"/>
                </a:solidFill>
              </a:rPr>
              <a:t>Typical structure of bio-sensor</a:t>
            </a:r>
          </a:p>
        </p:txBody>
      </p:sp>
      <p:pic>
        <p:nvPicPr>
          <p:cNvPr id="24782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9588" y="2362200"/>
            <a:ext cx="3429000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295400"/>
            <a:ext cx="8154988" cy="41910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(E) </a:t>
            </a:r>
            <a:r>
              <a:rPr lang="en-US" sz="2400" dirty="0" smtClean="0"/>
              <a:t>Constant Phase Element</a:t>
            </a:r>
          </a:p>
          <a:p>
            <a:r>
              <a:rPr lang="en-GB" sz="1800" dirty="0" smtClean="0"/>
              <a:t>It has long been recognized that the impedance of solid</a:t>
            </a:r>
            <a:r>
              <a:rPr lang="tr-TR" sz="1800" dirty="0" smtClean="0"/>
              <a:t> </a:t>
            </a:r>
            <a:r>
              <a:rPr lang="en-GB" sz="1800" dirty="0" smtClean="0"/>
              <a:t>electrodes usually deviates from purely capacitive </a:t>
            </a:r>
            <a:r>
              <a:rPr lang="en-GB" sz="1800" dirty="0" err="1" smtClean="0"/>
              <a:t>behavior</a:t>
            </a:r>
            <a:r>
              <a:rPr lang="en-GB" sz="1800" dirty="0" smtClean="0"/>
              <a:t>;</a:t>
            </a:r>
            <a:r>
              <a:rPr lang="tr-TR" sz="1800" dirty="0" smtClean="0"/>
              <a:t> </a:t>
            </a:r>
            <a:r>
              <a:rPr lang="en-GB" sz="1800" dirty="0" smtClean="0"/>
              <a:t>this is empirically modelled as a constant phase element</a:t>
            </a:r>
            <a:r>
              <a:rPr lang="tr-TR" sz="1800" dirty="0" smtClean="0"/>
              <a:t> </a:t>
            </a:r>
            <a:r>
              <a:rPr lang="en-US" sz="1800" dirty="0" smtClean="0"/>
              <a:t>(CPE)</a:t>
            </a:r>
            <a:endParaRPr lang="tr-TR" sz="1800" dirty="0" smtClean="0"/>
          </a:p>
          <a:p>
            <a:r>
              <a:rPr lang="en-GB" sz="1800" dirty="0" smtClean="0"/>
              <a:t>The complex impedance of a CPE is given by</a:t>
            </a:r>
            <a:r>
              <a:rPr lang="tr-TR" sz="1800" dirty="0" smtClean="0"/>
              <a:t> </a:t>
            </a:r>
          </a:p>
          <a:p>
            <a:endParaRPr lang="tr-TR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where A is analogous to a capacitance, w is the</a:t>
            </a:r>
            <a:r>
              <a:rPr lang="tr-TR" sz="1800" dirty="0" smtClean="0"/>
              <a:t> </a:t>
            </a:r>
            <a:r>
              <a:rPr lang="en-GB" sz="1800" dirty="0" smtClean="0"/>
              <a:t>frequency expressed in </a:t>
            </a:r>
            <a:r>
              <a:rPr lang="en-GB" sz="1800" dirty="0" err="1" smtClean="0"/>
              <a:t>rad</a:t>
            </a:r>
            <a:r>
              <a:rPr lang="en-GB" sz="1800" dirty="0" smtClean="0"/>
              <a:t>/s,</a:t>
            </a:r>
            <a:endParaRPr lang="tr-TR" sz="1800" dirty="0" smtClean="0"/>
          </a:p>
          <a:p>
            <a:pPr>
              <a:buNone/>
            </a:pPr>
            <a:r>
              <a:rPr lang="en-GB" sz="1800" dirty="0" smtClean="0"/>
              <a:t>and 0.5&lt;m&lt;1 (m</a:t>
            </a:r>
            <a:r>
              <a:rPr lang="tr-TR" sz="1800" dirty="0" smtClean="0"/>
              <a:t> = </a:t>
            </a:r>
            <a:r>
              <a:rPr lang="en-GB" sz="1800" dirty="0" smtClean="0"/>
              <a:t>1 corresponds</a:t>
            </a:r>
            <a:r>
              <a:rPr lang="tr-TR" sz="1800" dirty="0" smtClean="0"/>
              <a:t> </a:t>
            </a:r>
            <a:r>
              <a:rPr lang="en-GB" sz="1800" dirty="0" smtClean="0"/>
              <a:t>to a capacitor and</a:t>
            </a:r>
            <a:r>
              <a:rPr lang="tr-TR" sz="1800" dirty="0" smtClean="0"/>
              <a:t> </a:t>
            </a:r>
            <a:r>
              <a:rPr lang="en-GB" sz="1800" dirty="0" smtClean="0"/>
              <a:t>m</a:t>
            </a:r>
            <a:r>
              <a:rPr lang="tr-TR" sz="1800" dirty="0" smtClean="0"/>
              <a:t> = </a:t>
            </a:r>
            <a:r>
              <a:rPr lang="en-GB" sz="1800" dirty="0" smtClean="0"/>
              <a:t>0.5</a:t>
            </a:r>
            <a:r>
              <a:rPr lang="tr-TR" sz="1800" dirty="0" smtClean="0"/>
              <a:t> </a:t>
            </a:r>
            <a:r>
              <a:rPr lang="en-GB" sz="1800" dirty="0" smtClean="0"/>
              <a:t>corresponds to a</a:t>
            </a:r>
            <a:endParaRPr lang="tr-TR" sz="1800" dirty="0" smtClean="0"/>
          </a:p>
          <a:p>
            <a:pPr>
              <a:buNone/>
            </a:pPr>
            <a:r>
              <a:rPr lang="en-GB" sz="1800" dirty="0" smtClean="0"/>
              <a:t>Warburg</a:t>
            </a:r>
            <a:r>
              <a:rPr lang="tr-TR" sz="1800" dirty="0" smtClean="0"/>
              <a:t> </a:t>
            </a:r>
            <a:r>
              <a:rPr lang="en-GB" sz="1800" dirty="0" smtClean="0"/>
              <a:t>element; m for </a:t>
            </a:r>
            <a:r>
              <a:rPr lang="en-GB" sz="1800" dirty="0" err="1" smtClean="0"/>
              <a:t>C</a:t>
            </a:r>
            <a:r>
              <a:rPr lang="en-GB" sz="1800" baseline="-25000" dirty="0" err="1" smtClean="0"/>
              <a:t>surf</a:t>
            </a:r>
            <a:r>
              <a:rPr lang="en-GB" sz="1800" baseline="-25000" dirty="0" smtClean="0"/>
              <a:t> </a:t>
            </a:r>
            <a:r>
              <a:rPr lang="tr-TR" sz="1800" baseline="-25000" dirty="0" smtClean="0"/>
              <a:t> </a:t>
            </a:r>
            <a:r>
              <a:rPr lang="en-GB" sz="1800" dirty="0" smtClean="0"/>
              <a:t>modelling is typically between 0.85 and</a:t>
            </a:r>
            <a:r>
              <a:rPr lang="tr-TR" sz="1800" dirty="0" smtClean="0"/>
              <a:t> </a:t>
            </a:r>
            <a:r>
              <a:rPr lang="en-GB" sz="1800" dirty="0" smtClean="0"/>
              <a:t>0.98). 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r>
              <a:rPr lang="en-GB" sz="1800" dirty="0" smtClean="0"/>
              <a:t>This introduces a sub-90</a:t>
            </a:r>
            <a:r>
              <a:rPr lang="tr-TR" sz="1800" baseline="30000" dirty="0" smtClean="0"/>
              <a:t>0</a:t>
            </a:r>
            <a:r>
              <a:rPr lang="en-GB" sz="1800" dirty="0" smtClean="0"/>
              <a:t> phase shift, or equivalently a</a:t>
            </a:r>
            <a:r>
              <a:rPr lang="tr-TR" sz="1800" dirty="0" smtClean="0"/>
              <a:t> </a:t>
            </a:r>
            <a:r>
              <a:rPr lang="en-GB" sz="1800" dirty="0" smtClean="0"/>
              <a:t>frequency-dependent resistor in addition to a pure capacitor.</a:t>
            </a:r>
          </a:p>
          <a:p>
            <a:endParaRPr lang="en-US" sz="1800" dirty="0" smtClean="0"/>
          </a:p>
          <a:p>
            <a:pPr marL="514350" indent="-514350">
              <a:buNone/>
            </a:pPr>
            <a:endParaRPr lang="en-GB" dirty="0" smtClean="0"/>
          </a:p>
          <a:p>
            <a:endParaRPr lang="en-US" dirty="0"/>
          </a:p>
        </p:txBody>
      </p:sp>
      <p:pic>
        <p:nvPicPr>
          <p:cNvPr id="3235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794" y="2971800"/>
            <a:ext cx="1415256" cy="54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594" y="838199"/>
            <a:ext cx="5486400" cy="5930155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(F) </a:t>
            </a:r>
            <a:r>
              <a:rPr lang="en-US" sz="2400" dirty="0" smtClean="0"/>
              <a:t>Double Layer Capacitance</a:t>
            </a:r>
            <a:endParaRPr lang="tr-TR" sz="2400" dirty="0" smtClean="0"/>
          </a:p>
          <a:p>
            <a:pPr marL="514350" indent="-514350">
              <a:buNone/>
            </a:pPr>
            <a:endParaRPr lang="tr-TR" sz="1200" dirty="0" smtClean="0"/>
          </a:p>
          <a:p>
            <a:r>
              <a:rPr lang="en-GB" sz="1800" dirty="0" smtClean="0"/>
              <a:t>When an electrode is polarized relative to the</a:t>
            </a:r>
            <a:r>
              <a:rPr lang="tr-TR" sz="1800" dirty="0" smtClean="0"/>
              <a:t> </a:t>
            </a:r>
            <a:r>
              <a:rPr lang="en-GB" sz="1800" dirty="0" smtClean="0"/>
              <a:t>solution, it</a:t>
            </a:r>
            <a:r>
              <a:rPr lang="tr-TR" sz="1800" dirty="0" smtClean="0"/>
              <a:t> </a:t>
            </a:r>
            <a:r>
              <a:rPr lang="en-GB" sz="1800" dirty="0" smtClean="0"/>
              <a:t>attracts ions of opposite charge. This tendency is countered</a:t>
            </a:r>
            <a:r>
              <a:rPr lang="tr-TR" sz="1800" dirty="0" smtClean="0"/>
              <a:t> </a:t>
            </a:r>
            <a:r>
              <a:rPr lang="en-GB" sz="1800" dirty="0" smtClean="0"/>
              <a:t>by the randomizing thermal motion of the ions, but results in</a:t>
            </a:r>
            <a:r>
              <a:rPr lang="tr-TR" sz="1800" dirty="0" smtClean="0"/>
              <a:t> </a:t>
            </a:r>
            <a:r>
              <a:rPr lang="en-GB" sz="1800" dirty="0" smtClean="0"/>
              <a:t>a local </a:t>
            </a:r>
            <a:r>
              <a:rPr lang="en-GB" sz="1800" dirty="0" err="1" smtClean="0"/>
              <a:t>buildup</a:t>
            </a:r>
            <a:r>
              <a:rPr lang="en-GB" sz="1800" dirty="0" smtClean="0"/>
              <a:t> of excess ions of opposite charge. 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r>
              <a:rPr lang="en-GB" sz="1800" dirty="0" smtClean="0"/>
              <a:t>Thus, any</a:t>
            </a:r>
            <a:r>
              <a:rPr lang="tr-TR" sz="1800" dirty="0" smtClean="0"/>
              <a:t> </a:t>
            </a:r>
            <a:r>
              <a:rPr lang="en-GB" sz="1800" dirty="0" smtClean="0"/>
              <a:t>electric field arising at the electrode or within ionic solution</a:t>
            </a:r>
            <a:r>
              <a:rPr lang="tr-TR" sz="1800" dirty="0" smtClean="0"/>
              <a:t> </a:t>
            </a:r>
            <a:r>
              <a:rPr lang="en-GB" sz="1800" dirty="0" smtClean="0"/>
              <a:t>decays exponentially because the excess ions screen the</a:t>
            </a:r>
            <a:r>
              <a:rPr lang="tr-TR" sz="1800" dirty="0" smtClean="0"/>
              <a:t> </a:t>
            </a:r>
            <a:r>
              <a:rPr lang="en-GB" sz="1800" dirty="0" smtClean="0"/>
              <a:t>field.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r>
              <a:rPr lang="en-GB" sz="1800" dirty="0" smtClean="0"/>
              <a:t> The characteristic length of this decay, or Debye</a:t>
            </a:r>
            <a:r>
              <a:rPr lang="tr-TR" sz="1800" dirty="0" smtClean="0"/>
              <a:t> </a:t>
            </a:r>
            <a:r>
              <a:rPr lang="en-GB" sz="1800" dirty="0" smtClean="0"/>
              <a:t>length, is proportional to the square root of ion concentration</a:t>
            </a:r>
            <a:r>
              <a:rPr lang="tr-TR" sz="1800" dirty="0" smtClean="0"/>
              <a:t> </a:t>
            </a:r>
            <a:r>
              <a:rPr lang="en-GB" sz="1800" dirty="0" smtClean="0"/>
              <a:t>(about 1 nm for biological ionic strengths). 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r>
              <a:rPr lang="en-GB" sz="1800" dirty="0" smtClean="0"/>
              <a:t>This</a:t>
            </a:r>
            <a:r>
              <a:rPr lang="tr-TR" sz="1800" dirty="0" smtClean="0"/>
              <a:t> </a:t>
            </a:r>
            <a:r>
              <a:rPr lang="en-GB" sz="1800" dirty="0" smtClean="0"/>
              <a:t>effect creates a capacitance called the double layer capacitance</a:t>
            </a:r>
            <a:r>
              <a:rPr lang="tr-TR" sz="1800" dirty="0" smtClean="0"/>
              <a:t> </a:t>
            </a:r>
            <a:r>
              <a:rPr lang="en-US" sz="1800" dirty="0" smtClean="0"/>
              <a:t>or diffuse layer capacitance.</a:t>
            </a:r>
          </a:p>
          <a:p>
            <a:pPr marL="514350" indent="-514350">
              <a:buNone/>
            </a:pPr>
            <a:endParaRPr lang="tr-TR" sz="1800" dirty="0" smtClean="0"/>
          </a:p>
          <a:p>
            <a:pPr marL="514350" indent="-514350">
              <a:buNone/>
            </a:pPr>
            <a:endParaRPr lang="en-US" sz="1800" dirty="0" smtClean="0"/>
          </a:p>
          <a:p>
            <a:endParaRPr lang="en-US" dirty="0"/>
          </a:p>
        </p:txBody>
      </p:sp>
      <p:pic>
        <p:nvPicPr>
          <p:cNvPr id="3246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994" y="914400"/>
            <a:ext cx="3353594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94" y="768925"/>
            <a:ext cx="8916194" cy="59436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b="1" dirty="0" smtClean="0"/>
              <a:t>(E) </a:t>
            </a:r>
            <a:r>
              <a:rPr lang="en-US" sz="2400" b="1" dirty="0" smtClean="0"/>
              <a:t>Scaling Electrode Size</a:t>
            </a:r>
          </a:p>
          <a:p>
            <a:pPr>
              <a:buNone/>
            </a:pPr>
            <a:r>
              <a:rPr lang="en-GB" sz="2000" b="1" dirty="0" smtClean="0"/>
              <a:t>What is the optimal electrode size for affinity impedance</a:t>
            </a:r>
            <a:r>
              <a:rPr lang="tr-TR" sz="2000" b="1" dirty="0" smtClean="0"/>
              <a:t> </a:t>
            </a:r>
            <a:r>
              <a:rPr lang="en-US" sz="2000" b="1" dirty="0" smtClean="0"/>
              <a:t>biosensors?</a:t>
            </a:r>
            <a:endParaRPr lang="tr-TR" sz="2000" b="1" dirty="0" smtClean="0"/>
          </a:p>
          <a:p>
            <a:r>
              <a:rPr lang="en-GB" sz="2000" dirty="0" smtClean="0"/>
              <a:t>Electrode size greatly impacts the actual</a:t>
            </a:r>
            <a:r>
              <a:rPr lang="tr-TR" sz="2000" dirty="0" smtClean="0"/>
              <a:t> </a:t>
            </a:r>
            <a:r>
              <a:rPr lang="en-GB" sz="2000" dirty="0" smtClean="0"/>
              <a:t>impedance measured, and can be chosen so that the</a:t>
            </a:r>
            <a:r>
              <a:rPr lang="tr-TR" sz="2000" dirty="0" smtClean="0"/>
              <a:t> </a:t>
            </a:r>
            <a:r>
              <a:rPr lang="en-GB" sz="2000" dirty="0" smtClean="0"/>
              <a:t>instrument</a:t>
            </a:r>
            <a:r>
              <a:rPr lang="tr-TR" sz="2000" dirty="0" smtClean="0"/>
              <a:t>’</a:t>
            </a:r>
            <a:r>
              <a:rPr lang="en-GB" sz="2000" dirty="0" smtClean="0"/>
              <a:t>s frequency range yields as much useful information</a:t>
            </a:r>
            <a:r>
              <a:rPr lang="tr-TR" sz="2000" dirty="0" smtClean="0"/>
              <a:t> </a:t>
            </a:r>
            <a:r>
              <a:rPr lang="en-US" sz="2000" dirty="0" smtClean="0"/>
              <a:t>as possible</a:t>
            </a:r>
            <a:endParaRPr lang="tr-TR" sz="2000" dirty="0" smtClean="0"/>
          </a:p>
          <a:p>
            <a:r>
              <a:rPr lang="en-GB" sz="2000" dirty="0" smtClean="0"/>
              <a:t>Conversely, the range of measurement</a:t>
            </a:r>
            <a:r>
              <a:rPr lang="tr-TR" sz="2000" dirty="0" smtClean="0"/>
              <a:t> </a:t>
            </a:r>
            <a:r>
              <a:rPr lang="en-GB" sz="2000" dirty="0" smtClean="0"/>
              <a:t>frequencies can be chosen according to what circuit element</a:t>
            </a:r>
            <a:r>
              <a:rPr lang="tr-TR" sz="2000" dirty="0" smtClean="0"/>
              <a:t> </a:t>
            </a:r>
            <a:r>
              <a:rPr lang="en-GB" sz="2000" dirty="0" smtClean="0"/>
              <a:t>one is trying to measure</a:t>
            </a:r>
          </a:p>
          <a:p>
            <a:pPr>
              <a:buNone/>
            </a:pPr>
            <a:r>
              <a:rPr lang="tr-TR" sz="2000" b="1" dirty="0" smtClean="0"/>
              <a:t>Nonfaradaic Case</a:t>
            </a:r>
            <a:endParaRPr lang="en-US" sz="2000" b="1" dirty="0" smtClean="0"/>
          </a:p>
          <a:p>
            <a:r>
              <a:rPr lang="en-GB" sz="2000" dirty="0" smtClean="0"/>
              <a:t>Decreasing </a:t>
            </a:r>
            <a:r>
              <a:rPr lang="en-GB" sz="2000" dirty="0" err="1" smtClean="0"/>
              <a:t>C</a:t>
            </a:r>
            <a:r>
              <a:rPr lang="en-GB" sz="2000" baseline="-25000" dirty="0" err="1" smtClean="0"/>
              <a:t>surf</a:t>
            </a:r>
            <a:r>
              <a:rPr lang="en-GB" sz="2000" baseline="-25000" dirty="0" smtClean="0"/>
              <a:t> </a:t>
            </a:r>
            <a:r>
              <a:rPr lang="en-GB" sz="2000" dirty="0" smtClean="0"/>
              <a:t>(e.g., by reducing the electrode area or</a:t>
            </a:r>
            <a:r>
              <a:rPr lang="tr-TR" sz="2000" dirty="0" smtClean="0"/>
              <a:t> </a:t>
            </a:r>
            <a:r>
              <a:rPr lang="en-GB" sz="2000" dirty="0" smtClean="0"/>
              <a:t>increasing</a:t>
            </a:r>
            <a:r>
              <a:rPr lang="tr-TR" sz="2000" dirty="0" smtClean="0"/>
              <a:t> </a:t>
            </a:r>
            <a:r>
              <a:rPr lang="en-GB" sz="2000" dirty="0" smtClean="0"/>
              <a:t>insulator thickness) increases the capacitive</a:t>
            </a:r>
            <a:r>
              <a:rPr lang="tr-TR" sz="2000" dirty="0" smtClean="0"/>
              <a:t> </a:t>
            </a:r>
            <a:r>
              <a:rPr lang="en-GB" sz="2000" dirty="0" smtClean="0"/>
              <a:t>impedance, allowing measurement of capacitive </a:t>
            </a:r>
            <a:r>
              <a:rPr lang="en-GB" sz="2000" dirty="0" err="1" smtClean="0"/>
              <a:t>behavior</a:t>
            </a:r>
            <a:r>
              <a:rPr lang="tr-TR" sz="2000" dirty="0" smtClean="0"/>
              <a:t> </a:t>
            </a:r>
            <a:r>
              <a:rPr lang="en-US" sz="2000" dirty="0" smtClean="0"/>
              <a:t>at higher frequencies</a:t>
            </a:r>
            <a:endParaRPr lang="tr-TR" sz="2000" dirty="0" smtClean="0"/>
          </a:p>
          <a:p>
            <a:r>
              <a:rPr lang="en-US" sz="2000" dirty="0" smtClean="0"/>
              <a:t>For </a:t>
            </a:r>
            <a:r>
              <a:rPr lang="en-US" sz="2000" dirty="0" err="1" smtClean="0"/>
              <a:t>nonfaradaic</a:t>
            </a:r>
            <a:r>
              <a:rPr lang="en-US" sz="2000" dirty="0" smtClean="0"/>
              <a:t> sensors, decreasing</a:t>
            </a:r>
            <a:r>
              <a:rPr lang="tr-TR" sz="2000" dirty="0" smtClean="0"/>
              <a:t>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leak</a:t>
            </a:r>
            <a:r>
              <a:rPr lang="tr-TR" sz="2000" dirty="0" smtClean="0"/>
              <a:t> (insualtor thickness decreases i.e. R leak decrease) </a:t>
            </a:r>
            <a:r>
              <a:rPr lang="en-GB" sz="2000" dirty="0" smtClean="0"/>
              <a:t>tightens the circle in the </a:t>
            </a:r>
            <a:r>
              <a:rPr lang="en-GB" sz="2000" dirty="0" err="1" smtClean="0"/>
              <a:t>Nyquist</a:t>
            </a:r>
            <a:r>
              <a:rPr lang="en-GB" sz="2000" dirty="0" smtClean="0"/>
              <a:t> representation, shortens</a:t>
            </a:r>
            <a:r>
              <a:rPr lang="tr-TR" sz="2000" dirty="0" smtClean="0"/>
              <a:t> </a:t>
            </a:r>
            <a:r>
              <a:rPr lang="en-GB" sz="2000" dirty="0" smtClean="0"/>
              <a:t>the transition region in the Bode magnitude plot, and makes</a:t>
            </a:r>
            <a:r>
              <a:rPr lang="tr-TR" sz="2000" dirty="0" smtClean="0"/>
              <a:t> </a:t>
            </a:r>
            <a:r>
              <a:rPr lang="en-GB" sz="2000" dirty="0" smtClean="0"/>
              <a:t>it difficult to measure </a:t>
            </a:r>
            <a:r>
              <a:rPr lang="en-GB" sz="2000" dirty="0" err="1" smtClean="0"/>
              <a:t>C</a:t>
            </a:r>
            <a:r>
              <a:rPr lang="en-GB" sz="2000" baseline="-25000" dirty="0" err="1" smtClean="0"/>
              <a:t>surf</a:t>
            </a:r>
            <a:r>
              <a:rPr lang="en-GB" sz="2000" dirty="0" smtClean="0"/>
              <a:t> at low frequencies</a:t>
            </a:r>
            <a:endParaRPr lang="tr-TR" sz="2000" dirty="0" smtClean="0"/>
          </a:p>
          <a:p>
            <a:r>
              <a:rPr lang="en-GB" sz="2000" dirty="0" smtClean="0"/>
              <a:t>Decreasing</a:t>
            </a:r>
            <a:r>
              <a:rPr lang="tr-TR" sz="2000" dirty="0" smtClean="0"/>
              <a:t> </a:t>
            </a:r>
            <a:r>
              <a:rPr lang="en-GB" sz="2000" dirty="0" err="1" smtClean="0"/>
              <a:t>R</a:t>
            </a:r>
            <a:r>
              <a:rPr lang="en-GB" sz="2000" baseline="-25000" dirty="0" err="1" smtClean="0"/>
              <a:t>sol</a:t>
            </a:r>
            <a:r>
              <a:rPr lang="en-GB" sz="2000" dirty="0" smtClean="0"/>
              <a:t> (e.g., by increasing salt</a:t>
            </a:r>
            <a:r>
              <a:rPr lang="tr-TR" sz="2000" dirty="0" smtClean="0"/>
              <a:t> </a:t>
            </a:r>
            <a:r>
              <a:rPr lang="en-GB" sz="2000" dirty="0" smtClean="0"/>
              <a:t>concentration) mainly affects the high-frequency impedance</a:t>
            </a:r>
            <a:r>
              <a:rPr lang="tr-TR" sz="2000" dirty="0" smtClean="0"/>
              <a:t> </a:t>
            </a:r>
            <a:r>
              <a:rPr lang="en-GB" sz="2000" dirty="0" smtClean="0"/>
              <a:t>plateau, and shifts the transition region slightly to</a:t>
            </a:r>
            <a:r>
              <a:rPr lang="tr-TR" sz="2000" dirty="0" smtClean="0"/>
              <a:t> </a:t>
            </a:r>
            <a:r>
              <a:rPr lang="en-US" sz="2000" dirty="0" smtClean="0"/>
              <a:t>higher frequencies</a:t>
            </a:r>
            <a:endParaRPr lang="en-US" sz="2000" b="1" dirty="0" smtClean="0"/>
          </a:p>
          <a:p>
            <a:pPr marL="514350" indent="-514350">
              <a:buAutoNum type="alphaUcParenBoth"/>
            </a:pPr>
            <a:endParaRPr lang="en-GB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Measuring Electrochemical Impedance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94" y="768925"/>
            <a:ext cx="8916194" cy="59436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b="1" dirty="0" smtClean="0"/>
              <a:t>(E) </a:t>
            </a:r>
            <a:r>
              <a:rPr lang="en-US" sz="2400" b="1" dirty="0" smtClean="0"/>
              <a:t>Scaling Electrode Size</a:t>
            </a:r>
          </a:p>
          <a:p>
            <a:pPr marL="514350" indent="-514350">
              <a:buAutoNum type="alphaUcParenBoth"/>
            </a:pPr>
            <a:endParaRPr lang="en-GB" sz="2000" dirty="0" smtClean="0"/>
          </a:p>
          <a:p>
            <a:r>
              <a:rPr lang="en-US" sz="1800" dirty="0" smtClean="0"/>
              <a:t>If a typical</a:t>
            </a:r>
            <a:r>
              <a:rPr lang="tr-TR" sz="1800" dirty="0" smtClean="0"/>
              <a:t> </a:t>
            </a:r>
            <a:r>
              <a:rPr lang="en-GB" sz="1800" dirty="0" err="1" smtClean="0"/>
              <a:t>nonfaradaic</a:t>
            </a:r>
            <a:r>
              <a:rPr lang="en-GB" sz="1800" dirty="0" smtClean="0"/>
              <a:t> system is scaled down in in all dimensions by a</a:t>
            </a:r>
            <a:r>
              <a:rPr lang="tr-TR" sz="1800" dirty="0" smtClean="0"/>
              <a:t> </a:t>
            </a:r>
            <a:r>
              <a:rPr lang="en-GB" sz="1800" dirty="0" smtClean="0"/>
              <a:t>factor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			</a:t>
            </a:r>
            <a:r>
              <a:rPr lang="el-GR" sz="1800" dirty="0" smtClean="0"/>
              <a:t>λ</a:t>
            </a:r>
            <a:r>
              <a:rPr lang="en-GB" sz="1800" dirty="0" smtClean="0"/>
              <a:t>&lt;1, 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	</a:t>
            </a:r>
            <a:r>
              <a:rPr lang="en-GB" sz="1800" dirty="0" err="1" smtClean="0"/>
              <a:t>C</a:t>
            </a:r>
            <a:r>
              <a:rPr lang="en-GB" sz="1800" baseline="-25000" dirty="0" err="1" smtClean="0"/>
              <a:t>surf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and </a:t>
            </a:r>
            <a:r>
              <a:rPr lang="en-GB" sz="1800" dirty="0" err="1" smtClean="0"/>
              <a:t>Z</a:t>
            </a:r>
            <a:r>
              <a:rPr lang="en-GB" sz="1800" baseline="-25000" dirty="0" err="1" smtClean="0"/>
              <a:t>w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will decrease by </a:t>
            </a:r>
            <a:r>
              <a:rPr lang="el-GR" sz="1800" dirty="0" smtClean="0"/>
              <a:t>λ</a:t>
            </a:r>
            <a:r>
              <a:rPr lang="en-GB" sz="1800" baseline="30000" dirty="0" smtClean="0"/>
              <a:t>2</a:t>
            </a:r>
            <a:r>
              <a:rPr lang="en-GB" sz="1800" dirty="0" smtClean="0"/>
              <a:t> (increasing the</a:t>
            </a:r>
            <a:r>
              <a:rPr lang="tr-TR" sz="1800" dirty="0" smtClean="0"/>
              <a:t> </a:t>
            </a:r>
            <a:r>
              <a:rPr lang="en-GB" sz="1800" dirty="0" smtClean="0"/>
              <a:t>impedance),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	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leak</a:t>
            </a:r>
            <a:r>
              <a:rPr lang="en-GB" sz="1800" dirty="0" smtClean="0"/>
              <a:t> and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ct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will increase by </a:t>
            </a:r>
            <a:r>
              <a:rPr lang="el-GR" sz="1800" dirty="0" smtClean="0"/>
              <a:t>λ</a:t>
            </a:r>
            <a:r>
              <a:rPr lang="en-GB" sz="1800" baseline="30000" dirty="0" smtClean="0"/>
              <a:t>2</a:t>
            </a:r>
            <a:r>
              <a:rPr lang="en-GB" sz="1800" dirty="0" smtClean="0"/>
              <a:t>,</a:t>
            </a:r>
            <a:r>
              <a:rPr lang="tr-TR" sz="1800" dirty="0" smtClean="0"/>
              <a:t> </a:t>
            </a:r>
            <a:r>
              <a:rPr lang="en-GB" sz="1800" dirty="0" smtClean="0"/>
              <a:t>and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	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sol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will</a:t>
            </a:r>
            <a:r>
              <a:rPr lang="tr-TR" sz="1800" dirty="0" smtClean="0"/>
              <a:t> </a:t>
            </a:r>
            <a:r>
              <a:rPr lang="en-GB" sz="1800" dirty="0" smtClean="0"/>
              <a:t>decrease by </a:t>
            </a:r>
            <a:r>
              <a:rPr lang="el-GR" sz="1800" dirty="0" smtClean="0"/>
              <a:t>λ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Thus, </a:t>
            </a:r>
            <a:r>
              <a:rPr lang="en-GB" sz="1800" dirty="0" err="1" smtClean="0"/>
              <a:t>isomorphically</a:t>
            </a:r>
            <a:r>
              <a:rPr lang="en-GB" sz="1800" dirty="0" smtClean="0"/>
              <a:t> decreasing the cell</a:t>
            </a:r>
            <a:r>
              <a:rPr lang="tr-TR" sz="1800" dirty="0" smtClean="0"/>
              <a:t> </a:t>
            </a:r>
            <a:r>
              <a:rPr lang="en-GB" sz="1800" dirty="0" smtClean="0"/>
              <a:t>dimensions is expected to shift the impedance curve to</a:t>
            </a:r>
            <a:r>
              <a:rPr lang="tr-TR" sz="1800" dirty="0" smtClean="0"/>
              <a:t> </a:t>
            </a:r>
            <a:r>
              <a:rPr lang="en-GB" sz="1800" dirty="0" smtClean="0"/>
              <a:t>higher frequencies and higher impedances</a:t>
            </a:r>
            <a:endParaRPr lang="tr-TR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It also increases</a:t>
            </a:r>
            <a:r>
              <a:rPr lang="tr-TR" sz="1800" dirty="0" smtClean="0"/>
              <a:t> </a:t>
            </a:r>
            <a:r>
              <a:rPr lang="en-GB" sz="1800" dirty="0" smtClean="0"/>
              <a:t>the range of frequencies over which </a:t>
            </a:r>
            <a:r>
              <a:rPr lang="en-GB" sz="1800" dirty="0" err="1" smtClean="0"/>
              <a:t>Csurf</a:t>
            </a:r>
            <a:r>
              <a:rPr lang="en-GB" sz="1800" dirty="0" smtClean="0"/>
              <a:t> dominates, but the</a:t>
            </a:r>
            <a:r>
              <a:rPr lang="tr-TR" sz="1800" dirty="0" smtClean="0"/>
              <a:t> </a:t>
            </a:r>
            <a:r>
              <a:rPr lang="en-GB" sz="1800" dirty="0" smtClean="0"/>
              <a:t>transition frequency between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leak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and </a:t>
            </a:r>
            <a:r>
              <a:rPr lang="en-GB" sz="1800" dirty="0" err="1" smtClean="0"/>
              <a:t>C</a:t>
            </a:r>
            <a:r>
              <a:rPr lang="en-GB" sz="1800" baseline="-25000" dirty="0" err="1" smtClean="0"/>
              <a:t>surf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remains unchanged</a:t>
            </a:r>
            <a:r>
              <a:rPr lang="tr-TR" sz="1800" dirty="0" smtClean="0"/>
              <a:t> </a:t>
            </a:r>
            <a:endParaRPr lang="en-GB" sz="1800" dirty="0" smtClean="0"/>
          </a:p>
          <a:p>
            <a:r>
              <a:rPr lang="en-GB" sz="1800" dirty="0" smtClean="0"/>
              <a:t>This simple analysis neglects many second-order</a:t>
            </a:r>
            <a:r>
              <a:rPr lang="tr-TR" sz="1800" dirty="0" smtClean="0"/>
              <a:t> </a:t>
            </a:r>
            <a:r>
              <a:rPr lang="en-GB" sz="1800" dirty="0" smtClean="0"/>
              <a:t>effects such as electrode shape and </a:t>
            </a:r>
            <a:r>
              <a:rPr lang="en-GB" sz="1800" dirty="0" err="1" smtClean="0"/>
              <a:t>nonuniformity</a:t>
            </a:r>
            <a:r>
              <a:rPr lang="en-GB" sz="1800" dirty="0" smtClean="0"/>
              <a:t> of current</a:t>
            </a:r>
            <a:r>
              <a:rPr lang="tr-TR" sz="1800" dirty="0" smtClean="0"/>
              <a:t> </a:t>
            </a:r>
            <a:r>
              <a:rPr lang="en-US" sz="1800" dirty="0" smtClean="0"/>
              <a:t>flow at the electrode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94" y="99750"/>
            <a:ext cx="8306594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Practical Issues in Label-free Impedance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905000"/>
            <a:ext cx="8154988" cy="4191000"/>
          </a:xfrm>
        </p:spPr>
        <p:txBody>
          <a:bodyPr/>
          <a:lstStyle/>
          <a:p>
            <a:pPr marL="514350" indent="-514350">
              <a:buFontTx/>
              <a:buAutoNum type="alphaUcParenBoth"/>
            </a:pPr>
            <a:r>
              <a:rPr lang="en-GB" sz="2400" dirty="0" smtClean="0"/>
              <a:t>What Causes an Impedance Change?</a:t>
            </a:r>
          </a:p>
          <a:p>
            <a:pPr marL="514350" indent="-514350">
              <a:buAutoNum type="alphaUcParenBoth"/>
            </a:pPr>
            <a:endParaRPr lang="tr-TR" sz="2400" dirty="0" smtClean="0"/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Response Curve</a:t>
            </a:r>
          </a:p>
          <a:p>
            <a:pPr marL="514350" indent="-514350">
              <a:buFontTx/>
              <a:buAutoNum type="alphaUcParenBoth"/>
            </a:pPr>
            <a:endParaRPr lang="en-US" sz="2400" dirty="0" smtClean="0"/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Differential Measurement</a:t>
            </a:r>
          </a:p>
          <a:p>
            <a:pPr marL="514350" indent="-514350">
              <a:buFontTx/>
              <a:buAutoNum type="alphaUcParenBoth"/>
            </a:pPr>
            <a:endParaRPr lang="en-US" sz="2400" dirty="0" smtClean="0"/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Self-Assembled </a:t>
            </a:r>
            <a:r>
              <a:rPr lang="en-US" sz="2400" dirty="0" err="1" smtClean="0"/>
              <a:t>Monolayers</a:t>
            </a:r>
            <a:endParaRPr lang="en-US" sz="2400" dirty="0" smtClean="0"/>
          </a:p>
          <a:p>
            <a:pPr marL="514350" indent="-514350">
              <a:buFontTx/>
              <a:buAutoNum type="alphaUcParenBoth"/>
            </a:pPr>
            <a:endParaRPr lang="en-US" sz="2400" dirty="0" smtClean="0"/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DNA vs. Protein Biosensors</a:t>
            </a:r>
          </a:p>
          <a:p>
            <a:pPr marL="514350" indent="-514350">
              <a:buFontTx/>
              <a:buAutoNum type="alphaUcParenBoth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63"/>
            <a:ext cx="8231188" cy="1143000"/>
          </a:xfrm>
        </p:spPr>
        <p:txBody>
          <a:bodyPr/>
          <a:lstStyle/>
          <a:p>
            <a:r>
              <a:rPr lang="en-GB" sz="3200" dirty="0" smtClean="0"/>
              <a:t>Practical Issues in Label-free Impedance</a:t>
            </a:r>
            <a:br>
              <a:rPr lang="en-GB" sz="3200" dirty="0" smtClean="0"/>
            </a:br>
            <a:r>
              <a:rPr lang="en-US" sz="3200" dirty="0" smtClean="0"/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143000"/>
            <a:ext cx="8536782" cy="5067976"/>
          </a:xfrm>
        </p:spPr>
        <p:txBody>
          <a:bodyPr/>
          <a:lstStyle/>
          <a:p>
            <a:pPr marL="514350" indent="-514350">
              <a:buFontTx/>
              <a:buAutoNum type="alphaUcParenBoth"/>
            </a:pPr>
            <a:r>
              <a:rPr lang="en-GB" sz="2400" dirty="0" smtClean="0"/>
              <a:t>What Causes an Impedance Change?</a:t>
            </a:r>
            <a:endParaRPr lang="tr-TR" sz="2400" dirty="0" smtClean="0"/>
          </a:p>
          <a:p>
            <a:pPr marL="514350" indent="-514350">
              <a:buNone/>
            </a:pPr>
            <a:endParaRPr lang="tr-TR" sz="2400" dirty="0" smtClean="0"/>
          </a:p>
          <a:p>
            <a:pPr marL="514350" indent="-514350">
              <a:buNone/>
            </a:pPr>
            <a:r>
              <a:rPr lang="tr-TR" sz="2400" dirty="0" smtClean="0"/>
              <a:t>Faradaic Case</a:t>
            </a:r>
          </a:p>
          <a:p>
            <a:r>
              <a:rPr lang="en-GB" sz="1800" dirty="0" smtClean="0"/>
              <a:t>A charged surface presents either an attractive or</a:t>
            </a:r>
            <a:r>
              <a:rPr lang="tr-TR" sz="1800" dirty="0" smtClean="0"/>
              <a:t> </a:t>
            </a:r>
            <a:r>
              <a:rPr lang="en-GB" sz="1800" dirty="0" smtClean="0"/>
              <a:t>repulsive force on ions</a:t>
            </a:r>
            <a:r>
              <a:rPr lang="tr-TR" sz="1800" dirty="0" smtClean="0"/>
              <a:t> </a:t>
            </a:r>
            <a:r>
              <a:rPr lang="en-GB" sz="1800" dirty="0" smtClean="0"/>
              <a:t>near the electrode; because the interaction of the</a:t>
            </a:r>
            <a:r>
              <a:rPr lang="tr-TR" sz="1800" dirty="0" smtClean="0"/>
              <a:t> </a:t>
            </a:r>
            <a:r>
              <a:rPr lang="en-GB" sz="1800" dirty="0" smtClean="0"/>
              <a:t>charged </a:t>
            </a:r>
            <a:r>
              <a:rPr lang="en-GB" sz="1800" dirty="0" err="1" smtClean="0"/>
              <a:t>redox</a:t>
            </a:r>
            <a:r>
              <a:rPr lang="en-GB" sz="1800" dirty="0" smtClean="0"/>
              <a:t> species with the charged probe layer can</a:t>
            </a:r>
            <a:r>
              <a:rPr lang="tr-TR" sz="1800" dirty="0" smtClean="0"/>
              <a:t> </a:t>
            </a:r>
            <a:r>
              <a:rPr lang="en-GB" sz="1800" dirty="0" smtClean="0"/>
              <a:t>significantly impact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ct</a:t>
            </a:r>
            <a:r>
              <a:rPr lang="en-GB" sz="1800" dirty="0" smtClean="0"/>
              <a:t> (the same</a:t>
            </a:r>
            <a:r>
              <a:rPr lang="tr-TR" sz="1800" dirty="0" smtClean="0"/>
              <a:t> </a:t>
            </a:r>
            <a:r>
              <a:rPr lang="en-GB" sz="1800" dirty="0" smtClean="0"/>
              <a:t>phenomenon could also</a:t>
            </a:r>
            <a:r>
              <a:rPr lang="tr-TR" sz="1800" dirty="0" smtClean="0"/>
              <a:t> </a:t>
            </a:r>
            <a:r>
              <a:rPr lang="en-GB" sz="1800" dirty="0" smtClean="0"/>
              <a:t>be observed by a shift in the </a:t>
            </a:r>
            <a:r>
              <a:rPr lang="en-GB" sz="1800" dirty="0" err="1" smtClean="0"/>
              <a:t>redox</a:t>
            </a:r>
            <a:r>
              <a:rPr lang="en-GB" sz="1800" dirty="0" smtClean="0"/>
              <a:t> potential).</a:t>
            </a:r>
            <a:endParaRPr lang="tr-TR" sz="1800" dirty="0" smtClean="0"/>
          </a:p>
          <a:p>
            <a:r>
              <a:rPr lang="en-GB" sz="1800" dirty="0" smtClean="0"/>
              <a:t>This</a:t>
            </a:r>
            <a:r>
              <a:rPr lang="tr-TR" sz="1800" dirty="0" smtClean="0"/>
              <a:t> </a:t>
            </a:r>
            <a:r>
              <a:rPr lang="en-GB" sz="1800" dirty="0" smtClean="0"/>
              <a:t>effect has been used to rationalize changes in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ct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upon</a:t>
            </a:r>
            <a:r>
              <a:rPr lang="tr-TR" sz="1800" dirty="0" smtClean="0"/>
              <a:t> </a:t>
            </a:r>
            <a:r>
              <a:rPr lang="en-GB" sz="1800" dirty="0" smtClean="0"/>
              <a:t>binding of a charged target for</a:t>
            </a:r>
            <a:r>
              <a:rPr lang="tr-TR" sz="1800" dirty="0" smtClean="0"/>
              <a:t> </a:t>
            </a:r>
            <a:r>
              <a:rPr lang="en-GB" sz="1800" dirty="0" err="1" smtClean="0"/>
              <a:t>SAMs</a:t>
            </a:r>
            <a:r>
              <a:rPr lang="en-GB" sz="1800" dirty="0" smtClean="0"/>
              <a:t>, for</a:t>
            </a:r>
            <a:r>
              <a:rPr lang="tr-TR" sz="1800" dirty="0" smtClean="0"/>
              <a:t> </a:t>
            </a:r>
            <a:r>
              <a:rPr lang="en-GB" sz="1800" dirty="0" smtClean="0"/>
              <a:t>DNA</a:t>
            </a:r>
            <a:r>
              <a:rPr lang="tr-TR" sz="1800" dirty="0" smtClean="0"/>
              <a:t> </a:t>
            </a:r>
            <a:r>
              <a:rPr lang="en-GB" sz="1800" dirty="0" smtClean="0"/>
              <a:t>sensors, and for </a:t>
            </a:r>
            <a:r>
              <a:rPr lang="tr-TR" sz="1800" dirty="0" smtClean="0"/>
              <a:t> </a:t>
            </a:r>
            <a:r>
              <a:rPr lang="en-GB" sz="1800" dirty="0" smtClean="0"/>
              <a:t>protein sensors.</a:t>
            </a:r>
            <a:endParaRPr lang="tr-TR" sz="1800" dirty="0" smtClean="0"/>
          </a:p>
          <a:p>
            <a:r>
              <a:rPr lang="en-GB" sz="1800" dirty="0" smtClean="0"/>
              <a:t>Changes in molecular conformation could also introduce</a:t>
            </a:r>
            <a:r>
              <a:rPr lang="tr-TR" sz="1800" dirty="0" smtClean="0"/>
              <a:t> </a:t>
            </a:r>
            <a:r>
              <a:rPr lang="en-GB" sz="1800" dirty="0" smtClean="0"/>
              <a:t>a change in impedance, both in </a:t>
            </a:r>
            <a:r>
              <a:rPr lang="en-GB" sz="1800" dirty="0" err="1" smtClean="0"/>
              <a:t>C</a:t>
            </a:r>
            <a:r>
              <a:rPr lang="en-GB" sz="1800" baseline="-25000" dirty="0" err="1" smtClean="0"/>
              <a:t>surf</a:t>
            </a:r>
            <a:r>
              <a:rPr lang="en-GB" sz="1800" dirty="0" smtClean="0"/>
              <a:t> and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ct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r>
              <a:rPr lang="en-GB" sz="1800" dirty="0" smtClean="0"/>
              <a:t> The former was</a:t>
            </a:r>
            <a:r>
              <a:rPr lang="tr-TR" sz="1800" dirty="0" smtClean="0"/>
              <a:t> </a:t>
            </a:r>
            <a:r>
              <a:rPr lang="en-GB" sz="1800" dirty="0" smtClean="0"/>
              <a:t>exploited for a sensor using a protein whose conformation</a:t>
            </a:r>
            <a:r>
              <a:rPr lang="tr-TR" sz="1800" dirty="0" smtClean="0"/>
              <a:t> </a:t>
            </a:r>
            <a:r>
              <a:rPr lang="en-GB" sz="1800" dirty="0" smtClean="0"/>
              <a:t>changed upon binding of heavy metal ions. </a:t>
            </a:r>
            <a:endParaRPr lang="tr-TR" sz="1800" dirty="0" smtClean="0"/>
          </a:p>
          <a:p>
            <a:r>
              <a:rPr lang="en-GB" sz="1800" dirty="0" smtClean="0"/>
              <a:t>Note that</a:t>
            </a:r>
            <a:r>
              <a:rPr lang="tr-TR" sz="1800" dirty="0" smtClean="0"/>
              <a:t> </a:t>
            </a:r>
            <a:r>
              <a:rPr lang="en-GB" sz="1800" dirty="0" smtClean="0"/>
              <a:t>surface charge is also dependent on pH, temperature, and</a:t>
            </a:r>
            <a:r>
              <a:rPr lang="tr-TR" sz="1800" dirty="0" smtClean="0"/>
              <a:t> </a:t>
            </a:r>
            <a:r>
              <a:rPr lang="en-US" sz="1800" dirty="0" smtClean="0"/>
              <a:t>other factors.</a:t>
            </a:r>
            <a:endParaRPr lang="tr-TR" sz="1800" dirty="0" smtClean="0"/>
          </a:p>
          <a:p>
            <a:pPr>
              <a:buNone/>
            </a:pPr>
            <a:endParaRPr lang="en-GB" sz="2400" dirty="0" smtClean="0"/>
          </a:p>
          <a:p>
            <a:pPr marL="514350" indent="-514350">
              <a:buNone/>
            </a:pPr>
            <a:endParaRPr lang="en-GB" sz="2400" dirty="0" smtClean="0"/>
          </a:p>
          <a:p>
            <a:pPr marL="514350" indent="-514350">
              <a:buAutoNum type="alphaUcParenBoth"/>
            </a:pPr>
            <a:endParaRPr lang="tr-TR" sz="2400" dirty="0" smtClean="0"/>
          </a:p>
          <a:p>
            <a:pPr marL="514350" indent="-514350">
              <a:buFontTx/>
              <a:buAutoNum type="alphaUcParenBoth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63"/>
            <a:ext cx="8231188" cy="1143000"/>
          </a:xfrm>
        </p:spPr>
        <p:txBody>
          <a:bodyPr/>
          <a:lstStyle/>
          <a:p>
            <a:r>
              <a:rPr lang="en-GB" sz="3200" dirty="0" smtClean="0"/>
              <a:t>Practical Issues in Label-free Impedance</a:t>
            </a:r>
            <a:br>
              <a:rPr lang="en-GB" sz="3200" dirty="0" smtClean="0"/>
            </a:br>
            <a:r>
              <a:rPr lang="en-US" sz="3200" dirty="0" smtClean="0"/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143000"/>
            <a:ext cx="8536782" cy="5486400"/>
          </a:xfrm>
        </p:spPr>
        <p:txBody>
          <a:bodyPr/>
          <a:lstStyle/>
          <a:p>
            <a:pPr marL="514350" indent="-514350">
              <a:buFontTx/>
              <a:buAutoNum type="alphaUcParenBoth"/>
            </a:pPr>
            <a:r>
              <a:rPr lang="en-GB" sz="2400" dirty="0" smtClean="0"/>
              <a:t>What Causes an Impedance Change?</a:t>
            </a:r>
            <a:endParaRPr lang="tr-TR" sz="2400" dirty="0" smtClean="0"/>
          </a:p>
          <a:p>
            <a:pPr marL="514350" indent="-514350">
              <a:buNone/>
            </a:pPr>
            <a:r>
              <a:rPr lang="tr-TR" sz="2400" dirty="0" smtClean="0"/>
              <a:t>Nonfaradaic Case</a:t>
            </a:r>
          </a:p>
          <a:p>
            <a:r>
              <a:rPr lang="en-GB" sz="1800" dirty="0" smtClean="0"/>
              <a:t>In </a:t>
            </a:r>
            <a:r>
              <a:rPr lang="en-GB" sz="1800" dirty="0" err="1" smtClean="0"/>
              <a:t>nonfaradaic</a:t>
            </a:r>
            <a:r>
              <a:rPr lang="en-GB" sz="1800" dirty="0" smtClean="0"/>
              <a:t> sensors, it is common to rationalize</a:t>
            </a:r>
            <a:r>
              <a:rPr lang="tr-TR" sz="1800" dirty="0" smtClean="0"/>
              <a:t> </a:t>
            </a:r>
            <a:r>
              <a:rPr lang="en-GB" sz="1800" dirty="0" smtClean="0"/>
              <a:t>changes in </a:t>
            </a:r>
            <a:r>
              <a:rPr lang="en-GB" sz="1800" dirty="0" err="1" smtClean="0"/>
              <a:t>C</a:t>
            </a:r>
            <a:r>
              <a:rPr lang="en-GB" sz="1800" baseline="-25000" dirty="0" err="1" smtClean="0"/>
              <a:t>surf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as occurring due to displacement of water</a:t>
            </a:r>
            <a:r>
              <a:rPr lang="tr-TR" sz="1800" dirty="0" smtClean="0"/>
              <a:t> </a:t>
            </a:r>
            <a:r>
              <a:rPr lang="en-GB" sz="1800" dirty="0" smtClean="0"/>
              <a:t>and ions from the surface upon target binding. </a:t>
            </a:r>
            <a:endParaRPr lang="tr-TR" sz="1800" dirty="0" smtClean="0"/>
          </a:p>
          <a:p>
            <a:r>
              <a:rPr lang="en-GB" sz="1800" dirty="0" smtClean="0"/>
              <a:t>Binding</a:t>
            </a:r>
            <a:r>
              <a:rPr lang="tr-TR" sz="1800" dirty="0" smtClean="0"/>
              <a:t> </a:t>
            </a:r>
            <a:r>
              <a:rPr lang="en-GB" sz="1800" dirty="0" smtClean="0"/>
              <a:t>should increase thickness and/or decrease </a:t>
            </a:r>
            <a:r>
              <a:rPr lang="el-GR" sz="1800" dirty="0" smtClean="0"/>
              <a:t>ε</a:t>
            </a:r>
            <a:r>
              <a:rPr lang="en-US" sz="1800" baseline="-25000" dirty="0" smtClean="0"/>
              <a:t>r</a:t>
            </a:r>
            <a:r>
              <a:rPr lang="tr-TR" sz="1800" baseline="-25000" dirty="0" smtClean="0"/>
              <a:t> </a:t>
            </a:r>
            <a:r>
              <a:rPr lang="en-GB" sz="1800" dirty="0" smtClean="0"/>
              <a:t>of the probe</a:t>
            </a:r>
            <a:r>
              <a:rPr lang="tr-TR" sz="1800" dirty="0" smtClean="0"/>
              <a:t> </a:t>
            </a:r>
            <a:r>
              <a:rPr lang="en-US" sz="1800" dirty="0" smtClean="0"/>
              <a:t>layer (</a:t>
            </a:r>
            <a:r>
              <a:rPr lang="el-GR" sz="1800" dirty="0" smtClean="0"/>
              <a:t>ε</a:t>
            </a:r>
            <a:r>
              <a:rPr lang="en-US" sz="1800" baseline="-25000" dirty="0" smtClean="0"/>
              <a:t>r</a:t>
            </a:r>
            <a:r>
              <a:rPr lang="tr-TR" sz="1800" baseline="-25000" dirty="0" smtClean="0"/>
              <a:t> </a:t>
            </a:r>
            <a:r>
              <a:rPr lang="en-US" sz="1800" dirty="0" smtClean="0"/>
              <a:t>2 – 5 for </a:t>
            </a:r>
            <a:r>
              <a:rPr lang="en-US" sz="1800" dirty="0" err="1" smtClean="0"/>
              <a:t>biomolecules</a:t>
            </a:r>
            <a:r>
              <a:rPr lang="en-US" sz="1800" dirty="0" smtClean="0"/>
              <a:t> versus 80</a:t>
            </a:r>
            <a:r>
              <a:rPr lang="tr-TR" sz="1800" dirty="0" smtClean="0"/>
              <a:t> </a:t>
            </a:r>
            <a:r>
              <a:rPr lang="en-US" sz="1800" dirty="0" smtClean="0"/>
              <a:t>for water</a:t>
            </a:r>
            <a:r>
              <a:rPr lang="en-US" sz="1800" b="1" dirty="0" smtClean="0"/>
              <a:t>), both</a:t>
            </a:r>
            <a:r>
              <a:rPr lang="tr-TR" sz="1800" b="1" dirty="0" smtClean="0"/>
              <a:t> </a:t>
            </a:r>
            <a:r>
              <a:rPr lang="en-GB" sz="1800" b="1" dirty="0" smtClean="0"/>
              <a:t>decreasing capacitance</a:t>
            </a:r>
            <a:r>
              <a:rPr lang="tr-TR" sz="1800" b="1" smtClean="0"/>
              <a:t> and negligible at higher frequency</a:t>
            </a:r>
            <a:endParaRPr lang="tr-TR" sz="1800" dirty="0" smtClean="0"/>
          </a:p>
          <a:p>
            <a:r>
              <a:rPr lang="en-GB" sz="1800" dirty="0" smtClean="0"/>
              <a:t>A typical conceptual explanation</a:t>
            </a:r>
            <a:r>
              <a:rPr lang="tr-TR" sz="1800" dirty="0" smtClean="0"/>
              <a:t> </a:t>
            </a:r>
            <a:r>
              <a:rPr lang="en-GB" sz="1800" dirty="0" smtClean="0"/>
              <a:t>includes three capacitors in series: dielectric layer of the</a:t>
            </a:r>
            <a:r>
              <a:rPr lang="tr-TR" sz="1800" dirty="0" smtClean="0"/>
              <a:t> </a:t>
            </a:r>
            <a:r>
              <a:rPr lang="en-GB" sz="1800" dirty="0" smtClean="0"/>
              <a:t>insulation (SAM or otherwise), dielectric layer of the probe</a:t>
            </a:r>
            <a:r>
              <a:rPr lang="tr-TR" sz="1800" dirty="0" smtClean="0"/>
              <a:t> </a:t>
            </a:r>
            <a:r>
              <a:rPr lang="en-GB" sz="1800" dirty="0" smtClean="0"/>
              <a:t>layer, and the double-layer capacitance</a:t>
            </a:r>
            <a:endParaRPr lang="tr-TR" sz="1800" dirty="0" smtClean="0"/>
          </a:p>
          <a:p>
            <a:r>
              <a:rPr lang="en-GB" sz="1800" dirty="0" smtClean="0"/>
              <a:t>To allow measurement</a:t>
            </a:r>
            <a:r>
              <a:rPr lang="tr-TR" sz="1800" dirty="0" smtClean="0"/>
              <a:t> </a:t>
            </a:r>
            <a:r>
              <a:rPr lang="en-GB" sz="1800" dirty="0" smtClean="0"/>
              <a:t>of the probe layer capacitance, the insulating layer</a:t>
            </a:r>
            <a:r>
              <a:rPr lang="tr-TR" sz="1800" dirty="0" smtClean="0"/>
              <a:t> </a:t>
            </a:r>
            <a:r>
              <a:rPr lang="en-GB" sz="1800" dirty="0" smtClean="0"/>
              <a:t>should be as thin as possible. Imperfect insulation,</a:t>
            </a:r>
            <a:r>
              <a:rPr lang="tr-TR" sz="1800" dirty="0" smtClean="0"/>
              <a:t> </a:t>
            </a:r>
            <a:r>
              <a:rPr lang="en-GB" sz="1800" dirty="0" err="1" smtClean="0"/>
              <a:t>modeled</a:t>
            </a:r>
            <a:r>
              <a:rPr lang="en-GB" sz="1800" dirty="0" smtClean="0"/>
              <a:t> by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leak</a:t>
            </a:r>
            <a:r>
              <a:rPr lang="en-GB" sz="1800" baseline="-25000" dirty="0" smtClean="0"/>
              <a:t> </a:t>
            </a:r>
            <a:r>
              <a:rPr lang="en-GB" sz="1800" dirty="0" smtClean="0"/>
              <a:t>in parallel with the capacitance, can reduce</a:t>
            </a:r>
            <a:r>
              <a:rPr lang="tr-TR" sz="1800" dirty="0" smtClean="0"/>
              <a:t> </a:t>
            </a:r>
            <a:r>
              <a:rPr lang="en-GB" sz="1800" dirty="0" smtClean="0"/>
              <a:t>the sensitivity of the measured impedance to the change in</a:t>
            </a:r>
            <a:r>
              <a:rPr lang="tr-TR" sz="1800" dirty="0" smtClean="0"/>
              <a:t> </a:t>
            </a:r>
            <a:r>
              <a:rPr lang="en-GB" sz="1800" dirty="0" err="1" smtClean="0"/>
              <a:t>C</a:t>
            </a:r>
            <a:r>
              <a:rPr lang="en-GB" sz="1800" baseline="-25000" dirty="0" err="1" smtClean="0"/>
              <a:t>surf</a:t>
            </a:r>
            <a:r>
              <a:rPr lang="en-GB" sz="1800" dirty="0" smtClean="0"/>
              <a:t>. </a:t>
            </a:r>
            <a:endParaRPr lang="tr-TR" sz="1800" dirty="0" smtClean="0"/>
          </a:p>
          <a:p>
            <a:r>
              <a:rPr lang="en-GB" sz="1800" dirty="0" smtClean="0"/>
              <a:t>Changes in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leak</a:t>
            </a:r>
            <a:r>
              <a:rPr lang="en-GB" sz="1800" dirty="0" smtClean="0"/>
              <a:t> are occasionally employed as a sensor</a:t>
            </a:r>
            <a:r>
              <a:rPr lang="tr-TR" sz="1800" dirty="0" smtClean="0"/>
              <a:t> </a:t>
            </a:r>
            <a:r>
              <a:rPr lang="en-GB" sz="1800" dirty="0" smtClean="0"/>
              <a:t>output, as in, and can be independently</a:t>
            </a:r>
            <a:r>
              <a:rPr lang="tr-TR" sz="1800" dirty="0" smtClean="0"/>
              <a:t> </a:t>
            </a:r>
            <a:r>
              <a:rPr lang="en-GB" sz="1800" dirty="0" smtClean="0"/>
              <a:t>assessed using cyclic </a:t>
            </a:r>
            <a:r>
              <a:rPr lang="en-GB" sz="1800" dirty="0" err="1" smtClean="0"/>
              <a:t>voltammetry</a:t>
            </a:r>
            <a:r>
              <a:rPr lang="en-GB" sz="1800" dirty="0" smtClean="0"/>
              <a:t> with a </a:t>
            </a:r>
            <a:r>
              <a:rPr lang="en-GB" sz="1800" dirty="0" err="1" smtClean="0"/>
              <a:t>redox</a:t>
            </a:r>
            <a:r>
              <a:rPr lang="en-GB" sz="1800" dirty="0" smtClean="0"/>
              <a:t> couple.</a:t>
            </a:r>
          </a:p>
          <a:p>
            <a:pPr>
              <a:buNone/>
            </a:pPr>
            <a:endParaRPr lang="en-GB" sz="2400" dirty="0" smtClean="0"/>
          </a:p>
          <a:p>
            <a:pPr marL="514350" indent="-514350">
              <a:buNone/>
            </a:pPr>
            <a:endParaRPr lang="en-GB" sz="2400" dirty="0" smtClean="0"/>
          </a:p>
          <a:p>
            <a:pPr marL="514350" indent="-514350">
              <a:buAutoNum type="alphaUcParenBoth"/>
            </a:pPr>
            <a:endParaRPr lang="tr-TR" sz="2400" dirty="0" smtClean="0"/>
          </a:p>
          <a:p>
            <a:pPr marL="514350" indent="-514350">
              <a:buFontTx/>
              <a:buAutoNum type="alphaUcParenBoth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63"/>
            <a:ext cx="8231188" cy="1143000"/>
          </a:xfrm>
        </p:spPr>
        <p:txBody>
          <a:bodyPr/>
          <a:lstStyle/>
          <a:p>
            <a:r>
              <a:rPr lang="en-GB" sz="3200" dirty="0" smtClean="0"/>
              <a:t>Practical Issues in Label-free Impedance</a:t>
            </a:r>
            <a:br>
              <a:rPr lang="en-GB" sz="3200" dirty="0" smtClean="0"/>
            </a:br>
            <a:r>
              <a:rPr lang="en-US" sz="3200" dirty="0" smtClean="0"/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371600"/>
            <a:ext cx="8536782" cy="4572000"/>
          </a:xfrm>
        </p:spPr>
        <p:txBody>
          <a:bodyPr/>
          <a:lstStyle/>
          <a:p>
            <a:pPr marL="514350" indent="-514350">
              <a:buFontTx/>
              <a:buAutoNum type="alphaUcParenBoth"/>
            </a:pPr>
            <a:r>
              <a:rPr lang="en-GB" sz="2400" dirty="0" smtClean="0"/>
              <a:t>What Causes an Impedance Change?</a:t>
            </a:r>
            <a:endParaRPr lang="tr-TR" sz="2400" dirty="0" smtClean="0"/>
          </a:p>
          <a:p>
            <a:pPr marL="514350" indent="-514350">
              <a:buNone/>
            </a:pPr>
            <a:r>
              <a:rPr lang="tr-TR" sz="2400" dirty="0" smtClean="0"/>
              <a:t>Nonfaradaic Case</a:t>
            </a:r>
          </a:p>
          <a:p>
            <a:r>
              <a:rPr lang="en-GB" sz="1800" dirty="0" smtClean="0"/>
              <a:t>Dipoles in the SAM head</a:t>
            </a:r>
            <a:r>
              <a:rPr lang="tr-TR" sz="1800" dirty="0" smtClean="0"/>
              <a:t> </a:t>
            </a:r>
            <a:r>
              <a:rPr lang="en-GB" sz="1800" dirty="0" smtClean="0"/>
              <a:t>group can contribute to</a:t>
            </a:r>
            <a:r>
              <a:rPr lang="tr-TR" sz="1800" dirty="0" smtClean="0"/>
              <a:t> </a:t>
            </a:r>
            <a:r>
              <a:rPr lang="en-GB" sz="1800" dirty="0" smtClean="0"/>
              <a:t>measured capacitance because dipoles affect the dielectric</a:t>
            </a:r>
            <a:r>
              <a:rPr lang="tr-TR" sz="1800" dirty="0" smtClean="0"/>
              <a:t> </a:t>
            </a:r>
            <a:r>
              <a:rPr lang="en-US" sz="1800" dirty="0" smtClean="0"/>
              <a:t>constant </a:t>
            </a:r>
            <a:r>
              <a:rPr lang="el-GR" sz="1800" dirty="0" smtClean="0"/>
              <a:t>ε</a:t>
            </a:r>
            <a:r>
              <a:rPr lang="en-US" sz="1800" baseline="-25000" dirty="0" smtClean="0"/>
              <a:t>r</a:t>
            </a:r>
            <a:endParaRPr lang="tr-TR" sz="1800" baseline="-25000" dirty="0" smtClean="0"/>
          </a:p>
          <a:p>
            <a:r>
              <a:rPr lang="en-US" sz="1800" dirty="0" smtClean="0"/>
              <a:t>This observation could partially</a:t>
            </a:r>
            <a:r>
              <a:rPr lang="tr-TR" sz="1800" dirty="0" smtClean="0"/>
              <a:t> </a:t>
            </a:r>
            <a:r>
              <a:rPr lang="en-GB" sz="1800" dirty="0" smtClean="0"/>
              <a:t>explain variation in response between otherwise similar</a:t>
            </a:r>
            <a:r>
              <a:rPr lang="tr-TR" sz="1800" dirty="0" smtClean="0"/>
              <a:t> </a:t>
            </a:r>
            <a:r>
              <a:rPr lang="en-GB" sz="1800" dirty="0" smtClean="0"/>
              <a:t>targets.</a:t>
            </a:r>
            <a:r>
              <a:rPr lang="tr-TR" sz="1800" dirty="0" smtClean="0"/>
              <a:t> </a:t>
            </a:r>
          </a:p>
          <a:p>
            <a:r>
              <a:rPr lang="en-GB" sz="1800" dirty="0" smtClean="0"/>
              <a:t>Note that </a:t>
            </a:r>
            <a:r>
              <a:rPr lang="el-GR" sz="1800" dirty="0" smtClean="0"/>
              <a:t>ε</a:t>
            </a:r>
            <a:r>
              <a:rPr lang="en-US" sz="1800" baseline="-25000" dirty="0" smtClean="0"/>
              <a:t>r</a:t>
            </a:r>
            <a:r>
              <a:rPr lang="en-GB" sz="1800" dirty="0" smtClean="0"/>
              <a:t> is not strictly constant over frequency, as</a:t>
            </a:r>
            <a:r>
              <a:rPr lang="tr-TR" sz="1800" dirty="0" smtClean="0"/>
              <a:t> </a:t>
            </a:r>
            <a:r>
              <a:rPr lang="en-GB" sz="1800" dirty="0" smtClean="0"/>
              <a:t>dipoles may be able to react to slow-moving excitation fields</a:t>
            </a:r>
            <a:r>
              <a:rPr lang="tr-TR" sz="1800" dirty="0" smtClean="0"/>
              <a:t> </a:t>
            </a:r>
            <a:r>
              <a:rPr lang="en-GB" sz="1800" dirty="0" smtClean="0"/>
              <a:t>but not to higher-frequency ones.</a:t>
            </a:r>
            <a:endParaRPr lang="tr-TR" sz="1800" dirty="0" smtClean="0"/>
          </a:p>
          <a:p>
            <a:r>
              <a:rPr lang="en-GB" sz="1800" dirty="0" smtClean="0"/>
              <a:t>This research area, termed</a:t>
            </a:r>
            <a:r>
              <a:rPr lang="tr-TR" sz="1800" dirty="0" smtClean="0"/>
              <a:t> </a:t>
            </a:r>
            <a:r>
              <a:rPr lang="en-GB" sz="1800" dirty="0" smtClean="0"/>
              <a:t>dielectric spectroscopy, has received limited attention</a:t>
            </a:r>
            <a:r>
              <a:rPr lang="tr-TR" sz="1800" dirty="0" smtClean="0"/>
              <a:t> </a:t>
            </a:r>
            <a:r>
              <a:rPr lang="en-GB" sz="1800" dirty="0" smtClean="0"/>
              <a:t>in the </a:t>
            </a:r>
            <a:r>
              <a:rPr lang="en-GB" sz="1800" dirty="0" err="1" smtClean="0"/>
              <a:t>biosensing</a:t>
            </a:r>
            <a:r>
              <a:rPr lang="en-GB" sz="1800" dirty="0" smtClean="0"/>
              <a:t> community but tends to be</a:t>
            </a:r>
            <a:r>
              <a:rPr lang="tr-TR" sz="1800" dirty="0" smtClean="0"/>
              <a:t> </a:t>
            </a:r>
            <a:r>
              <a:rPr lang="en-GB" sz="1800" dirty="0" smtClean="0"/>
              <a:t>applied to measuring bulk solutions at high frequencies</a:t>
            </a:r>
            <a:r>
              <a:rPr lang="tr-TR" sz="1800" dirty="0" smtClean="0"/>
              <a:t> </a:t>
            </a:r>
            <a:r>
              <a:rPr lang="tr-TR" sz="1800" b="1" dirty="0" smtClean="0"/>
              <a:t>(&gt;&gt;</a:t>
            </a:r>
            <a:r>
              <a:rPr lang="en-GB" sz="1800" b="1" dirty="0" smtClean="0"/>
              <a:t>1 MHz, </a:t>
            </a:r>
            <a:r>
              <a:rPr lang="en-GB" sz="1800" b="1" dirty="0" err="1" smtClean="0"/>
              <a:t>C</a:t>
            </a:r>
            <a:r>
              <a:rPr lang="en-GB" sz="1800" b="1" baseline="-25000" dirty="0" err="1" smtClean="0"/>
              <a:t>surf</a:t>
            </a:r>
            <a:r>
              <a:rPr lang="en-GB" sz="1800" b="1" baseline="-25000" dirty="0" smtClean="0"/>
              <a:t> </a:t>
            </a:r>
            <a:r>
              <a:rPr lang="en-GB" sz="1800" b="1" dirty="0" smtClean="0"/>
              <a:t>negligible) </a:t>
            </a:r>
            <a:r>
              <a:rPr lang="en-GB" sz="1800" dirty="0" smtClean="0"/>
              <a:t>and is thus quite distinct</a:t>
            </a:r>
            <a:r>
              <a:rPr lang="tr-TR" sz="1800" dirty="0" smtClean="0"/>
              <a:t> </a:t>
            </a:r>
            <a:r>
              <a:rPr lang="en-GB" sz="1800" dirty="0" smtClean="0"/>
              <a:t>experimentally from conventional surface-sensitive impedance</a:t>
            </a:r>
            <a:r>
              <a:rPr lang="tr-TR" sz="1800" dirty="0" smtClean="0"/>
              <a:t> </a:t>
            </a:r>
            <a:r>
              <a:rPr lang="en-US" sz="1800" dirty="0" smtClean="0"/>
              <a:t>biosensors  </a:t>
            </a:r>
            <a:r>
              <a:rPr lang="tr-TR" sz="1800" b="1" dirty="0" smtClean="0"/>
              <a:t>(</a:t>
            </a:r>
            <a:r>
              <a:rPr lang="en-US" sz="1800" b="1" dirty="0" smtClean="0"/>
              <a:t> </a:t>
            </a:r>
            <a:r>
              <a:rPr lang="tr-TR" sz="1800" b="1" dirty="0" smtClean="0"/>
              <a:t>&lt;&lt;</a:t>
            </a:r>
            <a:r>
              <a:rPr lang="en-US" sz="1800" b="1" dirty="0" smtClean="0"/>
              <a:t>1 MHz, </a:t>
            </a:r>
            <a:r>
              <a:rPr lang="en-US" sz="1800" b="1" dirty="0" err="1" smtClean="0"/>
              <a:t>C</a:t>
            </a:r>
            <a:r>
              <a:rPr lang="en-US" sz="1800" b="1" baseline="-25000" dirty="0" err="1" smtClean="0"/>
              <a:t>surf</a:t>
            </a:r>
            <a:r>
              <a:rPr lang="en-US" sz="1800" b="1" dirty="0" smtClean="0"/>
              <a:t> important)</a:t>
            </a:r>
          </a:p>
          <a:p>
            <a:endParaRPr lang="en-US" sz="1800" baseline="-25000" dirty="0" smtClean="0"/>
          </a:p>
          <a:p>
            <a:endParaRPr lang="en-GB" sz="1800" dirty="0" smtClean="0"/>
          </a:p>
          <a:p>
            <a:pPr marL="514350" indent="-514350">
              <a:buNone/>
            </a:pPr>
            <a:endParaRPr lang="tr-TR" sz="1800" dirty="0" smtClean="0"/>
          </a:p>
          <a:p>
            <a:pPr marL="514350" indent="-514350">
              <a:buNone/>
            </a:pPr>
            <a:endParaRPr lang="en-GB" sz="2400" dirty="0" smtClean="0"/>
          </a:p>
          <a:p>
            <a:pPr marL="514350" indent="-514350">
              <a:buAutoNum type="alphaUcParenBoth"/>
            </a:pPr>
            <a:endParaRPr lang="tr-TR" sz="2400" dirty="0" smtClean="0"/>
          </a:p>
          <a:p>
            <a:pPr marL="514350" indent="-514350">
              <a:buFontTx/>
              <a:buAutoNum type="alphaUcParenBoth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94" y="99750"/>
            <a:ext cx="8306594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Practical Issues in Label-free Impedance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94" y="1524000"/>
            <a:ext cx="8153400" cy="47244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(B) </a:t>
            </a:r>
            <a:r>
              <a:rPr lang="en-US" sz="2400" dirty="0" smtClean="0"/>
              <a:t>Response Curve</a:t>
            </a:r>
            <a:endParaRPr lang="tr-TR" sz="2400" dirty="0" smtClean="0"/>
          </a:p>
          <a:p>
            <a:r>
              <a:rPr lang="en-GB" sz="1800" dirty="0" smtClean="0"/>
              <a:t>The response curve is the relationship between the sensor</a:t>
            </a:r>
            <a:r>
              <a:rPr lang="tr-TR" sz="1800" dirty="0" smtClean="0"/>
              <a:t> </a:t>
            </a:r>
            <a:r>
              <a:rPr lang="en-GB" sz="1800" dirty="0" smtClean="0"/>
              <a:t>output variable (e.g.,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ct</a:t>
            </a:r>
            <a:r>
              <a:rPr lang="en-GB" sz="1800" dirty="0" smtClean="0"/>
              <a:t>, change in imaginary part of the</a:t>
            </a:r>
            <a:r>
              <a:rPr lang="tr-TR" sz="1800" dirty="0" smtClean="0"/>
              <a:t> </a:t>
            </a:r>
            <a:r>
              <a:rPr lang="en-GB" sz="1800" dirty="0" smtClean="0"/>
              <a:t>impedance at a particular frequency, etc.) and the target</a:t>
            </a:r>
            <a:r>
              <a:rPr lang="tr-TR" sz="1800" dirty="0" smtClean="0"/>
              <a:t> </a:t>
            </a:r>
            <a:r>
              <a:rPr lang="en-US" sz="1800" dirty="0" smtClean="0"/>
              <a:t>concentration</a:t>
            </a:r>
            <a:endParaRPr lang="tr-TR" sz="1800" dirty="0" smtClean="0"/>
          </a:p>
          <a:p>
            <a:r>
              <a:rPr lang="en-GB" sz="1800" dirty="0" smtClean="0"/>
              <a:t>For all affinity biosensors, this response</a:t>
            </a:r>
            <a:r>
              <a:rPr lang="tr-TR" sz="1800" dirty="0" smtClean="0"/>
              <a:t> </a:t>
            </a:r>
            <a:r>
              <a:rPr lang="en-GB" sz="1800" dirty="0" smtClean="0"/>
              <a:t>curve arises from two separate relations</a:t>
            </a:r>
            <a:r>
              <a:rPr lang="tr-TR" sz="1800" dirty="0" smtClean="0"/>
              <a:t>-</a:t>
            </a:r>
          </a:p>
          <a:p>
            <a:pPr>
              <a:buNone/>
            </a:pPr>
            <a:r>
              <a:rPr lang="tr-TR" sz="1800" dirty="0" smtClean="0"/>
              <a:t>	</a:t>
            </a:r>
            <a:r>
              <a:rPr lang="en-GB" sz="1800" dirty="0" smtClean="0"/>
              <a:t>The first </a:t>
            </a:r>
            <a:r>
              <a:rPr lang="en-GB" sz="1800" dirty="0" err="1" smtClean="0"/>
              <a:t>corre-sponds</a:t>
            </a:r>
            <a:r>
              <a:rPr lang="en-GB" sz="1800" dirty="0" smtClean="0"/>
              <a:t> to the affinity step (</a:t>
            </a:r>
            <a:r>
              <a:rPr lang="el-GR" sz="1800" dirty="0" smtClean="0"/>
              <a:t>θ</a:t>
            </a:r>
            <a:r>
              <a:rPr lang="en-GB" sz="1800" dirty="0" smtClean="0"/>
              <a:t>([Target]), relating target</a:t>
            </a:r>
            <a:r>
              <a:rPr lang="tr-TR" sz="1800" dirty="0" smtClean="0"/>
              <a:t> </a:t>
            </a:r>
            <a:r>
              <a:rPr lang="en-GB" sz="1800" dirty="0" smtClean="0"/>
              <a:t>surface coverage to bulk concentration)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	T</a:t>
            </a:r>
            <a:r>
              <a:rPr lang="en-US" sz="1800" dirty="0" smtClean="0"/>
              <a:t>he second</a:t>
            </a:r>
            <a:r>
              <a:rPr lang="tr-TR" sz="1800" dirty="0" smtClean="0"/>
              <a:t> </a:t>
            </a:r>
            <a:r>
              <a:rPr lang="en-GB" sz="1800" dirty="0" smtClean="0"/>
              <a:t>corresponds to the readout step (</a:t>
            </a:r>
            <a:r>
              <a:rPr lang="iu-Cans-CA" sz="1800" dirty="0" smtClean="0">
                <a:latin typeface="DejaVu Sans"/>
                <a:ea typeface="DejaVu Sans"/>
                <a:cs typeface="DejaVu Sans"/>
              </a:rPr>
              <a:t>ᐃ</a:t>
            </a:r>
            <a:r>
              <a:rPr lang="en-GB" sz="1800" dirty="0" smtClean="0"/>
              <a:t>Z(</a:t>
            </a:r>
            <a:r>
              <a:rPr lang="el-GR" sz="1800" dirty="0" smtClean="0"/>
              <a:t>θ</a:t>
            </a:r>
            <a:r>
              <a:rPr lang="en-GB" sz="1800" dirty="0" smtClean="0"/>
              <a:t>), relating impedance</a:t>
            </a:r>
            <a:r>
              <a:rPr lang="tr-TR" sz="1800" dirty="0" smtClean="0"/>
              <a:t> </a:t>
            </a:r>
            <a:r>
              <a:rPr lang="en-US" sz="1800" dirty="0" smtClean="0"/>
              <a:t>change to surface coverage)</a:t>
            </a: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When [Target]</a:t>
            </a:r>
            <a:r>
              <a:rPr lang="tr-TR" sz="1800" dirty="0" smtClean="0"/>
              <a:t> &gt;&gt;</a:t>
            </a:r>
            <a:r>
              <a:rPr lang="en-US" sz="1800" dirty="0" err="1" smtClean="0"/>
              <a:t>Kd</a:t>
            </a:r>
            <a:r>
              <a:rPr lang="en-US" sz="1800" dirty="0" smtClean="0"/>
              <a:t>, </a:t>
            </a:r>
            <a:r>
              <a:rPr lang="el-GR" sz="1800" dirty="0" smtClean="0"/>
              <a:t>θ≈</a:t>
            </a:r>
            <a:r>
              <a:rPr lang="en-US" sz="1800" dirty="0" smtClean="0"/>
              <a:t>1 and</a:t>
            </a:r>
            <a:r>
              <a:rPr lang="tr-TR" sz="1800" dirty="0" smtClean="0"/>
              <a:t> </a:t>
            </a:r>
            <a:r>
              <a:rPr lang="en-US" sz="1800" dirty="0" smtClean="0"/>
              <a:t>the impedance response saturates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T</a:t>
            </a:r>
            <a:r>
              <a:rPr lang="en-US" sz="1800" dirty="0" err="1" smtClean="0"/>
              <a:t>hus</a:t>
            </a:r>
            <a:r>
              <a:rPr lang="en-US" sz="1800" dirty="0" smtClean="0"/>
              <a:t> one</a:t>
            </a:r>
            <a:r>
              <a:rPr lang="tr-TR" sz="1800" dirty="0" smtClean="0"/>
              <a:t> </a:t>
            </a:r>
            <a:r>
              <a:rPr lang="en-GB" sz="1800" dirty="0" smtClean="0"/>
              <a:t>would expect the sensor output to be proportional to the</a:t>
            </a:r>
            <a:r>
              <a:rPr lang="tr-TR" sz="1800" dirty="0" smtClean="0"/>
              <a:t> </a:t>
            </a:r>
            <a:r>
              <a:rPr lang="en-GB" sz="1800" dirty="0" smtClean="0"/>
              <a:t>target</a:t>
            </a:r>
            <a:r>
              <a:rPr lang="tr-TR" sz="1800" dirty="0" smtClean="0"/>
              <a:t>  </a:t>
            </a:r>
          </a:p>
          <a:p>
            <a:pPr>
              <a:buNone/>
            </a:pPr>
            <a:r>
              <a:rPr lang="en-GB" sz="1800" dirty="0" smtClean="0"/>
              <a:t>concentration in the low-concentration regime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GB" sz="1800" dirty="0" smtClean="0"/>
          </a:p>
          <a:p>
            <a:endParaRPr lang="en-GB" sz="1800" dirty="0" smtClean="0"/>
          </a:p>
          <a:p>
            <a:endParaRPr lang="en-US" sz="1800" dirty="0" smtClean="0"/>
          </a:p>
          <a:p>
            <a:pPr marL="514350" indent="-514350">
              <a:buNone/>
            </a:pPr>
            <a:endParaRPr lang="tr-TR" sz="1800" dirty="0" smtClean="0"/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94" y="304800"/>
            <a:ext cx="8306594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Practical Issues in Label-free Impedance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594" y="1600200"/>
            <a:ext cx="8154988" cy="41910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(C) </a:t>
            </a:r>
            <a:r>
              <a:rPr lang="en-US" sz="2400" dirty="0" smtClean="0"/>
              <a:t>Differential Measurement</a:t>
            </a:r>
            <a:endParaRPr lang="tr-TR" sz="2400" dirty="0" smtClean="0"/>
          </a:p>
          <a:p>
            <a:r>
              <a:rPr lang="en-GB" sz="1800" dirty="0" smtClean="0"/>
              <a:t>Utilizing a differential measurement scheme can eliminate</a:t>
            </a:r>
            <a:r>
              <a:rPr lang="tr-TR" sz="1800" dirty="0" smtClean="0"/>
              <a:t> </a:t>
            </a:r>
            <a:r>
              <a:rPr lang="en-GB" sz="1800" dirty="0" smtClean="0"/>
              <a:t>variations in the sensor output caused by disturbances</a:t>
            </a:r>
            <a:r>
              <a:rPr lang="tr-TR" sz="1800" dirty="0" smtClean="0"/>
              <a:t> </a:t>
            </a:r>
            <a:r>
              <a:rPr lang="en-GB" sz="1800" dirty="0" smtClean="0"/>
              <a:t>unrelated to the sensed quantity</a:t>
            </a:r>
            <a:endParaRPr lang="tr-TR" sz="1800" dirty="0" smtClean="0"/>
          </a:p>
          <a:p>
            <a:r>
              <a:rPr lang="en-GB" sz="1800" dirty="0" smtClean="0"/>
              <a:t> For example, </a:t>
            </a:r>
            <a:r>
              <a:rPr lang="en-GB" sz="1800" dirty="0" err="1" smtClean="0"/>
              <a:t>R</a:t>
            </a:r>
            <a:r>
              <a:rPr lang="en-GB" sz="1800" baseline="-25000" dirty="0" err="1" smtClean="0"/>
              <a:t>sol</a:t>
            </a:r>
            <a:r>
              <a:rPr lang="en-GB" sz="1800" dirty="0" smtClean="0"/>
              <a:t> and </a:t>
            </a:r>
            <a:r>
              <a:rPr lang="en-GB" sz="1800" dirty="0" err="1" smtClean="0"/>
              <a:t>C</a:t>
            </a:r>
            <a:r>
              <a:rPr lang="en-GB" sz="1800" baseline="-25000" dirty="0" err="1" smtClean="0"/>
              <a:t>surf</a:t>
            </a:r>
            <a:r>
              <a:rPr lang="tr-TR" sz="1800" baseline="-25000" dirty="0" smtClean="0"/>
              <a:t>  </a:t>
            </a:r>
            <a:r>
              <a:rPr lang="en-GB" sz="1800" dirty="0" smtClean="0"/>
              <a:t>are affected by salt concentration, pH, and temperature;</a:t>
            </a:r>
            <a:r>
              <a:rPr lang="tr-TR" sz="1800" dirty="0" smtClean="0"/>
              <a:t> </a:t>
            </a:r>
            <a:r>
              <a:rPr lang="en-GB" sz="1800" dirty="0" smtClean="0"/>
              <a:t>impedance changes due to uncontrolled changes of these</a:t>
            </a:r>
            <a:r>
              <a:rPr lang="tr-TR" sz="1800" dirty="0" smtClean="0"/>
              <a:t> </a:t>
            </a:r>
            <a:r>
              <a:rPr lang="en-GB" sz="1800" dirty="0" smtClean="0"/>
              <a:t>factors may swamp</a:t>
            </a:r>
            <a:r>
              <a:rPr lang="tr-TR" sz="1800" dirty="0" smtClean="0"/>
              <a:t> </a:t>
            </a:r>
            <a:r>
              <a:rPr lang="en-GB" sz="1800" dirty="0" smtClean="0"/>
              <a:t>out the tiny impedance change caused by</a:t>
            </a:r>
            <a:r>
              <a:rPr lang="tr-TR" sz="1800" dirty="0" smtClean="0"/>
              <a:t> </a:t>
            </a:r>
            <a:r>
              <a:rPr lang="en-GB" sz="1800" dirty="0" smtClean="0"/>
              <a:t>target-probe binding</a:t>
            </a:r>
            <a:endParaRPr lang="tr-TR" sz="1800" dirty="0" smtClean="0"/>
          </a:p>
          <a:p>
            <a:r>
              <a:rPr lang="en-GB" sz="1800" dirty="0" smtClean="0"/>
              <a:t>In complex samples, nonspecific</a:t>
            </a:r>
            <a:r>
              <a:rPr lang="tr-TR" sz="1800" dirty="0" smtClean="0"/>
              <a:t> </a:t>
            </a:r>
            <a:r>
              <a:rPr lang="en-GB" sz="1800" dirty="0" smtClean="0"/>
              <a:t>binding is also expected to give response unrelated to</a:t>
            </a:r>
            <a:r>
              <a:rPr lang="tr-TR" sz="1800" dirty="0" smtClean="0"/>
              <a:t> </a:t>
            </a:r>
            <a:r>
              <a:rPr lang="en-US" sz="1800" dirty="0" smtClean="0"/>
              <a:t>target concentration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0"/>
            <a:ext cx="8231187" cy="1143000"/>
          </a:xfrm>
        </p:spPr>
        <p:txBody>
          <a:bodyPr/>
          <a:lstStyle/>
          <a:p>
            <a:r>
              <a:rPr lang="tr-TR" sz="3200" b="1">
                <a:solidFill>
                  <a:srgbClr val="FF3300"/>
                </a:solidFill>
              </a:rPr>
              <a:t>BIOSENSOR CLASSIFICATION-I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762125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sz="2400" b="1"/>
              <a:t>Name of </a:t>
            </a:r>
            <a:r>
              <a:rPr lang="en-US" sz="2400" b="1"/>
              <a:t>Biosensor 	Types</a:t>
            </a:r>
            <a:r>
              <a:rPr lang="tr-TR" sz="2400" b="1"/>
              <a:t> of </a:t>
            </a:r>
            <a:r>
              <a:rPr lang="en-US" sz="2400" b="1"/>
              <a:t>Biological Recognition</a:t>
            </a: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392113" y="2709863"/>
            <a:ext cx="8001000" cy="31130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b="1"/>
              <a:t>Enzyme electrode</a:t>
            </a:r>
            <a:r>
              <a:rPr lang="tr-TR" b="1"/>
              <a:t>		</a:t>
            </a:r>
            <a:r>
              <a:rPr lang="en-US" b="1"/>
              <a:t> Enzymes</a:t>
            </a:r>
            <a:endParaRPr lang="tr-TR" b="1"/>
          </a:p>
          <a:p>
            <a:r>
              <a:rPr lang="tr-TR" b="1"/>
              <a:t>				 </a:t>
            </a:r>
            <a:r>
              <a:rPr lang="en-US" b="1"/>
              <a:t>Proteins</a:t>
            </a:r>
            <a:endParaRPr lang="tr-TR" b="1"/>
          </a:p>
          <a:p>
            <a:endParaRPr lang="tr-TR" b="1"/>
          </a:p>
          <a:p>
            <a:r>
              <a:rPr lang="tr-TR" b="1">
                <a:solidFill>
                  <a:srgbClr val="0000FF"/>
                </a:solidFill>
              </a:rPr>
              <a:t>Immunosensor			 </a:t>
            </a:r>
            <a:r>
              <a:rPr lang="en-US" b="1">
                <a:solidFill>
                  <a:srgbClr val="0000FF"/>
                </a:solidFill>
              </a:rPr>
              <a:t>Antibodies</a:t>
            </a:r>
            <a:endParaRPr lang="tr-TR" b="1">
              <a:solidFill>
                <a:srgbClr val="0000FF"/>
              </a:solidFill>
            </a:endParaRPr>
          </a:p>
          <a:p>
            <a:endParaRPr lang="tr-TR" b="1">
              <a:solidFill>
                <a:srgbClr val="0000FF"/>
              </a:solidFill>
            </a:endParaRPr>
          </a:p>
          <a:p>
            <a:r>
              <a:rPr lang="tr-TR" b="1"/>
              <a:t>DNA sensor			 DNA </a:t>
            </a:r>
          </a:p>
          <a:p>
            <a:r>
              <a:rPr lang="tr-TR" b="1"/>
              <a:t>				 Organelles</a:t>
            </a:r>
          </a:p>
          <a:p>
            <a:endParaRPr lang="tr-TR" b="1"/>
          </a:p>
          <a:p>
            <a:r>
              <a:rPr lang="tr-TR" b="1"/>
              <a:t>Microbial sensor 		 Microbial cells </a:t>
            </a:r>
          </a:p>
          <a:p>
            <a:r>
              <a:rPr lang="tr-TR" b="1"/>
              <a:t>				 Plant and animal tissues</a:t>
            </a:r>
          </a:p>
          <a:p>
            <a:endParaRPr lang="en-US" b="1"/>
          </a:p>
        </p:txBody>
      </p:sp>
      <p:sp>
        <p:nvSpPr>
          <p:cNvPr id="186382" name="Line 14"/>
          <p:cNvSpPr>
            <a:spLocks noChangeShapeType="1"/>
          </p:cNvSpPr>
          <p:nvPr/>
        </p:nvSpPr>
        <p:spPr bwMode="auto">
          <a:xfrm>
            <a:off x="230188" y="243840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6384" name="Line 16"/>
          <p:cNvSpPr>
            <a:spLocks noChangeShapeType="1"/>
          </p:cNvSpPr>
          <p:nvPr/>
        </p:nvSpPr>
        <p:spPr bwMode="auto">
          <a:xfrm>
            <a:off x="211138" y="161925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>
            <a:off x="228600" y="571500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94" y="99750"/>
            <a:ext cx="8306594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Practical Issues in Label-free Impedance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94" y="1066800"/>
            <a:ext cx="8305800" cy="54864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(D) </a:t>
            </a:r>
            <a:r>
              <a:rPr lang="en-US" sz="2400" dirty="0" smtClean="0"/>
              <a:t>Self-Assembled </a:t>
            </a:r>
            <a:r>
              <a:rPr lang="en-US" sz="2400" dirty="0" err="1" smtClean="0"/>
              <a:t>Monolayers</a:t>
            </a:r>
            <a:endParaRPr lang="tr-TR" sz="2400" dirty="0" smtClean="0"/>
          </a:p>
          <a:p>
            <a:pPr marL="514350" indent="-514350">
              <a:buNone/>
            </a:pPr>
            <a:endParaRPr lang="tr-TR" sz="2400" dirty="0" smtClean="0"/>
          </a:p>
          <a:p>
            <a:r>
              <a:rPr lang="en-GB" sz="1600" dirty="0" smtClean="0"/>
              <a:t>Most impedance biosensors utilize self-assembled </a:t>
            </a:r>
            <a:r>
              <a:rPr lang="en-GB" sz="1600" dirty="0" err="1" smtClean="0"/>
              <a:t>monolayers</a:t>
            </a:r>
            <a:r>
              <a:rPr lang="tr-TR" sz="1600" dirty="0" smtClean="0"/>
              <a:t> </a:t>
            </a:r>
            <a:r>
              <a:rPr lang="en-GB" sz="1600" dirty="0" smtClean="0"/>
              <a:t>(</a:t>
            </a:r>
            <a:r>
              <a:rPr lang="en-GB" sz="1600" dirty="0" err="1" smtClean="0"/>
              <a:t>SAMs</a:t>
            </a:r>
            <a:r>
              <a:rPr lang="en-GB" sz="1600" dirty="0" smtClean="0"/>
              <a:t>) to attach probes at the electrode-solution</a:t>
            </a:r>
            <a:r>
              <a:rPr lang="tr-TR" sz="1600" dirty="0" smtClean="0"/>
              <a:t> </a:t>
            </a:r>
            <a:r>
              <a:rPr lang="en-GB" sz="1600" dirty="0" smtClean="0"/>
              <a:t>interface </a:t>
            </a:r>
            <a:endParaRPr lang="tr-TR" sz="1600" dirty="0" smtClean="0"/>
          </a:p>
          <a:p>
            <a:r>
              <a:rPr lang="en-GB" sz="1600" dirty="0" smtClean="0"/>
              <a:t>The most common types of attachment chemistries</a:t>
            </a:r>
            <a:r>
              <a:rPr lang="tr-TR" sz="1600" dirty="0" smtClean="0"/>
              <a:t> </a:t>
            </a:r>
            <a:r>
              <a:rPr lang="en-GB" sz="1600" dirty="0" smtClean="0"/>
              <a:t>are based on </a:t>
            </a:r>
            <a:r>
              <a:rPr lang="en-GB" sz="1600" dirty="0" err="1" smtClean="0"/>
              <a:t>thiols</a:t>
            </a:r>
            <a:r>
              <a:rPr lang="en-GB" sz="1600" dirty="0" smtClean="0"/>
              <a:t> bound to gold surfaces and</a:t>
            </a:r>
            <a:r>
              <a:rPr lang="tr-TR" sz="1600" dirty="0" smtClean="0"/>
              <a:t> </a:t>
            </a:r>
            <a:r>
              <a:rPr lang="en-GB" sz="1600" dirty="0" err="1" smtClean="0"/>
              <a:t>siloxanes</a:t>
            </a:r>
            <a:r>
              <a:rPr lang="en-GB" sz="1600" dirty="0" smtClean="0"/>
              <a:t> to oxide surfaces. </a:t>
            </a:r>
            <a:endParaRPr lang="tr-TR" sz="1600" dirty="0" smtClean="0"/>
          </a:p>
          <a:p>
            <a:r>
              <a:rPr lang="en-GB" sz="1600" dirty="0" smtClean="0"/>
              <a:t>Here, we focus on </a:t>
            </a:r>
            <a:r>
              <a:rPr lang="en-GB" sz="1600" dirty="0" err="1" smtClean="0"/>
              <a:t>thiol</a:t>
            </a:r>
            <a:r>
              <a:rPr lang="tr-TR" sz="1600" dirty="0" smtClean="0"/>
              <a:t> </a:t>
            </a:r>
            <a:r>
              <a:rPr lang="en-GB" sz="1600" dirty="0" err="1" smtClean="0"/>
              <a:t>SAMs</a:t>
            </a:r>
            <a:r>
              <a:rPr lang="en-GB" sz="1600" dirty="0" smtClean="0"/>
              <a:t> because they are prevalent in impedance biosensors</a:t>
            </a:r>
          </a:p>
          <a:p>
            <a:r>
              <a:rPr lang="en-GB" sz="1600" dirty="0" smtClean="0"/>
              <a:t>The SAM can be formed and the probes subsequently</a:t>
            </a:r>
            <a:r>
              <a:rPr lang="tr-TR" sz="1600" dirty="0" smtClean="0"/>
              <a:t> </a:t>
            </a:r>
            <a:r>
              <a:rPr lang="en-GB" sz="1600" dirty="0" smtClean="0"/>
              <a:t>immobilized on top or else the probes themselves can be</a:t>
            </a:r>
            <a:r>
              <a:rPr lang="tr-TR" sz="1600" dirty="0" smtClean="0"/>
              <a:t> </a:t>
            </a:r>
            <a:r>
              <a:rPr lang="en-GB" sz="1600" dirty="0" err="1" smtClean="0"/>
              <a:t>thiol</a:t>
            </a:r>
            <a:r>
              <a:rPr lang="en-GB" sz="1600" dirty="0" smtClean="0"/>
              <a:t>-modified and formed as a SAM</a:t>
            </a:r>
            <a:endParaRPr lang="tr-TR" sz="1600" dirty="0" smtClean="0"/>
          </a:p>
          <a:p>
            <a:r>
              <a:rPr lang="en-US" sz="1600" dirty="0" smtClean="0"/>
              <a:t>SAMs with</a:t>
            </a:r>
            <a:r>
              <a:rPr lang="tr-TR" sz="1600" dirty="0" smtClean="0"/>
              <a:t> </a:t>
            </a:r>
            <a:r>
              <a:rPr lang="en-GB" sz="1600" dirty="0" smtClean="0"/>
              <a:t>longer carbon chains form more dense </a:t>
            </a:r>
            <a:r>
              <a:rPr lang="en-GB" sz="1600" dirty="0" err="1" smtClean="0"/>
              <a:t>monolayers</a:t>
            </a:r>
            <a:r>
              <a:rPr lang="en-GB" sz="1600" dirty="0" smtClean="0"/>
              <a:t> due to</a:t>
            </a:r>
          </a:p>
          <a:p>
            <a:r>
              <a:rPr lang="en-GB" sz="1600" dirty="0" smtClean="0"/>
              <a:t>hydrophobic interactions of the chains</a:t>
            </a:r>
            <a:endParaRPr lang="tr-TR" sz="1600" dirty="0" smtClean="0"/>
          </a:p>
          <a:p>
            <a:r>
              <a:rPr lang="en-US" sz="1600" kern="1200" dirty="0" smtClean="0"/>
              <a:t>The general rule of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thumb is that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C</a:t>
            </a:r>
            <a:r>
              <a:rPr lang="en-GB" sz="1600" kern="1200" baseline="-25000" dirty="0" smtClean="0"/>
              <a:t>11</a:t>
            </a:r>
            <a:r>
              <a:rPr lang="en-GB" sz="1600" kern="1200" dirty="0" smtClean="0"/>
              <a:t> or greater gives packed films </a:t>
            </a:r>
            <a:r>
              <a:rPr lang="en-US" sz="1600" kern="1200" dirty="0" smtClean="0"/>
              <a:t>but</a:t>
            </a:r>
            <a:r>
              <a:rPr lang="tr-TR" sz="1600" kern="1200" dirty="0" smtClean="0"/>
              <a:t> </a:t>
            </a:r>
            <a:r>
              <a:rPr lang="en-GB" sz="1600" kern="1200" dirty="0" err="1" smtClean="0"/>
              <a:t>Mirksy</a:t>
            </a:r>
            <a:r>
              <a:rPr lang="en-GB" sz="1600" kern="1200" dirty="0" smtClean="0"/>
              <a:t> et al. </a:t>
            </a:r>
            <a:r>
              <a:rPr lang="en-GB" sz="1600" kern="1200" dirty="0" err="1" smtClean="0"/>
              <a:t>reportedCsurf</a:t>
            </a:r>
            <a:r>
              <a:rPr lang="en-GB" sz="1600" kern="1200" dirty="0" smtClean="0"/>
              <a:t> drift due to </a:t>
            </a:r>
            <a:r>
              <a:rPr lang="en-GB" sz="1600" kern="1200" dirty="0" err="1" smtClean="0"/>
              <a:t>thiol</a:t>
            </a:r>
            <a:r>
              <a:rPr lang="en-GB" sz="1600" kern="1200" dirty="0" smtClean="0"/>
              <a:t> desorption using</a:t>
            </a:r>
            <a:r>
              <a:rPr lang="tr-TR" sz="1600" kern="1200" dirty="0" smtClean="0"/>
              <a:t> </a:t>
            </a:r>
            <a:r>
              <a:rPr lang="en-US" sz="1600" kern="1200" dirty="0" smtClean="0"/>
              <a:t>a C</a:t>
            </a:r>
            <a:r>
              <a:rPr lang="en-US" sz="1600" kern="1200" baseline="-25000" dirty="0" smtClean="0"/>
              <a:t>11 </a:t>
            </a:r>
            <a:r>
              <a:rPr lang="en-US" sz="1600" kern="1200" dirty="0" smtClean="0"/>
              <a:t>SAM but not for a C</a:t>
            </a:r>
            <a:r>
              <a:rPr lang="en-US" sz="1600" kern="1200" baseline="-25000" dirty="0" smtClean="0"/>
              <a:t>16</a:t>
            </a:r>
            <a:r>
              <a:rPr lang="en-US" sz="1600" kern="1200" dirty="0" smtClean="0"/>
              <a:t> SAM. </a:t>
            </a:r>
            <a:endParaRPr lang="tr-TR" sz="1600" kern="1200" dirty="0" smtClean="0"/>
          </a:p>
          <a:p>
            <a:r>
              <a:rPr lang="en-US" sz="1600" kern="1200" dirty="0" smtClean="0"/>
              <a:t>SAM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desorption is one reason why a sensor might have a response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to a blank solution. </a:t>
            </a:r>
            <a:r>
              <a:rPr lang="en-GB" sz="1600" kern="1200" dirty="0" err="1" smtClean="0"/>
              <a:t>Boubour</a:t>
            </a:r>
            <a:r>
              <a:rPr lang="en-GB" sz="1600" kern="1200" dirty="0" smtClean="0"/>
              <a:t> reported that over 40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hours of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incubation was required to form a tightly-packed SAM, as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determined by observing purely capacitive </a:t>
            </a:r>
            <a:r>
              <a:rPr lang="en-GB" sz="1600" kern="1200" dirty="0" err="1" smtClean="0"/>
              <a:t>behavior</a:t>
            </a:r>
            <a:r>
              <a:rPr lang="en-GB" sz="1600" kern="1200" dirty="0" smtClean="0"/>
              <a:t> at low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frequencies , but others report 15 – 20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hours depending</a:t>
            </a:r>
            <a:r>
              <a:rPr lang="tr-TR" sz="1600" kern="1200" dirty="0" smtClean="0"/>
              <a:t> </a:t>
            </a:r>
            <a:r>
              <a:rPr lang="en-GB" sz="1600" kern="1200" dirty="0" smtClean="0"/>
              <a:t>on SAM composition and as little as 2 hours .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pPr marL="514350" indent="-514350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94" y="381000"/>
            <a:ext cx="8306594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Practical Issues in Label-free Impedance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94" y="1524000"/>
            <a:ext cx="8154988" cy="48768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(E) </a:t>
            </a:r>
            <a:r>
              <a:rPr lang="en-US" sz="2400" dirty="0" smtClean="0"/>
              <a:t>DNA vs. Protein Biosensors</a:t>
            </a:r>
            <a:endParaRPr lang="tr-TR" sz="2400" dirty="0" smtClean="0"/>
          </a:p>
          <a:p>
            <a:pPr marL="514350" indent="-514350">
              <a:buNone/>
            </a:pPr>
            <a:r>
              <a:rPr lang="tr-TR" sz="2400" dirty="0" smtClean="0"/>
              <a:t>DNA</a:t>
            </a:r>
            <a:endParaRPr lang="en-US" sz="2400" dirty="0" smtClean="0"/>
          </a:p>
          <a:p>
            <a:r>
              <a:rPr lang="en-GB" sz="1800" dirty="0" smtClean="0"/>
              <a:t>Using </a:t>
            </a:r>
            <a:r>
              <a:rPr lang="en-GB" sz="1800" dirty="0" err="1" smtClean="0"/>
              <a:t>oligonucleotides</a:t>
            </a:r>
            <a:r>
              <a:rPr lang="en-GB" sz="1800" dirty="0" smtClean="0"/>
              <a:t> (most often DNA) as probes and</a:t>
            </a:r>
            <a:r>
              <a:rPr lang="tr-TR" sz="1800" dirty="0" smtClean="0"/>
              <a:t> </a:t>
            </a:r>
            <a:r>
              <a:rPr lang="en-GB" sz="1800" dirty="0" smtClean="0"/>
              <a:t>targets may be somewhat more convenient than using</a:t>
            </a:r>
            <a:r>
              <a:rPr lang="tr-TR" sz="1800" dirty="0" smtClean="0"/>
              <a:t> </a:t>
            </a:r>
            <a:r>
              <a:rPr lang="en-GB" sz="1800" dirty="0" smtClean="0"/>
              <a:t>antibodies or other proteins. </a:t>
            </a:r>
            <a:r>
              <a:rPr lang="en-GB" sz="1800" dirty="0" err="1" smtClean="0"/>
              <a:t>Oligonucleotides</a:t>
            </a:r>
            <a:r>
              <a:rPr lang="en-GB" sz="1800" dirty="0" smtClean="0"/>
              <a:t> are readily</a:t>
            </a:r>
            <a:r>
              <a:rPr lang="tr-TR" sz="1800" dirty="0" smtClean="0"/>
              <a:t> </a:t>
            </a:r>
            <a:r>
              <a:rPr lang="en-GB" sz="1800" dirty="0" smtClean="0"/>
              <a:t>available in purified form, immobilization chemistry is</a:t>
            </a:r>
            <a:r>
              <a:rPr lang="tr-TR" sz="1800" dirty="0" smtClean="0"/>
              <a:t> </a:t>
            </a:r>
            <a:r>
              <a:rPr lang="en-GB" sz="1800" dirty="0" smtClean="0"/>
              <a:t>relatively mature, and hybridization exhibits relatively</a:t>
            </a:r>
            <a:r>
              <a:rPr lang="tr-TR" sz="1800" dirty="0" smtClean="0"/>
              <a:t> </a:t>
            </a:r>
            <a:r>
              <a:rPr lang="en-GB" sz="1800" dirty="0" smtClean="0"/>
              <a:t>robust selectivity.</a:t>
            </a:r>
            <a:endParaRPr lang="tr-TR" sz="1800" dirty="0" smtClean="0"/>
          </a:p>
          <a:p>
            <a:r>
              <a:rPr lang="en-GB" sz="1800" dirty="0" smtClean="0"/>
              <a:t>However, it is unclear whether impedance</a:t>
            </a:r>
            <a:r>
              <a:rPr lang="tr-TR" sz="1800" dirty="0" smtClean="0"/>
              <a:t> </a:t>
            </a:r>
            <a:r>
              <a:rPr lang="en-GB" sz="1800" dirty="0" smtClean="0"/>
              <a:t>DNA biosensors have any commercial viability because</a:t>
            </a:r>
            <a:r>
              <a:rPr lang="tr-TR" sz="1800" dirty="0" smtClean="0"/>
              <a:t> </a:t>
            </a:r>
            <a:r>
              <a:rPr lang="en-GB" sz="1800" dirty="0" smtClean="0"/>
              <a:t>various detection technologies already exist for DNA (e.g.,</a:t>
            </a:r>
            <a:r>
              <a:rPr lang="tr-TR" sz="1800" dirty="0" smtClean="0"/>
              <a:t> </a:t>
            </a:r>
            <a:r>
              <a:rPr lang="en-GB" sz="1800" dirty="0" smtClean="0"/>
              <a:t>DNA microarrays, </a:t>
            </a:r>
            <a:r>
              <a:rPr lang="en-GB" sz="1800" dirty="0" err="1" smtClean="0"/>
              <a:t>pyrosequencing</a:t>
            </a:r>
            <a:r>
              <a:rPr lang="en-GB" sz="1800" dirty="0" smtClean="0"/>
              <a:t>, real time polymerase</a:t>
            </a:r>
            <a:r>
              <a:rPr lang="tr-TR" sz="1800" dirty="0" smtClean="0"/>
              <a:t> </a:t>
            </a:r>
            <a:r>
              <a:rPr lang="en-GB" sz="1800" dirty="0" smtClean="0"/>
              <a:t>chain reaction), and other technologies are being researched</a:t>
            </a:r>
            <a:r>
              <a:rPr lang="tr-TR" sz="1800" dirty="0" smtClean="0"/>
              <a:t> </a:t>
            </a:r>
            <a:r>
              <a:rPr lang="en-US" sz="1800" dirty="0" smtClean="0"/>
              <a:t>(e.g., </a:t>
            </a:r>
            <a:r>
              <a:rPr lang="en-US" sz="1800" dirty="0" err="1" smtClean="0"/>
              <a:t>voltammetry</a:t>
            </a:r>
            <a:r>
              <a:rPr lang="en-US" sz="1800" dirty="0" smtClean="0"/>
              <a:t> using </a:t>
            </a:r>
            <a:r>
              <a:rPr lang="en-US" sz="1800" dirty="0" err="1" smtClean="0"/>
              <a:t>redox</a:t>
            </a:r>
            <a:r>
              <a:rPr lang="en-US" sz="1800" dirty="0" smtClean="0"/>
              <a:t>-labeled DNA).</a:t>
            </a:r>
          </a:p>
          <a:p>
            <a:r>
              <a:rPr lang="en-GB" sz="1800" dirty="0" smtClean="0"/>
              <a:t>However, DNA-based sensors can demonstrate proof-of</a:t>
            </a:r>
            <a:r>
              <a:rPr lang="tr-TR" sz="1800" dirty="0" smtClean="0"/>
              <a:t> </a:t>
            </a:r>
            <a:r>
              <a:rPr lang="en-GB" sz="1800" dirty="0" smtClean="0"/>
              <a:t>principle</a:t>
            </a:r>
            <a:r>
              <a:rPr lang="tr-TR" sz="1800" dirty="0" smtClean="0"/>
              <a:t> </a:t>
            </a:r>
            <a:r>
              <a:rPr lang="en-GB" sz="1800" dirty="0" smtClean="0"/>
              <a:t>for protein impedance biosensors and elucidate</a:t>
            </a:r>
            <a:r>
              <a:rPr lang="tr-TR" sz="1800" dirty="0" smtClean="0"/>
              <a:t> </a:t>
            </a:r>
            <a:r>
              <a:rPr lang="en-GB" sz="1800" dirty="0" smtClean="0"/>
              <a:t>properties of the electrode/solution interface.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94" y="381000"/>
            <a:ext cx="8306594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Practical Issues in Label-free Impedance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94" y="1524000"/>
            <a:ext cx="8154988" cy="48768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(E) </a:t>
            </a:r>
            <a:r>
              <a:rPr lang="en-US" sz="2400" dirty="0" smtClean="0"/>
              <a:t>DNA vs. Protein Biosensors</a:t>
            </a:r>
            <a:endParaRPr lang="tr-TR" sz="2400" dirty="0" smtClean="0"/>
          </a:p>
          <a:p>
            <a:pPr marL="514350" indent="-514350">
              <a:buNone/>
            </a:pPr>
            <a:endParaRPr lang="tr-TR" sz="2400" dirty="0" smtClean="0"/>
          </a:p>
          <a:p>
            <a:pPr marL="514350" indent="-514350">
              <a:buNone/>
            </a:pPr>
            <a:r>
              <a:rPr lang="tr-TR" sz="2400" dirty="0" smtClean="0"/>
              <a:t>Aptamers</a:t>
            </a:r>
          </a:p>
          <a:p>
            <a:pPr marL="514350" indent="-514350">
              <a:buNone/>
            </a:pPr>
            <a:endParaRPr lang="en-US" sz="2400" dirty="0" smtClean="0"/>
          </a:p>
          <a:p>
            <a:r>
              <a:rPr lang="en-GB" sz="1800" dirty="0" err="1" smtClean="0"/>
              <a:t>Aptamers</a:t>
            </a:r>
            <a:r>
              <a:rPr lang="en-GB" sz="1800" dirty="0" smtClean="0"/>
              <a:t> are </a:t>
            </a:r>
            <a:r>
              <a:rPr lang="en-GB" sz="1800" dirty="0" err="1" smtClean="0"/>
              <a:t>oligonucleotide</a:t>
            </a:r>
            <a:r>
              <a:rPr lang="en-GB" sz="1800" dirty="0" smtClean="0"/>
              <a:t> or peptide sequences</a:t>
            </a:r>
            <a:r>
              <a:rPr lang="tr-TR" sz="1800" dirty="0" smtClean="0"/>
              <a:t> </a:t>
            </a:r>
            <a:r>
              <a:rPr lang="en-GB" sz="1800" dirty="0" smtClean="0"/>
              <a:t>which bind selectively to a desired target, including proteins</a:t>
            </a:r>
          </a:p>
          <a:p>
            <a:r>
              <a:rPr lang="en-GB" sz="1800" dirty="0" smtClean="0"/>
              <a:t>They are chosen by an in vitro selection process</a:t>
            </a:r>
            <a:r>
              <a:rPr lang="tr-TR" sz="1800" dirty="0" smtClean="0"/>
              <a:t> </a:t>
            </a:r>
            <a:r>
              <a:rPr lang="en-GB" sz="1800" dirty="0" smtClean="0"/>
              <a:t>that identifies a monomer sequence that tightly binds the</a:t>
            </a:r>
            <a:r>
              <a:rPr lang="tr-TR" sz="1800" dirty="0" smtClean="0"/>
              <a:t> </a:t>
            </a:r>
            <a:r>
              <a:rPr lang="en-GB" sz="1800" dirty="0" smtClean="0"/>
              <a:t>target from a large library of random sequences.</a:t>
            </a:r>
          </a:p>
          <a:p>
            <a:r>
              <a:rPr lang="en-GB" sz="1800" dirty="0" err="1" smtClean="0"/>
              <a:t>Aptamers</a:t>
            </a:r>
            <a:r>
              <a:rPr lang="en-GB" sz="1800" dirty="0" smtClean="0"/>
              <a:t> are considered promising alternatives to antibodies</a:t>
            </a:r>
            <a:r>
              <a:rPr lang="tr-TR" sz="1800" dirty="0" smtClean="0"/>
              <a:t> </a:t>
            </a:r>
            <a:r>
              <a:rPr lang="en-GB" sz="1800" dirty="0" smtClean="0"/>
              <a:t>for capture probes because of facile production, well</a:t>
            </a:r>
            <a:r>
              <a:rPr lang="tr-TR" sz="1800" dirty="0" smtClean="0"/>
              <a:t> </a:t>
            </a:r>
            <a:r>
              <a:rPr lang="en-GB" sz="1800" dirty="0" smtClean="0"/>
              <a:t>understood</a:t>
            </a:r>
            <a:r>
              <a:rPr lang="tr-TR" sz="1800" dirty="0" smtClean="0"/>
              <a:t> </a:t>
            </a:r>
            <a:r>
              <a:rPr lang="en-GB" sz="1800" dirty="0" smtClean="0"/>
              <a:t>tethering chemistry, and perhaps reduced </a:t>
            </a:r>
            <a:r>
              <a:rPr lang="en-GB" sz="1800" dirty="0" err="1" smtClean="0"/>
              <a:t>crossr</a:t>
            </a:r>
            <a:r>
              <a:rPr lang="tr-TR" sz="1800" dirty="0" smtClean="0"/>
              <a:t> </a:t>
            </a:r>
            <a:r>
              <a:rPr lang="en-GB" sz="1800" dirty="0" err="1" smtClean="0"/>
              <a:t>eactivity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94" y="381000"/>
            <a:ext cx="8306594" cy="1143000"/>
          </a:xfrm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Practical Issues in Label-free Impedance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94" y="1524000"/>
            <a:ext cx="8154988" cy="48768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 smtClean="0"/>
              <a:t>(E) </a:t>
            </a:r>
            <a:r>
              <a:rPr lang="en-US" sz="2400" dirty="0" smtClean="0"/>
              <a:t>DNA vs. Protein Biosensors</a:t>
            </a:r>
            <a:endParaRPr lang="tr-TR" sz="2400" dirty="0" smtClean="0"/>
          </a:p>
          <a:p>
            <a:pPr marL="514350" indent="-514350">
              <a:buNone/>
            </a:pPr>
            <a:endParaRPr lang="tr-TR" sz="2400" dirty="0" smtClean="0"/>
          </a:p>
          <a:p>
            <a:pPr marL="514350" indent="-514350">
              <a:buNone/>
            </a:pPr>
            <a:r>
              <a:rPr lang="tr-TR" sz="2400" dirty="0" smtClean="0"/>
              <a:t>Protein</a:t>
            </a:r>
          </a:p>
          <a:p>
            <a:pPr marL="514350" indent="-514350">
              <a:buNone/>
            </a:pPr>
            <a:endParaRPr lang="en-US" sz="2400" dirty="0" smtClean="0"/>
          </a:p>
          <a:p>
            <a:r>
              <a:rPr lang="en-US" sz="1800" dirty="0" smtClean="0"/>
              <a:t>Protein</a:t>
            </a:r>
            <a:r>
              <a:rPr lang="tr-TR" sz="1800" dirty="0" smtClean="0"/>
              <a:t> </a:t>
            </a:r>
            <a:r>
              <a:rPr lang="en-GB" sz="1800" dirty="0" smtClean="0"/>
              <a:t>detection appears to be the more likely real-world application</a:t>
            </a:r>
            <a:r>
              <a:rPr lang="tr-TR" sz="1800" dirty="0" smtClean="0"/>
              <a:t> </a:t>
            </a:r>
            <a:r>
              <a:rPr lang="en-GB" sz="1800" dirty="0" smtClean="0"/>
              <a:t>of affinity impedance biosensors because</a:t>
            </a:r>
            <a:endParaRPr lang="tr-TR" sz="1800" dirty="0" smtClean="0"/>
          </a:p>
          <a:p>
            <a:pPr>
              <a:buNone/>
            </a:pPr>
            <a:r>
              <a:rPr lang="en-GB" sz="1800" dirty="0" smtClean="0"/>
              <a:t> (1) </a:t>
            </a:r>
            <a:r>
              <a:rPr lang="en-GB" sz="1800" dirty="0" err="1" smtClean="0"/>
              <a:t>labeling</a:t>
            </a:r>
            <a:r>
              <a:rPr lang="tr-TR" sz="1800" dirty="0" smtClean="0"/>
              <a:t> </a:t>
            </a:r>
            <a:r>
              <a:rPr lang="en-GB" sz="1800" dirty="0" smtClean="0"/>
              <a:t>proteins is difficult and impedance sensing can be label-free</a:t>
            </a:r>
            <a:r>
              <a:rPr lang="tr-TR" sz="1800" dirty="0" smtClean="0"/>
              <a:t> </a:t>
            </a:r>
            <a:r>
              <a:rPr lang="en-GB" sz="1800" dirty="0" smtClean="0"/>
              <a:t>and</a:t>
            </a:r>
            <a:endParaRPr lang="tr-TR" sz="1800" dirty="0" smtClean="0"/>
          </a:p>
          <a:p>
            <a:pPr>
              <a:buNone/>
            </a:pPr>
            <a:r>
              <a:rPr lang="en-GB" sz="1800" dirty="0" smtClean="0"/>
              <a:t>(2) difficulties in cross-reactivity and nonspecific binding</a:t>
            </a:r>
            <a:r>
              <a:rPr lang="tr-TR" sz="1800" dirty="0" smtClean="0"/>
              <a:t> </a:t>
            </a:r>
            <a:r>
              <a:rPr lang="en-GB" sz="1800" dirty="0" smtClean="0"/>
              <a:t>severely impact all protein sensors, allowing less</a:t>
            </a:r>
            <a:r>
              <a:rPr lang="tr-TR" sz="1800" dirty="0" smtClean="0"/>
              <a:t> </a:t>
            </a:r>
            <a:r>
              <a:rPr lang="en-GB" sz="1800" dirty="0" smtClean="0"/>
              <a:t>sensitive readout techniques to be utilized with equal</a:t>
            </a:r>
            <a:r>
              <a:rPr lang="tr-TR" sz="1800" dirty="0" smtClean="0"/>
              <a:t> </a:t>
            </a:r>
            <a:r>
              <a:rPr lang="en-US" sz="1800" dirty="0" smtClean="0"/>
              <a:t>overall results</a:t>
            </a:r>
            <a:endParaRPr lang="tr-TR" sz="1800" dirty="0" smtClean="0"/>
          </a:p>
          <a:p>
            <a:r>
              <a:rPr lang="en-GB" sz="1800" dirty="0" smtClean="0"/>
              <a:t>Key issues include poor reproducibility, nonspecific</a:t>
            </a:r>
            <a:r>
              <a:rPr lang="tr-TR" sz="1800" dirty="0" smtClean="0"/>
              <a:t> </a:t>
            </a:r>
            <a:r>
              <a:rPr lang="en-GB" sz="1800" dirty="0" smtClean="0"/>
              <a:t>binding, and the complex and highly variable nature</a:t>
            </a:r>
            <a:r>
              <a:rPr lang="tr-TR" sz="1800" dirty="0" smtClean="0"/>
              <a:t> </a:t>
            </a:r>
            <a:r>
              <a:rPr lang="en-US" sz="1800" dirty="0" smtClean="0"/>
              <a:t>of clinical samples</a:t>
            </a: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94" y="228600"/>
            <a:ext cx="6096000" cy="5334000"/>
          </a:xfrm>
        </p:spPr>
        <p:txBody>
          <a:bodyPr/>
          <a:lstStyle/>
          <a:p>
            <a:pPr marL="514350" indent="-514350">
              <a:buNone/>
            </a:pPr>
            <a:r>
              <a:rPr lang="en-US" sz="2400" dirty="0" smtClean="0"/>
              <a:t>Early Affinity Impedance Biosensors</a:t>
            </a:r>
            <a:endParaRPr lang="tr-TR" sz="2400" dirty="0" smtClean="0"/>
          </a:p>
          <a:p>
            <a:pPr marL="514350" indent="-514350">
              <a:buFontTx/>
              <a:buAutoNum type="alphaUcParenBoth"/>
            </a:pPr>
            <a:endParaRPr lang="tr-TR" sz="2400" dirty="0" smtClean="0"/>
          </a:p>
          <a:p>
            <a:pPr>
              <a:buNone/>
            </a:pPr>
            <a:r>
              <a:rPr lang="en-GB" sz="1600" dirty="0" smtClean="0"/>
              <a:t>Credit for the first capacitive affinity biosensor is widely</a:t>
            </a:r>
            <a:r>
              <a:rPr lang="tr-TR" sz="1600" dirty="0" smtClean="0"/>
              <a:t> </a:t>
            </a:r>
            <a:r>
              <a:rPr lang="en-GB" sz="1600" dirty="0" smtClean="0"/>
              <a:t>given to</a:t>
            </a:r>
            <a:endParaRPr lang="tr-TR" sz="1600" dirty="0" smtClean="0"/>
          </a:p>
          <a:p>
            <a:pPr>
              <a:buNone/>
            </a:pPr>
            <a:r>
              <a:rPr lang="en-GB" sz="1600" dirty="0" smtClean="0"/>
              <a:t>Newman  who in 1986 used </a:t>
            </a:r>
            <a:r>
              <a:rPr lang="en-GB" sz="1600" dirty="0" err="1" smtClean="0"/>
              <a:t>interdigitated</a:t>
            </a:r>
            <a:r>
              <a:rPr lang="tr-TR" sz="1600" dirty="0" smtClean="0"/>
              <a:t> </a:t>
            </a:r>
            <a:r>
              <a:rPr lang="en-GB" sz="1600" dirty="0" smtClean="0"/>
              <a:t>electrodes covered by</a:t>
            </a:r>
            <a:endParaRPr lang="tr-TR" sz="1600" dirty="0" smtClean="0"/>
          </a:p>
          <a:p>
            <a:pPr>
              <a:buNone/>
            </a:pPr>
            <a:r>
              <a:rPr lang="en-GB" sz="1600" dirty="0" smtClean="0"/>
              <a:t>insulation and an antibody probe.</a:t>
            </a: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en-GB" sz="1600" dirty="0" smtClean="0"/>
              <a:t>The capacitance can be described by</a:t>
            </a:r>
            <a:r>
              <a:rPr lang="tr-TR" sz="1600" dirty="0" smtClean="0"/>
              <a:t> </a:t>
            </a:r>
            <a:r>
              <a:rPr lang="en-US" sz="1600" dirty="0" smtClean="0"/>
              <a:t>Equation </a:t>
            </a:r>
            <a:endParaRPr lang="tr-TR" sz="1600" dirty="0" smtClean="0"/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C </a:t>
            </a:r>
            <a:r>
              <a:rPr lang="tr-TR" sz="1600" dirty="0" smtClean="0"/>
              <a:t>= </a:t>
            </a:r>
            <a:r>
              <a:rPr lang="el-GR" sz="1600" dirty="0" smtClean="0"/>
              <a:t>εε</a:t>
            </a:r>
            <a:r>
              <a:rPr lang="tr-TR" sz="1600" baseline="-25000" dirty="0" smtClean="0"/>
              <a:t>0</a:t>
            </a:r>
            <a:r>
              <a:rPr lang="en-US" sz="1600" dirty="0" smtClean="0"/>
              <a:t>A</a:t>
            </a:r>
            <a:r>
              <a:rPr lang="tr-TR" sz="1600" dirty="0" smtClean="0"/>
              <a:t>/</a:t>
            </a:r>
            <a:r>
              <a:rPr lang="en-US" sz="1600" dirty="0" smtClean="0"/>
              <a:t>d</a:t>
            </a:r>
            <a:endParaRPr lang="tr-TR" sz="1600" dirty="0" smtClean="0"/>
          </a:p>
          <a:p>
            <a:endParaRPr lang="tr-TR" sz="1800" dirty="0" smtClean="0"/>
          </a:p>
          <a:p>
            <a:pPr>
              <a:buNone/>
            </a:pPr>
            <a:r>
              <a:rPr lang="en-GB" sz="1600" dirty="0" smtClean="0"/>
              <a:t>where,</a:t>
            </a:r>
            <a:r>
              <a:rPr lang="el-GR" sz="1600" dirty="0" smtClean="0"/>
              <a:t> ε</a:t>
            </a:r>
            <a:r>
              <a:rPr lang="tr-TR" sz="1600" dirty="0" smtClean="0"/>
              <a:t> </a:t>
            </a:r>
            <a:r>
              <a:rPr lang="en-GB" sz="1600" dirty="0" smtClean="0"/>
              <a:t>is the dielectric constant of the medium between</a:t>
            </a:r>
            <a:r>
              <a:rPr lang="tr-TR" sz="1600" dirty="0" smtClean="0"/>
              <a:t> </a:t>
            </a:r>
            <a:r>
              <a:rPr lang="en-GB" sz="1600" dirty="0" smtClean="0"/>
              <a:t>plates,</a:t>
            </a:r>
            <a:endParaRPr lang="tr-TR" sz="1600" dirty="0" smtClean="0"/>
          </a:p>
          <a:p>
            <a:pPr>
              <a:buNone/>
            </a:pPr>
            <a:r>
              <a:rPr lang="en-GB" sz="1600" dirty="0" smtClean="0"/>
              <a:t> </a:t>
            </a:r>
            <a:r>
              <a:rPr lang="el-GR" sz="1600" dirty="0" smtClean="0"/>
              <a:t>ε</a:t>
            </a:r>
            <a:r>
              <a:rPr lang="tr-TR" sz="1600" baseline="-25000" dirty="0" smtClean="0"/>
              <a:t>0 </a:t>
            </a:r>
            <a:r>
              <a:rPr lang="tr-TR" sz="1600" dirty="0" smtClean="0"/>
              <a:t>=</a:t>
            </a:r>
            <a:r>
              <a:rPr lang="en-GB" sz="1600" dirty="0" smtClean="0"/>
              <a:t>8.85419 pF</a:t>
            </a:r>
            <a:r>
              <a:rPr lang="tr-TR" sz="1600" dirty="0" smtClean="0"/>
              <a:t>/</a:t>
            </a:r>
            <a:r>
              <a:rPr lang="en-GB" sz="1600" dirty="0" smtClean="0"/>
              <a:t>m (permittivity of free space), </a:t>
            </a:r>
            <a:endParaRPr lang="tr-TR" sz="1600" dirty="0" smtClean="0"/>
          </a:p>
          <a:p>
            <a:pPr>
              <a:buNone/>
            </a:pPr>
            <a:r>
              <a:rPr lang="en-GB" sz="1600" dirty="0" smtClean="0"/>
              <a:t>A </a:t>
            </a:r>
            <a:r>
              <a:rPr lang="tr-TR" sz="1600" dirty="0" smtClean="0"/>
              <a:t> = </a:t>
            </a:r>
            <a:r>
              <a:rPr lang="en-GB" sz="1600" dirty="0" smtClean="0"/>
              <a:t>the area</a:t>
            </a:r>
            <a:r>
              <a:rPr lang="tr-TR" sz="1600" dirty="0" smtClean="0"/>
              <a:t> </a:t>
            </a:r>
            <a:r>
              <a:rPr lang="en-GB" sz="1600" dirty="0" smtClean="0"/>
              <a:t>of the plates and d the distance between them. </a:t>
            </a: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en-GB" sz="1600" dirty="0" smtClean="0"/>
              <a:t>Thus, when there</a:t>
            </a:r>
            <a:r>
              <a:rPr lang="tr-TR" sz="1600" dirty="0" smtClean="0"/>
              <a:t> </a:t>
            </a:r>
            <a:r>
              <a:rPr lang="en-GB" sz="1600" dirty="0" smtClean="0"/>
              <a:t>is a change in the dielectric properties in the</a:t>
            </a:r>
            <a:endParaRPr lang="tr-TR" sz="1600" dirty="0" smtClean="0"/>
          </a:p>
          <a:p>
            <a:pPr>
              <a:buNone/>
            </a:pPr>
            <a:r>
              <a:rPr lang="en-GB" sz="1600" dirty="0" smtClean="0"/>
              <a:t>material between the</a:t>
            </a:r>
            <a:r>
              <a:rPr lang="tr-TR" sz="1600" dirty="0" smtClean="0"/>
              <a:t> </a:t>
            </a:r>
            <a:r>
              <a:rPr lang="en-GB" sz="1600" dirty="0" smtClean="0"/>
              <a:t>plates, a change in the capacitance will</a:t>
            </a:r>
            <a:endParaRPr lang="tr-TR" sz="1600" dirty="0" smtClean="0"/>
          </a:p>
          <a:p>
            <a:pPr>
              <a:buNone/>
            </a:pPr>
            <a:r>
              <a:rPr lang="en-GB" sz="1600" dirty="0" smtClean="0"/>
              <a:t>occur.</a:t>
            </a:r>
          </a:p>
          <a:p>
            <a:endParaRPr lang="en-GB" sz="1800" dirty="0" smtClean="0"/>
          </a:p>
          <a:p>
            <a:pPr marL="514350" indent="-514350">
              <a:buNone/>
            </a:pPr>
            <a:endParaRPr lang="tr-TR" sz="2400" dirty="0" smtClean="0"/>
          </a:p>
        </p:txBody>
      </p:sp>
      <p:pic>
        <p:nvPicPr>
          <p:cNvPr id="3471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9988" y="228600"/>
            <a:ext cx="2895600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801394" y="5486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794" y="3886200"/>
            <a:ext cx="3277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T</a:t>
            </a:r>
            <a:r>
              <a:rPr lang="en-GB" sz="1200" dirty="0" err="1" smtClean="0"/>
              <a:t>wo</a:t>
            </a:r>
            <a:r>
              <a:rPr lang="en-GB" sz="1200" dirty="0" smtClean="0"/>
              <a:t> copper conductors (25 </a:t>
            </a:r>
            <a:r>
              <a:rPr lang="el-GR" sz="1200" dirty="0" smtClean="0"/>
              <a:t>μ</a:t>
            </a:r>
            <a:r>
              <a:rPr lang="en-GB" sz="1200" dirty="0" smtClean="0"/>
              <a:t>m high and 50 </a:t>
            </a:r>
            <a:r>
              <a:rPr lang="el-GR" sz="1200" dirty="0" smtClean="0"/>
              <a:t>μ</a:t>
            </a:r>
            <a:r>
              <a:rPr lang="en-GB" sz="1200" dirty="0" smtClean="0"/>
              <a:t>m wide) were</a:t>
            </a:r>
            <a:r>
              <a:rPr lang="tr-TR" sz="1200" dirty="0" smtClean="0"/>
              <a:t> </a:t>
            </a:r>
            <a:r>
              <a:rPr lang="en-GB" sz="1200" dirty="0" smtClean="0"/>
              <a:t>positioned on a surface of an insulating material, having a</a:t>
            </a:r>
            <a:r>
              <a:rPr lang="tr-TR" sz="1200" dirty="0" smtClean="0"/>
              <a:t> </a:t>
            </a:r>
            <a:r>
              <a:rPr lang="en-GB" sz="1200" dirty="0" smtClean="0"/>
              <a:t>distance of 50 </a:t>
            </a:r>
            <a:r>
              <a:rPr lang="el-GR" sz="1200" dirty="0" smtClean="0"/>
              <a:t>μ </a:t>
            </a:r>
            <a:r>
              <a:rPr lang="en-GB" sz="1200" dirty="0" smtClean="0"/>
              <a:t>m between them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94" y="457200"/>
            <a:ext cx="8306594" cy="1143000"/>
          </a:xfrm>
        </p:spPr>
        <p:txBody>
          <a:bodyPr/>
          <a:lstStyle/>
          <a:p>
            <a:r>
              <a:rPr lang="en-GB" sz="3200" dirty="0" smtClean="0"/>
              <a:t>Summary of Published Label-Free Affinity</a:t>
            </a:r>
            <a:br>
              <a:rPr lang="en-GB" sz="3200" dirty="0" smtClean="0"/>
            </a:br>
            <a:r>
              <a:rPr lang="en-US" sz="3200" dirty="0" smtClean="0"/>
              <a:t>Impedance Biosensors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94" y="2057400"/>
            <a:ext cx="8154988" cy="3733800"/>
          </a:xfrm>
        </p:spPr>
        <p:txBody>
          <a:bodyPr/>
          <a:lstStyle/>
          <a:p>
            <a:pPr marL="514350" indent="-514350">
              <a:buFontTx/>
              <a:buAutoNum type="alphaUcParenBoth"/>
            </a:pPr>
            <a:r>
              <a:rPr lang="en-US" sz="2400" dirty="0" smtClean="0"/>
              <a:t>Early Affinity Impedance Biosensors</a:t>
            </a:r>
            <a:endParaRPr lang="tr-TR" sz="2400" dirty="0" smtClean="0"/>
          </a:p>
          <a:p>
            <a:pPr marL="514350" indent="-514350">
              <a:buFontTx/>
              <a:buAutoNum type="alphaUcParenBoth"/>
            </a:pPr>
            <a:r>
              <a:rPr lang="en-US" sz="2400" dirty="0" err="1" smtClean="0"/>
              <a:t>Potentiostatic</a:t>
            </a:r>
            <a:r>
              <a:rPr lang="en-US" sz="2400" dirty="0" smtClean="0"/>
              <a:t> Step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err="1" smtClean="0"/>
              <a:t>Nonfaradaic</a:t>
            </a:r>
            <a:r>
              <a:rPr lang="en-US" sz="2400" dirty="0" smtClean="0"/>
              <a:t> Studies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err="1" smtClean="0"/>
              <a:t>Faradaic</a:t>
            </a:r>
            <a:r>
              <a:rPr lang="en-US" sz="2400" dirty="0" smtClean="0"/>
              <a:t> Studies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Polymer Films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Special Electrode Surfaces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err="1" smtClean="0"/>
              <a:t>Interdigitated</a:t>
            </a:r>
            <a:r>
              <a:rPr lang="en-US" sz="2400" dirty="0" smtClean="0"/>
              <a:t> Electrodes</a:t>
            </a:r>
          </a:p>
          <a:p>
            <a:pPr marL="514350" indent="-514350">
              <a:buFontTx/>
              <a:buAutoNum type="alphaUcParenBoth"/>
            </a:pPr>
            <a:r>
              <a:rPr lang="en-US" sz="2400" dirty="0" smtClean="0"/>
              <a:t>Miniaturization Efforts</a:t>
            </a:r>
          </a:p>
          <a:p>
            <a:pPr marL="514350" indent="-514350">
              <a:buNone/>
            </a:pPr>
            <a:endParaRPr lang="tr-TR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96194" y="60198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http://www3.interscience.wiley.com/journal/114263704/abstract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67594" y="5867400"/>
            <a:ext cx="7467600" cy="7620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6401594" y="2057400"/>
            <a:ext cx="1066800" cy="3505200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3505994" y="4114800"/>
            <a:ext cx="3352800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Box 5"/>
          <p:cNvSpPr txBox="1">
            <a:spLocks noChangeArrowheads="1"/>
          </p:cNvSpPr>
          <p:nvPr/>
        </p:nvSpPr>
        <p:spPr bwMode="auto">
          <a:xfrm>
            <a:off x="858838" y="261938"/>
            <a:ext cx="7697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Tx/>
              <a:buNone/>
            </a:pPr>
            <a:r>
              <a:rPr lang="tr-TR" sz="2800" b="1">
                <a:solidFill>
                  <a:srgbClr val="FF0000"/>
                </a:solidFill>
              </a:rPr>
              <a:t>Interdigitated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Capacitive</a:t>
            </a:r>
            <a:r>
              <a:rPr lang="en-US" sz="2800" b="1">
                <a:solidFill>
                  <a:srgbClr val="FF3300"/>
                </a:solidFill>
              </a:rPr>
              <a:t> </a:t>
            </a:r>
            <a:r>
              <a:rPr lang="tr-TR" sz="2800" b="1">
                <a:solidFill>
                  <a:srgbClr val="FF3300"/>
                </a:solidFill>
              </a:rPr>
              <a:t>Biosensor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838200" y="2133600"/>
            <a:ext cx="7850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Tx/>
              <a:buNone/>
            </a:pPr>
            <a:endParaRPr lang="el-GR" b="1">
              <a:latin typeface="Calibri" pitchFamily="34" charset="0"/>
            </a:endParaRP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382588" y="1219200"/>
            <a:ext cx="8597900" cy="50673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ko-KR" sz="2000" b="1">
                <a:solidFill>
                  <a:srgbClr val="0000FF"/>
                </a:solidFill>
                <a:ea typeface="굴림" charset="-127"/>
              </a:rPr>
              <a:t>The measuring principle of these sensors is based on</a:t>
            </a:r>
            <a:r>
              <a:rPr lang="tr-TR" altLang="ko-KR" sz="2000" b="1">
                <a:solidFill>
                  <a:srgbClr val="0000FF"/>
                </a:solidFill>
              </a:rPr>
              <a:t>:</a:t>
            </a:r>
          </a:p>
          <a:p>
            <a:endParaRPr lang="tr-TR" altLang="ko-KR" b="1">
              <a:solidFill>
                <a:srgbClr val="0000FF"/>
              </a:solidFill>
            </a:endParaRPr>
          </a:p>
          <a:p>
            <a:endParaRPr lang="tr-TR" altLang="ko-KR" b="1">
              <a:solidFill>
                <a:srgbClr val="0000FF"/>
              </a:solidFill>
            </a:endParaRPr>
          </a:p>
          <a:p>
            <a:r>
              <a:rPr lang="tr-TR" altLang="ko-KR" sz="2000" b="1">
                <a:solidFill>
                  <a:srgbClr val="0000FF"/>
                </a:solidFill>
              </a:rPr>
              <a:t>	</a:t>
            </a:r>
            <a:r>
              <a:rPr lang="tr-TR" altLang="ko-KR" sz="1600" b="1">
                <a:solidFill>
                  <a:srgbClr val="0000FF"/>
                </a:solidFill>
              </a:rPr>
              <a:t>C</a:t>
            </a:r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hanges in dielectric properties,</a:t>
            </a:r>
            <a:endParaRPr lang="tr-TR" altLang="ko-KR" sz="1600" b="1">
              <a:solidFill>
                <a:srgbClr val="0000FF"/>
              </a:solidFill>
            </a:endParaRPr>
          </a:p>
          <a:p>
            <a:r>
              <a:rPr lang="tr-TR" altLang="ko-KR" sz="1600" b="1">
                <a:solidFill>
                  <a:srgbClr val="0000FF"/>
                </a:solidFill>
              </a:rPr>
              <a:t>	C</a:t>
            </a:r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harge distribution, and conductivity change</a:t>
            </a:r>
            <a:endParaRPr lang="tr-TR" altLang="ko-KR" sz="1600" b="1">
              <a:solidFill>
                <a:srgbClr val="0000FF"/>
              </a:solidFill>
            </a:endParaRPr>
          </a:p>
          <a:p>
            <a:r>
              <a:rPr lang="tr-TR" altLang="ko-KR" sz="1600" b="1">
                <a:solidFill>
                  <a:srgbClr val="0000FF"/>
                </a:solidFill>
              </a:rPr>
              <a:t>	</a:t>
            </a:r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when an antibody-antigen complex formed on the surface of an</a:t>
            </a:r>
            <a:r>
              <a:rPr lang="tr-TR" altLang="ko-KR" sz="1600" b="1">
                <a:solidFill>
                  <a:srgbClr val="0000FF"/>
                </a:solidFill>
              </a:rPr>
              <a:t> </a:t>
            </a:r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electrode. </a:t>
            </a:r>
            <a:endParaRPr lang="tr-TR" sz="1600" b="1">
              <a:solidFill>
                <a:srgbClr val="0000FF"/>
              </a:solidFill>
            </a:endParaRPr>
          </a:p>
          <a:p>
            <a:endParaRPr lang="tr-TR" altLang="ko-KR" sz="1000" b="1">
              <a:solidFill>
                <a:srgbClr val="0000FF"/>
              </a:solidFill>
            </a:endParaRPr>
          </a:p>
          <a:p>
            <a:endParaRPr lang="tr-TR" altLang="ko-KR" sz="1600" b="1">
              <a:solidFill>
                <a:srgbClr val="0000FF"/>
              </a:solidFill>
            </a:endParaRPr>
          </a:p>
          <a:p>
            <a:endParaRPr lang="tr-TR" altLang="ko-KR" sz="1600" b="1">
              <a:solidFill>
                <a:srgbClr val="0000FF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tr-TR" altLang="ko-KR" b="1">
                <a:solidFill>
                  <a:srgbClr val="0000FF"/>
                </a:solidFill>
              </a:rPr>
              <a:t>    </a:t>
            </a:r>
            <a:r>
              <a:rPr lang="en-US" altLang="ko-KR" b="1">
                <a:solidFill>
                  <a:srgbClr val="0000FF"/>
                </a:solidFill>
                <a:ea typeface="굴림" charset="-127"/>
              </a:rPr>
              <a:t>The capacitance between the interdigitated electrodes </a:t>
            </a:r>
            <a:endParaRPr lang="tr-TR" altLang="ko-KR" b="1">
              <a:solidFill>
                <a:srgbClr val="0000FF"/>
              </a:solidFill>
            </a:endParaRPr>
          </a:p>
          <a:p>
            <a:pPr lvl="1"/>
            <a:endParaRPr lang="tr-TR" altLang="ko-KR" sz="1000" b="1">
              <a:solidFill>
                <a:srgbClr val="0000FF"/>
              </a:solidFill>
            </a:endParaRPr>
          </a:p>
          <a:p>
            <a:r>
              <a:rPr lang="tr-TR" altLang="ko-KR" b="1" i="1">
                <a:solidFill>
                  <a:srgbClr val="0000FF"/>
                </a:solidFill>
              </a:rPr>
              <a:t>		</a:t>
            </a:r>
            <a:r>
              <a:rPr lang="en-US" altLang="ko-KR" b="1" i="1">
                <a:solidFill>
                  <a:srgbClr val="0000FF"/>
                </a:solidFill>
                <a:ea typeface="굴림" charset="-127"/>
              </a:rPr>
              <a:t>C = 2 n </a:t>
            </a:r>
            <a:r>
              <a:rPr lang="en-US" altLang="ko-KR" b="1" i="1">
                <a:solidFill>
                  <a:srgbClr val="0000FF"/>
                </a:solidFill>
                <a:ea typeface="굴림" charset="-127"/>
                <a:sym typeface="Symbol" pitchFamily="18" charset="2"/>
              </a:rPr>
              <a:t></a:t>
            </a:r>
            <a:r>
              <a:rPr lang="en-US" altLang="ko-KR" b="1" i="1">
                <a:solidFill>
                  <a:srgbClr val="0000FF"/>
                </a:solidFill>
                <a:ea typeface="굴림" charset="-127"/>
              </a:rPr>
              <a:t> </a:t>
            </a:r>
            <a:r>
              <a:rPr lang="en-US" altLang="ko-KR" b="1" i="1">
                <a:solidFill>
                  <a:srgbClr val="0000FF"/>
                </a:solidFill>
                <a:ea typeface="굴림" charset="-127"/>
                <a:sym typeface="Symbol" pitchFamily="18" charset="2"/>
              </a:rPr>
              <a:t></a:t>
            </a:r>
            <a:r>
              <a:rPr lang="en-US" altLang="ko-KR" b="1" i="1" baseline="-25000">
                <a:solidFill>
                  <a:srgbClr val="0000FF"/>
                </a:solidFill>
                <a:ea typeface="굴림" charset="-127"/>
              </a:rPr>
              <a:t>0</a:t>
            </a:r>
            <a:r>
              <a:rPr lang="en-US" altLang="ko-KR" b="1" i="1">
                <a:solidFill>
                  <a:srgbClr val="0000FF"/>
                </a:solidFill>
                <a:ea typeface="굴림" charset="-127"/>
              </a:rPr>
              <a:t> A/d, </a:t>
            </a:r>
            <a:endParaRPr lang="tr-TR" altLang="ko-KR" b="1" i="1">
              <a:solidFill>
                <a:srgbClr val="0000FF"/>
              </a:solidFill>
            </a:endParaRPr>
          </a:p>
          <a:p>
            <a:endParaRPr lang="tr-TR" altLang="ko-KR" sz="1000" b="1" i="1">
              <a:solidFill>
                <a:srgbClr val="0000FF"/>
              </a:solidFill>
            </a:endParaRPr>
          </a:p>
          <a:p>
            <a:r>
              <a:rPr lang="tr-TR" altLang="ko-KR" b="1" i="1">
                <a:solidFill>
                  <a:srgbClr val="0000FF"/>
                </a:solidFill>
              </a:rPr>
              <a:t>	</a:t>
            </a:r>
            <a:r>
              <a:rPr lang="en-US" altLang="ko-KR" sz="1600" b="1" i="1">
                <a:solidFill>
                  <a:srgbClr val="0000FF"/>
                </a:solidFill>
                <a:ea typeface="굴림" charset="-127"/>
              </a:rPr>
              <a:t>with </a:t>
            </a:r>
            <a:r>
              <a:rPr lang="en-US" altLang="ko-KR" sz="1600" b="1" i="1">
                <a:solidFill>
                  <a:srgbClr val="0000FF"/>
                </a:solidFill>
                <a:ea typeface="굴림" charset="-127"/>
                <a:sym typeface="Symbol" pitchFamily="18" charset="2"/>
              </a:rPr>
              <a:t></a:t>
            </a:r>
            <a:r>
              <a:rPr lang="en-US" altLang="ko-KR" sz="1600" b="1" i="1">
                <a:solidFill>
                  <a:srgbClr val="0000FF"/>
                </a:solidFill>
                <a:ea typeface="굴림" charset="-127"/>
              </a:rPr>
              <a:t> </a:t>
            </a:r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is the dielectric constant of the medium between the plates, </a:t>
            </a:r>
            <a:endParaRPr lang="tr-TR" altLang="ko-KR" sz="1600" b="1">
              <a:solidFill>
                <a:srgbClr val="0000FF"/>
              </a:solidFill>
            </a:endParaRPr>
          </a:p>
          <a:p>
            <a:r>
              <a:rPr lang="tr-TR" altLang="ko-KR" sz="1600" b="1" i="1">
                <a:solidFill>
                  <a:srgbClr val="0000FF"/>
                </a:solidFill>
                <a:sym typeface="Symbol" pitchFamily="18" charset="2"/>
              </a:rPr>
              <a:t>	</a:t>
            </a:r>
            <a:r>
              <a:rPr lang="en-US" altLang="ko-KR" sz="1600" b="1" i="1">
                <a:solidFill>
                  <a:srgbClr val="0000FF"/>
                </a:solidFill>
                <a:ea typeface="굴림" charset="-127"/>
                <a:sym typeface="Symbol" pitchFamily="18" charset="2"/>
              </a:rPr>
              <a:t></a:t>
            </a:r>
            <a:r>
              <a:rPr lang="en-US" altLang="ko-KR" sz="1600" b="1" i="1" baseline="-25000">
                <a:solidFill>
                  <a:srgbClr val="0000FF"/>
                </a:solidFill>
                <a:ea typeface="굴림" charset="-127"/>
              </a:rPr>
              <a:t>0</a:t>
            </a:r>
            <a:r>
              <a:rPr lang="en-US" altLang="ko-KR" sz="1600" b="1" i="1">
                <a:solidFill>
                  <a:srgbClr val="0000FF"/>
                </a:solidFill>
                <a:ea typeface="굴림" charset="-127"/>
              </a:rPr>
              <a:t> </a:t>
            </a:r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permittivity of free space,</a:t>
            </a:r>
            <a:endParaRPr lang="tr-TR" altLang="ko-KR" sz="1600" b="1">
              <a:solidFill>
                <a:srgbClr val="0000FF"/>
              </a:solidFill>
            </a:endParaRPr>
          </a:p>
          <a:p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 </a:t>
            </a:r>
            <a:r>
              <a:rPr lang="tr-TR" altLang="ko-KR" sz="1600" b="1">
                <a:solidFill>
                  <a:srgbClr val="0000FF"/>
                </a:solidFill>
              </a:rPr>
              <a:t>	</a:t>
            </a:r>
            <a:r>
              <a:rPr lang="en-US" altLang="ko-KR" sz="1600" b="1" i="1">
                <a:solidFill>
                  <a:srgbClr val="0000FF"/>
                </a:solidFill>
                <a:ea typeface="굴림" charset="-127"/>
              </a:rPr>
              <a:t>A</a:t>
            </a:r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 the area of the electrodes and </a:t>
            </a:r>
            <a:endParaRPr lang="tr-TR" altLang="ko-KR" sz="1600" b="1">
              <a:solidFill>
                <a:srgbClr val="0000FF"/>
              </a:solidFill>
            </a:endParaRPr>
          </a:p>
          <a:p>
            <a:r>
              <a:rPr lang="tr-TR" altLang="ko-KR" sz="1600" b="1" i="1">
                <a:solidFill>
                  <a:srgbClr val="0000FF"/>
                </a:solidFill>
              </a:rPr>
              <a:t>	</a:t>
            </a:r>
            <a:r>
              <a:rPr lang="en-US" altLang="ko-KR" sz="1600" b="1" i="1">
                <a:solidFill>
                  <a:srgbClr val="0000FF"/>
                </a:solidFill>
                <a:ea typeface="굴림" charset="-127"/>
              </a:rPr>
              <a:t>d</a:t>
            </a:r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 the distance between the two electrodes, </a:t>
            </a:r>
            <a:r>
              <a:rPr lang="en-US" altLang="ko-KR" sz="1600" b="1" i="1">
                <a:solidFill>
                  <a:srgbClr val="0000FF"/>
                </a:solidFill>
                <a:ea typeface="굴림" charset="-127"/>
              </a:rPr>
              <a:t>n</a:t>
            </a:r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 being the number of electrodes</a:t>
            </a:r>
            <a:endParaRPr lang="tr-TR" altLang="ko-KR" sz="1600" b="1">
              <a:solidFill>
                <a:srgbClr val="0000FF"/>
              </a:solidFill>
            </a:endParaRPr>
          </a:p>
          <a:p>
            <a:r>
              <a:rPr lang="en-US" altLang="ko-KR" b="1">
                <a:solidFill>
                  <a:srgbClr val="0000FF"/>
                </a:solidFill>
                <a:ea typeface="굴림" charset="-127"/>
              </a:rPr>
              <a:t> </a:t>
            </a:r>
            <a:endParaRPr lang="tr-TR" altLang="ko-KR" b="1">
              <a:solidFill>
                <a:srgbClr val="0000FF"/>
              </a:solidFill>
            </a:endParaRPr>
          </a:p>
          <a:p>
            <a:endParaRPr lang="tr-TR" sz="2000" b="1">
              <a:solidFill>
                <a:srgbClr val="0000FF"/>
              </a:solidFill>
            </a:endParaRPr>
          </a:p>
          <a:p>
            <a:pPr lvl="1"/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229382" name="Line 6"/>
          <p:cNvSpPr>
            <a:spLocks noChangeShapeType="1"/>
          </p:cNvSpPr>
          <p:nvPr/>
        </p:nvSpPr>
        <p:spPr bwMode="auto">
          <a:xfrm>
            <a:off x="568325" y="2590800"/>
            <a:ext cx="6873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lIns="90000" tIns="46800" rIns="90000" bIns="46800" anchor="ctr"/>
          <a:lstStyle/>
          <a:p>
            <a:endParaRPr lang="en-US"/>
          </a:p>
        </p:txBody>
      </p:sp>
      <p:sp>
        <p:nvSpPr>
          <p:cNvPr id="229383" name="Line 7"/>
          <p:cNvSpPr>
            <a:spLocks noChangeShapeType="1"/>
          </p:cNvSpPr>
          <p:nvPr/>
        </p:nvSpPr>
        <p:spPr bwMode="auto">
          <a:xfrm>
            <a:off x="549275" y="2286000"/>
            <a:ext cx="6873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lIns="90000" tIns="46800" rIns="90000" bIns="46800" anchor="ctr"/>
          <a:lstStyle/>
          <a:p>
            <a:endParaRPr lang="en-US"/>
          </a:p>
        </p:txBody>
      </p:sp>
      <p:grpSp>
        <p:nvGrpSpPr>
          <p:cNvPr id="229386" name="Group 10"/>
          <p:cNvGrpSpPr>
            <a:grpSpLocks/>
          </p:cNvGrpSpPr>
          <p:nvPr/>
        </p:nvGrpSpPr>
        <p:grpSpPr bwMode="auto">
          <a:xfrm>
            <a:off x="944563" y="800100"/>
            <a:ext cx="7553325" cy="95250"/>
            <a:chOff x="595" y="504"/>
            <a:chExt cx="4758" cy="60"/>
          </a:xfrm>
        </p:grpSpPr>
        <p:sp>
          <p:nvSpPr>
            <p:cNvPr id="229384" name="Line 8"/>
            <p:cNvSpPr>
              <a:spLocks noChangeShapeType="1"/>
            </p:cNvSpPr>
            <p:nvPr/>
          </p:nvSpPr>
          <p:spPr bwMode="auto">
            <a:xfrm>
              <a:off x="595" y="504"/>
              <a:ext cx="475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29385" name="Line 9"/>
            <p:cNvSpPr>
              <a:spLocks noChangeShapeType="1"/>
            </p:cNvSpPr>
            <p:nvPr/>
          </p:nvSpPr>
          <p:spPr bwMode="auto">
            <a:xfrm>
              <a:off x="601" y="564"/>
              <a:ext cx="475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7850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Tx/>
              <a:buNone/>
            </a:pPr>
            <a:endParaRPr lang="el-GR" b="1">
              <a:latin typeface="Calibri" pitchFamily="34" charset="0"/>
            </a:endParaRP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219075" y="4500563"/>
            <a:ext cx="8840788" cy="18002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endParaRPr lang="tr-TR" sz="100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Char char="Ø"/>
            </a:pPr>
            <a:endParaRPr lang="tr-TR" sz="100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Char char="Ø"/>
            </a:pPr>
            <a:endParaRPr lang="tr-TR" sz="100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Char char="Ø"/>
            </a:pPr>
            <a:endParaRPr lang="tr-TR" sz="1000" b="1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chemeClr val="folHlink"/>
                </a:solidFill>
              </a:rPr>
              <a:t>In a complex protein</a:t>
            </a:r>
            <a:endParaRPr lang="tr-TR" b="1">
              <a:solidFill>
                <a:schemeClr val="folHlink"/>
              </a:solidFill>
            </a:endParaRPr>
          </a:p>
          <a:p>
            <a:r>
              <a:rPr lang="tr-TR" b="1">
                <a:solidFill>
                  <a:schemeClr val="folHlink"/>
                </a:solidFill>
              </a:rPr>
              <a:t>	    </a:t>
            </a:r>
            <a:r>
              <a:rPr lang="en-US" b="1">
                <a:solidFill>
                  <a:schemeClr val="folHlink"/>
                </a:solidFill>
              </a:rPr>
              <a:t> </a:t>
            </a:r>
            <a:r>
              <a:rPr lang="tr-TR" b="1">
                <a:solidFill>
                  <a:schemeClr val="folHlink"/>
                </a:solidFill>
              </a:rPr>
              <a:t>    </a:t>
            </a:r>
            <a:r>
              <a:rPr lang="en-US" b="1">
                <a:solidFill>
                  <a:schemeClr val="folHlink"/>
                </a:solidFill>
              </a:rPr>
              <a:t>positive and negative charges</a:t>
            </a:r>
            <a:endParaRPr lang="tr-TR" b="1">
              <a:solidFill>
                <a:schemeClr val="folHlink"/>
              </a:solidFill>
            </a:endParaRPr>
          </a:p>
          <a:p>
            <a:r>
              <a:rPr lang="en-US" b="1">
                <a:solidFill>
                  <a:schemeClr val="folHlink"/>
                </a:solidFill>
              </a:rPr>
              <a:t> </a:t>
            </a:r>
            <a:r>
              <a:rPr lang="tr-TR" b="1">
                <a:solidFill>
                  <a:schemeClr val="folHlink"/>
                </a:solidFill>
              </a:rPr>
              <a:t>      		</a:t>
            </a:r>
            <a:r>
              <a:rPr lang="en-US" b="1">
                <a:solidFill>
                  <a:schemeClr val="folHlink"/>
                </a:solidFill>
              </a:rPr>
              <a:t>from the ionizable side chains of acidic and basic amino acid </a:t>
            </a:r>
            <a:r>
              <a:rPr lang="tr-TR" b="1">
                <a:solidFill>
                  <a:schemeClr val="folHlink"/>
                </a:solidFill>
              </a:rPr>
              <a:t>		</a:t>
            </a:r>
            <a:r>
              <a:rPr lang="en-US" b="1">
                <a:solidFill>
                  <a:schemeClr val="folHlink"/>
                </a:solidFill>
              </a:rPr>
              <a:t>present in the protein structure.</a:t>
            </a:r>
          </a:p>
        </p:txBody>
      </p:sp>
      <p:pic>
        <p:nvPicPr>
          <p:cNvPr id="1996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994" y="914400"/>
            <a:ext cx="7621588" cy="3817938"/>
          </a:xfrm>
          <a:prstGeom prst="rect">
            <a:avLst/>
          </a:prstGeom>
          <a:noFill/>
        </p:spPr>
      </p:pic>
      <p:sp>
        <p:nvSpPr>
          <p:cNvPr id="199686" name="Line 6"/>
          <p:cNvSpPr>
            <a:spLocks noChangeShapeType="1"/>
          </p:cNvSpPr>
          <p:nvPr/>
        </p:nvSpPr>
        <p:spPr bwMode="auto">
          <a:xfrm>
            <a:off x="1143000" y="558165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9687" name="Line 7"/>
          <p:cNvSpPr>
            <a:spLocks noChangeShapeType="1"/>
          </p:cNvSpPr>
          <p:nvPr/>
        </p:nvSpPr>
        <p:spPr bwMode="auto">
          <a:xfrm>
            <a:off x="1333500" y="5857875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9688" name="Rectangle 8"/>
          <p:cNvSpPr>
            <a:spLocks noChangeArrowheads="1"/>
          </p:cNvSpPr>
          <p:nvPr/>
        </p:nvSpPr>
        <p:spPr bwMode="auto">
          <a:xfrm>
            <a:off x="458788" y="228600"/>
            <a:ext cx="3876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FontTx/>
              <a:buNone/>
            </a:pPr>
            <a:r>
              <a:rPr lang="en-US" altLang="ko-KR" sz="2400" b="1" i="1">
                <a:solidFill>
                  <a:srgbClr val="FF0000"/>
                </a:solidFill>
                <a:ea typeface="굴림" charset="-127"/>
              </a:rPr>
              <a:t>Dielectric measurements</a:t>
            </a:r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7850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Tx/>
              <a:buNone/>
            </a:pPr>
            <a:endParaRPr lang="el-GR" b="1">
              <a:latin typeface="Calibri" pitchFamily="34" charset="0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444500" y="1433513"/>
            <a:ext cx="8383588" cy="41544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tr-TR" sz="1600" b="1">
                <a:solidFill>
                  <a:schemeClr val="folHlink"/>
                </a:solidFill>
              </a:rPr>
              <a:t>              	</a:t>
            </a:r>
            <a:r>
              <a:rPr lang="en-US" sz="1600" b="1">
                <a:solidFill>
                  <a:srgbClr val="0000FF"/>
                </a:solidFill>
              </a:rPr>
              <a:t>The simplest molecular dipole consists of a pair of opposite electrical charges with magnitude of </a:t>
            </a:r>
            <a:r>
              <a:rPr lang="en-US" sz="1600" b="1" i="1">
                <a:solidFill>
                  <a:srgbClr val="0000FF"/>
                </a:solidFill>
              </a:rPr>
              <a:t>+q</a:t>
            </a:r>
            <a:r>
              <a:rPr lang="en-US" sz="1600" b="1">
                <a:solidFill>
                  <a:srgbClr val="0000FF"/>
                </a:solidFill>
              </a:rPr>
              <a:t> and </a:t>
            </a:r>
            <a:r>
              <a:rPr lang="en-US" sz="1600" b="1" i="1">
                <a:solidFill>
                  <a:srgbClr val="0000FF"/>
                </a:solidFill>
              </a:rPr>
              <a:t>–q</a:t>
            </a:r>
            <a:r>
              <a:rPr lang="en-US" sz="1600" b="1">
                <a:solidFill>
                  <a:srgbClr val="0000FF"/>
                </a:solidFill>
              </a:rPr>
              <a:t> and separated by </a:t>
            </a:r>
            <a:r>
              <a:rPr lang="en-US" sz="1600" b="1" i="1">
                <a:solidFill>
                  <a:srgbClr val="0000FF"/>
                </a:solidFill>
              </a:rPr>
              <a:t>r</a:t>
            </a:r>
            <a:r>
              <a:rPr lang="en-US" sz="1600" b="1">
                <a:solidFill>
                  <a:srgbClr val="0000FF"/>
                </a:solidFill>
              </a:rPr>
              <a:t>, vector distance.</a:t>
            </a:r>
            <a:endParaRPr lang="tr-TR" sz="1600" b="1">
              <a:solidFill>
                <a:srgbClr val="0000FF"/>
              </a:solidFill>
            </a:endParaRPr>
          </a:p>
          <a:p>
            <a:endParaRPr lang="tr-TR" sz="1600" b="1">
              <a:solidFill>
                <a:srgbClr val="0000FF"/>
              </a:solidFill>
            </a:endParaRPr>
          </a:p>
          <a:p>
            <a:endParaRPr lang="tr-TR" sz="10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 The molecular dipole moment m is given by the equation</a:t>
            </a:r>
            <a:endParaRPr lang="tr-TR" sz="1600" b="1">
              <a:solidFill>
                <a:srgbClr val="0000FF"/>
              </a:solidFill>
            </a:endParaRPr>
          </a:p>
          <a:p>
            <a:endParaRPr lang="tr-TR" sz="1600" b="1">
              <a:solidFill>
                <a:srgbClr val="0000FF"/>
              </a:solidFill>
            </a:endParaRPr>
          </a:p>
          <a:p>
            <a:endParaRPr lang="tr-TR" sz="1000" b="1">
              <a:solidFill>
                <a:srgbClr val="0000FF"/>
              </a:solidFill>
            </a:endParaRPr>
          </a:p>
          <a:p>
            <a:r>
              <a:rPr lang="tr-TR" sz="1600" b="1">
                <a:solidFill>
                  <a:srgbClr val="0000FF"/>
                </a:solidFill>
              </a:rPr>
              <a:t>	</a:t>
            </a:r>
            <a:r>
              <a:rPr lang="en-US" sz="1600" b="1">
                <a:solidFill>
                  <a:srgbClr val="0000FF"/>
                </a:solidFill>
              </a:rPr>
              <a:t> </a:t>
            </a:r>
            <a:r>
              <a:rPr lang="en-US" b="1" i="1">
                <a:solidFill>
                  <a:srgbClr val="0000FF"/>
                </a:solidFill>
              </a:rPr>
              <a:t>m=qr</a:t>
            </a:r>
            <a:endParaRPr lang="tr-TR" b="1">
              <a:solidFill>
                <a:srgbClr val="0000FF"/>
              </a:solidFill>
            </a:endParaRPr>
          </a:p>
          <a:p>
            <a:endParaRPr lang="tr-TR" b="1">
              <a:solidFill>
                <a:srgbClr val="0000FF"/>
              </a:solidFill>
            </a:endParaRPr>
          </a:p>
          <a:p>
            <a:endParaRPr lang="tr-TR" b="1">
              <a:solidFill>
                <a:srgbClr val="0000FF"/>
              </a:solidFill>
            </a:endParaRPr>
          </a:p>
          <a:p>
            <a:r>
              <a:rPr lang="tr-TR" sz="1600" b="1">
                <a:solidFill>
                  <a:srgbClr val="0000FF"/>
                </a:solidFill>
              </a:rPr>
              <a:t>	</a:t>
            </a:r>
            <a:r>
              <a:rPr lang="en-US" sz="1600" b="1">
                <a:solidFill>
                  <a:srgbClr val="0000FF"/>
                </a:solidFill>
              </a:rPr>
              <a:t>protein-analyte complex formation will give rise to an increase in molecular size of a protein-analyte complex. </a:t>
            </a:r>
            <a:endParaRPr lang="tr-TR" sz="1600" b="1">
              <a:solidFill>
                <a:srgbClr val="0000FF"/>
              </a:solidFill>
            </a:endParaRPr>
          </a:p>
          <a:p>
            <a:endParaRPr lang="tr-TR" sz="1600" b="1">
              <a:solidFill>
                <a:srgbClr val="0000FF"/>
              </a:solidFill>
            </a:endParaRPr>
          </a:p>
          <a:p>
            <a:endParaRPr lang="tr-TR" sz="1600" b="1">
              <a:solidFill>
                <a:srgbClr val="0000FF"/>
              </a:solidFill>
            </a:endParaRPr>
          </a:p>
          <a:p>
            <a:r>
              <a:rPr lang="tr-TR" sz="1600" b="1">
                <a:solidFill>
                  <a:srgbClr val="0000FF"/>
                </a:solidFill>
              </a:rPr>
              <a:t>	</a:t>
            </a:r>
            <a:r>
              <a:rPr lang="en-US" sz="1600" b="1">
                <a:solidFill>
                  <a:srgbClr val="0000FF"/>
                </a:solidFill>
              </a:rPr>
              <a:t>This increase in size of a protein-analyte complex therefore leads to a relatively large permanent dipole moment. </a:t>
            </a:r>
          </a:p>
          <a:p>
            <a:endParaRPr lang="en-US" sz="1600" b="1">
              <a:solidFill>
                <a:srgbClr val="0000FF"/>
              </a:solidFill>
            </a:endParaRPr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476250" y="1600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430213" y="3960813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490538" y="4951413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458788" y="442913"/>
            <a:ext cx="3876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FontTx/>
              <a:buNone/>
            </a:pPr>
            <a:r>
              <a:rPr lang="en-US" altLang="ko-KR" sz="2400" b="1" i="1">
                <a:solidFill>
                  <a:srgbClr val="FF0000"/>
                </a:solidFill>
                <a:ea typeface="굴림" charset="-127"/>
              </a:rPr>
              <a:t>Dielectric measurements</a:t>
            </a:r>
            <a:r>
              <a:rPr lang="en-US" altLang="ko-KR" sz="2400" b="1">
                <a:solidFill>
                  <a:srgbClr val="0000FF"/>
                </a:solidFill>
                <a:ea typeface="굴림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81" name="Picture 5" descr="Fig 6"/>
          <p:cNvPicPr>
            <a:picLocks noChangeAspect="1" noChangeArrowheads="1"/>
          </p:cNvPicPr>
          <p:nvPr/>
        </p:nvPicPr>
        <p:blipFill>
          <a:blip r:embed="rId3"/>
          <a:srcRect t="10266"/>
          <a:stretch>
            <a:fillRect/>
          </a:stretch>
        </p:blipFill>
        <p:spPr bwMode="auto">
          <a:xfrm>
            <a:off x="1524794" y="228600"/>
            <a:ext cx="5942806" cy="4419600"/>
          </a:xfrm>
          <a:prstGeom prst="rect">
            <a:avLst/>
          </a:prstGeom>
          <a:noFill/>
        </p:spPr>
      </p:pic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153988" y="4872038"/>
            <a:ext cx="9048750" cy="16732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ko-KR" sz="1400" b="1">
                <a:solidFill>
                  <a:srgbClr val="0000FF"/>
                </a:solidFill>
              </a:rPr>
              <a:t>The d</a:t>
            </a:r>
            <a:r>
              <a:rPr lang="en-US" altLang="ko-KR" sz="1400" b="1">
                <a:solidFill>
                  <a:srgbClr val="0000FF"/>
                </a:solidFill>
                <a:ea typeface="굴림" charset="-127"/>
              </a:rPr>
              <a:t>ielectric constant passed through dieletric dispersion and decreased with frequency.</a:t>
            </a:r>
            <a:endParaRPr lang="tr-TR" altLang="ko-KR" sz="1400" b="1">
              <a:solidFill>
                <a:srgbClr val="0000FF"/>
              </a:solidFill>
            </a:endParaRPr>
          </a:p>
          <a:p>
            <a:endParaRPr lang="tr-TR" altLang="ko-KR" sz="1000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400" b="1">
                <a:solidFill>
                  <a:srgbClr val="0000FF"/>
                </a:solidFill>
              </a:rPr>
              <a:t>It </a:t>
            </a:r>
            <a:r>
              <a:rPr lang="en-US" sz="1400" b="1">
                <a:solidFill>
                  <a:srgbClr val="0000FF"/>
                </a:solidFill>
              </a:rPr>
              <a:t>was also observed that the dielectric dispersion Δ</a:t>
            </a:r>
            <a:r>
              <a:rPr lang="en-US" sz="1400" b="1">
                <a:solidFill>
                  <a:srgbClr val="0000FF"/>
                </a:solidFill>
                <a:sym typeface="Symbol" pitchFamily="18" charset="2"/>
              </a:rPr>
              <a:t></a:t>
            </a:r>
            <a:r>
              <a:rPr lang="en-US" sz="1400" b="1">
                <a:solidFill>
                  <a:srgbClr val="0000FF"/>
                </a:solidFill>
              </a:rPr>
              <a:t> (= </a:t>
            </a:r>
            <a:r>
              <a:rPr lang="en-US" sz="1400" b="1">
                <a:solidFill>
                  <a:srgbClr val="0000FF"/>
                </a:solidFill>
                <a:sym typeface="Symbol" pitchFamily="18" charset="2"/>
              </a:rPr>
              <a:t></a:t>
            </a:r>
            <a:r>
              <a:rPr lang="en-US" sz="1400" b="1" baseline="-25000">
                <a:solidFill>
                  <a:srgbClr val="0000FF"/>
                </a:solidFill>
              </a:rPr>
              <a:t>s</a:t>
            </a:r>
            <a:r>
              <a:rPr lang="en-US" sz="1400" b="1">
                <a:solidFill>
                  <a:srgbClr val="0000FF"/>
                </a:solidFill>
              </a:rPr>
              <a:t> - </a:t>
            </a:r>
            <a:r>
              <a:rPr lang="en-US" sz="1400" b="1">
                <a:solidFill>
                  <a:srgbClr val="0000FF"/>
                </a:solidFill>
                <a:sym typeface="Symbol" pitchFamily="18" charset="2"/>
              </a:rPr>
              <a:t></a:t>
            </a:r>
            <a:r>
              <a:rPr lang="en-US" sz="1400" b="1" baseline="-25000">
                <a:solidFill>
                  <a:srgbClr val="0000FF"/>
                </a:solidFill>
              </a:rPr>
              <a:t>∞</a:t>
            </a:r>
            <a:r>
              <a:rPr lang="en-US" sz="1400" b="1">
                <a:solidFill>
                  <a:srgbClr val="0000FF"/>
                </a:solidFill>
              </a:rPr>
              <a:t>)</a:t>
            </a:r>
            <a:r>
              <a:rPr lang="en-US" sz="1400" b="1" i="1">
                <a:solidFill>
                  <a:srgbClr val="0000FF"/>
                </a:solidFill>
              </a:rPr>
              <a:t> </a:t>
            </a:r>
            <a:r>
              <a:rPr lang="en-US" sz="1400" b="1">
                <a:solidFill>
                  <a:srgbClr val="0000FF"/>
                </a:solidFill>
              </a:rPr>
              <a:t>for control is lower than the antigen treated sample.</a:t>
            </a:r>
            <a:endParaRPr lang="tr-TR" sz="1400" b="1">
              <a:solidFill>
                <a:srgbClr val="0000FF"/>
              </a:solidFill>
            </a:endParaRPr>
          </a:p>
          <a:p>
            <a:endParaRPr lang="tr-TR" sz="1000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>
                <a:solidFill>
                  <a:srgbClr val="0000FF"/>
                </a:solidFill>
              </a:rPr>
              <a:t>The changes in the value of Δ</a:t>
            </a:r>
            <a:r>
              <a:rPr lang="en-US" sz="1400" b="1">
                <a:solidFill>
                  <a:srgbClr val="0000FF"/>
                </a:solidFill>
                <a:sym typeface="Symbol" pitchFamily="18" charset="2"/>
              </a:rPr>
              <a:t></a:t>
            </a:r>
            <a:r>
              <a:rPr lang="en-US" sz="1400" b="1">
                <a:solidFill>
                  <a:srgbClr val="0000FF"/>
                </a:solidFill>
              </a:rPr>
              <a:t> were attributed to change in shape and volume of protein molecules is clear from the figure that the values of conductivity increased which</a:t>
            </a:r>
            <a:r>
              <a:rPr lang="tr-TR" sz="1400" b="1">
                <a:solidFill>
                  <a:srgbClr val="0000FF"/>
                </a:solidFill>
              </a:rPr>
              <a:t> </a:t>
            </a:r>
            <a:r>
              <a:rPr lang="en-US" sz="1400" b="1">
                <a:solidFill>
                  <a:srgbClr val="0000FF"/>
                </a:solidFill>
              </a:rPr>
              <a:t>accompanied by a decrease in the values of dielectric constant.</a:t>
            </a:r>
            <a:endParaRPr lang="tr-TR" altLang="ko-KR" sz="1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42875"/>
            <a:ext cx="8231187" cy="1143000"/>
          </a:xfrm>
        </p:spPr>
        <p:txBody>
          <a:bodyPr/>
          <a:lstStyle/>
          <a:p>
            <a:r>
              <a:rPr lang="tr-TR" sz="3200" b="1">
                <a:solidFill>
                  <a:srgbClr val="FF3300"/>
                </a:solidFill>
              </a:rPr>
              <a:t>BIOSENSOR CLASSIFICATION-II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62100"/>
            <a:ext cx="82169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sz="2400" b="1"/>
              <a:t>Types of Transducers 	Measured Property</a:t>
            </a:r>
            <a:endParaRPr lang="en-US" sz="2400" b="1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735013" y="2309813"/>
            <a:ext cx="8181975" cy="41179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b="1" dirty="0"/>
              <a:t>Electrochemical</a:t>
            </a:r>
            <a:r>
              <a:rPr lang="tr-TR" b="1" dirty="0"/>
              <a:t> 			</a:t>
            </a:r>
            <a:r>
              <a:rPr lang="en-US" b="1" dirty="0" err="1"/>
              <a:t>Potentiometric</a:t>
            </a:r>
            <a:r>
              <a:rPr lang="tr-TR" b="1" dirty="0"/>
              <a:t>				 			</a:t>
            </a:r>
            <a:r>
              <a:rPr lang="en-US" b="1" dirty="0" err="1"/>
              <a:t>Amperometric</a:t>
            </a:r>
            <a:endParaRPr lang="tr-TR" b="1" dirty="0"/>
          </a:p>
          <a:p>
            <a:r>
              <a:rPr lang="tr-TR" b="1" dirty="0"/>
              <a:t>				Voltametric</a:t>
            </a:r>
          </a:p>
          <a:p>
            <a:endParaRPr lang="tr-TR" sz="1200" b="1" dirty="0"/>
          </a:p>
          <a:p>
            <a:r>
              <a:rPr lang="tr-TR" b="1" dirty="0">
                <a:solidFill>
                  <a:srgbClr val="0000FF"/>
                </a:solidFill>
              </a:rPr>
              <a:t>Electrical /</a:t>
            </a:r>
            <a:r>
              <a:rPr lang="tr-TR" b="1" dirty="0" smtClean="0">
                <a:solidFill>
                  <a:srgbClr val="0000FF"/>
                </a:solidFill>
              </a:rPr>
              <a:t>capacitive/Impedance</a:t>
            </a:r>
            <a:r>
              <a:rPr lang="tr-TR" b="1" dirty="0">
                <a:solidFill>
                  <a:srgbClr val="0000FF"/>
                </a:solidFill>
              </a:rPr>
              <a:t>	Dielectric properties</a:t>
            </a:r>
          </a:p>
          <a:p>
            <a:r>
              <a:rPr lang="tr-TR" b="1" dirty="0"/>
              <a:t>				Electrolyte conductivity</a:t>
            </a:r>
          </a:p>
          <a:p>
            <a:endParaRPr lang="tr-TR" sz="1200" b="1" dirty="0"/>
          </a:p>
          <a:p>
            <a:r>
              <a:rPr lang="tr-TR" b="1" dirty="0"/>
              <a:t>Optical 				Fluoresence</a:t>
            </a:r>
          </a:p>
          <a:p>
            <a:r>
              <a:rPr lang="tr-TR" b="1" dirty="0"/>
              <a:t>				Adsorption</a:t>
            </a:r>
          </a:p>
          <a:p>
            <a:r>
              <a:rPr lang="tr-TR" b="1" dirty="0"/>
              <a:t>				Reflection</a:t>
            </a:r>
          </a:p>
          <a:p>
            <a:endParaRPr lang="tr-TR" sz="1200" b="1" dirty="0"/>
          </a:p>
          <a:p>
            <a:r>
              <a:rPr lang="tr-TR" b="1" dirty="0"/>
              <a:t>Mass sensitive 			Resonance frequency of piezocrystals</a:t>
            </a:r>
          </a:p>
          <a:p>
            <a:endParaRPr lang="tr-TR" sz="1200" b="1" dirty="0"/>
          </a:p>
          <a:p>
            <a:r>
              <a:rPr lang="tr-TR" b="1" dirty="0"/>
              <a:t>Thermal 			Heat of reaction</a:t>
            </a:r>
          </a:p>
          <a:p>
            <a:r>
              <a:rPr lang="tr-TR" b="1" dirty="0"/>
              <a:t>				Heat of adsorpsion</a:t>
            </a:r>
          </a:p>
          <a:p>
            <a:endParaRPr lang="tr-TR" b="1" dirty="0"/>
          </a:p>
        </p:txBody>
      </p:sp>
      <p:sp>
        <p:nvSpPr>
          <p:cNvPr id="187397" name="Line 5"/>
          <p:cNvSpPr>
            <a:spLocks noChangeShapeType="1"/>
          </p:cNvSpPr>
          <p:nvPr/>
        </p:nvSpPr>
        <p:spPr bwMode="auto">
          <a:xfrm>
            <a:off x="230188" y="2238375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182563" y="144780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>
            <a:off x="228600" y="634365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686594" y="3276600"/>
            <a:ext cx="6781800" cy="6858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230188" y="4443413"/>
            <a:ext cx="8915400" cy="22510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400" b="1">
                <a:solidFill>
                  <a:srgbClr val="0000FF"/>
                </a:solidFill>
              </a:rPr>
              <a:t> </a:t>
            </a:r>
            <a:r>
              <a:rPr lang="en-US" sz="1400" b="1">
                <a:solidFill>
                  <a:srgbClr val="0000FF"/>
                </a:solidFill>
              </a:rPr>
              <a:t> </a:t>
            </a:r>
            <a:r>
              <a:rPr lang="tr-TR" sz="1400" b="1">
                <a:solidFill>
                  <a:srgbClr val="0000FF"/>
                </a:solidFill>
              </a:rPr>
              <a:t>T</a:t>
            </a:r>
            <a:r>
              <a:rPr lang="en-US" sz="1400" b="1">
                <a:solidFill>
                  <a:srgbClr val="0000FF"/>
                </a:solidFill>
              </a:rPr>
              <a:t>he response of this capacitive based sensor for CRP-antigen protein was dependent on concentration in a range 25-800 ng/ml of CRP-antigen as well as frequency at a range 50-350 MHz.</a:t>
            </a:r>
            <a:endParaRPr lang="tr-TR" sz="1400" b="1">
              <a:solidFill>
                <a:srgbClr val="0000FF"/>
              </a:solidFill>
            </a:endParaRPr>
          </a:p>
          <a:p>
            <a:endParaRPr lang="tr-TR" sz="1000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400" b="1">
                <a:solidFill>
                  <a:srgbClr val="0000FF"/>
                </a:solidFill>
              </a:rPr>
              <a:t> </a:t>
            </a:r>
            <a:r>
              <a:rPr lang="en-US" sz="1400" b="1">
                <a:solidFill>
                  <a:srgbClr val="0000FF"/>
                </a:solidFill>
              </a:rPr>
              <a:t>The concentration and frequency above 800 ng/ml and 350 MHz, respectively showed no increase in response by this sensor system.</a:t>
            </a:r>
            <a:endParaRPr lang="tr-TR" sz="1400" b="1">
              <a:solidFill>
                <a:srgbClr val="0000FF"/>
              </a:solidFill>
            </a:endParaRPr>
          </a:p>
          <a:p>
            <a:endParaRPr lang="tr-TR" sz="1000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400" b="1">
                <a:solidFill>
                  <a:srgbClr val="0000FF"/>
                </a:solidFill>
              </a:rPr>
              <a:t> </a:t>
            </a:r>
            <a:r>
              <a:rPr lang="en-US" sz="1400" b="1">
                <a:solidFill>
                  <a:srgbClr val="0000FF"/>
                </a:solidFill>
              </a:rPr>
              <a:t>This was possibly because of saturation of antibody binding sites on the sensor surface.</a:t>
            </a:r>
            <a:endParaRPr lang="tr-TR" sz="1400" b="1">
              <a:solidFill>
                <a:srgbClr val="0000FF"/>
              </a:solidFill>
            </a:endParaRPr>
          </a:p>
          <a:p>
            <a:endParaRPr lang="tr-TR" sz="1000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400" b="1">
                <a:solidFill>
                  <a:srgbClr val="0000FF"/>
                </a:solidFill>
              </a:rPr>
              <a:t> T</a:t>
            </a:r>
            <a:r>
              <a:rPr lang="en-US" sz="1400" b="1">
                <a:solidFill>
                  <a:srgbClr val="0000FF"/>
                </a:solidFill>
              </a:rPr>
              <a:t>he sensor surface was bio-functionalized with a constant amount of CRP-antibody (100 µg/ml). It is clear that there are limited binding sites on CRP-antibodies and thus the limitation of CRP-antigen binding capacity.</a:t>
            </a:r>
            <a:r>
              <a:rPr lang="en-US" sz="1400">
                <a:solidFill>
                  <a:srgbClr val="0000FF"/>
                </a:solidFill>
              </a:rPr>
              <a:t> </a:t>
            </a:r>
            <a:endParaRPr lang="tr-TR" sz="1400">
              <a:solidFill>
                <a:srgbClr val="0000FF"/>
              </a:solidFill>
            </a:endParaRP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0" y="0"/>
            <a:ext cx="9145588" cy="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204808" name="Picture 8" descr="Figure 4 a-b-revis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764588" cy="4065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534988" y="762000"/>
            <a:ext cx="8153400" cy="49625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ko-KR" sz="1600" b="1">
                <a:solidFill>
                  <a:srgbClr val="0000FF"/>
                </a:solidFill>
                <a:ea typeface="굴림" charset="-127"/>
              </a:rPr>
              <a:t>The impedance equivalent network circuit based on Cole-Cole model of GID-NCD sensor is given by the following equations, </a:t>
            </a:r>
            <a:endParaRPr lang="tr-TR" altLang="ko-KR" sz="1600" b="1">
              <a:solidFill>
                <a:srgbClr val="0000FF"/>
              </a:solidFill>
            </a:endParaRPr>
          </a:p>
          <a:p>
            <a:endParaRPr lang="tr-TR" altLang="ko-KR" sz="1600" b="1">
              <a:solidFill>
                <a:srgbClr val="0000FF"/>
              </a:solidFill>
            </a:endParaRPr>
          </a:p>
          <a:p>
            <a:endParaRPr lang="tr-TR" altLang="ko-KR" sz="1600" b="1">
              <a:solidFill>
                <a:srgbClr val="0000FF"/>
              </a:solidFill>
            </a:endParaRPr>
          </a:p>
          <a:p>
            <a:endParaRPr lang="tr-TR" altLang="ko-KR" sz="1600"/>
          </a:p>
          <a:p>
            <a:endParaRPr lang="tr-TR" sz="1600"/>
          </a:p>
          <a:p>
            <a:endParaRPr lang="tr-TR" sz="1400" b="1">
              <a:solidFill>
                <a:srgbClr val="0000FF"/>
              </a:solidFill>
            </a:endParaRPr>
          </a:p>
          <a:p>
            <a:endParaRPr lang="tr-TR" sz="1400" b="1">
              <a:solidFill>
                <a:srgbClr val="0000FF"/>
              </a:solidFill>
            </a:endParaRPr>
          </a:p>
          <a:p>
            <a:endParaRPr lang="tr-TR" sz="1400" b="1">
              <a:solidFill>
                <a:srgbClr val="0000FF"/>
              </a:solidFill>
            </a:endParaRPr>
          </a:p>
          <a:p>
            <a:endParaRPr lang="tr-TR" sz="1400" b="1">
              <a:solidFill>
                <a:srgbClr val="0000FF"/>
              </a:solidFill>
            </a:endParaRPr>
          </a:p>
          <a:p>
            <a:endParaRPr lang="tr-TR" sz="1400" b="1">
              <a:solidFill>
                <a:srgbClr val="0000FF"/>
              </a:solidFill>
            </a:endParaRPr>
          </a:p>
          <a:p>
            <a:endParaRPr lang="tr-TR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where, R</a:t>
            </a:r>
            <a:r>
              <a:rPr lang="en-US" sz="1400" b="1" baseline="-25000">
                <a:solidFill>
                  <a:srgbClr val="0000FF"/>
                </a:solidFill>
              </a:rPr>
              <a:t>∞ </a:t>
            </a:r>
            <a:r>
              <a:rPr lang="en-US" sz="1400" b="1">
                <a:solidFill>
                  <a:srgbClr val="0000FF"/>
                </a:solidFill>
              </a:rPr>
              <a:t>is </a:t>
            </a:r>
            <a:r>
              <a:rPr lang="tr-TR" sz="1400" b="1">
                <a:solidFill>
                  <a:srgbClr val="0000FF"/>
                </a:solidFill>
              </a:rPr>
              <a:t>function of </a:t>
            </a:r>
            <a:r>
              <a:rPr lang="en-US" sz="1400" b="1">
                <a:solidFill>
                  <a:srgbClr val="0000FF"/>
                </a:solidFill>
              </a:rPr>
              <a:t>the high frequency impedance, R</a:t>
            </a:r>
            <a:r>
              <a:rPr lang="en-US" sz="1400" b="1" baseline="-25000">
                <a:solidFill>
                  <a:srgbClr val="0000FF"/>
                </a:solidFill>
              </a:rPr>
              <a:t>o</a:t>
            </a:r>
            <a:r>
              <a:rPr lang="en-US" sz="1400" b="1">
                <a:solidFill>
                  <a:srgbClr val="0000FF"/>
                </a:solidFill>
              </a:rPr>
              <a:t> is the </a:t>
            </a:r>
            <a:r>
              <a:rPr lang="tr-TR" sz="1400" b="1">
                <a:solidFill>
                  <a:srgbClr val="0000FF"/>
                </a:solidFill>
              </a:rPr>
              <a:t>function of the </a:t>
            </a:r>
            <a:r>
              <a:rPr lang="en-US" sz="1400" b="1">
                <a:solidFill>
                  <a:srgbClr val="0000FF"/>
                </a:solidFill>
              </a:rPr>
              <a:t>low frequency impedance, m is the polarizability constant, and τ  is the relaxation time constant. </a:t>
            </a:r>
            <a:endParaRPr lang="tr-TR" sz="1400" b="1">
              <a:solidFill>
                <a:srgbClr val="0000FF"/>
              </a:solidFill>
            </a:endParaRPr>
          </a:p>
          <a:p>
            <a:endParaRPr lang="tr-TR" sz="1400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>
                <a:solidFill>
                  <a:srgbClr val="0000FF"/>
                </a:solidFill>
              </a:rPr>
              <a:t>The polarizability constant value of only antibody on the sensor surface was calculated to be 0.5093, and this value was increased to 0.766 after incubation with CRP antigen</a:t>
            </a:r>
            <a:r>
              <a:rPr lang="tr-TR" sz="1400" b="1">
                <a:solidFill>
                  <a:srgbClr val="0000FF"/>
                </a:solidFill>
              </a:rPr>
              <a:t>.</a:t>
            </a:r>
          </a:p>
          <a:p>
            <a:endParaRPr lang="tr-TR" sz="1400" b="1">
              <a:solidFill>
                <a:srgbClr val="0000FF"/>
              </a:solidFill>
            </a:endParaRPr>
          </a:p>
          <a:p>
            <a:endParaRPr lang="tr-TR" sz="1400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altLang="ko-KR" sz="1400" b="1">
                <a:solidFill>
                  <a:srgbClr val="0000FF"/>
                </a:solidFill>
              </a:rPr>
              <a:t>T</a:t>
            </a:r>
            <a:r>
              <a:rPr lang="en-US" altLang="ko-KR" sz="1400" b="1">
                <a:solidFill>
                  <a:srgbClr val="0000FF"/>
                </a:solidFill>
                <a:ea typeface="굴림" charset="-127"/>
              </a:rPr>
              <a:t>he relaxation time for CRP antibody alone was in the range 10</a:t>
            </a:r>
            <a:r>
              <a:rPr lang="en-US" altLang="ko-KR" sz="1400" b="1" baseline="30000">
                <a:solidFill>
                  <a:srgbClr val="0000FF"/>
                </a:solidFill>
                <a:ea typeface="굴림" charset="-127"/>
              </a:rPr>
              <a:t>-16</a:t>
            </a:r>
            <a:r>
              <a:rPr lang="en-US" altLang="ko-KR" sz="1400" b="1">
                <a:solidFill>
                  <a:srgbClr val="0000FF"/>
                </a:solidFill>
                <a:ea typeface="굴림" charset="-127"/>
              </a:rPr>
              <a:t> to 10</a:t>
            </a:r>
            <a:r>
              <a:rPr lang="en-US" altLang="ko-KR" sz="1400" b="1" baseline="30000">
                <a:solidFill>
                  <a:srgbClr val="0000FF"/>
                </a:solidFill>
                <a:ea typeface="굴림" charset="-127"/>
              </a:rPr>
              <a:t>-13</a:t>
            </a:r>
            <a:r>
              <a:rPr lang="en-US" altLang="ko-KR" sz="1400" b="1">
                <a:solidFill>
                  <a:srgbClr val="0000FF"/>
                </a:solidFill>
                <a:ea typeface="굴림" charset="-127"/>
              </a:rPr>
              <a:t> s. This relaxation time was found to be elevated to 10</a:t>
            </a:r>
            <a:r>
              <a:rPr lang="en-US" altLang="ko-KR" sz="1400" b="1" baseline="30000">
                <a:solidFill>
                  <a:srgbClr val="0000FF"/>
                </a:solidFill>
                <a:ea typeface="굴림" charset="-127"/>
              </a:rPr>
              <a:t>-11</a:t>
            </a:r>
            <a:r>
              <a:rPr lang="en-US" altLang="ko-KR" sz="1400" b="1">
                <a:solidFill>
                  <a:srgbClr val="0000FF"/>
                </a:solidFill>
                <a:ea typeface="굴림" charset="-127"/>
              </a:rPr>
              <a:t> s when a series of CRP-antigen concentration was exposed. </a:t>
            </a:r>
            <a:endParaRPr lang="en-US" sz="1400" b="1">
              <a:solidFill>
                <a:srgbClr val="0000FF"/>
              </a:solidFill>
            </a:endParaRP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0" y="0"/>
            <a:ext cx="9145588" cy="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aphicFrame>
        <p:nvGraphicFramePr>
          <p:cNvPr id="205829" name="Object 5"/>
          <p:cNvGraphicFramePr>
            <a:graphicFrameLocks noChangeAspect="1"/>
          </p:cNvGraphicFramePr>
          <p:nvPr/>
        </p:nvGraphicFramePr>
        <p:xfrm>
          <a:off x="2058988" y="1828800"/>
          <a:ext cx="4364037" cy="1071563"/>
        </p:xfrm>
        <a:graphic>
          <a:graphicData uri="http://schemas.openxmlformats.org/presentationml/2006/ole">
            <p:oleObj spid="_x0000_s205829" name="Equation" r:id="rId4" imgW="312408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Box 5"/>
          <p:cNvSpPr txBox="1">
            <a:spLocks noChangeArrowheads="1"/>
          </p:cNvSpPr>
          <p:nvPr/>
        </p:nvSpPr>
        <p:spPr bwMode="auto">
          <a:xfrm>
            <a:off x="458788" y="319088"/>
            <a:ext cx="769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228600" y="2286000"/>
            <a:ext cx="7850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Tx/>
              <a:buNone/>
            </a:pPr>
            <a:endParaRPr lang="el-GR" b="1">
              <a:latin typeface="Calibri" pitchFamily="34" charset="0"/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354013" y="1195388"/>
            <a:ext cx="8534400" cy="47371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b="1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we have</a:t>
            </a:r>
            <a:r>
              <a:rPr lang="tr-TR" sz="1600" b="1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developed a novel</a:t>
            </a:r>
            <a:r>
              <a:rPr lang="tr-TR" sz="1600" b="1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capacitive biosensor for detection</a:t>
            </a:r>
            <a:r>
              <a:rPr lang="tr-TR" sz="1600" b="1">
                <a:solidFill>
                  <a:srgbClr val="0000FF"/>
                </a:solidFill>
              </a:rPr>
              <a:t> of </a:t>
            </a:r>
            <a:r>
              <a:rPr lang="en-US" sz="1600" b="1">
                <a:solidFill>
                  <a:srgbClr val="0000FF"/>
                </a:solidFill>
              </a:rPr>
              <a:t>CRP-antigen</a:t>
            </a:r>
            <a:r>
              <a:rPr lang="tr-TR" sz="1600" b="1">
                <a:solidFill>
                  <a:srgbClr val="0000FF"/>
                </a:solidFill>
              </a:rPr>
              <a:t>, using </a:t>
            </a:r>
            <a:r>
              <a:rPr lang="en-US" sz="1600" b="1">
                <a:solidFill>
                  <a:srgbClr val="0000FF"/>
                </a:solidFill>
              </a:rPr>
              <a:t>interdigitated electrodes/nanocrystalline diamond</a:t>
            </a:r>
            <a:r>
              <a:rPr lang="tr-TR" sz="1600" b="1">
                <a:solidFill>
                  <a:srgbClr val="0000FF"/>
                </a:solidFill>
              </a:rPr>
              <a:t> and silicon dioxide</a:t>
            </a:r>
            <a:r>
              <a:rPr lang="en-US" sz="1600" b="1">
                <a:solidFill>
                  <a:srgbClr val="0000FF"/>
                </a:solidFill>
              </a:rPr>
              <a:t> capacitive structure, immobilized with human CRP-antibodies.</a:t>
            </a:r>
          </a:p>
          <a:p>
            <a:pPr algn="just"/>
            <a:endParaRPr lang="en-US" sz="1600" b="1">
              <a:solidFill>
                <a:srgbClr val="0000FF"/>
              </a:solidFill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1600" b="1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The response and sensitivity of this capacitive-based biosensor for CRP antigen was dependent on both concentration and applied frequency.</a:t>
            </a:r>
            <a:endParaRPr lang="tr-TR" sz="1600" b="1">
              <a:solidFill>
                <a:srgbClr val="0000FF"/>
              </a:solidFill>
            </a:endParaRPr>
          </a:p>
          <a:p>
            <a:pPr algn="just"/>
            <a:endParaRPr lang="tr-TR" sz="1600" b="1">
              <a:solidFill>
                <a:srgbClr val="0000FF"/>
              </a:solidFill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b="1">
                <a:solidFill>
                  <a:srgbClr val="0000FF"/>
                </a:solidFill>
              </a:rPr>
              <a:t> The values of relaxation time (τ) and polarizability constants (m) of CRP were increased upon incubation with increasing concentration of antigen</a:t>
            </a:r>
            <a:r>
              <a:rPr lang="tr-TR" sz="1600" b="1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suggesting that the CRP antigen was captured by the antibodies on the sensor platform.</a:t>
            </a:r>
            <a:endParaRPr lang="tr-TR" sz="1600" b="1">
              <a:solidFill>
                <a:srgbClr val="0000FF"/>
              </a:solidFill>
            </a:endParaRPr>
          </a:p>
          <a:p>
            <a:pPr algn="just"/>
            <a:endParaRPr lang="tr-TR" sz="1600" b="1">
              <a:solidFill>
                <a:srgbClr val="0000FF"/>
              </a:solidFill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b="1">
                <a:solidFill>
                  <a:srgbClr val="0000FF"/>
                </a:solidFill>
              </a:rPr>
              <a:t> The dynamic detection range using optimized conditions for a given antibody concentration (100 </a:t>
            </a:r>
            <a:r>
              <a:rPr lang="en-US" sz="1600" b="1">
                <a:solidFill>
                  <a:srgbClr val="0000FF"/>
                </a:solidFill>
                <a:sym typeface="Symbol" pitchFamily="18" charset="2"/>
              </a:rPr>
              <a:t></a:t>
            </a:r>
            <a:r>
              <a:rPr lang="en-US" sz="1600" b="1">
                <a:solidFill>
                  <a:srgbClr val="0000FF"/>
                </a:solidFill>
              </a:rPr>
              <a:t>g/ml) was found to be in the range 25-800 ng/ml of CRP-antigen. </a:t>
            </a:r>
            <a:endParaRPr lang="tr-TR" sz="1600" b="1">
              <a:solidFill>
                <a:srgbClr val="0000FF"/>
              </a:solidFill>
            </a:endParaRPr>
          </a:p>
          <a:p>
            <a:pPr algn="just"/>
            <a:endParaRPr lang="tr-TR" sz="1600" b="1">
              <a:solidFill>
                <a:srgbClr val="0000FF"/>
              </a:solidFill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b="1">
                <a:solidFill>
                  <a:srgbClr val="0000FF"/>
                </a:solidFill>
              </a:rPr>
              <a:t>This range falls within the concentration levels of CRP-antigen in a cardiovascular disease risk conditions. </a:t>
            </a:r>
            <a:endParaRPr lang="tr-TR" sz="1600" b="1">
              <a:solidFill>
                <a:srgbClr val="0000FF"/>
              </a:solidFill>
            </a:endParaRPr>
          </a:p>
          <a:p>
            <a:pPr algn="just"/>
            <a:endParaRPr lang="tr-TR" sz="1600" b="1">
              <a:solidFill>
                <a:srgbClr val="0000FF"/>
              </a:solidFill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b="1">
                <a:solidFill>
                  <a:srgbClr val="0000FF"/>
                </a:solidFill>
              </a:rPr>
              <a:t>The sensitivity can be greatly improved by manipulating the surface area of capacitive-sensor as well as the antibody concentration for immobilization.</a:t>
            </a:r>
            <a:r>
              <a:rPr lang="en-US" sz="160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1373188" y="2971800"/>
            <a:ext cx="7054850" cy="22891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0000FF"/>
                </a:solidFill>
              </a:rPr>
              <a:t>Minimization of Nonspecific Binding 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rgbClr val="0000FF"/>
                </a:solidFill>
              </a:rPr>
              <a:t> High </a:t>
            </a:r>
            <a:r>
              <a:rPr lang="tr-TR" b="1">
                <a:solidFill>
                  <a:srgbClr val="0000FF"/>
                </a:solidFill>
              </a:rPr>
              <a:t>S</a:t>
            </a:r>
            <a:r>
              <a:rPr lang="en-US" b="1">
                <a:solidFill>
                  <a:srgbClr val="0000FF"/>
                </a:solidFill>
              </a:rPr>
              <a:t>electivity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rgbClr val="0000FF"/>
                </a:solidFill>
              </a:rPr>
              <a:t> Limit of Detection and Reproducibility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>
                <a:solidFill>
                  <a:srgbClr val="0000FF"/>
                </a:solidFill>
              </a:rPr>
              <a:t> Geometry and Structure Of Sensor Surface And Optimization</a:t>
            </a:r>
          </a:p>
          <a:p>
            <a:endParaRPr lang="en-US"/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1449388" y="1219200"/>
            <a:ext cx="180657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/>
          <p:cNvGrpSpPr/>
          <p:nvPr/>
        </p:nvGrpSpPr>
        <p:grpSpPr>
          <a:xfrm>
            <a:off x="70522" y="188682"/>
            <a:ext cx="9143547" cy="6551148"/>
            <a:chOff x="69740" y="914400"/>
            <a:chExt cx="9143547" cy="6551148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505994" y="1066800"/>
              <a:ext cx="2667000" cy="609600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582194" y="914400"/>
              <a:ext cx="25699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tr-TR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Electrical biosensors </a:t>
              </a:r>
              <a:endParaRPr lang="tr-TR" b="1" dirty="0" smtClean="0">
                <a:solidFill>
                  <a:srgbClr val="FF0000"/>
                </a:solidFill>
              </a:endParaRPr>
            </a:p>
            <a:p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52772" y="3055260"/>
              <a:ext cx="472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rgbClr val="FF0000"/>
                  </a:solidFill>
                </a:rPr>
                <a:t>V</a:t>
              </a:r>
              <a:r>
                <a:rPr lang="en-US" b="1" dirty="0" err="1" smtClean="0">
                  <a:solidFill>
                    <a:srgbClr val="FF0000"/>
                  </a:solidFill>
                </a:rPr>
                <a:t>oltammetric</a:t>
              </a:r>
              <a:r>
                <a:rPr lang="en-US" b="1" dirty="0" smtClean="0">
                  <a:solidFill>
                    <a:srgbClr val="FF0000"/>
                  </a:solidFill>
                </a:rPr>
                <a:t>,</a:t>
              </a:r>
              <a:r>
                <a:rPr lang="tr-TR" b="1" dirty="0" smtClean="0">
                  <a:solidFill>
                    <a:srgbClr val="FF0000"/>
                  </a:solidFill>
                </a:rPr>
                <a:t> A</a:t>
              </a:r>
              <a:r>
                <a:rPr lang="en-US" b="1" dirty="0" err="1" smtClean="0">
                  <a:solidFill>
                    <a:srgbClr val="FF0000"/>
                  </a:solidFill>
                </a:rPr>
                <a:t>mperometric</a:t>
              </a:r>
              <a:r>
                <a:rPr lang="en-US" b="1" dirty="0" smtClean="0">
                  <a:solidFill>
                    <a:srgbClr val="FF0000"/>
                  </a:solidFill>
                </a:rPr>
                <a:t>/</a:t>
              </a:r>
              <a:r>
                <a:rPr lang="tr-TR" b="1" dirty="0" err="1">
                  <a:solidFill>
                    <a:srgbClr val="FF0000"/>
                  </a:solidFill>
                </a:rPr>
                <a:t>C</a:t>
              </a:r>
              <a:r>
                <a:rPr lang="en-US" b="1" dirty="0" err="1" smtClean="0">
                  <a:solidFill>
                    <a:srgbClr val="FF0000"/>
                  </a:solidFill>
                </a:rPr>
                <a:t>oulometric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276572" y="3033486"/>
              <a:ext cx="4800600" cy="457200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886338" y="303348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b="1" dirty="0" smtClean="0">
                  <a:solidFill>
                    <a:srgbClr val="FF0000"/>
                  </a:solidFill>
                </a:rPr>
                <a:t>Impedance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 bwMode="auto">
            <a:xfrm>
              <a:off x="5715794" y="3048000"/>
              <a:ext cx="1828800" cy="381000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rot="5400000">
              <a:off x="2705894" y="3771900"/>
              <a:ext cx="533400" cy="158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69740" y="4053114"/>
              <a:ext cx="409587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>
                  <a:solidFill>
                    <a:srgbClr val="FF0000"/>
                  </a:solidFill>
                </a:rPr>
                <a:t>Voltammetry</a:t>
              </a:r>
              <a:r>
                <a:rPr lang="en-GB" sz="1400" dirty="0" smtClean="0">
                  <a:solidFill>
                    <a:srgbClr val="FF0000"/>
                  </a:solidFill>
                </a:rPr>
                <a:t> and </a:t>
              </a:r>
              <a:r>
                <a:rPr lang="en-GB" sz="1400" dirty="0" err="1" smtClean="0">
                  <a:solidFill>
                    <a:srgbClr val="FF0000"/>
                  </a:solidFill>
                </a:rPr>
                <a:t>amperometry</a:t>
              </a:r>
              <a:r>
                <a:rPr lang="en-GB" sz="1400" dirty="0" smtClean="0">
                  <a:solidFill>
                    <a:srgbClr val="FF0000"/>
                  </a:solidFill>
                </a:rPr>
                <a:t> involve measuring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the current at an electrode as a function of applied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electrode-solution voltage; these approaches are DC or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pseudo-DC and intentionally change the electrode conditions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031688" y="3926118"/>
              <a:ext cx="5181599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>
                  <a:solidFill>
                    <a:srgbClr val="FF0000"/>
                  </a:solidFill>
                </a:rPr>
                <a:t>I</a:t>
              </a:r>
              <a:r>
                <a:rPr lang="en-GB" sz="1400" dirty="0" err="1" smtClean="0">
                  <a:solidFill>
                    <a:srgbClr val="FF0000"/>
                  </a:solidFill>
                </a:rPr>
                <a:t>mpedance</a:t>
              </a:r>
              <a:r>
                <a:rPr lang="en-GB" sz="1400" dirty="0" smtClean="0">
                  <a:solidFill>
                    <a:srgbClr val="FF0000"/>
                  </a:solidFill>
                </a:rPr>
                <a:t> biosensors measure the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electrical impedance of an </a:t>
              </a:r>
              <a:r>
                <a:rPr lang="en-GB" sz="1400" b="1" dirty="0" smtClean="0">
                  <a:solidFill>
                    <a:srgbClr val="FF0000"/>
                  </a:solidFill>
                </a:rPr>
                <a:t>interface in AC steady state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with constant DC bias conditions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often this is accomplished by imposing a small sinusoidal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voltage at a particular frequency and measuring the resulting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current; the process can be repeated at different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frequencies. The current-voltage ratio gives the impedance.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This approach, known as </a:t>
              </a:r>
              <a:r>
                <a:rPr lang="en-GB" sz="1400" b="1" dirty="0" smtClean="0">
                  <a:solidFill>
                    <a:srgbClr val="FF0000"/>
                  </a:solidFill>
                </a:rPr>
                <a:t>electrochemical impedance spectroscopy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GB" sz="1400" b="1" dirty="0" smtClean="0">
                  <a:solidFill>
                    <a:srgbClr val="FF0000"/>
                  </a:solidFill>
                </a:rPr>
                <a:t>(EIS)</a:t>
              </a:r>
              <a:r>
                <a:rPr lang="en-GB" sz="1400" dirty="0" smtClean="0">
                  <a:solidFill>
                    <a:srgbClr val="FF0000"/>
                  </a:solidFill>
                </a:rPr>
                <a:t>, has been used to study a variety of electrochemical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phenomena over a wide frequency range. If the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impedance of the electrode-solution interface changes when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the target </a:t>
              </a:r>
              <a:r>
                <a:rPr lang="en-GB" sz="1400" dirty="0" err="1" smtClean="0">
                  <a:solidFill>
                    <a:srgbClr val="FF0000"/>
                  </a:solidFill>
                </a:rPr>
                <a:t>analyte</a:t>
              </a:r>
              <a:r>
                <a:rPr lang="en-GB" sz="1400" dirty="0" smtClean="0">
                  <a:solidFill>
                    <a:srgbClr val="FF0000"/>
                  </a:solidFill>
                </a:rPr>
                <a:t> is captured by the probe, EIS can be used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to detect that impedance change. Alternatively, the </a:t>
              </a:r>
              <a:r>
                <a:rPr lang="en-GB" sz="1400" b="1" dirty="0" smtClean="0">
                  <a:solidFill>
                    <a:srgbClr val="FF0000"/>
                  </a:solidFill>
                </a:rPr>
                <a:t>impedance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GB" sz="1400" b="1" dirty="0" smtClean="0">
                  <a:solidFill>
                    <a:srgbClr val="FF0000"/>
                  </a:solidFill>
                </a:rPr>
                <a:t>or capacitance </a:t>
              </a:r>
              <a:r>
                <a:rPr lang="en-GB" sz="1400" dirty="0" smtClean="0">
                  <a:solidFill>
                    <a:srgbClr val="FF0000"/>
                  </a:solidFill>
                </a:rPr>
                <a:t>of the interface may be measured at a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single frequency. Impedance measurement does not require</a:t>
              </a:r>
              <a:r>
                <a:rPr lang="tr-TR" sz="1400" dirty="0" smtClean="0">
                  <a:solidFill>
                    <a:srgbClr val="FF0000"/>
                  </a:solidFill>
                </a:rPr>
                <a:t> </a:t>
              </a:r>
              <a:r>
                <a:rPr lang="en-GB" sz="1400" dirty="0" smtClean="0">
                  <a:solidFill>
                    <a:srgbClr val="FF0000"/>
                  </a:solidFill>
                </a:rPr>
                <a:t>special reagents and is amenable to label-free operation</a:t>
              </a:r>
              <a:endParaRPr lang="en-US" sz="1400" dirty="0" smtClean="0">
                <a:solidFill>
                  <a:srgbClr val="FF0000"/>
                </a:solidFill>
              </a:endParaRPr>
            </a:p>
            <a:p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 rot="5400000">
              <a:off x="6194768" y="3733800"/>
              <a:ext cx="609600" cy="158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 rot="5400000">
              <a:off x="4496594" y="1981200"/>
              <a:ext cx="609600" cy="158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10800000">
              <a:off x="2929052" y="2209800"/>
              <a:ext cx="1872342" cy="158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 rot="5400000">
              <a:off x="2553494" y="2628900"/>
              <a:ext cx="838200" cy="158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 rot="5400000">
              <a:off x="6088516" y="2620858"/>
              <a:ext cx="838200" cy="158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4826792" y="2209800"/>
              <a:ext cx="1752606" cy="1588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191728" y="6172201"/>
            <a:ext cx="4572794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00" i="1" dirty="0" smtClean="0"/>
              <a:t>Ref: Daniels &amp; </a:t>
            </a:r>
            <a:r>
              <a:rPr lang="en-US" sz="1000" i="1" dirty="0" err="1" smtClean="0"/>
              <a:t>Pourmand</a:t>
            </a:r>
            <a:r>
              <a:rPr lang="en-US" sz="1000" i="1" dirty="0" smtClean="0"/>
              <a:t>. 2007. </a:t>
            </a:r>
            <a:r>
              <a:rPr lang="en-US" sz="1000" i="1" dirty="0" err="1" smtClean="0"/>
              <a:t>Electroanal</a:t>
            </a:r>
            <a:r>
              <a:rPr lang="en-US" sz="1000" i="1" dirty="0" smtClean="0"/>
              <a:t> 19: 1239-1257.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381066" y="1193800"/>
          <a:ext cx="823102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17"/>
          <p:cNvGrpSpPr/>
          <p:nvPr/>
        </p:nvGrpSpPr>
        <p:grpSpPr>
          <a:xfrm>
            <a:off x="6630551" y="4030758"/>
            <a:ext cx="1820296" cy="664614"/>
            <a:chOff x="6248403" y="2844799"/>
            <a:chExt cx="1819980" cy="664614"/>
          </a:xfrm>
          <a:solidFill>
            <a:srgbClr val="CC0099"/>
          </a:solidFill>
        </p:grpSpPr>
        <p:sp>
          <p:nvSpPr>
            <p:cNvPr id="19" name="Rounded Rectangle 18"/>
            <p:cNvSpPr/>
            <p:nvPr/>
          </p:nvSpPr>
          <p:spPr>
            <a:xfrm>
              <a:off x="6248403" y="2844799"/>
              <a:ext cx="1819980" cy="66461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6267869" y="2864265"/>
              <a:ext cx="1781048" cy="625682"/>
            </a:xfrm>
            <a:prstGeom prst="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ts val="17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latin typeface="Tw Cen MT" pitchFamily="34" charset="0"/>
                </a:rPr>
                <a:t>Capacitance/ dielectric charges</a:t>
              </a:r>
              <a:endParaRPr lang="tr-TR" sz="1600" kern="1200" dirty="0">
                <a:latin typeface="Tw Cen MT" pitchFamily="34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rot="16200000" flipH="1">
            <a:off x="4839567" y="3009880"/>
            <a:ext cx="304800" cy="228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094" y="261692"/>
            <a:ext cx="883999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r>
              <a:rPr lang="tr-TR" dirty="0" smtClean="0"/>
              <a:t>A closely realted but separate class of electrical biosensor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en-US" dirty="0" smtClean="0"/>
              <a:t>Ion-sensitive field-effect</a:t>
            </a:r>
            <a:r>
              <a:rPr lang="tr-TR" dirty="0" smtClean="0"/>
              <a:t> </a:t>
            </a:r>
            <a:r>
              <a:rPr lang="en-US" dirty="0" smtClean="0"/>
              <a:t>transistors (ISFETs)</a:t>
            </a:r>
            <a:endParaRPr lang="tr-TR" dirty="0" smtClean="0"/>
          </a:p>
          <a:p>
            <a:r>
              <a:rPr lang="tr-TR" dirty="0" smtClean="0"/>
              <a:t>E</a:t>
            </a:r>
            <a:r>
              <a:rPr lang="en-US" dirty="0" err="1" smtClean="0"/>
              <a:t>nzyme</a:t>
            </a:r>
            <a:r>
              <a:rPr lang="en-US" dirty="0" smtClean="0"/>
              <a:t> field-effect transistor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EnFETs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</a:p>
          <a:p>
            <a:r>
              <a:rPr lang="tr-TR" dirty="0" smtClean="0"/>
              <a:t>Field-effect biosensor </a:t>
            </a:r>
            <a:r>
              <a:rPr lang="en-US" dirty="0" smtClean="0"/>
              <a:t>(</a:t>
            </a:r>
            <a:r>
              <a:rPr lang="en-US" dirty="0" err="1" smtClean="0"/>
              <a:t>BioFETs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r>
              <a:rPr lang="tr-TR" dirty="0" smtClean="0"/>
              <a:t>These </a:t>
            </a:r>
            <a:r>
              <a:rPr lang="en-GB" dirty="0" smtClean="0"/>
              <a:t>biosensors </a:t>
            </a:r>
            <a:r>
              <a:rPr lang="tr-TR" dirty="0" smtClean="0"/>
              <a:t> are </a:t>
            </a:r>
            <a:r>
              <a:rPr lang="en-GB" dirty="0" smtClean="0"/>
              <a:t>operate</a:t>
            </a:r>
            <a:r>
              <a:rPr lang="tr-TR" dirty="0" smtClean="0"/>
              <a:t>d </a:t>
            </a:r>
            <a:r>
              <a:rPr lang="en-GB" dirty="0" smtClean="0"/>
              <a:t>by field-effect modulation of carriers in a semiconductor</a:t>
            </a:r>
            <a:r>
              <a:rPr lang="tr-TR" dirty="0" smtClean="0"/>
              <a:t> </a:t>
            </a:r>
            <a:r>
              <a:rPr lang="en-GB" dirty="0" smtClean="0"/>
              <a:t>due to nearby charged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S</a:t>
            </a:r>
            <a:r>
              <a:rPr lang="en-GB" dirty="0" err="1" smtClean="0"/>
              <a:t>imilar</a:t>
            </a:r>
            <a:r>
              <a:rPr lang="en-GB" dirty="0" smtClean="0"/>
              <a:t> mechanisms</a:t>
            </a:r>
            <a:r>
              <a:rPr lang="tr-TR" dirty="0" smtClean="0"/>
              <a:t> </a:t>
            </a:r>
            <a:r>
              <a:rPr lang="en-US" dirty="0" smtClean="0"/>
              <a:t>operate in</a:t>
            </a:r>
            <a:r>
              <a:rPr lang="tr-TR" dirty="0" smtClean="0"/>
              <a:t> </a:t>
            </a:r>
            <a:r>
              <a:rPr lang="en-US" dirty="0" smtClean="0"/>
              <a:t>semiconducting </a:t>
            </a:r>
            <a:r>
              <a:rPr lang="en-US" dirty="0" err="1" smtClean="0"/>
              <a:t>nanowires</a:t>
            </a:r>
            <a:r>
              <a:rPr lang="en-US" dirty="0" smtClean="0"/>
              <a:t> , semiconducting</a:t>
            </a:r>
            <a:r>
              <a:rPr lang="tr-TR" dirty="0" smtClean="0"/>
              <a:t> </a:t>
            </a:r>
            <a:r>
              <a:rPr lang="en-US" dirty="0" smtClean="0"/>
              <a:t>carbon </a:t>
            </a:r>
            <a:r>
              <a:rPr lang="en-US" dirty="0" err="1" smtClean="0"/>
              <a:t>nanotubes</a:t>
            </a:r>
            <a:r>
              <a:rPr lang="en-US" dirty="0" smtClean="0"/>
              <a:t>, electrolyte-insulator-semiconductor</a:t>
            </a:r>
            <a:r>
              <a:rPr lang="tr-TR" dirty="0" smtClean="0"/>
              <a:t> </a:t>
            </a:r>
            <a:r>
              <a:rPr lang="en-GB" dirty="0" smtClean="0"/>
              <a:t>structures, suspended gate thin film transistors,</a:t>
            </a:r>
            <a:r>
              <a:rPr lang="tr-TR" dirty="0" smtClean="0"/>
              <a:t> </a:t>
            </a:r>
            <a:r>
              <a:rPr lang="en-GB" dirty="0" smtClean="0"/>
              <a:t>and light-addressable </a:t>
            </a:r>
            <a:r>
              <a:rPr lang="en-GB" dirty="0" err="1" smtClean="0"/>
              <a:t>potentiometric</a:t>
            </a:r>
            <a:r>
              <a:rPr lang="en-GB" dirty="0" smtClean="0"/>
              <a:t> sensors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GB" dirty="0" smtClean="0"/>
              <a:t>These</a:t>
            </a:r>
            <a:r>
              <a:rPr lang="tr-TR" dirty="0" smtClean="0"/>
              <a:t> </a:t>
            </a:r>
            <a:r>
              <a:rPr lang="en-GB" dirty="0" smtClean="0"/>
              <a:t>field-effect </a:t>
            </a:r>
            <a:r>
              <a:rPr lang="en-GB" dirty="0"/>
              <a:t>sensors rely on the interaction of </a:t>
            </a:r>
            <a:r>
              <a:rPr lang="en-GB" dirty="0" smtClean="0"/>
              <a:t>external</a:t>
            </a:r>
            <a:r>
              <a:rPr lang="tr-TR" dirty="0" smtClean="0"/>
              <a:t> </a:t>
            </a:r>
            <a:r>
              <a:rPr lang="en-GB" dirty="0" smtClean="0"/>
              <a:t>charges </a:t>
            </a:r>
            <a:r>
              <a:rPr lang="en-GB" dirty="0"/>
              <a:t>with carriers in a nearby semiconductor and </a:t>
            </a:r>
            <a:r>
              <a:rPr lang="en-GB" dirty="0" smtClean="0"/>
              <a:t>thus</a:t>
            </a:r>
            <a:r>
              <a:rPr lang="tr-TR" dirty="0" smtClean="0"/>
              <a:t> </a:t>
            </a:r>
            <a:r>
              <a:rPr lang="en-GB" dirty="0" smtClean="0"/>
              <a:t>exhibit </a:t>
            </a:r>
            <a:r>
              <a:rPr lang="en-GB" dirty="0"/>
              <a:t>enhanced sensitivity at low ionic strength </a:t>
            </a:r>
            <a:r>
              <a:rPr lang="en-GB" dirty="0" smtClean="0"/>
              <a:t>where</a:t>
            </a:r>
            <a:r>
              <a:rPr lang="tr-TR" dirty="0" smtClean="0"/>
              <a:t> </a:t>
            </a:r>
            <a:r>
              <a:rPr lang="tr-TR" dirty="0"/>
              <a:t>c</a:t>
            </a:r>
            <a:r>
              <a:rPr lang="en-GB" dirty="0" err="1" smtClean="0"/>
              <a:t>ounte</a:t>
            </a:r>
            <a:r>
              <a:rPr lang="tr-TR" dirty="0" smtClean="0"/>
              <a:t>r </a:t>
            </a:r>
            <a:r>
              <a:rPr lang="en-GB" dirty="0" smtClean="0"/>
              <a:t>ion </a:t>
            </a:r>
            <a:r>
              <a:rPr lang="en-GB" dirty="0"/>
              <a:t>shielding is </a:t>
            </a:r>
            <a:r>
              <a:rPr lang="en-GB" dirty="0" smtClean="0"/>
              <a:t>reduced</a:t>
            </a:r>
            <a:r>
              <a:rPr lang="tr-TR" dirty="0" smtClean="0"/>
              <a:t> </a:t>
            </a:r>
            <a:r>
              <a:rPr lang="en-GB" dirty="0" smtClean="0"/>
              <a:t>and </a:t>
            </a:r>
            <a:r>
              <a:rPr lang="en-GB" dirty="0"/>
              <a:t>evidenced by the low salt </a:t>
            </a:r>
            <a:r>
              <a:rPr lang="en-GB" dirty="0" smtClean="0"/>
              <a:t>concentrations</a:t>
            </a:r>
            <a:r>
              <a:rPr lang="tr-TR" dirty="0" smtClean="0"/>
              <a:t> </a:t>
            </a:r>
            <a:r>
              <a:rPr lang="en-GB" dirty="0" smtClean="0"/>
              <a:t>often used. </a:t>
            </a:r>
            <a:endParaRPr lang="tr-TR" dirty="0" smtClean="0"/>
          </a:p>
          <a:p>
            <a:endParaRPr lang="tr-TR" dirty="0"/>
          </a:p>
          <a:p>
            <a:r>
              <a:rPr lang="en-GB" dirty="0" smtClean="0"/>
              <a:t>Even </a:t>
            </a:r>
            <a:r>
              <a:rPr lang="en-GB" dirty="0"/>
              <a:t>though the response of </a:t>
            </a:r>
            <a:r>
              <a:rPr lang="en-GB" dirty="0" smtClean="0"/>
              <a:t>field</a:t>
            </a:r>
            <a:r>
              <a:rPr lang="tr-TR" dirty="0" smtClean="0"/>
              <a:t> </a:t>
            </a:r>
            <a:r>
              <a:rPr lang="en-GB" dirty="0" smtClean="0"/>
              <a:t>effect</a:t>
            </a:r>
            <a:r>
              <a:rPr lang="tr-TR" dirty="0" smtClean="0"/>
              <a:t> </a:t>
            </a:r>
            <a:r>
              <a:rPr lang="en-GB" dirty="0" smtClean="0"/>
              <a:t>sensors </a:t>
            </a:r>
            <a:r>
              <a:rPr lang="en-GB" dirty="0"/>
              <a:t>can be characterized by channel </a:t>
            </a:r>
            <a:r>
              <a:rPr lang="en-GB" dirty="0" smtClean="0"/>
              <a:t>conductance</a:t>
            </a:r>
            <a:r>
              <a:rPr lang="tr-TR" dirty="0" smtClean="0"/>
              <a:t> </a:t>
            </a:r>
            <a:r>
              <a:rPr lang="en-GB" dirty="0" smtClean="0"/>
              <a:t>or </a:t>
            </a:r>
            <a:r>
              <a:rPr lang="en-GB" dirty="0"/>
              <a:t>capacitance of the </a:t>
            </a:r>
            <a:r>
              <a:rPr lang="en-GB" dirty="0" smtClean="0"/>
              <a:t>electrolyte-insulator-semiconductor</a:t>
            </a:r>
            <a:r>
              <a:rPr lang="tr-TR" dirty="0" smtClean="0"/>
              <a:t> </a:t>
            </a:r>
            <a:r>
              <a:rPr lang="en-US" dirty="0" smtClean="0"/>
              <a:t>interface</a:t>
            </a:r>
            <a:r>
              <a:rPr lang="tr-TR" dirty="0" smtClean="0"/>
              <a:t>.</a:t>
            </a:r>
            <a:endParaRPr lang="en-GB" dirty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94" y="228600"/>
            <a:ext cx="8231188" cy="1143000"/>
          </a:xfrm>
        </p:spPr>
        <p:txBody>
          <a:bodyPr/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Impedance Biosensor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94" y="1828800"/>
            <a:ext cx="8382000" cy="3200400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Impedance biosensors can detect a variety of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</a:t>
            </a:r>
            <a:r>
              <a:rPr lang="tr-T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analytes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simply varying the probe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used.</a:t>
            </a:r>
            <a:r>
              <a:rPr lang="tr-T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 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focus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tr-T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2400" dirty="0" smtClean="0"/>
              <a:t>D</a:t>
            </a:r>
            <a:r>
              <a:rPr lang="en-GB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etection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DNA and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proteins</a:t>
            </a:r>
            <a:endParaRPr lang="en-GB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5937</TotalTime>
  <Words>5395</Words>
  <Application>Microsoft Office PowerPoint</Application>
  <PresentationFormat>Custom</PresentationFormat>
  <Paragraphs>691</Paragraphs>
  <Slides>53</Slides>
  <Notes>53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Blends</vt:lpstr>
      <vt:lpstr>Default Design</vt:lpstr>
      <vt:lpstr>1_Default Design</vt:lpstr>
      <vt:lpstr>Capsules</vt:lpstr>
      <vt:lpstr>Equation</vt:lpstr>
      <vt:lpstr>Slide 1</vt:lpstr>
      <vt:lpstr>Slide 2</vt:lpstr>
      <vt:lpstr>Slide 3</vt:lpstr>
      <vt:lpstr>BIOSENSOR CLASSIFICATION-I</vt:lpstr>
      <vt:lpstr>BIOSENSOR CLASSIFICATION-II</vt:lpstr>
      <vt:lpstr>Slide 6</vt:lpstr>
      <vt:lpstr>Slide 7</vt:lpstr>
      <vt:lpstr>Slide 8</vt:lpstr>
      <vt:lpstr>Impedance Biosensor</vt:lpstr>
      <vt:lpstr>Why Study Impedance Biosensors? </vt:lpstr>
      <vt:lpstr>To Label or Not to Label? </vt:lpstr>
      <vt:lpstr>Label-Free Operation </vt:lpstr>
      <vt:lpstr>Affinity Biosensor Concepts </vt:lpstr>
      <vt:lpstr>Affinity Biosensor Concepts </vt:lpstr>
      <vt:lpstr>Affinity Biosensor Concepts </vt:lpstr>
      <vt:lpstr>Affinity Biosensor Concepts </vt:lpstr>
      <vt:lpstr>Affinity Biosensor Concepts </vt:lpstr>
      <vt:lpstr>Affinity Biosensor Concepts </vt:lpstr>
      <vt:lpstr>Affinity Biosensor Concepts </vt:lpstr>
      <vt:lpstr>Affinity Biosensor Concepts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Measuring Electrochemical Impedance </vt:lpstr>
      <vt:lpstr>Practical Issues in Label-free Impedance Biosensors</vt:lpstr>
      <vt:lpstr>Practical Issues in Label-free Impedance Biosensors</vt:lpstr>
      <vt:lpstr>Practical Issues in Label-free Impedance Biosensors</vt:lpstr>
      <vt:lpstr>Practical Issues in Label-free Impedance Biosensors</vt:lpstr>
      <vt:lpstr>Practical Issues in Label-free Impedance Biosensors</vt:lpstr>
      <vt:lpstr>Practical Issues in Label-free Impedance Biosensors</vt:lpstr>
      <vt:lpstr>Practical Issues in Label-free Impedance Biosensors</vt:lpstr>
      <vt:lpstr>Practical Issues in Label-free Impedance Biosensors</vt:lpstr>
      <vt:lpstr>Practical Issues in Label-free Impedance Biosensors</vt:lpstr>
      <vt:lpstr>Practical Issues in Label-free Impedance Biosensors</vt:lpstr>
      <vt:lpstr>Slide 44</vt:lpstr>
      <vt:lpstr>Summary of Published Label-Free Affinity Impedance Biosensors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Company>Korea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Javed</dc:creator>
  <cp:lastModifiedBy>suuser</cp:lastModifiedBy>
  <cp:revision>455</cp:revision>
  <dcterms:created xsi:type="dcterms:W3CDTF">2009-04-28T07:42:22Z</dcterms:created>
  <dcterms:modified xsi:type="dcterms:W3CDTF">2010-06-08T16:38:53Z</dcterms:modified>
</cp:coreProperties>
</file>