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312" r:id="rId4"/>
    <p:sldId id="283" r:id="rId5"/>
    <p:sldId id="308" r:id="rId6"/>
    <p:sldId id="309" r:id="rId7"/>
    <p:sldId id="303" r:id="rId8"/>
    <p:sldId id="275" r:id="rId9"/>
    <p:sldId id="314" r:id="rId10"/>
    <p:sldId id="282" r:id="rId11"/>
    <p:sldId id="306" r:id="rId12"/>
    <p:sldId id="281" r:id="rId13"/>
    <p:sldId id="286" r:id="rId14"/>
    <p:sldId id="313" r:id="rId15"/>
    <p:sldId id="304" r:id="rId16"/>
    <p:sldId id="311" r:id="rId17"/>
    <p:sldId id="315" r:id="rId18"/>
  </p:sldIdLst>
  <p:sldSz cx="9144000" cy="6858000" type="screen4x3"/>
  <p:notesSz cx="6858000" cy="9144000"/>
  <p:custDataLst>
    <p:tags r:id="rId19"/>
  </p:custDataLst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750" autoAdjust="0"/>
    <p:restoredTop sz="94660"/>
  </p:normalViewPr>
  <p:slideViewPr>
    <p:cSldViewPr>
      <p:cViewPr>
        <p:scale>
          <a:sx n="70" d="100"/>
          <a:sy n="70" d="100"/>
        </p:scale>
        <p:origin x="-1884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136AD-5325-4E1D-A49A-4FCB5DE9C74E}" type="datetimeFigureOut">
              <a:rPr lang="tr-TR" smtClean="0"/>
              <a:pPr/>
              <a:t>11.11.2013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33F34-E770-4B75-BE66-5DB26A58959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136AD-5325-4E1D-A49A-4FCB5DE9C74E}" type="datetimeFigureOut">
              <a:rPr lang="tr-TR" smtClean="0"/>
              <a:pPr/>
              <a:t>11.11.2013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33F34-E770-4B75-BE66-5DB26A58959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136AD-5325-4E1D-A49A-4FCB5DE9C74E}" type="datetimeFigureOut">
              <a:rPr lang="tr-TR" smtClean="0"/>
              <a:pPr/>
              <a:t>11.11.2013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33F34-E770-4B75-BE66-5DB26A58959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136AD-5325-4E1D-A49A-4FCB5DE9C74E}" type="datetimeFigureOut">
              <a:rPr lang="tr-TR" smtClean="0"/>
              <a:pPr/>
              <a:t>11.11.2013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33F34-E770-4B75-BE66-5DB26A58959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136AD-5325-4E1D-A49A-4FCB5DE9C74E}" type="datetimeFigureOut">
              <a:rPr lang="tr-TR" smtClean="0"/>
              <a:pPr/>
              <a:t>11.11.2013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33F34-E770-4B75-BE66-5DB26A58959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136AD-5325-4E1D-A49A-4FCB5DE9C74E}" type="datetimeFigureOut">
              <a:rPr lang="tr-TR" smtClean="0"/>
              <a:pPr/>
              <a:t>11.11.2013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33F34-E770-4B75-BE66-5DB26A58959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136AD-5325-4E1D-A49A-4FCB5DE9C74E}" type="datetimeFigureOut">
              <a:rPr lang="tr-TR" smtClean="0"/>
              <a:pPr/>
              <a:t>11.11.2013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33F34-E770-4B75-BE66-5DB26A58959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136AD-5325-4E1D-A49A-4FCB5DE9C74E}" type="datetimeFigureOut">
              <a:rPr lang="tr-TR" smtClean="0"/>
              <a:pPr/>
              <a:t>11.11.2013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33F34-E770-4B75-BE66-5DB26A58959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136AD-5325-4E1D-A49A-4FCB5DE9C74E}" type="datetimeFigureOut">
              <a:rPr lang="tr-TR" smtClean="0"/>
              <a:pPr/>
              <a:t>11.11.2013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33F34-E770-4B75-BE66-5DB26A58959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136AD-5325-4E1D-A49A-4FCB5DE9C74E}" type="datetimeFigureOut">
              <a:rPr lang="tr-TR" smtClean="0"/>
              <a:pPr/>
              <a:t>11.11.2013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33F34-E770-4B75-BE66-5DB26A58959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136AD-5325-4E1D-A49A-4FCB5DE9C74E}" type="datetimeFigureOut">
              <a:rPr lang="tr-TR" smtClean="0"/>
              <a:pPr/>
              <a:t>11.11.2013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33F34-E770-4B75-BE66-5DB26A58959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136AD-5325-4E1D-A49A-4FCB5DE9C74E}" type="datetimeFigureOut">
              <a:rPr lang="tr-TR" smtClean="0"/>
              <a:pPr/>
              <a:t>11.11.2013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33F34-E770-4B75-BE66-5DB26A58959E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18.png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9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14.png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P</a:t>
            </a:r>
            <a:r>
              <a:rPr lang="tr-TR" cap="small" dirty="0" smtClean="0"/>
              <a:t>erformance Enhancement For Spiral Indcutors, Design And Modeling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cap="small" dirty="0" smtClean="0"/>
              <a:t>Efe Öztürk</a:t>
            </a:r>
            <a:endParaRPr lang="tr-TR" cap="smal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tr-TR" dirty="0" smtClean="0"/>
              <a:t>Physical Properties (width, spacing...)</a:t>
            </a:r>
          </a:p>
          <a:p>
            <a:r>
              <a:rPr lang="tr-TR" dirty="0" smtClean="0"/>
              <a:t>Patterned Ground Shield (PGS)</a:t>
            </a:r>
          </a:p>
          <a:p>
            <a:r>
              <a:rPr lang="tr-TR" dirty="0" smtClean="0"/>
              <a:t>Metal Stack, Thicker Metal Layer</a:t>
            </a:r>
          </a:p>
          <a:p>
            <a:r>
              <a:rPr lang="tr-TR" dirty="0" smtClean="0"/>
              <a:t>High Resistivity Substrates</a:t>
            </a:r>
          </a:p>
          <a:p>
            <a:r>
              <a:rPr lang="tr-TR" dirty="0" smtClean="0"/>
              <a:t>New inductor models</a:t>
            </a:r>
          </a:p>
          <a:p>
            <a:r>
              <a:rPr lang="tr-TR" dirty="0" smtClean="0"/>
              <a:t>Oxide Etching</a:t>
            </a:r>
            <a:endParaRPr lang="tr-TR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9144000" cy="1115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Ways to improve Q</a:t>
            </a:r>
            <a:endParaRPr kumimoji="0" lang="tr-T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tr-TR" dirty="0" smtClean="0"/>
              <a:t>Play with substrate !</a:t>
            </a:r>
          </a:p>
          <a:p>
            <a:pPr lvl="1"/>
            <a:r>
              <a:rPr lang="tr-TR" dirty="0" smtClean="0"/>
              <a:t>High resistivity substrate (Glass with relative permitivity: 5-6): </a:t>
            </a:r>
          </a:p>
          <a:p>
            <a:pPr lvl="2"/>
            <a:r>
              <a:rPr lang="tr-TR" dirty="0" smtClean="0"/>
              <a:t>high Rsub (compared to Si)</a:t>
            </a:r>
          </a:p>
          <a:p>
            <a:pPr lvl="2"/>
            <a:r>
              <a:rPr lang="tr-TR" dirty="0" smtClean="0"/>
              <a:t>Reduced Csub (compared to Si)</a:t>
            </a:r>
          </a:p>
          <a:p>
            <a:pPr lvl="2"/>
            <a:r>
              <a:rPr lang="tr-TR" dirty="0" smtClean="0"/>
              <a:t>Impedance of the substrate network simply reduces to a single capacitance dominated by the smaller between Cox and Csub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1115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Ways to improve Q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dirty="0" smtClean="0">
                <a:latin typeface="+mj-lt"/>
                <a:ea typeface="+mj-ea"/>
                <a:cs typeface="+mj-cs"/>
              </a:rPr>
              <a:t>1-High Resistivity Substrate </a:t>
            </a:r>
            <a:r>
              <a:rPr kumimoji="0" lang="tr-T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[ref.2]</a:t>
            </a:r>
            <a:endParaRPr kumimoji="0" lang="tr-T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215" y="5980137"/>
            <a:ext cx="222885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9463" y="5949280"/>
            <a:ext cx="27146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23" y="6026993"/>
            <a:ext cx="419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Oval 11"/>
          <p:cNvSpPr/>
          <p:nvPr/>
        </p:nvSpPr>
        <p:spPr>
          <a:xfrm>
            <a:off x="1475656" y="5949280"/>
            <a:ext cx="432048" cy="36004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Oval 13"/>
          <p:cNvSpPr/>
          <p:nvPr/>
        </p:nvSpPr>
        <p:spPr>
          <a:xfrm>
            <a:off x="755576" y="6381328"/>
            <a:ext cx="432048" cy="36004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Oval 14"/>
          <p:cNvSpPr/>
          <p:nvPr/>
        </p:nvSpPr>
        <p:spPr>
          <a:xfrm>
            <a:off x="3635896" y="5949280"/>
            <a:ext cx="360040" cy="36004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Oval 15"/>
          <p:cNvSpPr/>
          <p:nvPr/>
        </p:nvSpPr>
        <p:spPr>
          <a:xfrm>
            <a:off x="4860032" y="6093296"/>
            <a:ext cx="432048" cy="36004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80112" y="4558329"/>
            <a:ext cx="3563888" cy="2299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Oval 17"/>
          <p:cNvSpPr/>
          <p:nvPr/>
        </p:nvSpPr>
        <p:spPr>
          <a:xfrm>
            <a:off x="6012160" y="5517232"/>
            <a:ext cx="936104" cy="134076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4691868"/>
            <a:ext cx="2411760" cy="1168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56124" y="764704"/>
            <a:ext cx="2487875" cy="3789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tr-TR" dirty="0" smtClean="0"/>
              <a:t>Play with substrate !</a:t>
            </a:r>
          </a:p>
          <a:p>
            <a:pPr lvl="1"/>
            <a:r>
              <a:rPr lang="tr-TR" dirty="0" smtClean="0"/>
              <a:t>Increase Rp (Rsub)</a:t>
            </a:r>
          </a:p>
          <a:p>
            <a:pPr lvl="1"/>
            <a:r>
              <a:rPr lang="tr-TR" dirty="0" smtClean="0"/>
              <a:t>Reduce Cp (Csub+Cox)</a:t>
            </a:r>
          </a:p>
          <a:p>
            <a:r>
              <a:rPr lang="tr-TR" dirty="0" smtClean="0"/>
              <a:t>Polymer underneath (perm:2.75)</a:t>
            </a:r>
          </a:p>
          <a:p>
            <a:pPr lvl="1"/>
            <a:r>
              <a:rPr lang="tr-TR" dirty="0" smtClean="0"/>
              <a:t>Higher resistivity (</a:t>
            </a:r>
            <a:r>
              <a:rPr lang="tr-TR" dirty="0" smtClean="0">
                <a:sym typeface="Wingdings" pitchFamily="2" charset="2"/>
              </a:rPr>
              <a:t> </a:t>
            </a:r>
            <a:r>
              <a:rPr lang="tr-TR" dirty="0" smtClean="0"/>
              <a:t>high Rp)</a:t>
            </a:r>
          </a:p>
          <a:p>
            <a:pPr lvl="1"/>
            <a:r>
              <a:rPr lang="tr-TR" dirty="0" smtClean="0"/>
              <a:t>Lower permitivity (</a:t>
            </a:r>
            <a:r>
              <a:rPr lang="tr-TR" dirty="0" smtClean="0">
                <a:sym typeface="Wingdings" pitchFamily="2" charset="2"/>
              </a:rPr>
              <a:t> low </a:t>
            </a:r>
            <a:r>
              <a:rPr lang="tr-TR" dirty="0" smtClean="0"/>
              <a:t>Cp)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1115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Ways to improve Q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dirty="0" smtClean="0">
                <a:latin typeface="+mj-lt"/>
                <a:ea typeface="+mj-ea"/>
                <a:cs typeface="+mj-cs"/>
              </a:rPr>
              <a:t>2-Polymer Cavity </a:t>
            </a:r>
            <a:r>
              <a:rPr kumimoji="0" lang="tr-T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[ref.15]</a:t>
            </a:r>
            <a:endParaRPr kumimoji="0" lang="tr-T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4419600"/>
            <a:ext cx="42672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7215" y="5980137"/>
            <a:ext cx="222885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49463" y="5949280"/>
            <a:ext cx="27146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123" y="6026993"/>
            <a:ext cx="419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Oval 11"/>
          <p:cNvSpPr/>
          <p:nvPr/>
        </p:nvSpPr>
        <p:spPr>
          <a:xfrm>
            <a:off x="1475656" y="5949280"/>
            <a:ext cx="432048" cy="36004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Oval 13"/>
          <p:cNvSpPr/>
          <p:nvPr/>
        </p:nvSpPr>
        <p:spPr>
          <a:xfrm>
            <a:off x="755576" y="6381328"/>
            <a:ext cx="432048" cy="36004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Oval 14"/>
          <p:cNvSpPr/>
          <p:nvPr/>
        </p:nvSpPr>
        <p:spPr>
          <a:xfrm>
            <a:off x="3635896" y="5949280"/>
            <a:ext cx="360040" cy="36004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Oval 15"/>
          <p:cNvSpPr/>
          <p:nvPr/>
        </p:nvSpPr>
        <p:spPr>
          <a:xfrm>
            <a:off x="4860032" y="6093296"/>
            <a:ext cx="432048" cy="36004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" name="Oval 16"/>
          <p:cNvSpPr/>
          <p:nvPr/>
        </p:nvSpPr>
        <p:spPr>
          <a:xfrm>
            <a:off x="6876256" y="1484784"/>
            <a:ext cx="936104" cy="115212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4691868"/>
            <a:ext cx="2411760" cy="1168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tr-TR" dirty="0" smtClean="0"/>
              <a:t>Series feed-forward capacitance or sum of all overlap capacitance, metal to metal cap, Cs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0"/>
            <a:ext cx="9144000" cy="1115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Ways to improve Q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dirty="0" smtClean="0">
                <a:latin typeface="+mj-lt"/>
                <a:ea typeface="+mj-ea"/>
                <a:cs typeface="+mj-cs"/>
              </a:rPr>
              <a:t>3-Change Model </a:t>
            </a:r>
            <a:r>
              <a:rPr kumimoji="0" lang="tr-T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[ref.10]</a:t>
            </a:r>
            <a:endParaRPr kumimoji="0" lang="tr-T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215" y="5980137"/>
            <a:ext cx="222885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9463" y="5949280"/>
            <a:ext cx="27146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23" y="6026993"/>
            <a:ext cx="419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Oval 15"/>
          <p:cNvSpPr/>
          <p:nvPr/>
        </p:nvSpPr>
        <p:spPr>
          <a:xfrm>
            <a:off x="3203848" y="5949280"/>
            <a:ext cx="360040" cy="36004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" name="Oval 16"/>
          <p:cNvSpPr/>
          <p:nvPr/>
        </p:nvSpPr>
        <p:spPr>
          <a:xfrm>
            <a:off x="4499992" y="6093296"/>
            <a:ext cx="360040" cy="36004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24000" y="2132856"/>
            <a:ext cx="4320000" cy="3442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2442124"/>
            <a:ext cx="4320000" cy="3147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" name="Straight Arrow Connector 19"/>
          <p:cNvCxnSpPr/>
          <p:nvPr/>
        </p:nvCxnSpPr>
        <p:spPr>
          <a:xfrm>
            <a:off x="3923928" y="3861048"/>
            <a:ext cx="1224136" cy="0"/>
          </a:xfrm>
          <a:prstGeom prst="straightConnector1">
            <a:avLst/>
          </a:prstGeom>
          <a:ln w="889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tr-TR" dirty="0" smtClean="0"/>
              <a:t>Remove the oxide layer between the spiral and substrate by an optimized etching tech.</a:t>
            </a:r>
          </a:p>
          <a:p>
            <a:pPr lvl="1"/>
            <a:r>
              <a:rPr lang="tr-TR" dirty="0" smtClean="0"/>
              <a:t>Improve the insulation to inductor</a:t>
            </a:r>
          </a:p>
          <a:p>
            <a:pPr lvl="1"/>
            <a:r>
              <a:rPr lang="tr-TR" dirty="0" smtClean="0"/>
              <a:t>Relative permitivity becomes 1 (vacuum)</a:t>
            </a:r>
          </a:p>
          <a:p>
            <a:pPr lvl="1"/>
            <a:r>
              <a:rPr lang="tr-TR" dirty="0" smtClean="0"/>
              <a:t>Cox capacitance minimized</a:t>
            </a:r>
          </a:p>
          <a:p>
            <a:pPr lvl="1"/>
            <a:r>
              <a:rPr lang="tr-TR" dirty="0" smtClean="0"/>
              <a:t>Reduced substrate effect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1115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Ways to improve Q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dirty="0" smtClean="0">
                <a:latin typeface="+mj-lt"/>
                <a:ea typeface="+mj-ea"/>
                <a:cs typeface="+mj-cs"/>
              </a:rPr>
              <a:t>4-Oxide Etching </a:t>
            </a:r>
            <a:r>
              <a:rPr kumimoji="0" lang="tr-T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[ref.4]</a:t>
            </a:r>
            <a:endParaRPr kumimoji="0" lang="tr-T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176464"/>
            <a:ext cx="9144000" cy="2204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8" name="Straight Arrow Connector 17"/>
          <p:cNvCxnSpPr/>
          <p:nvPr/>
        </p:nvCxnSpPr>
        <p:spPr>
          <a:xfrm>
            <a:off x="3923928" y="5805264"/>
            <a:ext cx="1656184" cy="0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2708920"/>
            <a:ext cx="1907704" cy="132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7215" y="5980137"/>
            <a:ext cx="222885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49463" y="5949280"/>
            <a:ext cx="27146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123" y="6026993"/>
            <a:ext cx="419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Oval 27"/>
          <p:cNvSpPr/>
          <p:nvPr/>
        </p:nvSpPr>
        <p:spPr>
          <a:xfrm>
            <a:off x="3635896" y="5949280"/>
            <a:ext cx="360040" cy="36004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9" name="Oval 28"/>
          <p:cNvSpPr/>
          <p:nvPr/>
        </p:nvSpPr>
        <p:spPr>
          <a:xfrm>
            <a:off x="4860032" y="6093296"/>
            <a:ext cx="432048" cy="36004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5" y="1772817"/>
            <a:ext cx="2267745" cy="2547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tr-TR" dirty="0" smtClean="0"/>
              <a:t>Increase metal thickness for high-Q : </a:t>
            </a:r>
          </a:p>
          <a:p>
            <a:pPr lvl="1"/>
            <a:r>
              <a:rPr lang="tr-TR" dirty="0" smtClean="0"/>
              <a:t>Increased metal sidewall areas of current</a:t>
            </a:r>
          </a:p>
          <a:p>
            <a:pPr lvl="1"/>
            <a:r>
              <a:rPr lang="tr-TR" dirty="0" smtClean="0"/>
              <a:t>Decreased metal resistance, Rs</a:t>
            </a:r>
          </a:p>
          <a:p>
            <a:r>
              <a:rPr lang="tr-TR" dirty="0" smtClean="0"/>
              <a:t>Stack the metals : </a:t>
            </a:r>
          </a:p>
          <a:p>
            <a:pPr lvl="1"/>
            <a:r>
              <a:rPr lang="tr-TR" dirty="0" smtClean="0"/>
              <a:t>Combine metal layers through vias</a:t>
            </a:r>
          </a:p>
          <a:p>
            <a:pPr lvl="1"/>
            <a:r>
              <a:rPr lang="tr-TR" dirty="0" smtClean="0"/>
              <a:t>Decreased metal resistance, Rs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1115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tr-TR" sz="4400" dirty="0" smtClean="0"/>
              <a:t>Ways to improve Q </a:t>
            </a:r>
          </a:p>
          <a:p>
            <a:pPr lvl="0" algn="ctr">
              <a:spcBef>
                <a:spcPct val="0"/>
              </a:spcBef>
              <a:defRPr/>
            </a:pPr>
            <a:r>
              <a:rPr lang="tr-TR" sz="4400" dirty="0" smtClean="0"/>
              <a:t>5-Metal Thickness &amp; Stack </a:t>
            </a:r>
            <a:r>
              <a:rPr kumimoji="0" lang="tr-T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[ref.18]</a:t>
            </a:r>
            <a:endParaRPr kumimoji="0" lang="tr-T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7215" y="5980137"/>
            <a:ext cx="222885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49463" y="5949280"/>
            <a:ext cx="27146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123" y="6026993"/>
            <a:ext cx="419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Oval 9"/>
          <p:cNvSpPr/>
          <p:nvPr/>
        </p:nvSpPr>
        <p:spPr>
          <a:xfrm>
            <a:off x="395536" y="6237312"/>
            <a:ext cx="432048" cy="36004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17532" y="4221088"/>
            <a:ext cx="3726468" cy="2636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Straight Arrow Connector 15"/>
          <p:cNvCxnSpPr/>
          <p:nvPr/>
        </p:nvCxnSpPr>
        <p:spPr>
          <a:xfrm flipV="1">
            <a:off x="6876256" y="4437112"/>
            <a:ext cx="0" cy="1152128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1547664" y="6453336"/>
            <a:ext cx="432048" cy="36004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" name="Oval 18"/>
          <p:cNvSpPr/>
          <p:nvPr/>
        </p:nvSpPr>
        <p:spPr>
          <a:xfrm>
            <a:off x="2267744" y="6381328"/>
            <a:ext cx="360040" cy="36004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" name="Oval 19"/>
          <p:cNvSpPr/>
          <p:nvPr/>
        </p:nvSpPr>
        <p:spPr>
          <a:xfrm>
            <a:off x="2915816" y="5949280"/>
            <a:ext cx="360040" cy="36004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r>
              <a:rPr lang="tr-TR" sz="2800" dirty="0" smtClean="0"/>
              <a:t>Substrate Loss Factor approaches to unity as Rp</a:t>
            </a:r>
            <a:r>
              <a:rPr lang="tr-TR" sz="2800" dirty="0" smtClean="0">
                <a:sym typeface="Wingdings" pitchFamily="2" charset="2"/>
              </a:rPr>
              <a:t>inf.</a:t>
            </a:r>
          </a:p>
          <a:p>
            <a:r>
              <a:rPr lang="tr-TR" sz="2800" dirty="0" smtClean="0">
                <a:sym typeface="Wingdings" pitchFamily="2" charset="2"/>
              </a:rPr>
              <a:t>Rp approaches to inf. as Rsiinf. or Rsi0.</a:t>
            </a:r>
          </a:p>
          <a:p>
            <a:r>
              <a:rPr lang="tr-TR" sz="2800" dirty="0" smtClean="0">
                <a:sym typeface="Wingdings" pitchFamily="2" charset="2"/>
              </a:rPr>
              <a:t>Patterned Groung Shielding acts as a short.</a:t>
            </a:r>
          </a:p>
          <a:p>
            <a:r>
              <a:rPr lang="tr-TR" sz="2800" dirty="0" smtClean="0">
                <a:sym typeface="Wingdings" pitchFamily="2" charset="2"/>
              </a:rPr>
              <a:t>Slotted pattern reduces the negative mutual coupling. The slots act as open circuit. Prevents the build up of image current</a:t>
            </a:r>
          </a:p>
          <a:p>
            <a:pPr>
              <a:buNone/>
            </a:pPr>
            <a:r>
              <a:rPr lang="tr-TR" sz="2800" dirty="0" smtClean="0">
                <a:sym typeface="Wingdings" pitchFamily="2" charset="2"/>
              </a:rPr>
              <a:t>	               Q,NGS &lt; Q,SGS &lt; Q,PGS</a:t>
            </a:r>
          </a:p>
          <a:p>
            <a:pPr>
              <a:buNone/>
            </a:pPr>
            <a:r>
              <a:rPr lang="tr-TR" sz="1700" dirty="0" smtClean="0">
                <a:sym typeface="Wingdings" pitchFamily="2" charset="2"/>
              </a:rPr>
              <a:t>                                                        * NGS: no ground shield</a:t>
            </a:r>
          </a:p>
          <a:p>
            <a:pPr>
              <a:buNone/>
            </a:pPr>
            <a:r>
              <a:rPr lang="tr-TR" sz="1700" dirty="0" smtClean="0">
                <a:sym typeface="Wingdings" pitchFamily="2" charset="2"/>
              </a:rPr>
              <a:t>                                                        * SGS: solid groung shield</a:t>
            </a:r>
          </a:p>
          <a:p>
            <a:pPr>
              <a:buNone/>
            </a:pPr>
            <a:r>
              <a:rPr lang="tr-TR" sz="1700" dirty="0" smtClean="0">
                <a:sym typeface="Wingdings" pitchFamily="2" charset="2"/>
              </a:rPr>
              <a:t>                                                        * PGS: patterned ground shield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1115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Ways to improve Q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dirty="0" smtClean="0">
                <a:latin typeface="+mj-lt"/>
                <a:ea typeface="+mj-ea"/>
                <a:cs typeface="+mj-cs"/>
              </a:rPr>
              <a:t>6-Patterned Groung Shielding </a:t>
            </a:r>
            <a:r>
              <a:rPr kumimoji="0" lang="tr-T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[ref.9]</a:t>
            </a:r>
            <a:endParaRPr kumimoji="0" lang="tr-T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32502" y="1549554"/>
            <a:ext cx="1511499" cy="1663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691868"/>
            <a:ext cx="2411760" cy="1168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7215" y="5980137"/>
            <a:ext cx="222885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49463" y="5949280"/>
            <a:ext cx="27146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123" y="6026993"/>
            <a:ext cx="419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Oval 14"/>
          <p:cNvSpPr/>
          <p:nvPr/>
        </p:nvSpPr>
        <p:spPr>
          <a:xfrm>
            <a:off x="1475656" y="5949280"/>
            <a:ext cx="432048" cy="36004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Oval 15"/>
          <p:cNvSpPr/>
          <p:nvPr/>
        </p:nvSpPr>
        <p:spPr>
          <a:xfrm>
            <a:off x="755576" y="6381328"/>
            <a:ext cx="432048" cy="36004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26738" y="3573016"/>
            <a:ext cx="2917262" cy="328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tr-TR" dirty="0" smtClean="0"/>
              <a:t>To improve factor : </a:t>
            </a:r>
          </a:p>
          <a:p>
            <a:pPr lvl="1"/>
            <a:r>
              <a:rPr lang="tr-TR" dirty="0" smtClean="0"/>
              <a:t>Reduce Rs</a:t>
            </a:r>
          </a:p>
          <a:p>
            <a:pPr lvl="1"/>
            <a:r>
              <a:rPr lang="tr-TR" dirty="0" smtClean="0"/>
              <a:t>Increase Rsub</a:t>
            </a:r>
          </a:p>
          <a:p>
            <a:pPr lvl="1"/>
            <a:r>
              <a:rPr lang="tr-TR" dirty="0" smtClean="0"/>
              <a:t>Reduce Csub</a:t>
            </a:r>
          </a:p>
          <a:p>
            <a:pPr lvl="1"/>
            <a:r>
              <a:rPr lang="tr-TR" dirty="0" smtClean="0"/>
              <a:t>Reduce Cox</a:t>
            </a:r>
          </a:p>
          <a:p>
            <a:pPr lvl="1"/>
            <a:r>
              <a:rPr lang="tr-TR" dirty="0" smtClean="0"/>
              <a:t>Reduce Cs</a:t>
            </a:r>
            <a:endParaRPr lang="tr-TR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1115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Summary</a:t>
            </a:r>
            <a:endParaRPr kumimoji="0" lang="tr-T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215" y="5980137"/>
            <a:ext cx="222885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9463" y="5949280"/>
            <a:ext cx="27146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23" y="6026993"/>
            <a:ext cx="419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95936" y="1268759"/>
            <a:ext cx="5148064" cy="4217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Introduction</a:t>
            </a:r>
          </a:p>
          <a:p>
            <a:r>
              <a:rPr lang="tr-TR" dirty="0" smtClean="0"/>
              <a:t>Loss Mechanism in Inductors</a:t>
            </a:r>
          </a:p>
          <a:p>
            <a:r>
              <a:rPr lang="tr-TR" dirty="0" smtClean="0"/>
              <a:t>Ways to improve quality</a:t>
            </a:r>
          </a:p>
          <a:p>
            <a:r>
              <a:rPr lang="tr-TR" dirty="0" smtClean="0"/>
              <a:t>Conclusion</a:t>
            </a:r>
            <a:endParaRPr lang="tr-TR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-273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Contents</a:t>
            </a:r>
            <a:endParaRPr kumimoji="0" lang="tr-T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Important inductor parameters</a:t>
            </a:r>
          </a:p>
          <a:p>
            <a:pPr lvl="1"/>
            <a:r>
              <a:rPr lang="tr-TR" dirty="0" smtClean="0"/>
              <a:t>Inductance value</a:t>
            </a:r>
          </a:p>
          <a:p>
            <a:pPr lvl="1"/>
            <a:r>
              <a:rPr lang="tr-TR" dirty="0" smtClean="0"/>
              <a:t>Self resonance frequency</a:t>
            </a:r>
          </a:p>
          <a:p>
            <a:pPr lvl="1"/>
            <a:r>
              <a:rPr lang="tr-TR" dirty="0" smtClean="0"/>
              <a:t>Quality factor</a:t>
            </a:r>
          </a:p>
          <a:p>
            <a:r>
              <a:rPr lang="tr-TR" dirty="0" smtClean="0"/>
              <a:t>With a low-Q inductor : </a:t>
            </a:r>
          </a:p>
          <a:p>
            <a:pPr lvl="1"/>
            <a:r>
              <a:rPr lang="tr-TR" dirty="0" smtClean="0"/>
              <a:t>Increased phase noise in oscillators</a:t>
            </a:r>
          </a:p>
          <a:p>
            <a:pPr lvl="1"/>
            <a:r>
              <a:rPr lang="tr-TR" dirty="0" smtClean="0"/>
              <a:t>High insertion loss in filters &amp; baluns</a:t>
            </a:r>
          </a:p>
          <a:p>
            <a:pPr lvl="1"/>
            <a:r>
              <a:rPr lang="tr-TR" dirty="0" smtClean="0"/>
              <a:t>High power consumption in amplifiers</a:t>
            </a:r>
          </a:p>
          <a:p>
            <a:pPr lvl="1"/>
            <a:r>
              <a:rPr lang="tr-TR" dirty="0" smtClean="0"/>
              <a:t>Poor I/O impedance matching</a:t>
            </a:r>
          </a:p>
          <a:p>
            <a:pPr lvl="1"/>
            <a:endParaRPr lang="tr-T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-273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Introduction</a:t>
            </a:r>
            <a:endParaRPr kumimoji="0" lang="tr-T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7212878" y="1497877"/>
            <a:ext cx="1080119" cy="278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3501008"/>
            <a:ext cx="1584176" cy="1232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tr-TR" dirty="0" smtClean="0"/>
              <a:t>Desired Inductance value : Ls</a:t>
            </a:r>
          </a:p>
          <a:p>
            <a:r>
              <a:rPr lang="tr-TR" dirty="0" smtClean="0"/>
              <a:t>Metal sheet resistance : Rs</a:t>
            </a:r>
          </a:p>
          <a:p>
            <a:r>
              <a:rPr lang="tr-TR" dirty="0" smtClean="0"/>
              <a:t>Series feed-forward capacitance or sum of all overlap capacitance: Cs</a:t>
            </a:r>
          </a:p>
          <a:p>
            <a:endParaRPr lang="tr-TR" dirty="0" smtClean="0"/>
          </a:p>
          <a:p>
            <a:endParaRPr lang="tr-TR" dirty="0" smtClean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0" y="0"/>
            <a:ext cx="9144000" cy="1115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Loss Mechanism</a:t>
            </a:r>
            <a:endParaRPr kumimoji="0" lang="tr-T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90900"/>
            <a:ext cx="9144000" cy="346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Oval 11"/>
          <p:cNvSpPr/>
          <p:nvPr/>
        </p:nvSpPr>
        <p:spPr>
          <a:xfrm>
            <a:off x="1259632" y="4869160"/>
            <a:ext cx="504056" cy="36004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Oval 12"/>
          <p:cNvSpPr/>
          <p:nvPr/>
        </p:nvSpPr>
        <p:spPr>
          <a:xfrm>
            <a:off x="2627784" y="4869160"/>
            <a:ext cx="504056" cy="36004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Oval 13"/>
          <p:cNvSpPr/>
          <p:nvPr/>
        </p:nvSpPr>
        <p:spPr>
          <a:xfrm>
            <a:off x="1979712" y="3789040"/>
            <a:ext cx="504056" cy="36004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tr-TR" dirty="0" smtClean="0"/>
              <a:t>Spiral to substrate capacitance : Cox</a:t>
            </a:r>
          </a:p>
          <a:p>
            <a:r>
              <a:rPr lang="tr-TR" dirty="0" smtClean="0"/>
              <a:t>Substrate capacitance : Csi</a:t>
            </a:r>
          </a:p>
          <a:p>
            <a:r>
              <a:rPr lang="tr-TR" dirty="0" smtClean="0"/>
              <a:t>Substrate resistance : Rsi</a:t>
            </a:r>
          </a:p>
          <a:p>
            <a:endParaRPr lang="tr-TR" dirty="0" smtClean="0"/>
          </a:p>
          <a:p>
            <a:endParaRPr lang="tr-TR" dirty="0" smtClean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0" y="0"/>
            <a:ext cx="9144000" cy="1115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Loss Mechanism</a:t>
            </a:r>
            <a:endParaRPr kumimoji="0" lang="tr-T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90900"/>
            <a:ext cx="9144000" cy="346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1115616" y="5445224"/>
            <a:ext cx="504056" cy="36004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Oval 5"/>
          <p:cNvSpPr/>
          <p:nvPr/>
        </p:nvSpPr>
        <p:spPr>
          <a:xfrm>
            <a:off x="1259632" y="6093296"/>
            <a:ext cx="504056" cy="36004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35496" y="6093296"/>
            <a:ext cx="504056" cy="36004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3851920" y="5445224"/>
            <a:ext cx="504056" cy="36004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3995936" y="6093296"/>
            <a:ext cx="504056" cy="36004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2771800" y="6093296"/>
            <a:ext cx="504056" cy="36004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Oval 12"/>
          <p:cNvSpPr/>
          <p:nvPr/>
        </p:nvSpPr>
        <p:spPr>
          <a:xfrm>
            <a:off x="1979712" y="6021288"/>
            <a:ext cx="504056" cy="36004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tr-TR" dirty="0" smtClean="0"/>
              <a:t>Eddy current components, skin effects, proximity effects : R1 &amp; L1</a:t>
            </a:r>
          </a:p>
          <a:p>
            <a:pPr lvl="1"/>
            <a:r>
              <a:rPr lang="tr-TR" dirty="0" smtClean="0"/>
              <a:t>On substrate</a:t>
            </a:r>
          </a:p>
          <a:p>
            <a:pPr lvl="1"/>
            <a:r>
              <a:rPr lang="tr-TR" dirty="0" smtClean="0"/>
              <a:t>On metal trace</a:t>
            </a:r>
          </a:p>
          <a:p>
            <a:endParaRPr lang="tr-TR" dirty="0" smtClean="0"/>
          </a:p>
          <a:p>
            <a:endParaRPr lang="tr-TR" dirty="0" smtClean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0" y="0"/>
            <a:ext cx="9144000" cy="1115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Loss Mechanism</a:t>
            </a:r>
            <a:endParaRPr kumimoji="0" lang="tr-T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90900"/>
            <a:ext cx="9144000" cy="346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2699792" y="4365104"/>
            <a:ext cx="504056" cy="36004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Oval 5"/>
          <p:cNvSpPr/>
          <p:nvPr/>
        </p:nvSpPr>
        <p:spPr>
          <a:xfrm>
            <a:off x="1835696" y="4869160"/>
            <a:ext cx="504056" cy="36004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tr-TR" dirty="0" smtClean="0"/>
              <a:t>1) Eddy Currents</a:t>
            </a:r>
          </a:p>
          <a:p>
            <a:pPr lvl="1"/>
            <a:r>
              <a:rPr lang="tr-TR" dirty="0" smtClean="0"/>
              <a:t>On substrate</a:t>
            </a:r>
          </a:p>
          <a:p>
            <a:pPr lvl="1"/>
            <a:r>
              <a:rPr lang="tr-TR" dirty="0" smtClean="0"/>
              <a:t>On metal trace</a:t>
            </a:r>
          </a:p>
          <a:p>
            <a:r>
              <a:rPr lang="tr-TR" dirty="0" smtClean="0"/>
              <a:t>2) Skin Effect</a:t>
            </a:r>
          </a:p>
          <a:p>
            <a:r>
              <a:rPr lang="tr-TR" dirty="0" smtClean="0"/>
              <a:t>3) Proximity Effect</a:t>
            </a:r>
          </a:p>
          <a:p>
            <a:r>
              <a:rPr lang="tr-TR" dirty="0" smtClean="0">
                <a:sym typeface="Wingdings" pitchFamily="2" charset="2"/>
              </a:rPr>
              <a:t> </a:t>
            </a:r>
            <a:r>
              <a:rPr lang="tr-TR" b="1" i="1" u="sng" dirty="0" smtClean="0">
                <a:sym typeface="Wingdings" pitchFamily="2" charset="2"/>
              </a:rPr>
              <a:t>Rs &amp; Substrate loss increases</a:t>
            </a:r>
            <a:endParaRPr lang="tr-TR" b="1" i="1" u="sng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1115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Eddy Currents [ref.17]</a:t>
            </a:r>
            <a:endParaRPr kumimoji="0" lang="tr-T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4581128"/>
            <a:ext cx="4093491" cy="227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21511" y="980728"/>
            <a:ext cx="1922489" cy="3614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980728"/>
            <a:ext cx="2228850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52108" y="3068960"/>
            <a:ext cx="1372009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1904" y="4437113"/>
            <a:ext cx="4004072" cy="242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tr-TR" dirty="0" smtClean="0"/>
              <a:t>Spiral Inductor Lumped Modeling</a:t>
            </a:r>
            <a:endParaRPr lang="tr-T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340768"/>
            <a:ext cx="3086100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2980209"/>
            <a:ext cx="10668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61631" y="3776836"/>
            <a:ext cx="222885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93879" y="3745979"/>
            <a:ext cx="27146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866775"/>
            <a:ext cx="3933825" cy="599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14539" y="3823692"/>
            <a:ext cx="419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3635896" y="5354960"/>
            <a:ext cx="2505472" cy="5223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 smtClean="0"/>
              <a:t>Maximum Attainable Q</a:t>
            </a:r>
            <a:endParaRPr lang="tr-TR" dirty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6444208" y="5354960"/>
            <a:ext cx="504056" cy="5223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 smtClean="0"/>
              <a:t>&lt; 1</a:t>
            </a:r>
            <a:endParaRPr lang="tr-TR" dirty="0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7452320" y="5354960"/>
            <a:ext cx="504056" cy="5223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 smtClean="0"/>
              <a:t>&lt; 1</a:t>
            </a:r>
            <a:endParaRPr lang="tr-TR" dirty="0"/>
          </a:p>
        </p:txBody>
      </p:sp>
      <p:sp>
        <p:nvSpPr>
          <p:cNvPr id="16" name="Rectangle 15"/>
          <p:cNvSpPr/>
          <p:nvPr/>
        </p:nvSpPr>
        <p:spPr>
          <a:xfrm>
            <a:off x="3635896" y="3573016"/>
            <a:ext cx="5472608" cy="1080120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" name="Rectangle 16"/>
          <p:cNvSpPr/>
          <p:nvPr/>
        </p:nvSpPr>
        <p:spPr>
          <a:xfrm>
            <a:off x="3635896" y="4797152"/>
            <a:ext cx="5472608" cy="1080120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8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95936" y="4869160"/>
            <a:ext cx="47720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tr-TR" dirty="0" smtClean="0"/>
              <a:t>Spiral Inductor Lumped Modeling</a:t>
            </a:r>
            <a:endParaRPr lang="tr-TR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61631" y="1227609"/>
            <a:ext cx="222885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93879" y="1196752"/>
            <a:ext cx="27146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4539" y="1274465"/>
            <a:ext cx="419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3635896" y="2805733"/>
            <a:ext cx="2505472" cy="5223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 smtClean="0"/>
              <a:t>Maximum Attainable Q</a:t>
            </a:r>
            <a:endParaRPr lang="tr-TR" dirty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6444208" y="2805733"/>
            <a:ext cx="504056" cy="5223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 smtClean="0"/>
              <a:t>&lt; 1</a:t>
            </a:r>
            <a:endParaRPr lang="tr-TR" dirty="0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7452320" y="2805733"/>
            <a:ext cx="504056" cy="5223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 smtClean="0"/>
              <a:t>&lt; 1</a:t>
            </a:r>
            <a:endParaRPr lang="tr-TR" dirty="0"/>
          </a:p>
        </p:txBody>
      </p:sp>
      <p:sp>
        <p:nvSpPr>
          <p:cNvPr id="16" name="Rectangle 15"/>
          <p:cNvSpPr/>
          <p:nvPr/>
        </p:nvSpPr>
        <p:spPr>
          <a:xfrm>
            <a:off x="3635896" y="1023789"/>
            <a:ext cx="5472608" cy="1080120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" name="Rectangle 16"/>
          <p:cNvSpPr/>
          <p:nvPr/>
        </p:nvSpPr>
        <p:spPr>
          <a:xfrm>
            <a:off x="3635896" y="2247925"/>
            <a:ext cx="5472608" cy="1080120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19" y="908720"/>
            <a:ext cx="3108241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457200" y="3501008"/>
            <a:ext cx="8229600" cy="2625155"/>
          </a:xfrm>
        </p:spPr>
        <p:txBody>
          <a:bodyPr>
            <a:normAutofit/>
          </a:bodyPr>
          <a:lstStyle/>
          <a:p>
            <a:r>
              <a:rPr lang="tr-TR" dirty="0" smtClean="0"/>
              <a:t>Increase Rp</a:t>
            </a:r>
          </a:p>
          <a:p>
            <a:r>
              <a:rPr lang="tr-TR" dirty="0" smtClean="0"/>
              <a:t>Reduce Rs</a:t>
            </a:r>
          </a:p>
          <a:p>
            <a:r>
              <a:rPr lang="tr-TR" dirty="0" smtClean="0"/>
              <a:t>Reduce Cox</a:t>
            </a:r>
          </a:p>
          <a:p>
            <a:r>
              <a:rPr lang="tr-TR" dirty="0" smtClean="0"/>
              <a:t>Reduce Cs</a:t>
            </a:r>
            <a:endParaRPr lang="tr-TR" dirty="0"/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15816" y="3356891"/>
            <a:ext cx="6228185" cy="3501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76439" y="2315344"/>
            <a:ext cx="47720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Performance Enhancement For Spiral Indcutors, Design And Modeling&amp;quot;&quot;/&gt;&lt;property id=&quot;20307&quot; value=&quot;256&quot;/&gt;&lt;/object&gt;&lt;object type=&quot;3&quot; unique_id=&quot;10212&quot;&gt;&lt;property id=&quot;20148&quot; value=&quot;5&quot;/&gt;&lt;property id=&quot;20300&quot; value=&quot;Slide 2&quot;/&gt;&lt;property id=&quot;20307&quot; value=&quot;272&quot;/&gt;&lt;/object&gt;&lt;object type=&quot;3&quot; unique_id=&quot;10215&quot;&gt;&lt;property id=&quot;20148&quot; value=&quot;5&quot;/&gt;&lt;property id=&quot;20300&quot; value=&quot;Slide 8 - &amp;quot;Spiral Inductor Lumped Modeling&amp;quot;&quot;/&gt;&lt;property id=&quot;20307&quot; value=&quot;275&quot;/&gt;&lt;/object&gt;&lt;object type=&quot;3&quot; unique_id=&quot;10221&quot;&gt;&lt;property id=&quot;20148&quot; value=&quot;5&quot;/&gt;&lt;property id=&quot;20300&quot; value=&quot;Slide 12&quot;/&gt;&lt;property id=&quot;20307&quot; value=&quot;281&quot;/&gt;&lt;/object&gt;&lt;object type=&quot;3&quot; unique_id=&quot;11062&quot;&gt;&lt;property id=&quot;20148&quot; value=&quot;5&quot;/&gt;&lt;property id=&quot;20300&quot; value=&quot;Slide 10&quot;/&gt;&lt;property id=&quot;20307&quot; value=&quot;282&quot;/&gt;&lt;/object&gt;&lt;object type=&quot;3&quot; unique_id=&quot;11150&quot;&gt;&lt;property id=&quot;20148&quot; value=&quot;5&quot;/&gt;&lt;property id=&quot;20300&quot; value=&quot;Slide 4&quot;/&gt;&lt;property id=&quot;20307&quot; value=&quot;283&quot;/&gt;&lt;/object&gt;&lt;object type=&quot;3&quot; unique_id=&quot;11603&quot;&gt;&lt;property id=&quot;20148&quot; value=&quot;5&quot;/&gt;&lt;property id=&quot;20300&quot; value=&quot;Slide 13&quot;/&gt;&lt;property id=&quot;20307&quot; value=&quot;286&quot;/&gt;&lt;/object&gt;&lt;object type=&quot;3&quot; unique_id=&quot;13687&quot;&gt;&lt;property id=&quot;20148&quot; value=&quot;5&quot;/&gt;&lt;property id=&quot;20300&quot; value=&quot;Slide 7&quot;/&gt;&lt;property id=&quot;20307&quot; value=&quot;303&quot;/&gt;&lt;/object&gt;&lt;object type=&quot;3&quot; unique_id=&quot;13688&quot;&gt;&lt;property id=&quot;20148&quot; value=&quot;5&quot;/&gt;&lt;property id=&quot;20300&quot; value=&quot;Slide 15&quot;/&gt;&lt;property id=&quot;20307&quot; value=&quot;304&quot;/&gt;&lt;/object&gt;&lt;object type=&quot;3&quot; unique_id=&quot;14262&quot;&gt;&lt;property id=&quot;20148&quot; value=&quot;5&quot;/&gt;&lt;property id=&quot;20300&quot; value=&quot;Slide 11&quot;/&gt;&lt;property id=&quot;20307&quot; value=&quot;306&quot;/&gt;&lt;/object&gt;&lt;object type=&quot;3&quot; unique_id=&quot;15797&quot;&gt;&lt;property id=&quot;20148&quot; value=&quot;5&quot;/&gt;&lt;property id=&quot;20300&quot; value=&quot;Slide 5&quot;/&gt;&lt;property id=&quot;20307&quot; value=&quot;308&quot;/&gt;&lt;/object&gt;&lt;object type=&quot;3&quot; unique_id=&quot;15798&quot;&gt;&lt;property id=&quot;20148&quot; value=&quot;5&quot;/&gt;&lt;property id=&quot;20300&quot; value=&quot;Slide 6&quot;/&gt;&lt;property id=&quot;20307&quot; value=&quot;309&quot;/&gt;&lt;/object&gt;&lt;object type=&quot;3&quot; unique_id=&quot;18035&quot;&gt;&lt;property id=&quot;20148&quot; value=&quot;5&quot;/&gt;&lt;property id=&quot;20300&quot; value=&quot;Slide 16&quot;/&gt;&lt;property id=&quot;20307&quot; value=&quot;311&quot;/&gt;&lt;/object&gt;&lt;object type=&quot;3&quot; unique_id=&quot;18486&quot;&gt;&lt;property id=&quot;20148&quot; value=&quot;5&quot;/&gt;&lt;property id=&quot;20300&quot; value=&quot;Slide 3&quot;/&gt;&lt;property id=&quot;20307&quot; value=&quot;312&quot;/&gt;&lt;/object&gt;&lt;object type=&quot;3&quot; unique_id=&quot;18597&quot;&gt;&lt;property id=&quot;20148&quot; value=&quot;5&quot;/&gt;&lt;property id=&quot;20300&quot; value=&quot;Slide 14&quot;/&gt;&lt;property id=&quot;20307&quot; value=&quot;313&quot;/&gt;&lt;/object&gt;&lt;object type=&quot;3&quot; unique_id=&quot;19753&quot;&gt;&lt;property id=&quot;20148&quot; value=&quot;5&quot;/&gt;&lt;property id=&quot;20300&quot; value=&quot;Slide 9 - &amp;quot;Spiral Inductor Lumped Modeling&amp;quot;&quot;/&gt;&lt;property id=&quot;20307&quot; value=&quot;314&quot;/&gt;&lt;/object&gt;&lt;object type=&quot;3&quot; unique_id=&quot;19886&quot;&gt;&lt;property id=&quot;20148&quot; value=&quot;5&quot;/&gt;&lt;property id=&quot;20300&quot; value=&quot;Slide 17&quot;/&gt;&lt;property id=&quot;20307&quot; value=&quot;31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3557</TotalTime>
  <Words>497</Words>
  <Application>Microsoft Office PowerPoint</Application>
  <PresentationFormat>On-screen Show (4:3)</PresentationFormat>
  <Paragraphs>105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Performance Enhancement For Spiral Indcutors, Design And Modeling</vt:lpstr>
      <vt:lpstr>Slide 2</vt:lpstr>
      <vt:lpstr>Slide 3</vt:lpstr>
      <vt:lpstr>Slide 4</vt:lpstr>
      <vt:lpstr>Slide 5</vt:lpstr>
      <vt:lpstr>Slide 6</vt:lpstr>
      <vt:lpstr>Slide 7</vt:lpstr>
      <vt:lpstr>Spiral Inductor Lumped Modeling</vt:lpstr>
      <vt:lpstr>Spiral Inductor Lumped Modeling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For Spiral Indcutors, Design And Modeling</dc:title>
  <dc:creator>efeozturk</dc:creator>
  <cp:lastModifiedBy>efeozturk</cp:lastModifiedBy>
  <cp:revision>299</cp:revision>
  <dcterms:created xsi:type="dcterms:W3CDTF">2013-11-01T06:42:32Z</dcterms:created>
  <dcterms:modified xsi:type="dcterms:W3CDTF">2013-11-11T11:22:25Z</dcterms:modified>
</cp:coreProperties>
</file>