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diagrams/data2.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522" r:id="rId2"/>
    <p:sldId id="534" r:id="rId3"/>
    <p:sldId id="508" r:id="rId4"/>
    <p:sldId id="535" r:id="rId5"/>
    <p:sldId id="531" r:id="rId6"/>
    <p:sldId id="479" r:id="rId7"/>
    <p:sldId id="492" r:id="rId8"/>
    <p:sldId id="532" r:id="rId9"/>
    <p:sldId id="548" r:id="rId10"/>
    <p:sldId id="549" r:id="rId11"/>
    <p:sldId id="550" r:id="rId12"/>
    <p:sldId id="551" r:id="rId13"/>
    <p:sldId id="540" r:id="rId14"/>
    <p:sldId id="552" r:id="rId15"/>
    <p:sldId id="542" r:id="rId16"/>
    <p:sldId id="543" r:id="rId17"/>
    <p:sldId id="553" r:id="rId18"/>
    <p:sldId id="554" r:id="rId19"/>
    <p:sldId id="555" r:id="rId20"/>
    <p:sldId id="556" r:id="rId21"/>
    <p:sldId id="414" r:id="rId22"/>
    <p:sldId id="410" r:id="rId23"/>
    <p:sldId id="421" r:id="rId24"/>
    <p:sldId id="480" r:id="rId25"/>
    <p:sldId id="559" r:id="rId26"/>
    <p:sldId id="560" r:id="rId27"/>
    <p:sldId id="561" r:id="rId28"/>
    <p:sldId id="562" r:id="rId29"/>
    <p:sldId id="563" r:id="rId30"/>
    <p:sldId id="486" r:id="rId31"/>
    <p:sldId id="547" r:id="rId32"/>
    <p:sldId id="564" r:id="rId33"/>
    <p:sldId id="565" r:id="rId34"/>
    <p:sldId id="482" r:id="rId35"/>
    <p:sldId id="536" r:id="rId36"/>
    <p:sldId id="566" r:id="rId37"/>
    <p:sldId id="567" r:id="rId38"/>
    <p:sldId id="568" r:id="rId39"/>
    <p:sldId id="569" r:id="rId40"/>
    <p:sldId id="570" r:id="rId41"/>
    <p:sldId id="546" r:id="rId42"/>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00FF"/>
    <a:srgbClr val="909090"/>
    <a:srgbClr val="969696"/>
    <a:srgbClr val="00FF54"/>
    <a:srgbClr val="002060"/>
    <a:srgbClr val="C00000"/>
    <a:srgbClr val="FFFFFF"/>
    <a:srgbClr val="AEB8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256" autoAdjust="0"/>
  </p:normalViewPr>
  <p:slideViewPr>
    <p:cSldViewPr>
      <p:cViewPr varScale="1">
        <p:scale>
          <a:sx n="83" d="100"/>
          <a:sy n="83" d="100"/>
        </p:scale>
        <p:origin x="658" y="48"/>
      </p:cViewPr>
      <p:guideLst>
        <p:guide orient="horz" pos="2880"/>
        <p:guide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_rels/data2.xml.rels><?xml version="1.0" encoding="UTF-8" standalone="yes"?>
<Relationships xmlns="http://schemas.openxmlformats.org/package/2006/relationships"><Relationship Id="rId1" Type="http://schemas.openxmlformats.org/officeDocument/2006/relationships/image" Target="../media/image96.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3AE07C-09FD-421A-8A4C-C7632FFD248E}" type="doc">
      <dgm:prSet loTypeId="urn:microsoft.com/office/officeart/2005/8/layout/process3" loCatId="process" qsTypeId="urn:microsoft.com/office/officeart/2005/8/quickstyle/simple1" qsCatId="simple" csTypeId="urn:microsoft.com/office/officeart/2005/8/colors/colorful5" csCatId="colorful" phldr="1"/>
      <dgm:spPr/>
      <dgm:t>
        <a:bodyPr/>
        <a:lstStyle/>
        <a:p>
          <a:endParaRPr lang="en-US"/>
        </a:p>
      </dgm:t>
    </dgm:pt>
    <dgm:pt modelId="{A2AB2720-AD48-4AD8-B7E9-93E6931FF169}">
      <dgm:prSet phldrT="[Text]" custT="1"/>
      <dgm:spPr/>
      <dgm:t>
        <a:bodyPr/>
        <a:lstStyle/>
        <a:p>
          <a:r>
            <a:rPr lang="en-US" sz="1200" dirty="0"/>
            <a:t>Collecting measurements {angle, power}</a:t>
          </a:r>
        </a:p>
      </dgm:t>
    </dgm:pt>
    <dgm:pt modelId="{47C1A025-CB79-47B8-B476-ADE63A76C1E7}" type="parTrans" cxnId="{39D7E5E6-F99E-4C79-AABB-BE7DD6D49285}">
      <dgm:prSet/>
      <dgm:spPr/>
      <dgm:t>
        <a:bodyPr/>
        <a:lstStyle/>
        <a:p>
          <a:endParaRPr lang="en-US"/>
        </a:p>
      </dgm:t>
    </dgm:pt>
    <dgm:pt modelId="{8C6AE3B0-ABCA-428D-B068-2682D96DCBA3}" type="sibTrans" cxnId="{39D7E5E6-F99E-4C79-AABB-BE7DD6D49285}">
      <dgm:prSet/>
      <dgm:spPr/>
      <dgm:t>
        <a:bodyPr/>
        <a:lstStyle/>
        <a:p>
          <a:endParaRPr lang="en-US"/>
        </a:p>
      </dgm:t>
    </dgm:pt>
    <dgm:pt modelId="{7B631B3A-99B8-4BB1-940C-0699A95989A5}">
      <dgm:prSet phldrT="[Text]" custT="1"/>
      <dgm:spPr/>
      <dgm:t>
        <a:bodyPr/>
        <a:lstStyle/>
        <a:p>
          <a:r>
            <a:rPr lang="en-US" sz="1200" dirty="0"/>
            <a:t>Codebook learning:</a:t>
          </a:r>
        </a:p>
        <a:p>
          <a:r>
            <a:rPr lang="en-US" sz="1200" dirty="0"/>
            <a:t>direction-</a:t>
          </a:r>
          <a:r>
            <a:rPr lang="en-US" sz="1200" dirty="0" err="1"/>
            <a:t>beamwidth</a:t>
          </a:r>
          <a:endParaRPr lang="en-US" sz="1200" dirty="0"/>
        </a:p>
      </dgm:t>
    </dgm:pt>
    <dgm:pt modelId="{930E604D-8E45-4C5A-8549-F7A49283CC56}" type="parTrans" cxnId="{976B76F5-8A06-4CCD-8818-14DB7008CECF}">
      <dgm:prSet/>
      <dgm:spPr/>
      <dgm:t>
        <a:bodyPr/>
        <a:lstStyle/>
        <a:p>
          <a:endParaRPr lang="en-US"/>
        </a:p>
      </dgm:t>
    </dgm:pt>
    <dgm:pt modelId="{6CE9D040-5F56-4ACF-B4F6-CE32162A29DE}" type="sibTrans" cxnId="{976B76F5-8A06-4CCD-8818-14DB7008CECF}">
      <dgm:prSet/>
      <dgm:spPr/>
      <dgm:t>
        <a:bodyPr/>
        <a:lstStyle/>
        <a:p>
          <a:endParaRPr lang="en-US"/>
        </a:p>
      </dgm:t>
    </dgm:pt>
    <dgm:pt modelId="{4BB1A30E-F4AA-4D8C-9632-DA48DF51563D}">
      <dgm:prSet phldrT="[Text]" custT="1"/>
      <dgm:spPr/>
      <dgm:t>
        <a:bodyPr/>
        <a:lstStyle/>
        <a:p>
          <a:r>
            <a:rPr lang="en-US" sz="1200" dirty="0"/>
            <a:t>Beam selection</a:t>
          </a:r>
        </a:p>
      </dgm:t>
    </dgm:pt>
    <dgm:pt modelId="{FF95D20D-68FB-467D-AD59-5546C5716713}" type="parTrans" cxnId="{874A5174-86B5-4637-AFE1-3CAA5C1D1BCF}">
      <dgm:prSet/>
      <dgm:spPr/>
      <dgm:t>
        <a:bodyPr/>
        <a:lstStyle/>
        <a:p>
          <a:endParaRPr lang="en-US"/>
        </a:p>
      </dgm:t>
    </dgm:pt>
    <dgm:pt modelId="{3FD855AE-82E1-452A-96D0-ACE244BA62C0}" type="sibTrans" cxnId="{874A5174-86B5-4637-AFE1-3CAA5C1D1BCF}">
      <dgm:prSet/>
      <dgm:spPr/>
      <dgm:t>
        <a:bodyPr/>
        <a:lstStyle/>
        <a:p>
          <a:endParaRPr lang="en-US"/>
        </a:p>
      </dgm:t>
    </dgm:pt>
    <dgm:pt modelId="{36FA9EB6-B089-408B-9683-12A434595F71}">
      <dgm:prSet phldrT="[Text]" custT="1"/>
      <dgm:spPr/>
      <dgm:t>
        <a:bodyPr/>
        <a:lstStyle/>
        <a:p>
          <a:r>
            <a:rPr lang="en-US" sz="1200" dirty="0"/>
            <a:t>Codebook broadcasting</a:t>
          </a:r>
        </a:p>
      </dgm:t>
    </dgm:pt>
    <dgm:pt modelId="{3FA24D83-5113-479F-999C-0B3C522AFF0E}" type="parTrans" cxnId="{F41096E9-C199-4EFB-B81D-A3E6F293F7A5}">
      <dgm:prSet/>
      <dgm:spPr/>
      <dgm:t>
        <a:bodyPr/>
        <a:lstStyle/>
        <a:p>
          <a:endParaRPr lang="en-US"/>
        </a:p>
      </dgm:t>
    </dgm:pt>
    <dgm:pt modelId="{1A57C14F-4B25-4315-AA55-F8B0577E37C5}" type="sibTrans" cxnId="{F41096E9-C199-4EFB-B81D-A3E6F293F7A5}">
      <dgm:prSet/>
      <dgm:spPr/>
      <dgm:t>
        <a:bodyPr/>
        <a:lstStyle/>
        <a:p>
          <a:endParaRPr lang="en-US"/>
        </a:p>
      </dgm:t>
    </dgm:pt>
    <dgm:pt modelId="{3B41874D-70DE-400E-AB1C-F4B20DD7FD64}">
      <dgm:prSet phldrT="[Text]" custT="1"/>
      <dgm:spPr/>
      <dgm:t>
        <a:bodyPr/>
        <a:lstStyle/>
        <a:p>
          <a:r>
            <a:rPr lang="en-US" sz="1200" dirty="0"/>
            <a:t>Service provider</a:t>
          </a:r>
        </a:p>
      </dgm:t>
    </dgm:pt>
    <dgm:pt modelId="{1F5FCBDE-CFE2-421C-8E2F-6F733653E77C}" type="parTrans" cxnId="{5141F736-65F2-4998-8A1D-A1C5276028EA}">
      <dgm:prSet/>
      <dgm:spPr/>
      <dgm:t>
        <a:bodyPr/>
        <a:lstStyle/>
        <a:p>
          <a:endParaRPr lang="en-US"/>
        </a:p>
      </dgm:t>
    </dgm:pt>
    <dgm:pt modelId="{917090E9-03E6-47AC-99BF-AF420A46CE90}" type="sibTrans" cxnId="{5141F736-65F2-4998-8A1D-A1C5276028EA}">
      <dgm:prSet/>
      <dgm:spPr/>
      <dgm:t>
        <a:bodyPr/>
        <a:lstStyle/>
        <a:p>
          <a:endParaRPr lang="en-US"/>
        </a:p>
      </dgm:t>
    </dgm:pt>
    <dgm:pt modelId="{AC158438-80A4-4FB9-A8B7-A48A8A5B3632}">
      <dgm:prSet phldrT="[Text]" custT="1"/>
      <dgm:spPr/>
      <dgm:t>
        <a:bodyPr/>
        <a:lstStyle/>
        <a:p>
          <a:endParaRPr lang="en-US" sz="1200" dirty="0"/>
        </a:p>
      </dgm:t>
    </dgm:pt>
    <dgm:pt modelId="{EC27B29E-FD8B-48E1-B388-54F47C651BA3}" type="parTrans" cxnId="{5325E78F-FF4E-45E2-BA79-41081166A9F5}">
      <dgm:prSet/>
      <dgm:spPr/>
      <dgm:t>
        <a:bodyPr/>
        <a:lstStyle/>
        <a:p>
          <a:endParaRPr lang="en-US"/>
        </a:p>
      </dgm:t>
    </dgm:pt>
    <dgm:pt modelId="{8D3C6EF7-581E-4E90-A118-3D5A67CDFDE2}" type="sibTrans" cxnId="{5325E78F-FF4E-45E2-BA79-41081166A9F5}">
      <dgm:prSet/>
      <dgm:spPr/>
      <dgm:t>
        <a:bodyPr/>
        <a:lstStyle/>
        <a:p>
          <a:endParaRPr lang="en-US"/>
        </a:p>
      </dgm:t>
    </dgm:pt>
    <dgm:pt modelId="{DDD02550-CF65-4C29-B14E-61BA164606E1}">
      <dgm:prSet phldrT="[Text]" custT="1"/>
      <dgm:spPr/>
      <dgm:t>
        <a:bodyPr/>
        <a:lstStyle/>
        <a:p>
          <a:r>
            <a:rPr lang="en-US" sz="1200" dirty="0"/>
            <a:t>Users</a:t>
          </a:r>
        </a:p>
      </dgm:t>
    </dgm:pt>
    <dgm:pt modelId="{AB1E8376-24DC-48FB-AC87-1A9C51A6CFA1}" type="sibTrans" cxnId="{4CFEA4AB-376D-413F-9973-830719A446F2}">
      <dgm:prSet/>
      <dgm:spPr/>
      <dgm:t>
        <a:bodyPr/>
        <a:lstStyle/>
        <a:p>
          <a:endParaRPr lang="en-US"/>
        </a:p>
      </dgm:t>
    </dgm:pt>
    <dgm:pt modelId="{D18ABACC-CAB1-4C9C-9186-FBB7EA8BEE18}" type="parTrans" cxnId="{4CFEA4AB-376D-413F-9973-830719A446F2}">
      <dgm:prSet/>
      <dgm:spPr/>
      <dgm:t>
        <a:bodyPr/>
        <a:lstStyle/>
        <a:p>
          <a:endParaRPr lang="en-US"/>
        </a:p>
      </dgm:t>
    </dgm:pt>
    <dgm:pt modelId="{507B663A-C8D5-4EB9-B2E6-95097CB90D3C}">
      <dgm:prSet phldrT="[Text]" custT="1"/>
      <dgm:spPr/>
      <dgm:t>
        <a:bodyPr/>
        <a:lstStyle/>
        <a:p>
          <a:r>
            <a:rPr lang="en-US" sz="1200" dirty="0"/>
            <a:t>Most probable beam directions and widths (statistical learning)</a:t>
          </a:r>
        </a:p>
      </dgm:t>
    </dgm:pt>
    <dgm:pt modelId="{AA218234-B2BE-4CF0-966C-69E0EF50B2E8}" type="parTrans" cxnId="{E97EFA57-B0C3-47F0-BDE2-A22028073EB1}">
      <dgm:prSet/>
      <dgm:spPr/>
      <dgm:t>
        <a:bodyPr/>
        <a:lstStyle/>
        <a:p>
          <a:endParaRPr lang="en-US"/>
        </a:p>
      </dgm:t>
    </dgm:pt>
    <dgm:pt modelId="{66FB3793-358C-4C05-B32F-17160CAC7601}" type="sibTrans" cxnId="{E97EFA57-B0C3-47F0-BDE2-A22028073EB1}">
      <dgm:prSet/>
      <dgm:spPr/>
      <dgm:t>
        <a:bodyPr/>
        <a:lstStyle/>
        <a:p>
          <a:endParaRPr lang="en-US"/>
        </a:p>
      </dgm:t>
    </dgm:pt>
    <mc:AlternateContent xmlns:mc="http://schemas.openxmlformats.org/markup-compatibility/2006" xmlns:a14="http://schemas.microsoft.com/office/drawing/2010/main">
      <mc:Choice Requires="a14">
        <dgm:pt modelId="{B0ECD7ED-FBA6-4FCB-A500-53EE5C762B5A}">
          <dgm:prSet phldrT="[Text]" custT="1"/>
          <dgm:spPr/>
          <dgm:t>
            <a:bodyPr/>
            <a:lstStyle/>
            <a:p>
              <a:r>
                <a:rPr lang="en-US" sz="1200" dirty="0"/>
                <a:t>Select the beam</a:t>
              </a:r>
              <a:br>
                <a:rPr lang="en-US" sz="1200" b="0" i="1" dirty="0">
                  <a:latin typeface="Cambria Math" panose="02040503050406030204" pitchFamily="18" charset="0"/>
                </a:rPr>
              </a:br>
              <a14:m>
                <m:oMath xmlns:m="http://schemas.openxmlformats.org/officeDocument/2006/math">
                  <m:r>
                    <a:rPr lang="en-US" sz="1200" b="0" i="1" smtClean="0">
                      <a:latin typeface="Cambria Math" panose="02040503050406030204" pitchFamily="18" charset="0"/>
                    </a:rPr>
                    <m:t>(∈ </m:t>
                  </m:r>
                </m:oMath>
              </a14:m>
              <a:r>
                <a:rPr lang="en-US" sz="1200" dirty="0"/>
                <a:t>codebook) that maximizes transmit/receive power.</a:t>
              </a:r>
            </a:p>
          </dgm:t>
        </dgm:pt>
      </mc:Choice>
      <mc:Fallback xmlns="">
        <dgm:pt modelId="{B0ECD7ED-FBA6-4FCB-A500-53EE5C762B5A}">
          <dgm:prSet phldrT="[Text]" custT="1"/>
          <dgm:spPr/>
          <dgm:t>
            <a:bodyPr/>
            <a:lstStyle/>
            <a:p>
              <a:r>
                <a:rPr lang="en-US" sz="1200" dirty="0"/>
                <a:t>Select the beam</a:t>
              </a:r>
              <a:br>
                <a:rPr lang="en-US" sz="1200" b="0" i="1" dirty="0">
                  <a:latin typeface="Cambria Math" panose="02040503050406030204" pitchFamily="18" charset="0"/>
                </a:rPr>
              </a:br>
              <a:r>
                <a:rPr lang="en-US" sz="1200" b="0" i="0">
                  <a:latin typeface="Cambria Math" panose="02040503050406030204" pitchFamily="18" charset="0"/>
                </a:rPr>
                <a:t>(∈ </a:t>
              </a:r>
              <a:r>
                <a:rPr lang="en-US" sz="1200" dirty="0"/>
                <a:t>codebook) that maximizes transmit/receive power.</a:t>
              </a:r>
            </a:p>
          </dgm:t>
        </dgm:pt>
      </mc:Fallback>
    </mc:AlternateContent>
    <dgm:pt modelId="{F651ADB3-1D68-4079-AFB7-E1A08F46E023}" type="parTrans" cxnId="{7D5007A8-E254-4945-952A-4909A65F6F6D}">
      <dgm:prSet/>
      <dgm:spPr/>
      <dgm:t>
        <a:bodyPr/>
        <a:lstStyle/>
        <a:p>
          <a:endParaRPr lang="en-US"/>
        </a:p>
      </dgm:t>
    </dgm:pt>
    <dgm:pt modelId="{D650188B-1D07-4B34-BFCE-4A8B8AE703FA}" type="sibTrans" cxnId="{7D5007A8-E254-4945-952A-4909A65F6F6D}">
      <dgm:prSet/>
      <dgm:spPr/>
      <dgm:t>
        <a:bodyPr/>
        <a:lstStyle/>
        <a:p>
          <a:endParaRPr lang="en-US"/>
        </a:p>
      </dgm:t>
    </dgm:pt>
    <dgm:pt modelId="{64963B7B-B425-471D-B118-5DB53A61F35F}">
      <dgm:prSet phldrT="[Text]" custT="1"/>
      <dgm:spPr/>
      <dgm:t>
        <a:bodyPr/>
        <a:lstStyle/>
        <a:p>
          <a:r>
            <a:rPr lang="en-US" sz="1200" dirty="0"/>
            <a:t>Constraint:</a:t>
          </a:r>
          <a:br>
            <a:rPr lang="en-US" sz="1200" dirty="0"/>
          </a:br>
          <a:r>
            <a:rPr lang="en-US" sz="1200" dirty="0"/>
            <a:t>gap to the maximum less than 5dB</a:t>
          </a:r>
        </a:p>
      </dgm:t>
    </dgm:pt>
    <dgm:pt modelId="{391DFCB9-2982-4A82-9969-9C60F17251A7}" type="parTrans" cxnId="{44F283E6-4535-417C-B8AB-FCB90C888340}">
      <dgm:prSet/>
      <dgm:spPr/>
      <dgm:t>
        <a:bodyPr/>
        <a:lstStyle/>
        <a:p>
          <a:endParaRPr lang="en-US"/>
        </a:p>
      </dgm:t>
    </dgm:pt>
    <dgm:pt modelId="{F6CB71F6-AE8F-4150-BFFD-E2A5E248C282}" type="sibTrans" cxnId="{44F283E6-4535-417C-B8AB-FCB90C888340}">
      <dgm:prSet/>
      <dgm:spPr/>
      <dgm:t>
        <a:bodyPr/>
        <a:lstStyle/>
        <a:p>
          <a:endParaRPr lang="en-US"/>
        </a:p>
      </dgm:t>
    </dgm:pt>
    <dgm:pt modelId="{8C0236E6-BF8D-41C6-9566-5A677D12F062}" type="pres">
      <dgm:prSet presAssocID="{C73AE07C-09FD-421A-8A4C-C7632FFD248E}" presName="linearFlow" presStyleCnt="0">
        <dgm:presLayoutVars>
          <dgm:dir/>
          <dgm:animLvl val="lvl"/>
          <dgm:resizeHandles val="exact"/>
        </dgm:presLayoutVars>
      </dgm:prSet>
      <dgm:spPr/>
    </dgm:pt>
    <dgm:pt modelId="{7709C6CF-AF2E-422D-8597-29825704AC89}" type="pres">
      <dgm:prSet presAssocID="{A2AB2720-AD48-4AD8-B7E9-93E6931FF169}" presName="composite" presStyleCnt="0"/>
      <dgm:spPr/>
    </dgm:pt>
    <dgm:pt modelId="{B4ECBDFC-FDE8-4468-BB2F-BEA7D8F0717C}" type="pres">
      <dgm:prSet presAssocID="{A2AB2720-AD48-4AD8-B7E9-93E6931FF169}" presName="parTx" presStyleLbl="node1" presStyleIdx="0" presStyleCnt="3">
        <dgm:presLayoutVars>
          <dgm:chMax val="0"/>
          <dgm:chPref val="0"/>
          <dgm:bulletEnabled val="1"/>
        </dgm:presLayoutVars>
      </dgm:prSet>
      <dgm:spPr/>
    </dgm:pt>
    <dgm:pt modelId="{F97A7CF1-D571-489D-8C76-3C99D77C287D}" type="pres">
      <dgm:prSet presAssocID="{A2AB2720-AD48-4AD8-B7E9-93E6931FF169}" presName="parSh" presStyleLbl="node1" presStyleIdx="0" presStyleCnt="3" custScaleY="100240"/>
      <dgm:spPr/>
    </dgm:pt>
    <dgm:pt modelId="{C907B1BE-DC25-4AE1-A45C-C336956712B1}" type="pres">
      <dgm:prSet presAssocID="{A2AB2720-AD48-4AD8-B7E9-93E6931FF169}" presName="desTx" presStyleLbl="fgAcc1" presStyleIdx="0" presStyleCnt="3" custLinFactNeighborY="-1518">
        <dgm:presLayoutVars>
          <dgm:bulletEnabled val="1"/>
        </dgm:presLayoutVars>
      </dgm:prSet>
      <dgm:spPr/>
    </dgm:pt>
    <dgm:pt modelId="{193A6FC9-0987-418C-B24B-7F4D5B56691F}" type="pres">
      <dgm:prSet presAssocID="{8C6AE3B0-ABCA-428D-B068-2682D96DCBA3}" presName="sibTrans" presStyleLbl="sibTrans2D1" presStyleIdx="0" presStyleCnt="2" custLinFactNeighborY="1631"/>
      <dgm:spPr/>
    </dgm:pt>
    <dgm:pt modelId="{37990F3A-DEFE-4465-9C15-BFA4355AA59E}" type="pres">
      <dgm:prSet presAssocID="{8C6AE3B0-ABCA-428D-B068-2682D96DCBA3}" presName="connTx" presStyleLbl="sibTrans2D1" presStyleIdx="0" presStyleCnt="2"/>
      <dgm:spPr/>
    </dgm:pt>
    <dgm:pt modelId="{A742C46B-6218-4242-98F4-1238F68A6973}" type="pres">
      <dgm:prSet presAssocID="{7B631B3A-99B8-4BB1-940C-0699A95989A5}" presName="composite" presStyleCnt="0"/>
      <dgm:spPr/>
    </dgm:pt>
    <dgm:pt modelId="{150A7D3C-1397-41E3-B7AF-8A1EB3A9CDDF}" type="pres">
      <dgm:prSet presAssocID="{7B631B3A-99B8-4BB1-940C-0699A95989A5}" presName="parTx" presStyleLbl="node1" presStyleIdx="0" presStyleCnt="3">
        <dgm:presLayoutVars>
          <dgm:chMax val="0"/>
          <dgm:chPref val="0"/>
          <dgm:bulletEnabled val="1"/>
        </dgm:presLayoutVars>
      </dgm:prSet>
      <dgm:spPr/>
    </dgm:pt>
    <dgm:pt modelId="{8BDFE92D-2D5C-4726-826C-E6451D456F45}" type="pres">
      <dgm:prSet presAssocID="{7B631B3A-99B8-4BB1-940C-0699A95989A5}" presName="parSh" presStyleLbl="node1" presStyleIdx="1" presStyleCnt="3"/>
      <dgm:spPr/>
    </dgm:pt>
    <dgm:pt modelId="{D6E7ECD6-2E92-46F6-99A9-D5D621054A6E}" type="pres">
      <dgm:prSet presAssocID="{7B631B3A-99B8-4BB1-940C-0699A95989A5}" presName="desTx" presStyleLbl="fgAcc1" presStyleIdx="1" presStyleCnt="3">
        <dgm:presLayoutVars>
          <dgm:bulletEnabled val="1"/>
        </dgm:presLayoutVars>
      </dgm:prSet>
      <dgm:spPr/>
    </dgm:pt>
    <dgm:pt modelId="{27C2E3E7-0880-400F-A0D5-1C44E0ED82BF}" type="pres">
      <dgm:prSet presAssocID="{6CE9D040-5F56-4ACF-B4F6-CE32162A29DE}" presName="sibTrans" presStyleLbl="sibTrans2D1" presStyleIdx="1" presStyleCnt="2"/>
      <dgm:spPr/>
    </dgm:pt>
    <dgm:pt modelId="{97EF1ED8-9F3C-4511-BF85-F94A61D85154}" type="pres">
      <dgm:prSet presAssocID="{6CE9D040-5F56-4ACF-B4F6-CE32162A29DE}" presName="connTx" presStyleLbl="sibTrans2D1" presStyleIdx="1" presStyleCnt="2"/>
      <dgm:spPr/>
    </dgm:pt>
    <dgm:pt modelId="{56795634-5057-4E7B-A4BB-8DCEFA930FA3}" type="pres">
      <dgm:prSet presAssocID="{4BB1A30E-F4AA-4D8C-9632-DA48DF51563D}" presName="composite" presStyleCnt="0"/>
      <dgm:spPr/>
    </dgm:pt>
    <dgm:pt modelId="{1F52620C-07AB-436A-B83C-74DE2FBBBFC1}" type="pres">
      <dgm:prSet presAssocID="{4BB1A30E-F4AA-4D8C-9632-DA48DF51563D}" presName="parTx" presStyleLbl="node1" presStyleIdx="1" presStyleCnt="3">
        <dgm:presLayoutVars>
          <dgm:chMax val="0"/>
          <dgm:chPref val="0"/>
          <dgm:bulletEnabled val="1"/>
        </dgm:presLayoutVars>
      </dgm:prSet>
      <dgm:spPr/>
    </dgm:pt>
    <dgm:pt modelId="{147E4C04-4DE7-4B99-BF00-6B1E6D4A2A3C}" type="pres">
      <dgm:prSet presAssocID="{4BB1A30E-F4AA-4D8C-9632-DA48DF51563D}" presName="parSh" presStyleLbl="node1" presStyleIdx="2" presStyleCnt="3"/>
      <dgm:spPr/>
    </dgm:pt>
    <dgm:pt modelId="{C3941FC0-DDFB-4907-9DA1-08ACCD3DCAB0}" type="pres">
      <dgm:prSet presAssocID="{4BB1A30E-F4AA-4D8C-9632-DA48DF51563D}" presName="desTx" presStyleLbl="fgAcc1" presStyleIdx="2" presStyleCnt="3">
        <dgm:presLayoutVars>
          <dgm:bulletEnabled val="1"/>
        </dgm:presLayoutVars>
      </dgm:prSet>
      <dgm:spPr/>
    </dgm:pt>
  </dgm:ptLst>
  <dgm:cxnLst>
    <dgm:cxn modelId="{B72D1106-75AC-4E6D-8C2C-0378F2340F8F}" type="presOf" srcId="{36FA9EB6-B089-408B-9683-12A434595F71}" destId="{C3941FC0-DDFB-4907-9DA1-08ACCD3DCAB0}" srcOrd="0" destOrd="0" presId="urn:microsoft.com/office/officeart/2005/8/layout/process3"/>
    <dgm:cxn modelId="{A6595806-27A0-4DE5-BFDA-8F9607D44B5E}" type="presOf" srcId="{8C6AE3B0-ABCA-428D-B068-2682D96DCBA3}" destId="{193A6FC9-0987-418C-B24B-7F4D5B56691F}" srcOrd="0" destOrd="0" presId="urn:microsoft.com/office/officeart/2005/8/layout/process3"/>
    <dgm:cxn modelId="{79E40728-82A3-4223-8A9A-56C607947EF9}" type="presOf" srcId="{DDD02550-CF65-4C29-B14E-61BA164606E1}" destId="{C907B1BE-DC25-4AE1-A45C-C336956712B1}" srcOrd="0" destOrd="2" presId="urn:microsoft.com/office/officeart/2005/8/layout/process3"/>
    <dgm:cxn modelId="{5141F736-65F2-4998-8A1D-A1C5276028EA}" srcId="{A2AB2720-AD48-4AD8-B7E9-93E6931FF169}" destId="{3B41874D-70DE-400E-AB1C-F4B20DD7FD64}" srcOrd="1" destOrd="0" parTransId="{1F5FCBDE-CFE2-421C-8E2F-6F733653E77C}" sibTransId="{917090E9-03E6-47AC-99BF-AF420A46CE90}"/>
    <dgm:cxn modelId="{08A1E03C-6C09-4378-BD58-FD088F3AC366}" type="presOf" srcId="{8C6AE3B0-ABCA-428D-B068-2682D96DCBA3}" destId="{37990F3A-DEFE-4465-9C15-BFA4355AA59E}" srcOrd="1" destOrd="0" presId="urn:microsoft.com/office/officeart/2005/8/layout/process3"/>
    <dgm:cxn modelId="{ECBCBC65-5745-49F1-B2D0-D857CBD0034E}" type="presOf" srcId="{4BB1A30E-F4AA-4D8C-9632-DA48DF51563D}" destId="{1F52620C-07AB-436A-B83C-74DE2FBBBFC1}" srcOrd="0" destOrd="0" presId="urn:microsoft.com/office/officeart/2005/8/layout/process3"/>
    <dgm:cxn modelId="{DFCBD068-7872-488D-8A6C-CAF93F81761D}" type="presOf" srcId="{A2AB2720-AD48-4AD8-B7E9-93E6931FF169}" destId="{F97A7CF1-D571-489D-8C76-3C99D77C287D}" srcOrd="1" destOrd="0" presId="urn:microsoft.com/office/officeart/2005/8/layout/process3"/>
    <dgm:cxn modelId="{9B731C4E-C59F-45DD-A799-38C899C84E2C}" type="presOf" srcId="{C73AE07C-09FD-421A-8A4C-C7632FFD248E}" destId="{8C0236E6-BF8D-41C6-9566-5A677D12F062}" srcOrd="0" destOrd="0" presId="urn:microsoft.com/office/officeart/2005/8/layout/process3"/>
    <dgm:cxn modelId="{A503804E-5049-425F-AFE7-130204595D88}" type="presOf" srcId="{507B663A-C8D5-4EB9-B2E6-95097CB90D3C}" destId="{D6E7ECD6-2E92-46F6-99A9-D5D621054A6E}" srcOrd="0" destOrd="0" presId="urn:microsoft.com/office/officeart/2005/8/layout/process3"/>
    <dgm:cxn modelId="{73C0AF53-FA47-4006-A35C-6AD422533ECE}" type="presOf" srcId="{7B631B3A-99B8-4BB1-940C-0699A95989A5}" destId="{150A7D3C-1397-41E3-B7AF-8A1EB3A9CDDF}" srcOrd="0" destOrd="0" presId="urn:microsoft.com/office/officeart/2005/8/layout/process3"/>
    <dgm:cxn modelId="{874A5174-86B5-4637-AFE1-3CAA5C1D1BCF}" srcId="{C73AE07C-09FD-421A-8A4C-C7632FFD248E}" destId="{4BB1A30E-F4AA-4D8C-9632-DA48DF51563D}" srcOrd="2" destOrd="0" parTransId="{FF95D20D-68FB-467D-AD59-5546C5716713}" sibTransId="{3FD855AE-82E1-452A-96D0-ACE244BA62C0}"/>
    <dgm:cxn modelId="{E97EFA57-B0C3-47F0-BDE2-A22028073EB1}" srcId="{7B631B3A-99B8-4BB1-940C-0699A95989A5}" destId="{507B663A-C8D5-4EB9-B2E6-95097CB90D3C}" srcOrd="0" destOrd="0" parTransId="{AA218234-B2BE-4CF0-966C-69E0EF50B2E8}" sibTransId="{66FB3793-358C-4C05-B32F-17160CAC7601}"/>
    <dgm:cxn modelId="{DD78E485-24C9-49A3-A927-6E7E98641D3C}" type="presOf" srcId="{64963B7B-B425-471D-B118-5DB53A61F35F}" destId="{D6E7ECD6-2E92-46F6-99A9-D5D621054A6E}" srcOrd="0" destOrd="1" presId="urn:microsoft.com/office/officeart/2005/8/layout/process3"/>
    <dgm:cxn modelId="{5325E78F-FF4E-45E2-BA79-41081166A9F5}" srcId="{A2AB2720-AD48-4AD8-B7E9-93E6931FF169}" destId="{AC158438-80A4-4FB9-A8B7-A48A8A5B3632}" srcOrd="0" destOrd="0" parTransId="{EC27B29E-FD8B-48E1-B388-54F47C651BA3}" sibTransId="{8D3C6EF7-581E-4E90-A118-3D5A67CDFDE2}"/>
    <dgm:cxn modelId="{AB46D895-4900-4656-BE6C-83BEFD53C0E9}" type="presOf" srcId="{3B41874D-70DE-400E-AB1C-F4B20DD7FD64}" destId="{C907B1BE-DC25-4AE1-A45C-C336956712B1}" srcOrd="0" destOrd="1" presId="urn:microsoft.com/office/officeart/2005/8/layout/process3"/>
    <dgm:cxn modelId="{52151A96-2E60-48F8-8804-30F61FBC8710}" type="presOf" srcId="{6CE9D040-5F56-4ACF-B4F6-CE32162A29DE}" destId="{97EF1ED8-9F3C-4511-BF85-F94A61D85154}" srcOrd="1" destOrd="0" presId="urn:microsoft.com/office/officeart/2005/8/layout/process3"/>
    <dgm:cxn modelId="{7D5007A8-E254-4945-952A-4909A65F6F6D}" srcId="{4BB1A30E-F4AA-4D8C-9632-DA48DF51563D}" destId="{B0ECD7ED-FBA6-4FCB-A500-53EE5C762B5A}" srcOrd="1" destOrd="0" parTransId="{F651ADB3-1D68-4079-AFB7-E1A08F46E023}" sibTransId="{D650188B-1D07-4B34-BFCE-4A8B8AE703FA}"/>
    <dgm:cxn modelId="{C0A730A9-E9B3-4C7A-A416-E05D00C3F2C9}" type="presOf" srcId="{B0ECD7ED-FBA6-4FCB-A500-53EE5C762B5A}" destId="{C3941FC0-DDFB-4907-9DA1-08ACCD3DCAB0}" srcOrd="0" destOrd="1" presId="urn:microsoft.com/office/officeart/2005/8/layout/process3"/>
    <dgm:cxn modelId="{4CFEA4AB-376D-413F-9973-830719A446F2}" srcId="{A2AB2720-AD48-4AD8-B7E9-93E6931FF169}" destId="{DDD02550-CF65-4C29-B14E-61BA164606E1}" srcOrd="2" destOrd="0" parTransId="{D18ABACC-CAB1-4C9C-9186-FBB7EA8BEE18}" sibTransId="{AB1E8376-24DC-48FB-AC87-1A9C51A6CFA1}"/>
    <dgm:cxn modelId="{4E2C1BB7-32C8-437F-9A92-812D968EE3E3}" type="presOf" srcId="{6CE9D040-5F56-4ACF-B4F6-CE32162A29DE}" destId="{27C2E3E7-0880-400F-A0D5-1C44E0ED82BF}" srcOrd="0" destOrd="0" presId="urn:microsoft.com/office/officeart/2005/8/layout/process3"/>
    <dgm:cxn modelId="{C24921E4-BE55-4F90-A25E-EAD2B432E1A4}" type="presOf" srcId="{A2AB2720-AD48-4AD8-B7E9-93E6931FF169}" destId="{B4ECBDFC-FDE8-4468-BB2F-BEA7D8F0717C}" srcOrd="0" destOrd="0" presId="urn:microsoft.com/office/officeart/2005/8/layout/process3"/>
    <dgm:cxn modelId="{44F283E6-4535-417C-B8AB-FCB90C888340}" srcId="{7B631B3A-99B8-4BB1-940C-0699A95989A5}" destId="{64963B7B-B425-471D-B118-5DB53A61F35F}" srcOrd="1" destOrd="0" parTransId="{391DFCB9-2982-4A82-9969-9C60F17251A7}" sibTransId="{F6CB71F6-AE8F-4150-BFFD-E2A5E248C282}"/>
    <dgm:cxn modelId="{39D7E5E6-F99E-4C79-AABB-BE7DD6D49285}" srcId="{C73AE07C-09FD-421A-8A4C-C7632FFD248E}" destId="{A2AB2720-AD48-4AD8-B7E9-93E6931FF169}" srcOrd="0" destOrd="0" parTransId="{47C1A025-CB79-47B8-B476-ADE63A76C1E7}" sibTransId="{8C6AE3B0-ABCA-428D-B068-2682D96DCBA3}"/>
    <dgm:cxn modelId="{F41096E9-C199-4EFB-B81D-A3E6F293F7A5}" srcId="{4BB1A30E-F4AA-4D8C-9632-DA48DF51563D}" destId="{36FA9EB6-B089-408B-9683-12A434595F71}" srcOrd="0" destOrd="0" parTransId="{3FA24D83-5113-479F-999C-0B3C522AFF0E}" sibTransId="{1A57C14F-4B25-4315-AA55-F8B0577E37C5}"/>
    <dgm:cxn modelId="{D4233CEF-C4FA-4BF3-BEEF-E144B9329141}" type="presOf" srcId="{7B631B3A-99B8-4BB1-940C-0699A95989A5}" destId="{8BDFE92D-2D5C-4726-826C-E6451D456F45}" srcOrd="1" destOrd="0" presId="urn:microsoft.com/office/officeart/2005/8/layout/process3"/>
    <dgm:cxn modelId="{976B76F5-8A06-4CCD-8818-14DB7008CECF}" srcId="{C73AE07C-09FD-421A-8A4C-C7632FFD248E}" destId="{7B631B3A-99B8-4BB1-940C-0699A95989A5}" srcOrd="1" destOrd="0" parTransId="{930E604D-8E45-4C5A-8549-F7A49283CC56}" sibTransId="{6CE9D040-5F56-4ACF-B4F6-CE32162A29DE}"/>
    <dgm:cxn modelId="{1A1DA3F9-36CE-4DD3-B564-C4F7D1A3AA0D}" type="presOf" srcId="{AC158438-80A4-4FB9-A8B7-A48A8A5B3632}" destId="{C907B1BE-DC25-4AE1-A45C-C336956712B1}" srcOrd="0" destOrd="0" presId="urn:microsoft.com/office/officeart/2005/8/layout/process3"/>
    <dgm:cxn modelId="{DE141FFD-5E2A-48C8-8AC5-A12BB9149E12}" type="presOf" srcId="{4BB1A30E-F4AA-4D8C-9632-DA48DF51563D}" destId="{147E4C04-4DE7-4B99-BF00-6B1E6D4A2A3C}" srcOrd="1" destOrd="0" presId="urn:microsoft.com/office/officeart/2005/8/layout/process3"/>
    <dgm:cxn modelId="{D8F994A5-3D6A-4233-9638-24EFB4CF941D}" type="presParOf" srcId="{8C0236E6-BF8D-41C6-9566-5A677D12F062}" destId="{7709C6CF-AF2E-422D-8597-29825704AC89}" srcOrd="0" destOrd="0" presId="urn:microsoft.com/office/officeart/2005/8/layout/process3"/>
    <dgm:cxn modelId="{80D7FA64-FC46-4815-A2A7-8DAB8BB3AF87}" type="presParOf" srcId="{7709C6CF-AF2E-422D-8597-29825704AC89}" destId="{B4ECBDFC-FDE8-4468-BB2F-BEA7D8F0717C}" srcOrd="0" destOrd="0" presId="urn:microsoft.com/office/officeart/2005/8/layout/process3"/>
    <dgm:cxn modelId="{625F1974-8880-47FC-865E-6D275F8DC1C7}" type="presParOf" srcId="{7709C6CF-AF2E-422D-8597-29825704AC89}" destId="{F97A7CF1-D571-489D-8C76-3C99D77C287D}" srcOrd="1" destOrd="0" presId="urn:microsoft.com/office/officeart/2005/8/layout/process3"/>
    <dgm:cxn modelId="{57A81676-3E12-4F98-A110-45570008F280}" type="presParOf" srcId="{7709C6CF-AF2E-422D-8597-29825704AC89}" destId="{C907B1BE-DC25-4AE1-A45C-C336956712B1}" srcOrd="2" destOrd="0" presId="urn:microsoft.com/office/officeart/2005/8/layout/process3"/>
    <dgm:cxn modelId="{9459040F-02CB-4642-8178-A08242C6099A}" type="presParOf" srcId="{8C0236E6-BF8D-41C6-9566-5A677D12F062}" destId="{193A6FC9-0987-418C-B24B-7F4D5B56691F}" srcOrd="1" destOrd="0" presId="urn:microsoft.com/office/officeart/2005/8/layout/process3"/>
    <dgm:cxn modelId="{77F54301-7ADD-4E0B-9E46-E7783B4BF8C1}" type="presParOf" srcId="{193A6FC9-0987-418C-B24B-7F4D5B56691F}" destId="{37990F3A-DEFE-4465-9C15-BFA4355AA59E}" srcOrd="0" destOrd="0" presId="urn:microsoft.com/office/officeart/2005/8/layout/process3"/>
    <dgm:cxn modelId="{7AC99666-A8A3-4624-9904-2679E9899164}" type="presParOf" srcId="{8C0236E6-BF8D-41C6-9566-5A677D12F062}" destId="{A742C46B-6218-4242-98F4-1238F68A6973}" srcOrd="2" destOrd="0" presId="urn:microsoft.com/office/officeart/2005/8/layout/process3"/>
    <dgm:cxn modelId="{4BA1EC7F-FC56-48D1-AF05-1854DFAC429D}" type="presParOf" srcId="{A742C46B-6218-4242-98F4-1238F68A6973}" destId="{150A7D3C-1397-41E3-B7AF-8A1EB3A9CDDF}" srcOrd="0" destOrd="0" presId="urn:microsoft.com/office/officeart/2005/8/layout/process3"/>
    <dgm:cxn modelId="{46EEFA3B-41E2-4C80-9229-E2AF50EA4113}" type="presParOf" srcId="{A742C46B-6218-4242-98F4-1238F68A6973}" destId="{8BDFE92D-2D5C-4726-826C-E6451D456F45}" srcOrd="1" destOrd="0" presId="urn:microsoft.com/office/officeart/2005/8/layout/process3"/>
    <dgm:cxn modelId="{96656942-3FDC-4A31-AA3E-763B98743732}" type="presParOf" srcId="{A742C46B-6218-4242-98F4-1238F68A6973}" destId="{D6E7ECD6-2E92-46F6-99A9-D5D621054A6E}" srcOrd="2" destOrd="0" presId="urn:microsoft.com/office/officeart/2005/8/layout/process3"/>
    <dgm:cxn modelId="{C5CA58AC-820E-4278-B3FB-057D861BA7D0}" type="presParOf" srcId="{8C0236E6-BF8D-41C6-9566-5A677D12F062}" destId="{27C2E3E7-0880-400F-A0D5-1C44E0ED82BF}" srcOrd="3" destOrd="0" presId="urn:microsoft.com/office/officeart/2005/8/layout/process3"/>
    <dgm:cxn modelId="{498BB11E-A084-4051-9B32-EC8AF1B791D1}" type="presParOf" srcId="{27C2E3E7-0880-400F-A0D5-1C44E0ED82BF}" destId="{97EF1ED8-9F3C-4511-BF85-F94A61D85154}" srcOrd="0" destOrd="0" presId="urn:microsoft.com/office/officeart/2005/8/layout/process3"/>
    <dgm:cxn modelId="{B5F01103-663D-4275-A2D5-0E132ED27C45}" type="presParOf" srcId="{8C0236E6-BF8D-41C6-9566-5A677D12F062}" destId="{56795634-5057-4E7B-A4BB-8DCEFA930FA3}" srcOrd="4" destOrd="0" presId="urn:microsoft.com/office/officeart/2005/8/layout/process3"/>
    <dgm:cxn modelId="{2D6DAA83-EF11-43B3-BE50-D871CF0C5D7E}" type="presParOf" srcId="{56795634-5057-4E7B-A4BB-8DCEFA930FA3}" destId="{1F52620C-07AB-436A-B83C-74DE2FBBBFC1}" srcOrd="0" destOrd="0" presId="urn:microsoft.com/office/officeart/2005/8/layout/process3"/>
    <dgm:cxn modelId="{B3B19C70-083C-4D32-AECD-B1B9576DE217}" type="presParOf" srcId="{56795634-5057-4E7B-A4BB-8DCEFA930FA3}" destId="{147E4C04-4DE7-4B99-BF00-6B1E6D4A2A3C}" srcOrd="1" destOrd="0" presId="urn:microsoft.com/office/officeart/2005/8/layout/process3"/>
    <dgm:cxn modelId="{C3EE818D-92BB-410C-B978-76A8E82ECFE4}" type="presParOf" srcId="{56795634-5057-4E7B-A4BB-8DCEFA930FA3}" destId="{C3941FC0-DDFB-4907-9DA1-08ACCD3DCAB0}" srcOrd="2" destOrd="0" presId="urn:microsoft.com/office/officeart/2005/8/layout/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3AE07C-09FD-421A-8A4C-C7632FFD248E}" type="doc">
      <dgm:prSet loTypeId="urn:microsoft.com/office/officeart/2005/8/layout/process3" loCatId="process" qsTypeId="urn:microsoft.com/office/officeart/2005/8/quickstyle/simple1" qsCatId="simple" csTypeId="urn:microsoft.com/office/officeart/2005/8/colors/colorful5" csCatId="colorful" phldr="1"/>
      <dgm:spPr/>
      <dgm:t>
        <a:bodyPr/>
        <a:lstStyle/>
        <a:p>
          <a:endParaRPr lang="en-US"/>
        </a:p>
      </dgm:t>
    </dgm:pt>
    <dgm:pt modelId="{A2AB2720-AD48-4AD8-B7E9-93E6931FF169}">
      <dgm:prSet phldrT="[Text]" custT="1"/>
      <dgm:spPr/>
      <dgm:t>
        <a:bodyPr/>
        <a:lstStyle/>
        <a:p>
          <a:r>
            <a:rPr lang="en-US" sz="1200" dirty="0"/>
            <a:t>Collecting measurements {angle, power}</a:t>
          </a:r>
        </a:p>
      </dgm:t>
    </dgm:pt>
    <dgm:pt modelId="{47C1A025-CB79-47B8-B476-ADE63A76C1E7}" type="parTrans" cxnId="{39D7E5E6-F99E-4C79-AABB-BE7DD6D49285}">
      <dgm:prSet/>
      <dgm:spPr/>
      <dgm:t>
        <a:bodyPr/>
        <a:lstStyle/>
        <a:p>
          <a:endParaRPr lang="en-US"/>
        </a:p>
      </dgm:t>
    </dgm:pt>
    <dgm:pt modelId="{8C6AE3B0-ABCA-428D-B068-2682D96DCBA3}" type="sibTrans" cxnId="{39D7E5E6-F99E-4C79-AABB-BE7DD6D49285}">
      <dgm:prSet/>
      <dgm:spPr/>
      <dgm:t>
        <a:bodyPr/>
        <a:lstStyle/>
        <a:p>
          <a:endParaRPr lang="en-US"/>
        </a:p>
      </dgm:t>
    </dgm:pt>
    <dgm:pt modelId="{7B631B3A-99B8-4BB1-940C-0699A95989A5}">
      <dgm:prSet phldrT="[Text]" custT="1"/>
      <dgm:spPr/>
      <dgm:t>
        <a:bodyPr/>
        <a:lstStyle/>
        <a:p>
          <a:r>
            <a:rPr lang="en-US" sz="1200" dirty="0"/>
            <a:t>Codebook learning:</a:t>
          </a:r>
        </a:p>
        <a:p>
          <a:r>
            <a:rPr lang="en-US" sz="1200" dirty="0"/>
            <a:t>direction-</a:t>
          </a:r>
          <a:r>
            <a:rPr lang="en-US" sz="1200" dirty="0" err="1"/>
            <a:t>beamwidth</a:t>
          </a:r>
          <a:endParaRPr lang="en-US" sz="1200" dirty="0"/>
        </a:p>
      </dgm:t>
    </dgm:pt>
    <dgm:pt modelId="{930E604D-8E45-4C5A-8549-F7A49283CC56}" type="parTrans" cxnId="{976B76F5-8A06-4CCD-8818-14DB7008CECF}">
      <dgm:prSet/>
      <dgm:spPr/>
      <dgm:t>
        <a:bodyPr/>
        <a:lstStyle/>
        <a:p>
          <a:endParaRPr lang="en-US"/>
        </a:p>
      </dgm:t>
    </dgm:pt>
    <dgm:pt modelId="{6CE9D040-5F56-4ACF-B4F6-CE32162A29DE}" type="sibTrans" cxnId="{976B76F5-8A06-4CCD-8818-14DB7008CECF}">
      <dgm:prSet/>
      <dgm:spPr/>
      <dgm:t>
        <a:bodyPr/>
        <a:lstStyle/>
        <a:p>
          <a:endParaRPr lang="en-US"/>
        </a:p>
      </dgm:t>
    </dgm:pt>
    <dgm:pt modelId="{4BB1A30E-F4AA-4D8C-9632-DA48DF51563D}">
      <dgm:prSet phldrT="[Text]" custT="1"/>
      <dgm:spPr/>
      <dgm:t>
        <a:bodyPr/>
        <a:lstStyle/>
        <a:p>
          <a:r>
            <a:rPr lang="en-US" sz="1200" dirty="0"/>
            <a:t>Beam selection</a:t>
          </a:r>
        </a:p>
      </dgm:t>
    </dgm:pt>
    <dgm:pt modelId="{FF95D20D-68FB-467D-AD59-5546C5716713}" type="parTrans" cxnId="{874A5174-86B5-4637-AFE1-3CAA5C1D1BCF}">
      <dgm:prSet/>
      <dgm:spPr/>
      <dgm:t>
        <a:bodyPr/>
        <a:lstStyle/>
        <a:p>
          <a:endParaRPr lang="en-US"/>
        </a:p>
      </dgm:t>
    </dgm:pt>
    <dgm:pt modelId="{3FD855AE-82E1-452A-96D0-ACE244BA62C0}" type="sibTrans" cxnId="{874A5174-86B5-4637-AFE1-3CAA5C1D1BCF}">
      <dgm:prSet/>
      <dgm:spPr/>
      <dgm:t>
        <a:bodyPr/>
        <a:lstStyle/>
        <a:p>
          <a:endParaRPr lang="en-US"/>
        </a:p>
      </dgm:t>
    </dgm:pt>
    <dgm:pt modelId="{36FA9EB6-B089-408B-9683-12A434595F71}">
      <dgm:prSet phldrT="[Text]" custT="1"/>
      <dgm:spPr>
        <a:blipFill>
          <a:blip xmlns:r="http://schemas.openxmlformats.org/officeDocument/2006/relationships" r:embed="rId1"/>
          <a:stretch>
            <a:fillRect/>
          </a:stretch>
        </a:blipFill>
      </dgm:spPr>
      <dgm:t>
        <a:bodyPr/>
        <a:lstStyle/>
        <a:p>
          <a:r>
            <a:rPr lang="en-US">
              <a:noFill/>
            </a:rPr>
            <a:t> </a:t>
          </a:r>
        </a:p>
      </dgm:t>
    </dgm:pt>
    <dgm:pt modelId="{3FA24D83-5113-479F-999C-0B3C522AFF0E}" type="parTrans" cxnId="{F41096E9-C199-4EFB-B81D-A3E6F293F7A5}">
      <dgm:prSet/>
      <dgm:spPr/>
      <dgm:t>
        <a:bodyPr/>
        <a:lstStyle/>
        <a:p>
          <a:endParaRPr lang="en-US"/>
        </a:p>
      </dgm:t>
    </dgm:pt>
    <dgm:pt modelId="{1A57C14F-4B25-4315-AA55-F8B0577E37C5}" type="sibTrans" cxnId="{F41096E9-C199-4EFB-B81D-A3E6F293F7A5}">
      <dgm:prSet/>
      <dgm:spPr/>
      <dgm:t>
        <a:bodyPr/>
        <a:lstStyle/>
        <a:p>
          <a:endParaRPr lang="en-US"/>
        </a:p>
      </dgm:t>
    </dgm:pt>
    <dgm:pt modelId="{3B41874D-70DE-400E-AB1C-F4B20DD7FD64}">
      <dgm:prSet phldrT="[Text]" custT="1"/>
      <dgm:spPr/>
      <dgm:t>
        <a:bodyPr/>
        <a:lstStyle/>
        <a:p>
          <a:r>
            <a:rPr lang="en-US" sz="1200" dirty="0"/>
            <a:t>Service provider</a:t>
          </a:r>
        </a:p>
      </dgm:t>
    </dgm:pt>
    <dgm:pt modelId="{1F5FCBDE-CFE2-421C-8E2F-6F733653E77C}" type="parTrans" cxnId="{5141F736-65F2-4998-8A1D-A1C5276028EA}">
      <dgm:prSet/>
      <dgm:spPr/>
      <dgm:t>
        <a:bodyPr/>
        <a:lstStyle/>
        <a:p>
          <a:endParaRPr lang="en-US"/>
        </a:p>
      </dgm:t>
    </dgm:pt>
    <dgm:pt modelId="{917090E9-03E6-47AC-99BF-AF420A46CE90}" type="sibTrans" cxnId="{5141F736-65F2-4998-8A1D-A1C5276028EA}">
      <dgm:prSet/>
      <dgm:spPr/>
      <dgm:t>
        <a:bodyPr/>
        <a:lstStyle/>
        <a:p>
          <a:endParaRPr lang="en-US"/>
        </a:p>
      </dgm:t>
    </dgm:pt>
    <dgm:pt modelId="{AC158438-80A4-4FB9-A8B7-A48A8A5B3632}">
      <dgm:prSet phldrT="[Text]" custT="1"/>
      <dgm:spPr/>
      <dgm:t>
        <a:bodyPr/>
        <a:lstStyle/>
        <a:p>
          <a:endParaRPr lang="en-US" sz="1200" dirty="0"/>
        </a:p>
      </dgm:t>
    </dgm:pt>
    <dgm:pt modelId="{EC27B29E-FD8B-48E1-B388-54F47C651BA3}" type="parTrans" cxnId="{5325E78F-FF4E-45E2-BA79-41081166A9F5}">
      <dgm:prSet/>
      <dgm:spPr/>
      <dgm:t>
        <a:bodyPr/>
        <a:lstStyle/>
        <a:p>
          <a:endParaRPr lang="en-US"/>
        </a:p>
      </dgm:t>
    </dgm:pt>
    <dgm:pt modelId="{8D3C6EF7-581E-4E90-A118-3D5A67CDFDE2}" type="sibTrans" cxnId="{5325E78F-FF4E-45E2-BA79-41081166A9F5}">
      <dgm:prSet/>
      <dgm:spPr/>
      <dgm:t>
        <a:bodyPr/>
        <a:lstStyle/>
        <a:p>
          <a:endParaRPr lang="en-US"/>
        </a:p>
      </dgm:t>
    </dgm:pt>
    <dgm:pt modelId="{DDD02550-CF65-4C29-B14E-61BA164606E1}">
      <dgm:prSet phldrT="[Text]" custT="1"/>
      <dgm:spPr/>
      <dgm:t>
        <a:bodyPr/>
        <a:lstStyle/>
        <a:p>
          <a:r>
            <a:rPr lang="en-US" sz="1200" dirty="0"/>
            <a:t>Users</a:t>
          </a:r>
        </a:p>
      </dgm:t>
    </dgm:pt>
    <dgm:pt modelId="{AB1E8376-24DC-48FB-AC87-1A9C51A6CFA1}" type="sibTrans" cxnId="{4CFEA4AB-376D-413F-9973-830719A446F2}">
      <dgm:prSet/>
      <dgm:spPr/>
      <dgm:t>
        <a:bodyPr/>
        <a:lstStyle/>
        <a:p>
          <a:endParaRPr lang="en-US"/>
        </a:p>
      </dgm:t>
    </dgm:pt>
    <dgm:pt modelId="{D18ABACC-CAB1-4C9C-9186-FBB7EA8BEE18}" type="parTrans" cxnId="{4CFEA4AB-376D-413F-9973-830719A446F2}">
      <dgm:prSet/>
      <dgm:spPr/>
      <dgm:t>
        <a:bodyPr/>
        <a:lstStyle/>
        <a:p>
          <a:endParaRPr lang="en-US"/>
        </a:p>
      </dgm:t>
    </dgm:pt>
    <dgm:pt modelId="{507B663A-C8D5-4EB9-B2E6-95097CB90D3C}">
      <dgm:prSet phldrT="[Text]" custT="1"/>
      <dgm:spPr/>
      <dgm:t>
        <a:bodyPr/>
        <a:lstStyle/>
        <a:p>
          <a:r>
            <a:rPr lang="en-US" sz="1200" dirty="0"/>
            <a:t>Most probable beam directions and widths (statistical learning)</a:t>
          </a:r>
        </a:p>
      </dgm:t>
    </dgm:pt>
    <dgm:pt modelId="{AA218234-B2BE-4CF0-966C-69E0EF50B2E8}" type="parTrans" cxnId="{E97EFA57-B0C3-47F0-BDE2-A22028073EB1}">
      <dgm:prSet/>
      <dgm:spPr/>
      <dgm:t>
        <a:bodyPr/>
        <a:lstStyle/>
        <a:p>
          <a:endParaRPr lang="en-US"/>
        </a:p>
      </dgm:t>
    </dgm:pt>
    <dgm:pt modelId="{66FB3793-358C-4C05-B32F-17160CAC7601}" type="sibTrans" cxnId="{E97EFA57-B0C3-47F0-BDE2-A22028073EB1}">
      <dgm:prSet/>
      <dgm:spPr/>
      <dgm:t>
        <a:bodyPr/>
        <a:lstStyle/>
        <a:p>
          <a:endParaRPr lang="en-US"/>
        </a:p>
      </dgm:t>
    </dgm:pt>
    <dgm:pt modelId="{B0ECD7ED-FBA6-4FCB-A500-53EE5C762B5A}">
      <dgm:prSet phldrT="[Text]" custT="1"/>
      <dgm:spPr/>
      <dgm:t>
        <a:bodyPr/>
        <a:lstStyle/>
        <a:p>
          <a:r>
            <a:rPr lang="en-US">
              <a:noFill/>
            </a:rPr>
            <a:t> </a:t>
          </a:r>
        </a:p>
      </dgm:t>
    </dgm:pt>
    <dgm:pt modelId="{F651ADB3-1D68-4079-AFB7-E1A08F46E023}" type="parTrans" cxnId="{7D5007A8-E254-4945-952A-4909A65F6F6D}">
      <dgm:prSet/>
      <dgm:spPr/>
      <dgm:t>
        <a:bodyPr/>
        <a:lstStyle/>
        <a:p>
          <a:endParaRPr lang="en-US"/>
        </a:p>
      </dgm:t>
    </dgm:pt>
    <dgm:pt modelId="{D650188B-1D07-4B34-BFCE-4A8B8AE703FA}" type="sibTrans" cxnId="{7D5007A8-E254-4945-952A-4909A65F6F6D}">
      <dgm:prSet/>
      <dgm:spPr/>
      <dgm:t>
        <a:bodyPr/>
        <a:lstStyle/>
        <a:p>
          <a:endParaRPr lang="en-US"/>
        </a:p>
      </dgm:t>
    </dgm:pt>
    <dgm:pt modelId="{64963B7B-B425-471D-B118-5DB53A61F35F}">
      <dgm:prSet phldrT="[Text]" custT="1"/>
      <dgm:spPr/>
      <dgm:t>
        <a:bodyPr/>
        <a:lstStyle/>
        <a:p>
          <a:r>
            <a:rPr lang="en-US" sz="1200" dirty="0"/>
            <a:t>Constraint:</a:t>
          </a:r>
          <a:br>
            <a:rPr lang="en-US" sz="1200" dirty="0"/>
          </a:br>
          <a:r>
            <a:rPr lang="en-US" sz="1200" dirty="0"/>
            <a:t>gap to the maximum less than 5dB</a:t>
          </a:r>
        </a:p>
      </dgm:t>
    </dgm:pt>
    <dgm:pt modelId="{391DFCB9-2982-4A82-9969-9C60F17251A7}" type="parTrans" cxnId="{44F283E6-4535-417C-B8AB-FCB90C888340}">
      <dgm:prSet/>
      <dgm:spPr/>
      <dgm:t>
        <a:bodyPr/>
        <a:lstStyle/>
        <a:p>
          <a:endParaRPr lang="en-US"/>
        </a:p>
      </dgm:t>
    </dgm:pt>
    <dgm:pt modelId="{F6CB71F6-AE8F-4150-BFFD-E2A5E248C282}" type="sibTrans" cxnId="{44F283E6-4535-417C-B8AB-FCB90C888340}">
      <dgm:prSet/>
      <dgm:spPr/>
      <dgm:t>
        <a:bodyPr/>
        <a:lstStyle/>
        <a:p>
          <a:endParaRPr lang="en-US"/>
        </a:p>
      </dgm:t>
    </dgm:pt>
    <dgm:pt modelId="{8C0236E6-BF8D-41C6-9566-5A677D12F062}" type="pres">
      <dgm:prSet presAssocID="{C73AE07C-09FD-421A-8A4C-C7632FFD248E}" presName="linearFlow" presStyleCnt="0">
        <dgm:presLayoutVars>
          <dgm:dir/>
          <dgm:animLvl val="lvl"/>
          <dgm:resizeHandles val="exact"/>
        </dgm:presLayoutVars>
      </dgm:prSet>
      <dgm:spPr/>
    </dgm:pt>
    <dgm:pt modelId="{7709C6CF-AF2E-422D-8597-29825704AC89}" type="pres">
      <dgm:prSet presAssocID="{A2AB2720-AD48-4AD8-B7E9-93E6931FF169}" presName="composite" presStyleCnt="0"/>
      <dgm:spPr/>
    </dgm:pt>
    <dgm:pt modelId="{B4ECBDFC-FDE8-4468-BB2F-BEA7D8F0717C}" type="pres">
      <dgm:prSet presAssocID="{A2AB2720-AD48-4AD8-B7E9-93E6931FF169}" presName="parTx" presStyleLbl="node1" presStyleIdx="0" presStyleCnt="3">
        <dgm:presLayoutVars>
          <dgm:chMax val="0"/>
          <dgm:chPref val="0"/>
          <dgm:bulletEnabled val="1"/>
        </dgm:presLayoutVars>
      </dgm:prSet>
      <dgm:spPr/>
    </dgm:pt>
    <dgm:pt modelId="{F97A7CF1-D571-489D-8C76-3C99D77C287D}" type="pres">
      <dgm:prSet presAssocID="{A2AB2720-AD48-4AD8-B7E9-93E6931FF169}" presName="parSh" presStyleLbl="node1" presStyleIdx="0" presStyleCnt="3" custScaleY="100240"/>
      <dgm:spPr/>
    </dgm:pt>
    <dgm:pt modelId="{C907B1BE-DC25-4AE1-A45C-C336956712B1}" type="pres">
      <dgm:prSet presAssocID="{A2AB2720-AD48-4AD8-B7E9-93E6931FF169}" presName="desTx" presStyleLbl="fgAcc1" presStyleIdx="0" presStyleCnt="3" custLinFactNeighborY="-1518">
        <dgm:presLayoutVars>
          <dgm:bulletEnabled val="1"/>
        </dgm:presLayoutVars>
      </dgm:prSet>
      <dgm:spPr/>
    </dgm:pt>
    <dgm:pt modelId="{193A6FC9-0987-418C-B24B-7F4D5B56691F}" type="pres">
      <dgm:prSet presAssocID="{8C6AE3B0-ABCA-428D-B068-2682D96DCBA3}" presName="sibTrans" presStyleLbl="sibTrans2D1" presStyleIdx="0" presStyleCnt="2" custLinFactNeighborY="1631"/>
      <dgm:spPr/>
    </dgm:pt>
    <dgm:pt modelId="{37990F3A-DEFE-4465-9C15-BFA4355AA59E}" type="pres">
      <dgm:prSet presAssocID="{8C6AE3B0-ABCA-428D-B068-2682D96DCBA3}" presName="connTx" presStyleLbl="sibTrans2D1" presStyleIdx="0" presStyleCnt="2"/>
      <dgm:spPr/>
    </dgm:pt>
    <dgm:pt modelId="{A742C46B-6218-4242-98F4-1238F68A6973}" type="pres">
      <dgm:prSet presAssocID="{7B631B3A-99B8-4BB1-940C-0699A95989A5}" presName="composite" presStyleCnt="0"/>
      <dgm:spPr/>
    </dgm:pt>
    <dgm:pt modelId="{150A7D3C-1397-41E3-B7AF-8A1EB3A9CDDF}" type="pres">
      <dgm:prSet presAssocID="{7B631B3A-99B8-4BB1-940C-0699A95989A5}" presName="parTx" presStyleLbl="node1" presStyleIdx="0" presStyleCnt="3">
        <dgm:presLayoutVars>
          <dgm:chMax val="0"/>
          <dgm:chPref val="0"/>
          <dgm:bulletEnabled val="1"/>
        </dgm:presLayoutVars>
      </dgm:prSet>
      <dgm:spPr/>
    </dgm:pt>
    <dgm:pt modelId="{8BDFE92D-2D5C-4726-826C-E6451D456F45}" type="pres">
      <dgm:prSet presAssocID="{7B631B3A-99B8-4BB1-940C-0699A95989A5}" presName="parSh" presStyleLbl="node1" presStyleIdx="1" presStyleCnt="3"/>
      <dgm:spPr/>
    </dgm:pt>
    <dgm:pt modelId="{D6E7ECD6-2E92-46F6-99A9-D5D621054A6E}" type="pres">
      <dgm:prSet presAssocID="{7B631B3A-99B8-4BB1-940C-0699A95989A5}" presName="desTx" presStyleLbl="fgAcc1" presStyleIdx="1" presStyleCnt="3">
        <dgm:presLayoutVars>
          <dgm:bulletEnabled val="1"/>
        </dgm:presLayoutVars>
      </dgm:prSet>
      <dgm:spPr/>
    </dgm:pt>
    <dgm:pt modelId="{27C2E3E7-0880-400F-A0D5-1C44E0ED82BF}" type="pres">
      <dgm:prSet presAssocID="{6CE9D040-5F56-4ACF-B4F6-CE32162A29DE}" presName="sibTrans" presStyleLbl="sibTrans2D1" presStyleIdx="1" presStyleCnt="2"/>
      <dgm:spPr/>
    </dgm:pt>
    <dgm:pt modelId="{97EF1ED8-9F3C-4511-BF85-F94A61D85154}" type="pres">
      <dgm:prSet presAssocID="{6CE9D040-5F56-4ACF-B4F6-CE32162A29DE}" presName="connTx" presStyleLbl="sibTrans2D1" presStyleIdx="1" presStyleCnt="2"/>
      <dgm:spPr/>
    </dgm:pt>
    <dgm:pt modelId="{56795634-5057-4E7B-A4BB-8DCEFA930FA3}" type="pres">
      <dgm:prSet presAssocID="{4BB1A30E-F4AA-4D8C-9632-DA48DF51563D}" presName="composite" presStyleCnt="0"/>
      <dgm:spPr/>
    </dgm:pt>
    <dgm:pt modelId="{1F52620C-07AB-436A-B83C-74DE2FBBBFC1}" type="pres">
      <dgm:prSet presAssocID="{4BB1A30E-F4AA-4D8C-9632-DA48DF51563D}" presName="parTx" presStyleLbl="node1" presStyleIdx="1" presStyleCnt="3">
        <dgm:presLayoutVars>
          <dgm:chMax val="0"/>
          <dgm:chPref val="0"/>
          <dgm:bulletEnabled val="1"/>
        </dgm:presLayoutVars>
      </dgm:prSet>
      <dgm:spPr/>
    </dgm:pt>
    <dgm:pt modelId="{147E4C04-4DE7-4B99-BF00-6B1E6D4A2A3C}" type="pres">
      <dgm:prSet presAssocID="{4BB1A30E-F4AA-4D8C-9632-DA48DF51563D}" presName="parSh" presStyleLbl="node1" presStyleIdx="2" presStyleCnt="3"/>
      <dgm:spPr/>
    </dgm:pt>
    <dgm:pt modelId="{C3941FC0-DDFB-4907-9DA1-08ACCD3DCAB0}" type="pres">
      <dgm:prSet presAssocID="{4BB1A30E-F4AA-4D8C-9632-DA48DF51563D}" presName="desTx" presStyleLbl="fgAcc1" presStyleIdx="2" presStyleCnt="3">
        <dgm:presLayoutVars>
          <dgm:bulletEnabled val="1"/>
        </dgm:presLayoutVars>
      </dgm:prSet>
      <dgm:spPr/>
    </dgm:pt>
  </dgm:ptLst>
  <dgm:cxnLst>
    <dgm:cxn modelId="{B72D1106-75AC-4E6D-8C2C-0378F2340F8F}" type="presOf" srcId="{36FA9EB6-B089-408B-9683-12A434595F71}" destId="{C3941FC0-DDFB-4907-9DA1-08ACCD3DCAB0}" srcOrd="0" destOrd="0" presId="urn:microsoft.com/office/officeart/2005/8/layout/process3"/>
    <dgm:cxn modelId="{A6595806-27A0-4DE5-BFDA-8F9607D44B5E}" type="presOf" srcId="{8C6AE3B0-ABCA-428D-B068-2682D96DCBA3}" destId="{193A6FC9-0987-418C-B24B-7F4D5B56691F}" srcOrd="0" destOrd="0" presId="urn:microsoft.com/office/officeart/2005/8/layout/process3"/>
    <dgm:cxn modelId="{79E40728-82A3-4223-8A9A-56C607947EF9}" type="presOf" srcId="{DDD02550-CF65-4C29-B14E-61BA164606E1}" destId="{C907B1BE-DC25-4AE1-A45C-C336956712B1}" srcOrd="0" destOrd="2" presId="urn:microsoft.com/office/officeart/2005/8/layout/process3"/>
    <dgm:cxn modelId="{5141F736-65F2-4998-8A1D-A1C5276028EA}" srcId="{A2AB2720-AD48-4AD8-B7E9-93E6931FF169}" destId="{3B41874D-70DE-400E-AB1C-F4B20DD7FD64}" srcOrd="1" destOrd="0" parTransId="{1F5FCBDE-CFE2-421C-8E2F-6F733653E77C}" sibTransId="{917090E9-03E6-47AC-99BF-AF420A46CE90}"/>
    <dgm:cxn modelId="{08A1E03C-6C09-4378-BD58-FD088F3AC366}" type="presOf" srcId="{8C6AE3B0-ABCA-428D-B068-2682D96DCBA3}" destId="{37990F3A-DEFE-4465-9C15-BFA4355AA59E}" srcOrd="1" destOrd="0" presId="urn:microsoft.com/office/officeart/2005/8/layout/process3"/>
    <dgm:cxn modelId="{ECBCBC65-5745-49F1-B2D0-D857CBD0034E}" type="presOf" srcId="{4BB1A30E-F4AA-4D8C-9632-DA48DF51563D}" destId="{1F52620C-07AB-436A-B83C-74DE2FBBBFC1}" srcOrd="0" destOrd="0" presId="urn:microsoft.com/office/officeart/2005/8/layout/process3"/>
    <dgm:cxn modelId="{DFCBD068-7872-488D-8A6C-CAF93F81761D}" type="presOf" srcId="{A2AB2720-AD48-4AD8-B7E9-93E6931FF169}" destId="{F97A7CF1-D571-489D-8C76-3C99D77C287D}" srcOrd="1" destOrd="0" presId="urn:microsoft.com/office/officeart/2005/8/layout/process3"/>
    <dgm:cxn modelId="{9B731C4E-C59F-45DD-A799-38C899C84E2C}" type="presOf" srcId="{C73AE07C-09FD-421A-8A4C-C7632FFD248E}" destId="{8C0236E6-BF8D-41C6-9566-5A677D12F062}" srcOrd="0" destOrd="0" presId="urn:microsoft.com/office/officeart/2005/8/layout/process3"/>
    <dgm:cxn modelId="{A503804E-5049-425F-AFE7-130204595D88}" type="presOf" srcId="{507B663A-C8D5-4EB9-B2E6-95097CB90D3C}" destId="{D6E7ECD6-2E92-46F6-99A9-D5D621054A6E}" srcOrd="0" destOrd="0" presId="urn:microsoft.com/office/officeart/2005/8/layout/process3"/>
    <dgm:cxn modelId="{73C0AF53-FA47-4006-A35C-6AD422533ECE}" type="presOf" srcId="{7B631B3A-99B8-4BB1-940C-0699A95989A5}" destId="{150A7D3C-1397-41E3-B7AF-8A1EB3A9CDDF}" srcOrd="0" destOrd="0" presId="urn:microsoft.com/office/officeart/2005/8/layout/process3"/>
    <dgm:cxn modelId="{874A5174-86B5-4637-AFE1-3CAA5C1D1BCF}" srcId="{C73AE07C-09FD-421A-8A4C-C7632FFD248E}" destId="{4BB1A30E-F4AA-4D8C-9632-DA48DF51563D}" srcOrd="2" destOrd="0" parTransId="{FF95D20D-68FB-467D-AD59-5546C5716713}" sibTransId="{3FD855AE-82E1-452A-96D0-ACE244BA62C0}"/>
    <dgm:cxn modelId="{E97EFA57-B0C3-47F0-BDE2-A22028073EB1}" srcId="{7B631B3A-99B8-4BB1-940C-0699A95989A5}" destId="{507B663A-C8D5-4EB9-B2E6-95097CB90D3C}" srcOrd="0" destOrd="0" parTransId="{AA218234-B2BE-4CF0-966C-69E0EF50B2E8}" sibTransId="{66FB3793-358C-4C05-B32F-17160CAC7601}"/>
    <dgm:cxn modelId="{DD78E485-24C9-49A3-A927-6E7E98641D3C}" type="presOf" srcId="{64963B7B-B425-471D-B118-5DB53A61F35F}" destId="{D6E7ECD6-2E92-46F6-99A9-D5D621054A6E}" srcOrd="0" destOrd="1" presId="urn:microsoft.com/office/officeart/2005/8/layout/process3"/>
    <dgm:cxn modelId="{5325E78F-FF4E-45E2-BA79-41081166A9F5}" srcId="{A2AB2720-AD48-4AD8-B7E9-93E6931FF169}" destId="{AC158438-80A4-4FB9-A8B7-A48A8A5B3632}" srcOrd="0" destOrd="0" parTransId="{EC27B29E-FD8B-48E1-B388-54F47C651BA3}" sibTransId="{8D3C6EF7-581E-4E90-A118-3D5A67CDFDE2}"/>
    <dgm:cxn modelId="{AB46D895-4900-4656-BE6C-83BEFD53C0E9}" type="presOf" srcId="{3B41874D-70DE-400E-AB1C-F4B20DD7FD64}" destId="{C907B1BE-DC25-4AE1-A45C-C336956712B1}" srcOrd="0" destOrd="1" presId="urn:microsoft.com/office/officeart/2005/8/layout/process3"/>
    <dgm:cxn modelId="{52151A96-2E60-48F8-8804-30F61FBC8710}" type="presOf" srcId="{6CE9D040-5F56-4ACF-B4F6-CE32162A29DE}" destId="{97EF1ED8-9F3C-4511-BF85-F94A61D85154}" srcOrd="1" destOrd="0" presId="urn:microsoft.com/office/officeart/2005/8/layout/process3"/>
    <dgm:cxn modelId="{7D5007A8-E254-4945-952A-4909A65F6F6D}" srcId="{4BB1A30E-F4AA-4D8C-9632-DA48DF51563D}" destId="{B0ECD7ED-FBA6-4FCB-A500-53EE5C762B5A}" srcOrd="1" destOrd="0" parTransId="{F651ADB3-1D68-4079-AFB7-E1A08F46E023}" sibTransId="{D650188B-1D07-4B34-BFCE-4A8B8AE703FA}"/>
    <dgm:cxn modelId="{C0A730A9-E9B3-4C7A-A416-E05D00C3F2C9}" type="presOf" srcId="{B0ECD7ED-FBA6-4FCB-A500-53EE5C762B5A}" destId="{C3941FC0-DDFB-4907-9DA1-08ACCD3DCAB0}" srcOrd="0" destOrd="1" presId="urn:microsoft.com/office/officeart/2005/8/layout/process3"/>
    <dgm:cxn modelId="{4CFEA4AB-376D-413F-9973-830719A446F2}" srcId="{A2AB2720-AD48-4AD8-B7E9-93E6931FF169}" destId="{DDD02550-CF65-4C29-B14E-61BA164606E1}" srcOrd="2" destOrd="0" parTransId="{D18ABACC-CAB1-4C9C-9186-FBB7EA8BEE18}" sibTransId="{AB1E8376-24DC-48FB-AC87-1A9C51A6CFA1}"/>
    <dgm:cxn modelId="{4E2C1BB7-32C8-437F-9A92-812D968EE3E3}" type="presOf" srcId="{6CE9D040-5F56-4ACF-B4F6-CE32162A29DE}" destId="{27C2E3E7-0880-400F-A0D5-1C44E0ED82BF}" srcOrd="0" destOrd="0" presId="urn:microsoft.com/office/officeart/2005/8/layout/process3"/>
    <dgm:cxn modelId="{C24921E4-BE55-4F90-A25E-EAD2B432E1A4}" type="presOf" srcId="{A2AB2720-AD48-4AD8-B7E9-93E6931FF169}" destId="{B4ECBDFC-FDE8-4468-BB2F-BEA7D8F0717C}" srcOrd="0" destOrd="0" presId="urn:microsoft.com/office/officeart/2005/8/layout/process3"/>
    <dgm:cxn modelId="{44F283E6-4535-417C-B8AB-FCB90C888340}" srcId="{7B631B3A-99B8-4BB1-940C-0699A95989A5}" destId="{64963B7B-B425-471D-B118-5DB53A61F35F}" srcOrd="1" destOrd="0" parTransId="{391DFCB9-2982-4A82-9969-9C60F17251A7}" sibTransId="{F6CB71F6-AE8F-4150-BFFD-E2A5E248C282}"/>
    <dgm:cxn modelId="{39D7E5E6-F99E-4C79-AABB-BE7DD6D49285}" srcId="{C73AE07C-09FD-421A-8A4C-C7632FFD248E}" destId="{A2AB2720-AD48-4AD8-B7E9-93E6931FF169}" srcOrd="0" destOrd="0" parTransId="{47C1A025-CB79-47B8-B476-ADE63A76C1E7}" sibTransId="{8C6AE3B0-ABCA-428D-B068-2682D96DCBA3}"/>
    <dgm:cxn modelId="{F41096E9-C199-4EFB-B81D-A3E6F293F7A5}" srcId="{4BB1A30E-F4AA-4D8C-9632-DA48DF51563D}" destId="{36FA9EB6-B089-408B-9683-12A434595F71}" srcOrd="0" destOrd="0" parTransId="{3FA24D83-5113-479F-999C-0B3C522AFF0E}" sibTransId="{1A57C14F-4B25-4315-AA55-F8B0577E37C5}"/>
    <dgm:cxn modelId="{D4233CEF-C4FA-4BF3-BEEF-E144B9329141}" type="presOf" srcId="{7B631B3A-99B8-4BB1-940C-0699A95989A5}" destId="{8BDFE92D-2D5C-4726-826C-E6451D456F45}" srcOrd="1" destOrd="0" presId="urn:microsoft.com/office/officeart/2005/8/layout/process3"/>
    <dgm:cxn modelId="{976B76F5-8A06-4CCD-8818-14DB7008CECF}" srcId="{C73AE07C-09FD-421A-8A4C-C7632FFD248E}" destId="{7B631B3A-99B8-4BB1-940C-0699A95989A5}" srcOrd="1" destOrd="0" parTransId="{930E604D-8E45-4C5A-8549-F7A49283CC56}" sibTransId="{6CE9D040-5F56-4ACF-B4F6-CE32162A29DE}"/>
    <dgm:cxn modelId="{1A1DA3F9-36CE-4DD3-B564-C4F7D1A3AA0D}" type="presOf" srcId="{AC158438-80A4-4FB9-A8B7-A48A8A5B3632}" destId="{C907B1BE-DC25-4AE1-A45C-C336956712B1}" srcOrd="0" destOrd="0" presId="urn:microsoft.com/office/officeart/2005/8/layout/process3"/>
    <dgm:cxn modelId="{DE141FFD-5E2A-48C8-8AC5-A12BB9149E12}" type="presOf" srcId="{4BB1A30E-F4AA-4D8C-9632-DA48DF51563D}" destId="{147E4C04-4DE7-4B99-BF00-6B1E6D4A2A3C}" srcOrd="1" destOrd="0" presId="urn:microsoft.com/office/officeart/2005/8/layout/process3"/>
    <dgm:cxn modelId="{D8F994A5-3D6A-4233-9638-24EFB4CF941D}" type="presParOf" srcId="{8C0236E6-BF8D-41C6-9566-5A677D12F062}" destId="{7709C6CF-AF2E-422D-8597-29825704AC89}" srcOrd="0" destOrd="0" presId="urn:microsoft.com/office/officeart/2005/8/layout/process3"/>
    <dgm:cxn modelId="{80D7FA64-FC46-4815-A2A7-8DAB8BB3AF87}" type="presParOf" srcId="{7709C6CF-AF2E-422D-8597-29825704AC89}" destId="{B4ECBDFC-FDE8-4468-BB2F-BEA7D8F0717C}" srcOrd="0" destOrd="0" presId="urn:microsoft.com/office/officeart/2005/8/layout/process3"/>
    <dgm:cxn modelId="{625F1974-8880-47FC-865E-6D275F8DC1C7}" type="presParOf" srcId="{7709C6CF-AF2E-422D-8597-29825704AC89}" destId="{F97A7CF1-D571-489D-8C76-3C99D77C287D}" srcOrd="1" destOrd="0" presId="urn:microsoft.com/office/officeart/2005/8/layout/process3"/>
    <dgm:cxn modelId="{57A81676-3E12-4F98-A110-45570008F280}" type="presParOf" srcId="{7709C6CF-AF2E-422D-8597-29825704AC89}" destId="{C907B1BE-DC25-4AE1-A45C-C336956712B1}" srcOrd="2" destOrd="0" presId="urn:microsoft.com/office/officeart/2005/8/layout/process3"/>
    <dgm:cxn modelId="{9459040F-02CB-4642-8178-A08242C6099A}" type="presParOf" srcId="{8C0236E6-BF8D-41C6-9566-5A677D12F062}" destId="{193A6FC9-0987-418C-B24B-7F4D5B56691F}" srcOrd="1" destOrd="0" presId="urn:microsoft.com/office/officeart/2005/8/layout/process3"/>
    <dgm:cxn modelId="{77F54301-7ADD-4E0B-9E46-E7783B4BF8C1}" type="presParOf" srcId="{193A6FC9-0987-418C-B24B-7F4D5B56691F}" destId="{37990F3A-DEFE-4465-9C15-BFA4355AA59E}" srcOrd="0" destOrd="0" presId="urn:microsoft.com/office/officeart/2005/8/layout/process3"/>
    <dgm:cxn modelId="{7AC99666-A8A3-4624-9904-2679E9899164}" type="presParOf" srcId="{8C0236E6-BF8D-41C6-9566-5A677D12F062}" destId="{A742C46B-6218-4242-98F4-1238F68A6973}" srcOrd="2" destOrd="0" presId="urn:microsoft.com/office/officeart/2005/8/layout/process3"/>
    <dgm:cxn modelId="{4BA1EC7F-FC56-48D1-AF05-1854DFAC429D}" type="presParOf" srcId="{A742C46B-6218-4242-98F4-1238F68A6973}" destId="{150A7D3C-1397-41E3-B7AF-8A1EB3A9CDDF}" srcOrd="0" destOrd="0" presId="urn:microsoft.com/office/officeart/2005/8/layout/process3"/>
    <dgm:cxn modelId="{46EEFA3B-41E2-4C80-9229-E2AF50EA4113}" type="presParOf" srcId="{A742C46B-6218-4242-98F4-1238F68A6973}" destId="{8BDFE92D-2D5C-4726-826C-E6451D456F45}" srcOrd="1" destOrd="0" presId="urn:microsoft.com/office/officeart/2005/8/layout/process3"/>
    <dgm:cxn modelId="{96656942-3FDC-4A31-AA3E-763B98743732}" type="presParOf" srcId="{A742C46B-6218-4242-98F4-1238F68A6973}" destId="{D6E7ECD6-2E92-46F6-99A9-D5D621054A6E}" srcOrd="2" destOrd="0" presId="urn:microsoft.com/office/officeart/2005/8/layout/process3"/>
    <dgm:cxn modelId="{C5CA58AC-820E-4278-B3FB-057D861BA7D0}" type="presParOf" srcId="{8C0236E6-BF8D-41C6-9566-5A677D12F062}" destId="{27C2E3E7-0880-400F-A0D5-1C44E0ED82BF}" srcOrd="3" destOrd="0" presId="urn:microsoft.com/office/officeart/2005/8/layout/process3"/>
    <dgm:cxn modelId="{498BB11E-A084-4051-9B32-EC8AF1B791D1}" type="presParOf" srcId="{27C2E3E7-0880-400F-A0D5-1C44E0ED82BF}" destId="{97EF1ED8-9F3C-4511-BF85-F94A61D85154}" srcOrd="0" destOrd="0" presId="urn:microsoft.com/office/officeart/2005/8/layout/process3"/>
    <dgm:cxn modelId="{B5F01103-663D-4275-A2D5-0E132ED27C45}" type="presParOf" srcId="{8C0236E6-BF8D-41C6-9566-5A677D12F062}" destId="{56795634-5057-4E7B-A4BB-8DCEFA930FA3}" srcOrd="4" destOrd="0" presId="urn:microsoft.com/office/officeart/2005/8/layout/process3"/>
    <dgm:cxn modelId="{2D6DAA83-EF11-43B3-BE50-D871CF0C5D7E}" type="presParOf" srcId="{56795634-5057-4E7B-A4BB-8DCEFA930FA3}" destId="{1F52620C-07AB-436A-B83C-74DE2FBBBFC1}" srcOrd="0" destOrd="0" presId="urn:microsoft.com/office/officeart/2005/8/layout/process3"/>
    <dgm:cxn modelId="{B3B19C70-083C-4D32-AECD-B1B9576DE217}" type="presParOf" srcId="{56795634-5057-4E7B-A4BB-8DCEFA930FA3}" destId="{147E4C04-4DE7-4B99-BF00-6B1E6D4A2A3C}" srcOrd="1" destOrd="0" presId="urn:microsoft.com/office/officeart/2005/8/layout/process3"/>
    <dgm:cxn modelId="{C3EE818D-92BB-410C-B978-76A8E82ECFE4}" type="presParOf" srcId="{56795634-5057-4E7B-A4BB-8DCEFA930FA3}" destId="{C3941FC0-DDFB-4907-9DA1-08ACCD3DCAB0}" srcOrd="2" destOrd="0" presId="urn:microsoft.com/office/officeart/2005/8/layout/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A7CF1-D571-489D-8C76-3C99D77C287D}">
      <dsp:nvSpPr>
        <dsp:cNvPr id="0" name=""/>
        <dsp:cNvSpPr/>
      </dsp:nvSpPr>
      <dsp:spPr>
        <a:xfrm>
          <a:off x="5012" y="18768"/>
          <a:ext cx="2279256" cy="77946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US" sz="1200" kern="1200" dirty="0"/>
            <a:t>Collecting measurements {angle, power}</a:t>
          </a:r>
        </a:p>
      </dsp:txBody>
      <dsp:txXfrm>
        <a:off x="5012" y="18768"/>
        <a:ext cx="2279256" cy="519644"/>
      </dsp:txXfrm>
    </dsp:sp>
    <dsp:sp modelId="{C907B1BE-DC25-4AE1-A45C-C336956712B1}">
      <dsp:nvSpPr>
        <dsp:cNvPr id="0" name=""/>
        <dsp:cNvSpPr/>
      </dsp:nvSpPr>
      <dsp:spPr>
        <a:xfrm>
          <a:off x="471848" y="519903"/>
          <a:ext cx="2279256" cy="1198799"/>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r>
            <a:rPr lang="en-US" sz="1200" kern="1200" dirty="0"/>
            <a:t>Service provider</a:t>
          </a:r>
        </a:p>
        <a:p>
          <a:pPr marL="114300" lvl="1" indent="-114300" algn="l" defTabSz="533400">
            <a:lnSpc>
              <a:spcPct val="90000"/>
            </a:lnSpc>
            <a:spcBef>
              <a:spcPct val="0"/>
            </a:spcBef>
            <a:spcAft>
              <a:spcPct val="15000"/>
            </a:spcAft>
            <a:buChar char="•"/>
          </a:pPr>
          <a:r>
            <a:rPr lang="en-US" sz="1200" kern="1200" dirty="0"/>
            <a:t>Users</a:t>
          </a:r>
        </a:p>
      </dsp:txBody>
      <dsp:txXfrm>
        <a:off x="506960" y="555015"/>
        <a:ext cx="2209032" cy="1128575"/>
      </dsp:txXfrm>
    </dsp:sp>
    <dsp:sp modelId="{193A6FC9-0987-418C-B24B-7F4D5B56691F}">
      <dsp:nvSpPr>
        <dsp:cNvPr id="0" name=""/>
        <dsp:cNvSpPr/>
      </dsp:nvSpPr>
      <dsp:spPr>
        <a:xfrm rot="21599854">
          <a:off x="2629796" y="4032"/>
          <a:ext cx="732517" cy="56746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629796" y="117530"/>
        <a:ext cx="562276" cy="340481"/>
      </dsp:txXfrm>
    </dsp:sp>
    <dsp:sp modelId="{8BDFE92D-2D5C-4726-826C-E6451D456F45}">
      <dsp:nvSpPr>
        <dsp:cNvPr id="0" name=""/>
        <dsp:cNvSpPr/>
      </dsp:nvSpPr>
      <dsp:spPr>
        <a:xfrm>
          <a:off x="3666377" y="19235"/>
          <a:ext cx="2279256" cy="777599"/>
        </a:xfrm>
        <a:prstGeom prst="roundRect">
          <a:avLst>
            <a:gd name="adj" fmla="val 1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US" sz="1200" kern="1200" dirty="0"/>
            <a:t>Codebook learning:</a:t>
          </a:r>
        </a:p>
        <a:p>
          <a:pPr marL="0" lvl="0" indent="0" algn="l" defTabSz="533400">
            <a:lnSpc>
              <a:spcPct val="90000"/>
            </a:lnSpc>
            <a:spcBef>
              <a:spcPct val="0"/>
            </a:spcBef>
            <a:spcAft>
              <a:spcPct val="35000"/>
            </a:spcAft>
            <a:buNone/>
          </a:pPr>
          <a:r>
            <a:rPr lang="en-US" sz="1200" kern="1200" dirty="0"/>
            <a:t>direction-</a:t>
          </a:r>
          <a:r>
            <a:rPr lang="en-US" sz="1200" kern="1200" dirty="0" err="1"/>
            <a:t>beamwidth</a:t>
          </a:r>
          <a:endParaRPr lang="en-US" sz="1200" kern="1200" dirty="0"/>
        </a:p>
      </dsp:txBody>
      <dsp:txXfrm>
        <a:off x="3666377" y="19235"/>
        <a:ext cx="2279256" cy="518400"/>
      </dsp:txXfrm>
    </dsp:sp>
    <dsp:sp modelId="{D6E7ECD6-2E92-46F6-99A9-D5D621054A6E}">
      <dsp:nvSpPr>
        <dsp:cNvPr id="0" name=""/>
        <dsp:cNvSpPr/>
      </dsp:nvSpPr>
      <dsp:spPr>
        <a:xfrm>
          <a:off x="4133213" y="537635"/>
          <a:ext cx="2279256" cy="1198799"/>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Most probable beam directions and widths (statistical learning)</a:t>
          </a:r>
        </a:p>
        <a:p>
          <a:pPr marL="114300" lvl="1" indent="-114300" algn="l" defTabSz="533400">
            <a:lnSpc>
              <a:spcPct val="90000"/>
            </a:lnSpc>
            <a:spcBef>
              <a:spcPct val="0"/>
            </a:spcBef>
            <a:spcAft>
              <a:spcPct val="15000"/>
            </a:spcAft>
            <a:buChar char="•"/>
          </a:pPr>
          <a:r>
            <a:rPr lang="en-US" sz="1200" kern="1200" dirty="0"/>
            <a:t>Constraint:</a:t>
          </a:r>
          <a:br>
            <a:rPr lang="en-US" sz="1200" kern="1200" dirty="0"/>
          </a:br>
          <a:r>
            <a:rPr lang="en-US" sz="1200" kern="1200" dirty="0"/>
            <a:t>gap to the maximum less than 5dB</a:t>
          </a:r>
        </a:p>
      </dsp:txBody>
      <dsp:txXfrm>
        <a:off x="4168325" y="572747"/>
        <a:ext cx="2209032" cy="1128575"/>
      </dsp:txXfrm>
    </dsp:sp>
    <dsp:sp modelId="{27C2E3E7-0880-400F-A0D5-1C44E0ED82BF}">
      <dsp:nvSpPr>
        <dsp:cNvPr id="0" name=""/>
        <dsp:cNvSpPr/>
      </dsp:nvSpPr>
      <dsp:spPr>
        <a:xfrm>
          <a:off x="6291161" y="-5299"/>
          <a:ext cx="732517" cy="567469"/>
        </a:xfrm>
        <a:prstGeom prst="righ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291161" y="108195"/>
        <a:ext cx="562276" cy="340481"/>
      </dsp:txXfrm>
    </dsp:sp>
    <dsp:sp modelId="{147E4C04-4DE7-4B99-BF00-6B1E6D4A2A3C}">
      <dsp:nvSpPr>
        <dsp:cNvPr id="0" name=""/>
        <dsp:cNvSpPr/>
      </dsp:nvSpPr>
      <dsp:spPr>
        <a:xfrm>
          <a:off x="7327742" y="19235"/>
          <a:ext cx="2279256" cy="777599"/>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marL="0" lvl="0" indent="0" algn="l" defTabSz="533400">
            <a:lnSpc>
              <a:spcPct val="90000"/>
            </a:lnSpc>
            <a:spcBef>
              <a:spcPct val="0"/>
            </a:spcBef>
            <a:spcAft>
              <a:spcPct val="35000"/>
            </a:spcAft>
            <a:buNone/>
          </a:pPr>
          <a:r>
            <a:rPr lang="en-US" sz="1200" kern="1200" dirty="0"/>
            <a:t>Beam selection</a:t>
          </a:r>
        </a:p>
      </dsp:txBody>
      <dsp:txXfrm>
        <a:off x="7327742" y="19235"/>
        <a:ext cx="2279256" cy="518400"/>
      </dsp:txXfrm>
    </dsp:sp>
    <dsp:sp modelId="{C3941FC0-DDFB-4907-9DA1-08ACCD3DCAB0}">
      <dsp:nvSpPr>
        <dsp:cNvPr id="0" name=""/>
        <dsp:cNvSpPr/>
      </dsp:nvSpPr>
      <dsp:spPr>
        <a:xfrm>
          <a:off x="7794578" y="537635"/>
          <a:ext cx="2279256" cy="1198799"/>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Codebook broadcasting</a:t>
          </a:r>
        </a:p>
        <a:p>
          <a:pPr marL="114300" lvl="1" indent="-114300" algn="l" defTabSz="533400">
            <a:lnSpc>
              <a:spcPct val="90000"/>
            </a:lnSpc>
            <a:spcBef>
              <a:spcPct val="0"/>
            </a:spcBef>
            <a:spcAft>
              <a:spcPct val="15000"/>
            </a:spcAft>
            <a:buChar char="•"/>
          </a:pPr>
          <a:r>
            <a:rPr lang="en-US" sz="1200" kern="1200" dirty="0"/>
            <a:t>Select the beam</a:t>
          </a:r>
          <a:br>
            <a:rPr lang="en-US" sz="1200" b="0" i="1" kern="1200" dirty="0">
              <a:latin typeface="Cambria Math" panose="02040503050406030204" pitchFamily="18" charset="0"/>
            </a:rPr>
          </a:br>
          <a14:m xmlns:a14="http://schemas.microsoft.com/office/drawing/2010/main">
            <m:oMath xmlns:m="http://schemas.openxmlformats.org/officeDocument/2006/math">
              <m:r>
                <a:rPr lang="en-US" sz="1200" b="0" i="1" kern="1200" smtClean="0">
                  <a:latin typeface="Cambria Math" panose="02040503050406030204" pitchFamily="18" charset="0"/>
                </a:rPr>
                <m:t>(∈ </m:t>
              </m:r>
            </m:oMath>
          </a14:m>
          <a:r>
            <a:rPr lang="en-US" sz="1200" kern="1200" dirty="0"/>
            <a:t>codebook) that maximizes transmit/receive power.</a:t>
          </a:r>
        </a:p>
      </dsp:txBody>
      <dsp:txXfrm>
        <a:off x="7829690" y="572747"/>
        <a:ext cx="2209032" cy="1128575"/>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3165683C-960D-41D5-8FC3-D9DC48EE3871}" type="datetimeFigureOut">
              <a:rPr lang="en-US" smtClean="0"/>
              <a:t>6/13/2024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2E0EB802-20AA-419D-BAE0-A8E3B2FEF59E}" type="slidenum">
              <a:rPr lang="en-US" smtClean="0"/>
              <a:t>‹#›</a:t>
            </a:fld>
            <a:endParaRPr lang="en-US"/>
          </a:p>
        </p:txBody>
      </p:sp>
    </p:spTree>
    <p:extLst>
      <p:ext uri="{BB962C8B-B14F-4D97-AF65-F5344CB8AC3E}">
        <p14:creationId xmlns:p14="http://schemas.microsoft.com/office/powerpoint/2010/main" val="1449898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EB802-20AA-419D-BAE0-A8E3B2FEF59E}" type="slidenum">
              <a:rPr lang="en-US" smtClean="0"/>
              <a:t>1</a:t>
            </a:fld>
            <a:endParaRPr lang="en-US"/>
          </a:p>
        </p:txBody>
      </p:sp>
    </p:spTree>
    <p:extLst>
      <p:ext uri="{BB962C8B-B14F-4D97-AF65-F5344CB8AC3E}">
        <p14:creationId xmlns:p14="http://schemas.microsoft.com/office/powerpoint/2010/main" val="1453557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EB802-20AA-419D-BAE0-A8E3B2FEF59E}" type="slidenum">
              <a:rPr lang="en-US" smtClean="0"/>
              <a:t>10</a:t>
            </a:fld>
            <a:endParaRPr lang="en-US"/>
          </a:p>
        </p:txBody>
      </p:sp>
    </p:spTree>
    <p:extLst>
      <p:ext uri="{BB962C8B-B14F-4D97-AF65-F5344CB8AC3E}">
        <p14:creationId xmlns:p14="http://schemas.microsoft.com/office/powerpoint/2010/main" val="2707873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EB802-20AA-419D-BAE0-A8E3B2FEF59E}" type="slidenum">
              <a:rPr lang="en-US" smtClean="0"/>
              <a:t>12</a:t>
            </a:fld>
            <a:endParaRPr lang="en-US"/>
          </a:p>
        </p:txBody>
      </p:sp>
    </p:spTree>
    <p:extLst>
      <p:ext uri="{BB962C8B-B14F-4D97-AF65-F5344CB8AC3E}">
        <p14:creationId xmlns:p14="http://schemas.microsoft.com/office/powerpoint/2010/main" val="106835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EB802-20AA-419D-BAE0-A8E3B2FEF59E}" type="slidenum">
              <a:rPr lang="en-US" smtClean="0"/>
              <a:t>13</a:t>
            </a:fld>
            <a:endParaRPr lang="en-US"/>
          </a:p>
        </p:txBody>
      </p:sp>
    </p:spTree>
    <p:extLst>
      <p:ext uri="{BB962C8B-B14F-4D97-AF65-F5344CB8AC3E}">
        <p14:creationId xmlns:p14="http://schemas.microsoft.com/office/powerpoint/2010/main" val="2086242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EB802-20AA-419D-BAE0-A8E3B2FEF59E}" type="slidenum">
              <a:rPr lang="en-US" smtClean="0"/>
              <a:t>14</a:t>
            </a:fld>
            <a:endParaRPr lang="en-US"/>
          </a:p>
        </p:txBody>
      </p:sp>
    </p:spTree>
    <p:extLst>
      <p:ext uri="{BB962C8B-B14F-4D97-AF65-F5344CB8AC3E}">
        <p14:creationId xmlns:p14="http://schemas.microsoft.com/office/powerpoint/2010/main" val="2984650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EB802-20AA-419D-BAE0-A8E3B2FEF59E}" type="slidenum">
              <a:rPr lang="en-US" smtClean="0"/>
              <a:t>15</a:t>
            </a:fld>
            <a:endParaRPr lang="en-US"/>
          </a:p>
        </p:txBody>
      </p:sp>
    </p:spTree>
    <p:extLst>
      <p:ext uri="{BB962C8B-B14F-4D97-AF65-F5344CB8AC3E}">
        <p14:creationId xmlns:p14="http://schemas.microsoft.com/office/powerpoint/2010/main" val="1206752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EB802-20AA-419D-BAE0-A8E3B2FEF59E}" type="slidenum">
              <a:rPr lang="en-US" smtClean="0"/>
              <a:t>16</a:t>
            </a:fld>
            <a:endParaRPr lang="en-US"/>
          </a:p>
        </p:txBody>
      </p:sp>
    </p:spTree>
    <p:extLst>
      <p:ext uri="{BB962C8B-B14F-4D97-AF65-F5344CB8AC3E}">
        <p14:creationId xmlns:p14="http://schemas.microsoft.com/office/powerpoint/2010/main" val="2375424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EB802-20AA-419D-BAE0-A8E3B2FEF59E}" type="slidenum">
              <a:rPr lang="en-US" smtClean="0"/>
              <a:t>17</a:t>
            </a:fld>
            <a:endParaRPr lang="en-US"/>
          </a:p>
        </p:txBody>
      </p:sp>
    </p:spTree>
    <p:extLst>
      <p:ext uri="{BB962C8B-B14F-4D97-AF65-F5344CB8AC3E}">
        <p14:creationId xmlns:p14="http://schemas.microsoft.com/office/powerpoint/2010/main" val="528930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EB802-20AA-419D-BAE0-A8E3B2FEF59E}" type="slidenum">
              <a:rPr lang="en-US" smtClean="0"/>
              <a:t>18</a:t>
            </a:fld>
            <a:endParaRPr lang="en-US"/>
          </a:p>
        </p:txBody>
      </p:sp>
    </p:spTree>
    <p:extLst>
      <p:ext uri="{BB962C8B-B14F-4D97-AF65-F5344CB8AC3E}">
        <p14:creationId xmlns:p14="http://schemas.microsoft.com/office/powerpoint/2010/main" val="2984650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EB802-20AA-419D-BAE0-A8E3B2FEF59E}" type="slidenum">
              <a:rPr lang="en-US" smtClean="0"/>
              <a:t>19</a:t>
            </a:fld>
            <a:endParaRPr lang="en-US"/>
          </a:p>
        </p:txBody>
      </p:sp>
    </p:spTree>
    <p:extLst>
      <p:ext uri="{BB962C8B-B14F-4D97-AF65-F5344CB8AC3E}">
        <p14:creationId xmlns:p14="http://schemas.microsoft.com/office/powerpoint/2010/main" val="4083989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EB802-20AA-419D-BAE0-A8E3B2FEF59E}" type="slidenum">
              <a:rPr lang="en-US" smtClean="0"/>
              <a:t>20</a:t>
            </a:fld>
            <a:endParaRPr lang="en-US"/>
          </a:p>
        </p:txBody>
      </p:sp>
    </p:spTree>
    <p:extLst>
      <p:ext uri="{BB962C8B-B14F-4D97-AF65-F5344CB8AC3E}">
        <p14:creationId xmlns:p14="http://schemas.microsoft.com/office/powerpoint/2010/main" val="2713540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EB802-20AA-419D-BAE0-A8E3B2FEF59E}" type="slidenum">
              <a:rPr lang="en-US" smtClean="0"/>
              <a:t>2</a:t>
            </a:fld>
            <a:endParaRPr lang="en-US"/>
          </a:p>
        </p:txBody>
      </p:sp>
    </p:spTree>
    <p:extLst>
      <p:ext uri="{BB962C8B-B14F-4D97-AF65-F5344CB8AC3E}">
        <p14:creationId xmlns:p14="http://schemas.microsoft.com/office/powerpoint/2010/main" val="13325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21</a:t>
            </a:fld>
            <a:endParaRPr lang="en-US"/>
          </a:p>
        </p:txBody>
      </p:sp>
    </p:spTree>
    <p:extLst>
      <p:ext uri="{BB962C8B-B14F-4D97-AF65-F5344CB8AC3E}">
        <p14:creationId xmlns:p14="http://schemas.microsoft.com/office/powerpoint/2010/main" val="311195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22</a:t>
            </a:fld>
            <a:endParaRPr lang="en-US"/>
          </a:p>
        </p:txBody>
      </p:sp>
    </p:spTree>
    <p:extLst>
      <p:ext uri="{BB962C8B-B14F-4D97-AF65-F5344CB8AC3E}">
        <p14:creationId xmlns:p14="http://schemas.microsoft.com/office/powerpoint/2010/main" val="402485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23</a:t>
            </a:fld>
            <a:endParaRPr lang="en-US"/>
          </a:p>
        </p:txBody>
      </p:sp>
    </p:spTree>
    <p:extLst>
      <p:ext uri="{BB962C8B-B14F-4D97-AF65-F5344CB8AC3E}">
        <p14:creationId xmlns:p14="http://schemas.microsoft.com/office/powerpoint/2010/main" val="400547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0EB802-20AA-419D-BAE0-A8E3B2FEF5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459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EB802-20AA-419D-BAE0-A8E3B2FEF59E}" type="slidenum">
              <a:rPr lang="en-US" smtClean="0"/>
              <a:t>25</a:t>
            </a:fld>
            <a:endParaRPr lang="en-US"/>
          </a:p>
        </p:txBody>
      </p:sp>
    </p:spTree>
    <p:extLst>
      <p:ext uri="{BB962C8B-B14F-4D97-AF65-F5344CB8AC3E}">
        <p14:creationId xmlns:p14="http://schemas.microsoft.com/office/powerpoint/2010/main" val="2876270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EB802-20AA-419D-BAE0-A8E3B2FEF59E}" type="slidenum">
              <a:rPr lang="en-US" smtClean="0"/>
              <a:t>26</a:t>
            </a:fld>
            <a:endParaRPr lang="en-US"/>
          </a:p>
        </p:txBody>
      </p:sp>
    </p:spTree>
    <p:extLst>
      <p:ext uri="{BB962C8B-B14F-4D97-AF65-F5344CB8AC3E}">
        <p14:creationId xmlns:p14="http://schemas.microsoft.com/office/powerpoint/2010/main" val="2495533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099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may know Typically the binary information are mapped into symbols defined by a phase and amplitude then transmitted. As the signal goes through the channel, I will be received with random amplitude and phase which we call the channel coefficient. So to disassociate the information symbol form the channel,  the receiver need an estimate of the channel prior to transmission. The problem is the device moving and as it moves the phase and the amplitude changes as well. Let observe </a:t>
            </a:r>
            <a:r>
              <a:rPr lang="en-US" dirty="0" err="1"/>
              <a:t>togther</a:t>
            </a:r>
            <a:r>
              <a:rPr lang="en-US" dirty="0"/>
              <a:t> </a:t>
            </a:r>
            <a:r>
              <a:rPr lang="en-US" dirty="0" err="1"/>
              <a:t>hwo</a:t>
            </a:r>
            <a:r>
              <a:rPr lang="en-US" dirty="0"/>
              <a:t> this happen. As the mobile </a:t>
            </a:r>
            <a:r>
              <a:rPr lang="en-US" dirty="0" err="1"/>
              <a:t>divoce</a:t>
            </a:r>
            <a:r>
              <a:rPr lang="en-US" dirty="0"/>
              <a:t> move the </a:t>
            </a:r>
            <a:r>
              <a:rPr lang="en-US" dirty="0" err="1"/>
              <a:t>pahse</a:t>
            </a:r>
            <a:r>
              <a:rPr lang="en-US" dirty="0"/>
              <a:t> of the received signal changes. So that the channel coherence capture the time beyond which </a:t>
            </a:r>
            <a:r>
              <a:rPr lang="en-US" dirty="0" err="1"/>
              <a:t>th</a:t>
            </a:r>
            <a:r>
              <a:rPr lang="en-US" dirty="0"/>
              <a:t>  For instance it could goes </a:t>
            </a:r>
            <a:r>
              <a:rPr lang="en-US" dirty="0" err="1"/>
              <a:t>froma</a:t>
            </a:r>
            <a:r>
              <a:rPr lang="en-US" dirty="0"/>
              <a:t> peak to zero if the device cross a distance of </a:t>
            </a:r>
            <a:r>
              <a:rPr lang="en-US" dirty="0" err="1"/>
              <a:t>equlate</a:t>
            </a:r>
            <a:r>
              <a:rPr lang="en-US" dirty="0"/>
              <a:t> to quarter of wave length. As you may expected the large the wave </a:t>
            </a:r>
            <a:r>
              <a:rPr lang="en-US" dirty="0" err="1"/>
              <a:t>lengh</a:t>
            </a:r>
            <a:r>
              <a:rPr lang="en-US" dirty="0"/>
              <a:t> (means the lower the frequency) that </a:t>
            </a:r>
          </a:p>
          <a:p>
            <a:endParaRPr lang="en-US" dirty="0"/>
          </a:p>
        </p:txBody>
      </p:sp>
      <p:sp>
        <p:nvSpPr>
          <p:cNvPr id="4" name="Slide Number Placeholder 3"/>
          <p:cNvSpPr>
            <a:spLocks noGrp="1"/>
          </p:cNvSpPr>
          <p:nvPr>
            <p:ph type="sldNum" sz="quarter" idx="5"/>
          </p:nvPr>
        </p:nvSpPr>
        <p:spPr/>
        <p:txBody>
          <a:bodyPr/>
          <a:lstStyle/>
          <a:p>
            <a:fld id="{2E0EB802-20AA-419D-BAE0-A8E3B2FEF59E}" type="slidenum">
              <a:rPr lang="en-US" smtClean="0"/>
              <a:t>28</a:t>
            </a:fld>
            <a:endParaRPr lang="en-US"/>
          </a:p>
        </p:txBody>
      </p:sp>
    </p:spTree>
    <p:extLst>
      <p:ext uri="{BB962C8B-B14F-4D97-AF65-F5344CB8AC3E}">
        <p14:creationId xmlns:p14="http://schemas.microsoft.com/office/powerpoint/2010/main" val="20589656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EB802-20AA-419D-BAE0-A8E3B2FEF59E}" type="slidenum">
              <a:rPr lang="en-US" smtClean="0"/>
              <a:t>29</a:t>
            </a:fld>
            <a:endParaRPr lang="en-US"/>
          </a:p>
        </p:txBody>
      </p:sp>
    </p:spTree>
    <p:extLst>
      <p:ext uri="{BB962C8B-B14F-4D97-AF65-F5344CB8AC3E}">
        <p14:creationId xmlns:p14="http://schemas.microsoft.com/office/powerpoint/2010/main" val="9974593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0EB802-20AA-419D-BAE0-A8E3B2FEF5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742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3</a:t>
            </a:fld>
            <a:endParaRPr lang="en-US"/>
          </a:p>
        </p:txBody>
      </p:sp>
    </p:spTree>
    <p:extLst>
      <p:ext uri="{BB962C8B-B14F-4D97-AF65-F5344CB8AC3E}">
        <p14:creationId xmlns:p14="http://schemas.microsoft.com/office/powerpoint/2010/main" val="10407060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8608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EB802-20AA-419D-BAE0-A8E3B2FEF59E}" type="slidenum">
              <a:rPr lang="en-US" smtClean="0"/>
              <a:t>32</a:t>
            </a:fld>
            <a:endParaRPr lang="en-US"/>
          </a:p>
        </p:txBody>
      </p:sp>
    </p:spTree>
    <p:extLst>
      <p:ext uri="{BB962C8B-B14F-4D97-AF65-F5344CB8AC3E}">
        <p14:creationId xmlns:p14="http://schemas.microsoft.com/office/powerpoint/2010/main" val="13325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EB802-20AA-419D-BAE0-A8E3B2FEF59E}" type="slidenum">
              <a:rPr lang="en-US" smtClean="0"/>
              <a:t>33</a:t>
            </a:fld>
            <a:endParaRPr lang="en-US"/>
          </a:p>
        </p:txBody>
      </p:sp>
    </p:spTree>
    <p:extLst>
      <p:ext uri="{BB962C8B-B14F-4D97-AF65-F5344CB8AC3E}">
        <p14:creationId xmlns:p14="http://schemas.microsoft.com/office/powerpoint/2010/main" val="33941899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EB802-20AA-419D-BAE0-A8E3B2FEF59E}" type="slidenum">
              <a:rPr lang="en-US" smtClean="0"/>
              <a:t>35</a:t>
            </a:fld>
            <a:endParaRPr lang="en-US"/>
          </a:p>
        </p:txBody>
      </p:sp>
    </p:spTree>
    <p:extLst>
      <p:ext uri="{BB962C8B-B14F-4D97-AF65-F5344CB8AC3E}">
        <p14:creationId xmlns:p14="http://schemas.microsoft.com/office/powerpoint/2010/main" val="938419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EB802-20AA-419D-BAE0-A8E3B2FEF59E}" type="slidenum">
              <a:rPr lang="en-US" smtClean="0"/>
              <a:t>36</a:t>
            </a:fld>
            <a:endParaRPr lang="en-US"/>
          </a:p>
        </p:txBody>
      </p:sp>
    </p:spTree>
    <p:extLst>
      <p:ext uri="{BB962C8B-B14F-4D97-AF65-F5344CB8AC3E}">
        <p14:creationId xmlns:p14="http://schemas.microsoft.com/office/powerpoint/2010/main" val="576554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EB802-20AA-419D-BAE0-A8E3B2FEF59E}" type="slidenum">
              <a:rPr lang="en-US" smtClean="0"/>
              <a:t>37</a:t>
            </a:fld>
            <a:endParaRPr lang="en-US"/>
          </a:p>
        </p:txBody>
      </p:sp>
    </p:spTree>
    <p:extLst>
      <p:ext uri="{BB962C8B-B14F-4D97-AF65-F5344CB8AC3E}">
        <p14:creationId xmlns:p14="http://schemas.microsoft.com/office/powerpoint/2010/main" val="2375424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EB802-20AA-419D-BAE0-A8E3B2FEF59E}" type="slidenum">
              <a:rPr lang="en-US" smtClean="0"/>
              <a:t>38</a:t>
            </a:fld>
            <a:endParaRPr lang="en-US"/>
          </a:p>
        </p:txBody>
      </p:sp>
    </p:spTree>
    <p:extLst>
      <p:ext uri="{BB962C8B-B14F-4D97-AF65-F5344CB8AC3E}">
        <p14:creationId xmlns:p14="http://schemas.microsoft.com/office/powerpoint/2010/main" val="4229540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EB802-20AA-419D-BAE0-A8E3B2FEF59E}" type="slidenum">
              <a:rPr lang="en-US" smtClean="0"/>
              <a:t>39</a:t>
            </a:fld>
            <a:endParaRPr lang="en-US"/>
          </a:p>
        </p:txBody>
      </p:sp>
    </p:spTree>
    <p:extLst>
      <p:ext uri="{BB962C8B-B14F-4D97-AF65-F5344CB8AC3E}">
        <p14:creationId xmlns:p14="http://schemas.microsoft.com/office/powerpoint/2010/main" val="28329640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EB802-20AA-419D-BAE0-A8E3B2FEF59E}" type="slidenum">
              <a:rPr lang="en-US" smtClean="0"/>
              <a:t>40</a:t>
            </a:fld>
            <a:endParaRPr lang="en-US"/>
          </a:p>
        </p:txBody>
      </p:sp>
    </p:spTree>
    <p:extLst>
      <p:ext uri="{BB962C8B-B14F-4D97-AF65-F5344CB8AC3E}">
        <p14:creationId xmlns:p14="http://schemas.microsoft.com/office/powerpoint/2010/main" val="12067524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EB802-20AA-419D-BAE0-A8E3B2FEF59E}" type="slidenum">
              <a:rPr lang="en-US" smtClean="0"/>
              <a:t>41</a:t>
            </a:fld>
            <a:endParaRPr lang="en-US"/>
          </a:p>
        </p:txBody>
      </p:sp>
    </p:spTree>
    <p:extLst>
      <p:ext uri="{BB962C8B-B14F-4D97-AF65-F5344CB8AC3E}">
        <p14:creationId xmlns:p14="http://schemas.microsoft.com/office/powerpoint/2010/main" val="2713540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822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0EB802-20AA-419D-BAE0-A8E3B2FEF5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243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0EB802-20AA-419D-BAE0-A8E3B2FEF5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8965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replace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err="1"/>
              <a:t>advanateg</a:t>
            </a:r>
            <a:r>
              <a:rPr lang="en-US" dirty="0"/>
              <a:t> that comes with </a:t>
            </a:r>
            <a:r>
              <a:rPr lang="en-US" dirty="0" err="1"/>
              <a:t>mmWave</a:t>
            </a:r>
            <a:r>
              <a:rPr lang="en-US" dirty="0"/>
              <a:t> is the small size of an antennas and hence the possibility to integrate large number of antenna in small device. In order to compensate for the loss, one may need to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255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EB802-20AA-419D-BAE0-A8E3B2FEF59E}" type="slidenum">
              <a:rPr lang="en-US" smtClean="0"/>
              <a:t>8</a:t>
            </a:fld>
            <a:endParaRPr lang="en-US"/>
          </a:p>
        </p:txBody>
      </p:sp>
    </p:spTree>
    <p:extLst>
      <p:ext uri="{BB962C8B-B14F-4D97-AF65-F5344CB8AC3E}">
        <p14:creationId xmlns:p14="http://schemas.microsoft.com/office/powerpoint/2010/main" val="3394189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EB802-20AA-419D-BAE0-A8E3B2FEF59E}" type="slidenum">
              <a:rPr lang="en-US" smtClean="0"/>
              <a:t>9</a:t>
            </a:fld>
            <a:endParaRPr lang="en-US"/>
          </a:p>
        </p:txBody>
      </p:sp>
    </p:spTree>
    <p:extLst>
      <p:ext uri="{BB962C8B-B14F-4D97-AF65-F5344CB8AC3E}">
        <p14:creationId xmlns:p14="http://schemas.microsoft.com/office/powerpoint/2010/main" val="93841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417831" y="368010"/>
            <a:ext cx="11356337" cy="892552"/>
          </a:xfrm>
        </p:spPr>
        <p:txBody>
          <a:bodyPr lIns="0" tIns="0" rIns="0" bIns="0"/>
          <a:lstStyle>
            <a:lvl1pPr>
              <a:defRPr sz="3400" b="0" i="0">
                <a:solidFill>
                  <a:srgbClr val="252525"/>
                </a:solidFill>
                <a:latin typeface="Microsoft Sans Serif"/>
                <a:cs typeface="Microsoft Sans Serif"/>
              </a:defRPr>
            </a:lvl1pPr>
          </a:lstStyle>
          <a:p>
            <a:r>
              <a:rPr lang="en-US" dirty="0" err="1"/>
              <a:t>Bxbxbbxbbx</a:t>
            </a:r>
            <a:br>
              <a:rPr lang="en-US" dirty="0"/>
            </a:br>
            <a:r>
              <a:rPr lang="en-US" sz="2400" dirty="0" err="1"/>
              <a:t>gdggdggd</a:t>
            </a:r>
            <a:endParaRPr dirty="0"/>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0" i="0">
                <a:solidFill>
                  <a:srgbClr val="252525"/>
                </a:solidFill>
                <a:latin typeface="Microsoft Sans Serif"/>
                <a:cs typeface="Microsoft Sans Serif"/>
              </a:defRPr>
            </a:lvl1pPr>
          </a:lstStyle>
          <a:p>
            <a:endParaRPr dirty="0"/>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6/13/2024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0" i="0">
                <a:solidFill>
                  <a:srgbClr val="252525"/>
                </a:solidFill>
                <a:latin typeface="Microsoft Sans Serif"/>
                <a:cs typeface="Microsoft Sans Serif"/>
              </a:defRPr>
            </a:lvl1pPr>
          </a:lstStyle>
          <a:p>
            <a:endParaRPr dirty="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6/13/2024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16" name="bg object 16"/>
          <p:cNvSpPr/>
          <p:nvPr/>
        </p:nvSpPr>
        <p:spPr>
          <a:xfrm>
            <a:off x="0" y="1231391"/>
            <a:ext cx="9772713" cy="5128259"/>
          </a:xfrm>
          <a:prstGeom prst="rect">
            <a:avLst/>
          </a:prstGeom>
          <a:blipFill>
            <a:blip r:embed="rId2" cstate="print"/>
            <a:stretch>
              <a:fillRect/>
            </a:stretch>
          </a:blipFill>
        </p:spPr>
        <p:txBody>
          <a:bodyPr wrap="square" lIns="0" tIns="0" rIns="0" bIns="0" rtlCol="0"/>
          <a:lstStyle/>
          <a:p>
            <a:endParaRPr/>
          </a:p>
        </p:txBody>
      </p:sp>
      <p:sp>
        <p:nvSpPr>
          <p:cNvPr id="17" name="bg object 17"/>
          <p:cNvSpPr/>
          <p:nvPr/>
        </p:nvSpPr>
        <p:spPr>
          <a:xfrm>
            <a:off x="9534143" y="0"/>
            <a:ext cx="239395" cy="1306195"/>
          </a:xfrm>
          <a:custGeom>
            <a:avLst/>
            <a:gdLst/>
            <a:ahLst/>
            <a:cxnLst/>
            <a:rect l="l" t="t" r="r" b="b"/>
            <a:pathLst>
              <a:path w="239395" h="1306195">
                <a:moveTo>
                  <a:pt x="239280" y="0"/>
                </a:moveTo>
                <a:lnTo>
                  <a:pt x="0" y="0"/>
                </a:lnTo>
                <a:lnTo>
                  <a:pt x="0" y="1306067"/>
                </a:lnTo>
                <a:lnTo>
                  <a:pt x="239280" y="1306067"/>
                </a:lnTo>
                <a:lnTo>
                  <a:pt x="239280" y="0"/>
                </a:lnTo>
                <a:close/>
              </a:path>
            </a:pathLst>
          </a:custGeom>
          <a:solidFill>
            <a:srgbClr val="C9CAD0"/>
          </a:solidFill>
        </p:spPr>
        <p:txBody>
          <a:bodyPr wrap="square" lIns="0" tIns="0" rIns="0" bIns="0" rtlCol="0"/>
          <a:lstStyle/>
          <a:p>
            <a:endParaRPr/>
          </a:p>
        </p:txBody>
      </p:sp>
      <p:sp>
        <p:nvSpPr>
          <p:cNvPr id="18" name="bg object 18"/>
          <p:cNvSpPr/>
          <p:nvPr/>
        </p:nvSpPr>
        <p:spPr>
          <a:xfrm>
            <a:off x="0" y="0"/>
            <a:ext cx="9747503" cy="6408420"/>
          </a:xfrm>
          <a:prstGeom prst="rect">
            <a:avLst/>
          </a:prstGeom>
          <a:blipFill>
            <a:blip r:embed="rId3" cstate="print"/>
            <a:stretch>
              <a:fillRect/>
            </a:stretch>
          </a:blipFill>
        </p:spPr>
        <p:txBody>
          <a:bodyPr wrap="square" lIns="0" tIns="0" rIns="0" bIns="0" rtlCol="0"/>
          <a:lstStyle/>
          <a:p>
            <a:endParaRPr/>
          </a:p>
        </p:txBody>
      </p:sp>
      <p:sp>
        <p:nvSpPr>
          <p:cNvPr id="19" name="bg object 19"/>
          <p:cNvSpPr/>
          <p:nvPr/>
        </p:nvSpPr>
        <p:spPr>
          <a:xfrm>
            <a:off x="0" y="0"/>
            <a:ext cx="9568180" cy="6266815"/>
          </a:xfrm>
          <a:custGeom>
            <a:avLst/>
            <a:gdLst/>
            <a:ahLst/>
            <a:cxnLst/>
            <a:rect l="l" t="t" r="r" b="b"/>
            <a:pathLst>
              <a:path w="9568180" h="6266815">
                <a:moveTo>
                  <a:pt x="9567672" y="0"/>
                </a:moveTo>
                <a:lnTo>
                  <a:pt x="0" y="0"/>
                </a:lnTo>
                <a:lnTo>
                  <a:pt x="0" y="6266688"/>
                </a:lnTo>
                <a:lnTo>
                  <a:pt x="9444278" y="6266688"/>
                </a:lnTo>
                <a:lnTo>
                  <a:pt x="9492309" y="6256991"/>
                </a:lnTo>
                <a:lnTo>
                  <a:pt x="9531530" y="6230546"/>
                </a:lnTo>
                <a:lnTo>
                  <a:pt x="9557975" y="6191325"/>
                </a:lnTo>
                <a:lnTo>
                  <a:pt x="9567672" y="6143294"/>
                </a:lnTo>
                <a:lnTo>
                  <a:pt x="9567672" y="0"/>
                </a:lnTo>
                <a:close/>
              </a:path>
            </a:pathLst>
          </a:custGeom>
          <a:solidFill>
            <a:srgbClr val="7B9FFF"/>
          </a:solidFill>
        </p:spPr>
        <p:txBody>
          <a:bodyPr wrap="square" lIns="0" tIns="0" rIns="0" bIns="0" rtlCol="0"/>
          <a:lstStyle/>
          <a:p>
            <a:endParaRPr/>
          </a:p>
        </p:txBody>
      </p:sp>
      <p:sp>
        <p:nvSpPr>
          <p:cNvPr id="20" name="bg object 20"/>
          <p:cNvSpPr/>
          <p:nvPr/>
        </p:nvSpPr>
        <p:spPr>
          <a:xfrm>
            <a:off x="9307068" y="0"/>
            <a:ext cx="260603" cy="6266687"/>
          </a:xfrm>
          <a:prstGeom prst="rect">
            <a:avLst/>
          </a:prstGeom>
          <a:blipFill>
            <a:blip r:embed="rId4" cstate="print"/>
            <a:stretch>
              <a:fillRect/>
            </a:stretch>
          </a:blipFill>
        </p:spPr>
        <p:txBody>
          <a:bodyPr wrap="square" lIns="0" tIns="0" rIns="0" bIns="0" rtlCol="0"/>
          <a:lstStyle/>
          <a:p>
            <a:endParaRPr/>
          </a:p>
        </p:txBody>
      </p:sp>
      <p:sp>
        <p:nvSpPr>
          <p:cNvPr id="21" name="bg object 21"/>
          <p:cNvSpPr/>
          <p:nvPr/>
        </p:nvSpPr>
        <p:spPr>
          <a:xfrm>
            <a:off x="8706611" y="0"/>
            <a:ext cx="116205" cy="2105025"/>
          </a:xfrm>
          <a:custGeom>
            <a:avLst/>
            <a:gdLst/>
            <a:ahLst/>
            <a:cxnLst/>
            <a:rect l="l" t="t" r="r" b="b"/>
            <a:pathLst>
              <a:path w="116204" h="2105025">
                <a:moveTo>
                  <a:pt x="115836" y="0"/>
                </a:moveTo>
                <a:lnTo>
                  <a:pt x="0" y="0"/>
                </a:lnTo>
                <a:lnTo>
                  <a:pt x="0" y="2104644"/>
                </a:lnTo>
                <a:lnTo>
                  <a:pt x="115836" y="2104644"/>
                </a:lnTo>
                <a:lnTo>
                  <a:pt x="115836" y="0"/>
                </a:lnTo>
                <a:close/>
              </a:path>
            </a:pathLst>
          </a:custGeom>
          <a:solidFill>
            <a:srgbClr val="5D78C6"/>
          </a:solidFill>
        </p:spPr>
        <p:txBody>
          <a:bodyPr wrap="square" lIns="0" tIns="0" rIns="0" bIns="0" rtlCol="0"/>
          <a:lstStyle/>
          <a:p>
            <a:endParaRPr/>
          </a:p>
        </p:txBody>
      </p:sp>
      <p:sp>
        <p:nvSpPr>
          <p:cNvPr id="22" name="bg object 22"/>
          <p:cNvSpPr/>
          <p:nvPr/>
        </p:nvSpPr>
        <p:spPr>
          <a:xfrm>
            <a:off x="0" y="5407164"/>
            <a:ext cx="1292860" cy="81280"/>
          </a:xfrm>
          <a:custGeom>
            <a:avLst/>
            <a:gdLst/>
            <a:ahLst/>
            <a:cxnLst/>
            <a:rect l="l" t="t" r="r" b="b"/>
            <a:pathLst>
              <a:path w="1292860" h="81279">
                <a:moveTo>
                  <a:pt x="1292352" y="0"/>
                </a:moveTo>
                <a:lnTo>
                  <a:pt x="0" y="0"/>
                </a:lnTo>
                <a:lnTo>
                  <a:pt x="0" y="80759"/>
                </a:lnTo>
                <a:lnTo>
                  <a:pt x="1292352" y="80759"/>
                </a:lnTo>
                <a:lnTo>
                  <a:pt x="1292352" y="0"/>
                </a:lnTo>
                <a:close/>
              </a:path>
            </a:pathLst>
          </a:custGeom>
          <a:solidFill>
            <a:srgbClr val="6B87D7"/>
          </a:solidFill>
        </p:spPr>
        <p:txBody>
          <a:bodyPr wrap="square" lIns="0" tIns="0" rIns="0" bIns="0" rtlCol="0"/>
          <a:lstStyle/>
          <a:p>
            <a:endParaRPr/>
          </a:p>
        </p:txBody>
      </p:sp>
      <p:sp>
        <p:nvSpPr>
          <p:cNvPr id="23" name="bg object 23"/>
          <p:cNvSpPr/>
          <p:nvPr/>
        </p:nvSpPr>
        <p:spPr>
          <a:xfrm>
            <a:off x="1211580" y="2054351"/>
            <a:ext cx="7610855" cy="3433571"/>
          </a:xfrm>
          <a:prstGeom prst="rect">
            <a:avLst/>
          </a:prstGeom>
          <a:blipFill>
            <a:blip r:embed="rId5" cstate="print"/>
            <a:stretch>
              <a:fillRect/>
            </a:stretch>
          </a:blipFill>
        </p:spPr>
        <p:txBody>
          <a:bodyPr wrap="square" lIns="0" tIns="0" rIns="0" bIns="0" rtlCol="0"/>
          <a:lstStyle/>
          <a:p>
            <a:endParaRPr/>
          </a:p>
        </p:txBody>
      </p:sp>
      <p:sp>
        <p:nvSpPr>
          <p:cNvPr id="24" name="bg object 24"/>
          <p:cNvSpPr/>
          <p:nvPr/>
        </p:nvSpPr>
        <p:spPr>
          <a:xfrm>
            <a:off x="0" y="0"/>
            <a:ext cx="8772143" cy="5497068"/>
          </a:xfrm>
          <a:prstGeom prst="rect">
            <a:avLst/>
          </a:prstGeom>
          <a:blipFill>
            <a:blip r:embed="rId6" cstate="print"/>
            <a:stretch>
              <a:fillRect/>
            </a:stretch>
          </a:blipFill>
        </p:spPr>
        <p:txBody>
          <a:bodyPr wrap="square" lIns="0" tIns="0" rIns="0" bIns="0" rtlCol="0"/>
          <a:lstStyle/>
          <a:p>
            <a:endParaRPr/>
          </a:p>
        </p:txBody>
      </p:sp>
      <p:sp>
        <p:nvSpPr>
          <p:cNvPr id="25" name="bg object 25"/>
          <p:cNvSpPr/>
          <p:nvPr/>
        </p:nvSpPr>
        <p:spPr>
          <a:xfrm>
            <a:off x="0" y="0"/>
            <a:ext cx="8722360" cy="5451475"/>
          </a:xfrm>
          <a:custGeom>
            <a:avLst/>
            <a:gdLst/>
            <a:ahLst/>
            <a:cxnLst/>
            <a:rect l="l" t="t" r="r" b="b"/>
            <a:pathLst>
              <a:path w="8722360" h="5451475">
                <a:moveTo>
                  <a:pt x="8721852" y="0"/>
                </a:moveTo>
                <a:lnTo>
                  <a:pt x="0" y="0"/>
                </a:lnTo>
                <a:lnTo>
                  <a:pt x="0" y="5451348"/>
                </a:lnTo>
                <a:lnTo>
                  <a:pt x="8593861" y="5451348"/>
                </a:lnTo>
                <a:lnTo>
                  <a:pt x="8643681" y="5441289"/>
                </a:lnTo>
                <a:lnTo>
                  <a:pt x="8684364" y="5413860"/>
                </a:lnTo>
                <a:lnTo>
                  <a:pt x="8711793" y="5373177"/>
                </a:lnTo>
                <a:lnTo>
                  <a:pt x="8721852" y="5323357"/>
                </a:lnTo>
                <a:lnTo>
                  <a:pt x="8721852" y="0"/>
                </a:lnTo>
                <a:close/>
              </a:path>
            </a:pathLst>
          </a:custGeom>
          <a:solidFill>
            <a:srgbClr val="3152DC"/>
          </a:solidFill>
        </p:spPr>
        <p:txBody>
          <a:bodyPr wrap="square" lIns="0" tIns="0" rIns="0" bIns="0" rtlCol="0"/>
          <a:lstStyle/>
          <a:p>
            <a:endParaRPr/>
          </a:p>
        </p:txBody>
      </p:sp>
      <p:sp>
        <p:nvSpPr>
          <p:cNvPr id="26" name="bg object 26"/>
          <p:cNvSpPr/>
          <p:nvPr/>
        </p:nvSpPr>
        <p:spPr>
          <a:xfrm>
            <a:off x="7898892" y="4572"/>
            <a:ext cx="822959" cy="5446775"/>
          </a:xfrm>
          <a:prstGeom prst="rect">
            <a:avLst/>
          </a:prstGeom>
          <a:blipFill>
            <a:blip r:embed="rId7" cstate="print"/>
            <a:stretch>
              <a:fillRect/>
            </a:stretch>
          </a:blipFill>
        </p:spPr>
        <p:txBody>
          <a:bodyPr wrap="square" lIns="0" tIns="0" rIns="0" bIns="0" rtlCol="0"/>
          <a:lstStyle/>
          <a:p>
            <a:endParaRPr/>
          </a:p>
        </p:txBody>
      </p:sp>
      <p:sp>
        <p:nvSpPr>
          <p:cNvPr id="27" name="bg object 27"/>
          <p:cNvSpPr/>
          <p:nvPr/>
        </p:nvSpPr>
        <p:spPr>
          <a:xfrm>
            <a:off x="10376920" y="365765"/>
            <a:ext cx="1320165" cy="242570"/>
          </a:xfrm>
          <a:custGeom>
            <a:avLst/>
            <a:gdLst/>
            <a:ahLst/>
            <a:cxnLst/>
            <a:rect l="l" t="t" r="r" b="b"/>
            <a:pathLst>
              <a:path w="1320165" h="242570">
                <a:moveTo>
                  <a:pt x="256501" y="69392"/>
                </a:moveTo>
                <a:lnTo>
                  <a:pt x="232600" y="69392"/>
                </a:lnTo>
                <a:lnTo>
                  <a:pt x="229298" y="72199"/>
                </a:lnTo>
                <a:lnTo>
                  <a:pt x="229298" y="152145"/>
                </a:lnTo>
                <a:lnTo>
                  <a:pt x="233339" y="176365"/>
                </a:lnTo>
                <a:lnTo>
                  <a:pt x="244936" y="195100"/>
                </a:lnTo>
                <a:lnTo>
                  <a:pt x="263304" y="207192"/>
                </a:lnTo>
                <a:lnTo>
                  <a:pt x="287655" y="211480"/>
                </a:lnTo>
                <a:lnTo>
                  <a:pt x="302569" y="209916"/>
                </a:lnTo>
                <a:lnTo>
                  <a:pt x="314963" y="205525"/>
                </a:lnTo>
                <a:lnTo>
                  <a:pt x="324913" y="198755"/>
                </a:lnTo>
                <a:lnTo>
                  <a:pt x="332498" y="190055"/>
                </a:lnTo>
                <a:lnTo>
                  <a:pt x="362496" y="190055"/>
                </a:lnTo>
                <a:lnTo>
                  <a:pt x="362496" y="185445"/>
                </a:lnTo>
                <a:lnTo>
                  <a:pt x="295402" y="185445"/>
                </a:lnTo>
                <a:lnTo>
                  <a:pt x="279679" y="182715"/>
                </a:lnTo>
                <a:lnTo>
                  <a:pt x="268392" y="174977"/>
                </a:lnTo>
                <a:lnTo>
                  <a:pt x="261587" y="162910"/>
                </a:lnTo>
                <a:lnTo>
                  <a:pt x="259356" y="147523"/>
                </a:lnTo>
                <a:lnTo>
                  <a:pt x="259308" y="72199"/>
                </a:lnTo>
                <a:lnTo>
                  <a:pt x="256501" y="69392"/>
                </a:lnTo>
                <a:close/>
              </a:path>
              <a:path w="1320165" h="242570">
                <a:moveTo>
                  <a:pt x="362496" y="190055"/>
                </a:moveTo>
                <a:lnTo>
                  <a:pt x="332498" y="190055"/>
                </a:lnTo>
                <a:lnTo>
                  <a:pt x="332498" y="205054"/>
                </a:lnTo>
                <a:lnTo>
                  <a:pt x="335622" y="207695"/>
                </a:lnTo>
                <a:lnTo>
                  <a:pt x="359371" y="207695"/>
                </a:lnTo>
                <a:lnTo>
                  <a:pt x="362496" y="204889"/>
                </a:lnTo>
                <a:lnTo>
                  <a:pt x="362496" y="190055"/>
                </a:lnTo>
                <a:close/>
              </a:path>
              <a:path w="1320165" h="242570">
                <a:moveTo>
                  <a:pt x="359371" y="69392"/>
                </a:moveTo>
                <a:lnTo>
                  <a:pt x="335622" y="69392"/>
                </a:lnTo>
                <a:lnTo>
                  <a:pt x="332498" y="72199"/>
                </a:lnTo>
                <a:lnTo>
                  <a:pt x="332498" y="147523"/>
                </a:lnTo>
                <a:lnTo>
                  <a:pt x="329970" y="162771"/>
                </a:lnTo>
                <a:lnTo>
                  <a:pt x="322665" y="174771"/>
                </a:lnTo>
                <a:lnTo>
                  <a:pt x="311003" y="182627"/>
                </a:lnTo>
                <a:lnTo>
                  <a:pt x="295402" y="185445"/>
                </a:lnTo>
                <a:lnTo>
                  <a:pt x="362496" y="185445"/>
                </a:lnTo>
                <a:lnTo>
                  <a:pt x="362496" y="72199"/>
                </a:lnTo>
                <a:lnTo>
                  <a:pt x="359371" y="69392"/>
                </a:lnTo>
                <a:close/>
              </a:path>
              <a:path w="1320165" h="242570">
                <a:moveTo>
                  <a:pt x="166577" y="207695"/>
                </a:moveTo>
                <a:lnTo>
                  <a:pt x="133858" y="207695"/>
                </a:lnTo>
                <a:lnTo>
                  <a:pt x="145224" y="237032"/>
                </a:lnTo>
                <a:lnTo>
                  <a:pt x="146380" y="240334"/>
                </a:lnTo>
                <a:lnTo>
                  <a:pt x="148691" y="242315"/>
                </a:lnTo>
                <a:lnTo>
                  <a:pt x="175399" y="242315"/>
                </a:lnTo>
                <a:lnTo>
                  <a:pt x="178689" y="239344"/>
                </a:lnTo>
                <a:lnTo>
                  <a:pt x="176542" y="233908"/>
                </a:lnTo>
                <a:lnTo>
                  <a:pt x="166577" y="207695"/>
                </a:lnTo>
                <a:close/>
              </a:path>
              <a:path w="1320165" h="242570">
                <a:moveTo>
                  <a:pt x="105168" y="0"/>
                </a:moveTo>
                <a:lnTo>
                  <a:pt x="64186" y="8001"/>
                </a:lnTo>
                <a:lnTo>
                  <a:pt x="30762" y="30141"/>
                </a:lnTo>
                <a:lnTo>
                  <a:pt x="8249" y="63624"/>
                </a:lnTo>
                <a:lnTo>
                  <a:pt x="0" y="105651"/>
                </a:lnTo>
                <a:lnTo>
                  <a:pt x="8249" y="147711"/>
                </a:lnTo>
                <a:lnTo>
                  <a:pt x="30762" y="181254"/>
                </a:lnTo>
                <a:lnTo>
                  <a:pt x="64186" y="203452"/>
                </a:lnTo>
                <a:lnTo>
                  <a:pt x="105168" y="211480"/>
                </a:lnTo>
                <a:lnTo>
                  <a:pt x="112549" y="211237"/>
                </a:lnTo>
                <a:lnTo>
                  <a:pt x="119822" y="210516"/>
                </a:lnTo>
                <a:lnTo>
                  <a:pt x="126941" y="209331"/>
                </a:lnTo>
                <a:lnTo>
                  <a:pt x="133858" y="207695"/>
                </a:lnTo>
                <a:lnTo>
                  <a:pt x="166577" y="207695"/>
                </a:lnTo>
                <a:lnTo>
                  <a:pt x="161874" y="195326"/>
                </a:lnTo>
                <a:lnTo>
                  <a:pt x="176990" y="182968"/>
                </a:lnTo>
                <a:lnTo>
                  <a:pt x="105168" y="182968"/>
                </a:lnTo>
                <a:lnTo>
                  <a:pt x="75771" y="177054"/>
                </a:lnTo>
                <a:lnTo>
                  <a:pt x="52727" y="160755"/>
                </a:lnTo>
                <a:lnTo>
                  <a:pt x="37688" y="136232"/>
                </a:lnTo>
                <a:lnTo>
                  <a:pt x="32308" y="105651"/>
                </a:lnTo>
                <a:lnTo>
                  <a:pt x="37688" y="75172"/>
                </a:lnTo>
                <a:lnTo>
                  <a:pt x="52727" y="50703"/>
                </a:lnTo>
                <a:lnTo>
                  <a:pt x="75771" y="34422"/>
                </a:lnTo>
                <a:lnTo>
                  <a:pt x="105168" y="28511"/>
                </a:lnTo>
                <a:lnTo>
                  <a:pt x="177113" y="28511"/>
                </a:lnTo>
                <a:lnTo>
                  <a:pt x="146150" y="8001"/>
                </a:lnTo>
                <a:lnTo>
                  <a:pt x="105168" y="0"/>
                </a:lnTo>
                <a:close/>
              </a:path>
              <a:path w="1320165" h="242570">
                <a:moveTo>
                  <a:pt x="134188" y="127088"/>
                </a:moveTo>
                <a:lnTo>
                  <a:pt x="107480" y="127088"/>
                </a:lnTo>
                <a:lnTo>
                  <a:pt x="104013" y="129882"/>
                </a:lnTo>
                <a:lnTo>
                  <a:pt x="105994" y="135331"/>
                </a:lnTo>
                <a:lnTo>
                  <a:pt x="123469" y="180657"/>
                </a:lnTo>
                <a:lnTo>
                  <a:pt x="117690" y="182143"/>
                </a:lnTo>
                <a:lnTo>
                  <a:pt x="111594" y="182968"/>
                </a:lnTo>
                <a:lnTo>
                  <a:pt x="176990" y="182968"/>
                </a:lnTo>
                <a:lnTo>
                  <a:pt x="181758" y="179071"/>
                </a:lnTo>
                <a:lnTo>
                  <a:pt x="190627" y="166979"/>
                </a:lnTo>
                <a:lnTo>
                  <a:pt x="150990" y="166979"/>
                </a:lnTo>
                <a:lnTo>
                  <a:pt x="136486" y="129565"/>
                </a:lnTo>
                <a:lnTo>
                  <a:pt x="134188" y="127088"/>
                </a:lnTo>
                <a:close/>
              </a:path>
              <a:path w="1320165" h="242570">
                <a:moveTo>
                  <a:pt x="177113" y="28511"/>
                </a:moveTo>
                <a:lnTo>
                  <a:pt x="105168" y="28511"/>
                </a:lnTo>
                <a:lnTo>
                  <a:pt x="134566" y="34422"/>
                </a:lnTo>
                <a:lnTo>
                  <a:pt x="157610" y="50703"/>
                </a:lnTo>
                <a:lnTo>
                  <a:pt x="172648" y="75172"/>
                </a:lnTo>
                <a:lnTo>
                  <a:pt x="178028" y="105651"/>
                </a:lnTo>
                <a:lnTo>
                  <a:pt x="176170" y="124067"/>
                </a:lnTo>
                <a:lnTo>
                  <a:pt x="170819" y="140706"/>
                </a:lnTo>
                <a:lnTo>
                  <a:pt x="162314" y="155150"/>
                </a:lnTo>
                <a:lnTo>
                  <a:pt x="150990" y="166979"/>
                </a:lnTo>
                <a:lnTo>
                  <a:pt x="190627" y="166979"/>
                </a:lnTo>
                <a:lnTo>
                  <a:pt x="197050" y="158222"/>
                </a:lnTo>
                <a:lnTo>
                  <a:pt x="206869" y="133507"/>
                </a:lnTo>
                <a:lnTo>
                  <a:pt x="210337" y="105651"/>
                </a:lnTo>
                <a:lnTo>
                  <a:pt x="202087" y="63624"/>
                </a:lnTo>
                <a:lnTo>
                  <a:pt x="179574" y="30141"/>
                </a:lnTo>
                <a:lnTo>
                  <a:pt x="177113" y="28511"/>
                </a:lnTo>
                <a:close/>
              </a:path>
              <a:path w="1320165" h="242570">
                <a:moveTo>
                  <a:pt x="803630" y="65595"/>
                </a:moveTo>
                <a:lnTo>
                  <a:pt x="775259" y="71212"/>
                </a:lnTo>
                <a:lnTo>
                  <a:pt x="752221" y="86658"/>
                </a:lnTo>
                <a:lnTo>
                  <a:pt x="736754" y="109829"/>
                </a:lnTo>
                <a:lnTo>
                  <a:pt x="731100" y="138620"/>
                </a:lnTo>
                <a:lnTo>
                  <a:pt x="736754" y="167460"/>
                </a:lnTo>
                <a:lnTo>
                  <a:pt x="752221" y="190566"/>
                </a:lnTo>
                <a:lnTo>
                  <a:pt x="775259" y="205914"/>
                </a:lnTo>
                <a:lnTo>
                  <a:pt x="803630" y="211480"/>
                </a:lnTo>
                <a:lnTo>
                  <a:pt x="832034" y="205914"/>
                </a:lnTo>
                <a:lnTo>
                  <a:pt x="855133" y="190566"/>
                </a:lnTo>
                <a:lnTo>
                  <a:pt x="859905" y="183464"/>
                </a:lnTo>
                <a:lnTo>
                  <a:pt x="803630" y="183464"/>
                </a:lnTo>
                <a:lnTo>
                  <a:pt x="786579" y="179981"/>
                </a:lnTo>
                <a:lnTo>
                  <a:pt x="773174" y="170438"/>
                </a:lnTo>
                <a:lnTo>
                  <a:pt x="764406" y="156198"/>
                </a:lnTo>
                <a:lnTo>
                  <a:pt x="761263" y="138620"/>
                </a:lnTo>
                <a:lnTo>
                  <a:pt x="764406" y="120884"/>
                </a:lnTo>
                <a:lnTo>
                  <a:pt x="773174" y="106606"/>
                </a:lnTo>
                <a:lnTo>
                  <a:pt x="786579" y="97086"/>
                </a:lnTo>
                <a:lnTo>
                  <a:pt x="803630" y="93624"/>
                </a:lnTo>
                <a:lnTo>
                  <a:pt x="859801" y="93624"/>
                </a:lnTo>
                <a:lnTo>
                  <a:pt x="855133" y="86658"/>
                </a:lnTo>
                <a:lnTo>
                  <a:pt x="832018" y="71208"/>
                </a:lnTo>
                <a:lnTo>
                  <a:pt x="803630" y="65595"/>
                </a:lnTo>
                <a:close/>
              </a:path>
              <a:path w="1320165" h="242570">
                <a:moveTo>
                  <a:pt x="954963" y="69392"/>
                </a:moveTo>
                <a:lnTo>
                  <a:pt x="927277" y="69392"/>
                </a:lnTo>
                <a:lnTo>
                  <a:pt x="924634" y="71212"/>
                </a:lnTo>
                <a:lnTo>
                  <a:pt x="923150" y="74828"/>
                </a:lnTo>
                <a:lnTo>
                  <a:pt x="873696" y="204228"/>
                </a:lnTo>
                <a:lnTo>
                  <a:pt x="875347" y="207695"/>
                </a:lnTo>
                <a:lnTo>
                  <a:pt x="901560" y="207695"/>
                </a:lnTo>
                <a:lnTo>
                  <a:pt x="904519" y="206044"/>
                </a:lnTo>
                <a:lnTo>
                  <a:pt x="905675" y="202577"/>
                </a:lnTo>
                <a:lnTo>
                  <a:pt x="941120" y="107467"/>
                </a:lnTo>
                <a:lnTo>
                  <a:pt x="970975" y="107467"/>
                </a:lnTo>
                <a:lnTo>
                  <a:pt x="958926" y="74828"/>
                </a:lnTo>
                <a:lnTo>
                  <a:pt x="957440" y="71208"/>
                </a:lnTo>
                <a:lnTo>
                  <a:pt x="954963" y="69392"/>
                </a:lnTo>
                <a:close/>
              </a:path>
              <a:path w="1320165" h="242570">
                <a:moveTo>
                  <a:pt x="970975" y="107467"/>
                </a:moveTo>
                <a:lnTo>
                  <a:pt x="941120" y="107467"/>
                </a:lnTo>
                <a:lnTo>
                  <a:pt x="976566" y="202577"/>
                </a:lnTo>
                <a:lnTo>
                  <a:pt x="977874" y="206209"/>
                </a:lnTo>
                <a:lnTo>
                  <a:pt x="980516" y="207695"/>
                </a:lnTo>
                <a:lnTo>
                  <a:pt x="1004417" y="207695"/>
                </a:lnTo>
                <a:lnTo>
                  <a:pt x="1007059" y="206209"/>
                </a:lnTo>
                <a:lnTo>
                  <a:pt x="1008545" y="202577"/>
                </a:lnTo>
                <a:lnTo>
                  <a:pt x="1022183" y="166814"/>
                </a:lnTo>
                <a:lnTo>
                  <a:pt x="992886" y="166814"/>
                </a:lnTo>
                <a:lnTo>
                  <a:pt x="970975" y="107467"/>
                </a:lnTo>
                <a:close/>
              </a:path>
              <a:path w="1320165" h="242570">
                <a:moveTo>
                  <a:pt x="1074717" y="107467"/>
                </a:moveTo>
                <a:lnTo>
                  <a:pt x="1044816" y="107467"/>
                </a:lnTo>
                <a:lnTo>
                  <a:pt x="1079919" y="202577"/>
                </a:lnTo>
                <a:lnTo>
                  <a:pt x="1081405" y="206044"/>
                </a:lnTo>
                <a:lnTo>
                  <a:pt x="1084046" y="207695"/>
                </a:lnTo>
                <a:lnTo>
                  <a:pt x="1108773" y="207695"/>
                </a:lnTo>
                <a:lnTo>
                  <a:pt x="1111415" y="206044"/>
                </a:lnTo>
                <a:lnTo>
                  <a:pt x="1112888" y="202577"/>
                </a:lnTo>
                <a:lnTo>
                  <a:pt x="1126216" y="166814"/>
                </a:lnTo>
                <a:lnTo>
                  <a:pt x="1096733" y="166814"/>
                </a:lnTo>
                <a:lnTo>
                  <a:pt x="1074717" y="107467"/>
                </a:lnTo>
                <a:close/>
              </a:path>
              <a:path w="1320165" h="242570">
                <a:moveTo>
                  <a:pt x="1178423" y="107467"/>
                </a:moveTo>
                <a:lnTo>
                  <a:pt x="1148334" y="107467"/>
                </a:lnTo>
                <a:lnTo>
                  <a:pt x="1184275" y="202577"/>
                </a:lnTo>
                <a:lnTo>
                  <a:pt x="1185760" y="206209"/>
                </a:lnTo>
                <a:lnTo>
                  <a:pt x="1188389" y="207695"/>
                </a:lnTo>
                <a:lnTo>
                  <a:pt x="1212291" y="207695"/>
                </a:lnTo>
                <a:lnTo>
                  <a:pt x="1214767" y="206209"/>
                </a:lnTo>
                <a:lnTo>
                  <a:pt x="1216253" y="202577"/>
                </a:lnTo>
                <a:lnTo>
                  <a:pt x="1229776" y="166814"/>
                </a:lnTo>
                <a:lnTo>
                  <a:pt x="1200759" y="166814"/>
                </a:lnTo>
                <a:lnTo>
                  <a:pt x="1178423" y="107467"/>
                </a:lnTo>
                <a:close/>
              </a:path>
              <a:path w="1320165" h="242570">
                <a:moveTo>
                  <a:pt x="1282828" y="107962"/>
                </a:moveTo>
                <a:lnTo>
                  <a:pt x="1252029" y="107962"/>
                </a:lnTo>
                <a:lnTo>
                  <a:pt x="1287145" y="202577"/>
                </a:lnTo>
                <a:lnTo>
                  <a:pt x="1288288" y="206044"/>
                </a:lnTo>
                <a:lnTo>
                  <a:pt x="1291259" y="207695"/>
                </a:lnTo>
                <a:lnTo>
                  <a:pt x="1317967" y="207695"/>
                </a:lnTo>
                <a:lnTo>
                  <a:pt x="1319784" y="204228"/>
                </a:lnTo>
                <a:lnTo>
                  <a:pt x="1318298" y="200774"/>
                </a:lnTo>
                <a:lnTo>
                  <a:pt x="1282828" y="107962"/>
                </a:lnTo>
                <a:close/>
              </a:path>
              <a:path w="1320165" h="242570">
                <a:moveTo>
                  <a:pt x="859801" y="93624"/>
                </a:moveTo>
                <a:lnTo>
                  <a:pt x="803630" y="93624"/>
                </a:lnTo>
                <a:lnTo>
                  <a:pt x="820751" y="97086"/>
                </a:lnTo>
                <a:lnTo>
                  <a:pt x="834148" y="106606"/>
                </a:lnTo>
                <a:lnTo>
                  <a:pt x="842878" y="120884"/>
                </a:lnTo>
                <a:lnTo>
                  <a:pt x="845997" y="138620"/>
                </a:lnTo>
                <a:lnTo>
                  <a:pt x="842878" y="156198"/>
                </a:lnTo>
                <a:lnTo>
                  <a:pt x="834148" y="170438"/>
                </a:lnTo>
                <a:lnTo>
                  <a:pt x="820751" y="179981"/>
                </a:lnTo>
                <a:lnTo>
                  <a:pt x="803630" y="183464"/>
                </a:lnTo>
                <a:lnTo>
                  <a:pt x="859905" y="183464"/>
                </a:lnTo>
                <a:lnTo>
                  <a:pt x="870658" y="167460"/>
                </a:lnTo>
                <a:lnTo>
                  <a:pt x="876338" y="138620"/>
                </a:lnTo>
                <a:lnTo>
                  <a:pt x="870658" y="109829"/>
                </a:lnTo>
                <a:lnTo>
                  <a:pt x="859801" y="93624"/>
                </a:lnTo>
                <a:close/>
              </a:path>
              <a:path w="1320165" h="242570">
                <a:moveTo>
                  <a:pt x="1058659" y="69392"/>
                </a:moveTo>
                <a:lnTo>
                  <a:pt x="1031290" y="69392"/>
                </a:lnTo>
                <a:lnTo>
                  <a:pt x="1028647" y="71212"/>
                </a:lnTo>
                <a:lnTo>
                  <a:pt x="1027176" y="74828"/>
                </a:lnTo>
                <a:lnTo>
                  <a:pt x="992886" y="166814"/>
                </a:lnTo>
                <a:lnTo>
                  <a:pt x="1022183" y="166814"/>
                </a:lnTo>
                <a:lnTo>
                  <a:pt x="1044816" y="107467"/>
                </a:lnTo>
                <a:lnTo>
                  <a:pt x="1074717" y="107467"/>
                </a:lnTo>
                <a:lnTo>
                  <a:pt x="1062609" y="74828"/>
                </a:lnTo>
                <a:lnTo>
                  <a:pt x="1061300" y="71208"/>
                </a:lnTo>
                <a:lnTo>
                  <a:pt x="1058659" y="69392"/>
                </a:lnTo>
                <a:close/>
              </a:path>
              <a:path w="1320165" h="242570">
                <a:moveTo>
                  <a:pt x="1162011" y="69392"/>
                </a:moveTo>
                <a:lnTo>
                  <a:pt x="1134656" y="69392"/>
                </a:lnTo>
                <a:lnTo>
                  <a:pt x="1132178" y="71212"/>
                </a:lnTo>
                <a:lnTo>
                  <a:pt x="1130693" y="74828"/>
                </a:lnTo>
                <a:lnTo>
                  <a:pt x="1096733" y="166814"/>
                </a:lnTo>
                <a:lnTo>
                  <a:pt x="1126216" y="166814"/>
                </a:lnTo>
                <a:lnTo>
                  <a:pt x="1148334" y="107467"/>
                </a:lnTo>
                <a:lnTo>
                  <a:pt x="1178423" y="107467"/>
                </a:lnTo>
                <a:lnTo>
                  <a:pt x="1166139" y="74828"/>
                </a:lnTo>
                <a:lnTo>
                  <a:pt x="1164653" y="71208"/>
                </a:lnTo>
                <a:lnTo>
                  <a:pt x="1162011" y="69392"/>
                </a:lnTo>
                <a:close/>
              </a:path>
              <a:path w="1320165" h="242570">
                <a:moveTo>
                  <a:pt x="1266202" y="69392"/>
                </a:moveTo>
                <a:lnTo>
                  <a:pt x="1238504" y="69392"/>
                </a:lnTo>
                <a:lnTo>
                  <a:pt x="1235873" y="71212"/>
                </a:lnTo>
                <a:lnTo>
                  <a:pt x="1234389" y="74828"/>
                </a:lnTo>
                <a:lnTo>
                  <a:pt x="1200759" y="166814"/>
                </a:lnTo>
                <a:lnTo>
                  <a:pt x="1229776" y="166814"/>
                </a:lnTo>
                <a:lnTo>
                  <a:pt x="1252029" y="107962"/>
                </a:lnTo>
                <a:lnTo>
                  <a:pt x="1282828" y="107962"/>
                </a:lnTo>
                <a:lnTo>
                  <a:pt x="1270165" y="74828"/>
                </a:lnTo>
                <a:lnTo>
                  <a:pt x="1268679" y="71208"/>
                </a:lnTo>
                <a:lnTo>
                  <a:pt x="1266202" y="69392"/>
                </a:lnTo>
                <a:close/>
              </a:path>
              <a:path w="1320165" h="242570">
                <a:moveTo>
                  <a:pt x="451853" y="65430"/>
                </a:moveTo>
                <a:lnTo>
                  <a:pt x="425167" y="70742"/>
                </a:lnTo>
                <a:lnTo>
                  <a:pt x="402950" y="85667"/>
                </a:lnTo>
                <a:lnTo>
                  <a:pt x="387750" y="108689"/>
                </a:lnTo>
                <a:lnTo>
                  <a:pt x="382117" y="138290"/>
                </a:lnTo>
                <a:lnTo>
                  <a:pt x="387745" y="168226"/>
                </a:lnTo>
                <a:lnTo>
                  <a:pt x="402909" y="191330"/>
                </a:lnTo>
                <a:lnTo>
                  <a:pt x="425028" y="206211"/>
                </a:lnTo>
                <a:lnTo>
                  <a:pt x="451523" y="211480"/>
                </a:lnTo>
                <a:lnTo>
                  <a:pt x="465860" y="209836"/>
                </a:lnTo>
                <a:lnTo>
                  <a:pt x="478469" y="205241"/>
                </a:lnTo>
                <a:lnTo>
                  <a:pt x="488977" y="198203"/>
                </a:lnTo>
                <a:lnTo>
                  <a:pt x="497014" y="189229"/>
                </a:lnTo>
                <a:lnTo>
                  <a:pt x="527024" y="189229"/>
                </a:lnTo>
                <a:lnTo>
                  <a:pt x="527024" y="183794"/>
                </a:lnTo>
                <a:lnTo>
                  <a:pt x="454977" y="183794"/>
                </a:lnTo>
                <a:lnTo>
                  <a:pt x="437925" y="180259"/>
                </a:lnTo>
                <a:lnTo>
                  <a:pt x="424521" y="170603"/>
                </a:lnTo>
                <a:lnTo>
                  <a:pt x="415752" y="156249"/>
                </a:lnTo>
                <a:lnTo>
                  <a:pt x="412610" y="138620"/>
                </a:lnTo>
                <a:lnTo>
                  <a:pt x="415752" y="120884"/>
                </a:lnTo>
                <a:lnTo>
                  <a:pt x="424521" y="106606"/>
                </a:lnTo>
                <a:lnTo>
                  <a:pt x="437925" y="97086"/>
                </a:lnTo>
                <a:lnTo>
                  <a:pt x="454977" y="93624"/>
                </a:lnTo>
                <a:lnTo>
                  <a:pt x="527024" y="93624"/>
                </a:lnTo>
                <a:lnTo>
                  <a:pt x="527024" y="87528"/>
                </a:lnTo>
                <a:lnTo>
                  <a:pt x="497014" y="87528"/>
                </a:lnTo>
                <a:lnTo>
                  <a:pt x="489122" y="78578"/>
                </a:lnTo>
                <a:lnTo>
                  <a:pt x="478634" y="71593"/>
                </a:lnTo>
                <a:lnTo>
                  <a:pt x="466046" y="67050"/>
                </a:lnTo>
                <a:lnTo>
                  <a:pt x="451853" y="65430"/>
                </a:lnTo>
                <a:close/>
              </a:path>
              <a:path w="1320165" h="242570">
                <a:moveTo>
                  <a:pt x="527024" y="189229"/>
                </a:moveTo>
                <a:lnTo>
                  <a:pt x="497014" y="189229"/>
                </a:lnTo>
                <a:lnTo>
                  <a:pt x="497014" y="204889"/>
                </a:lnTo>
                <a:lnTo>
                  <a:pt x="500316" y="207695"/>
                </a:lnTo>
                <a:lnTo>
                  <a:pt x="524217" y="207695"/>
                </a:lnTo>
                <a:lnTo>
                  <a:pt x="527024" y="204889"/>
                </a:lnTo>
                <a:lnTo>
                  <a:pt x="527024" y="189229"/>
                </a:lnTo>
                <a:close/>
              </a:path>
              <a:path w="1320165" h="242570">
                <a:moveTo>
                  <a:pt x="527024" y="93624"/>
                </a:moveTo>
                <a:lnTo>
                  <a:pt x="454977" y="93624"/>
                </a:lnTo>
                <a:lnTo>
                  <a:pt x="471959" y="97086"/>
                </a:lnTo>
                <a:lnTo>
                  <a:pt x="485371" y="106606"/>
                </a:lnTo>
                <a:lnTo>
                  <a:pt x="494178" y="120884"/>
                </a:lnTo>
                <a:lnTo>
                  <a:pt x="497344" y="138620"/>
                </a:lnTo>
                <a:lnTo>
                  <a:pt x="494178" y="156249"/>
                </a:lnTo>
                <a:lnTo>
                  <a:pt x="485371" y="170603"/>
                </a:lnTo>
                <a:lnTo>
                  <a:pt x="471959" y="180259"/>
                </a:lnTo>
                <a:lnTo>
                  <a:pt x="454977" y="183794"/>
                </a:lnTo>
                <a:lnTo>
                  <a:pt x="527024" y="183794"/>
                </a:lnTo>
                <a:lnTo>
                  <a:pt x="527024" y="93624"/>
                </a:lnTo>
                <a:close/>
              </a:path>
              <a:path w="1320165" h="242570">
                <a:moveTo>
                  <a:pt x="524217" y="69392"/>
                </a:moveTo>
                <a:lnTo>
                  <a:pt x="500316" y="69392"/>
                </a:lnTo>
                <a:lnTo>
                  <a:pt x="497014" y="72199"/>
                </a:lnTo>
                <a:lnTo>
                  <a:pt x="497014" y="87528"/>
                </a:lnTo>
                <a:lnTo>
                  <a:pt x="527024" y="87528"/>
                </a:lnTo>
                <a:lnTo>
                  <a:pt x="527024" y="72199"/>
                </a:lnTo>
                <a:lnTo>
                  <a:pt x="524217" y="69392"/>
                </a:lnTo>
                <a:close/>
              </a:path>
              <a:path w="1320165" h="242570">
                <a:moveTo>
                  <a:pt x="677684" y="65430"/>
                </a:moveTo>
                <a:lnTo>
                  <a:pt x="648455" y="71026"/>
                </a:lnTo>
                <a:lnTo>
                  <a:pt x="625929" y="86452"/>
                </a:lnTo>
                <a:lnTo>
                  <a:pt x="611437" y="109664"/>
                </a:lnTo>
                <a:lnTo>
                  <a:pt x="606310" y="138620"/>
                </a:lnTo>
                <a:lnTo>
                  <a:pt x="611437" y="167460"/>
                </a:lnTo>
                <a:lnTo>
                  <a:pt x="625929" y="190566"/>
                </a:lnTo>
                <a:lnTo>
                  <a:pt x="648455" y="205914"/>
                </a:lnTo>
                <a:lnTo>
                  <a:pt x="677684" y="211480"/>
                </a:lnTo>
                <a:lnTo>
                  <a:pt x="690135" y="210569"/>
                </a:lnTo>
                <a:lnTo>
                  <a:pt x="727316" y="192697"/>
                </a:lnTo>
                <a:lnTo>
                  <a:pt x="723519" y="188074"/>
                </a:lnTo>
                <a:lnTo>
                  <a:pt x="720404" y="184124"/>
                </a:lnTo>
                <a:lnTo>
                  <a:pt x="678675" y="184124"/>
                </a:lnTo>
                <a:lnTo>
                  <a:pt x="661492" y="180607"/>
                </a:lnTo>
                <a:lnTo>
                  <a:pt x="648281" y="170954"/>
                </a:lnTo>
                <a:lnTo>
                  <a:pt x="639799" y="156510"/>
                </a:lnTo>
                <a:lnTo>
                  <a:pt x="636803" y="138620"/>
                </a:lnTo>
                <a:lnTo>
                  <a:pt x="639799" y="120616"/>
                </a:lnTo>
                <a:lnTo>
                  <a:pt x="648281" y="106070"/>
                </a:lnTo>
                <a:lnTo>
                  <a:pt x="661492" y="96343"/>
                </a:lnTo>
                <a:lnTo>
                  <a:pt x="678675" y="92798"/>
                </a:lnTo>
                <a:lnTo>
                  <a:pt x="720551" y="92798"/>
                </a:lnTo>
                <a:lnTo>
                  <a:pt x="723519" y="88684"/>
                </a:lnTo>
                <a:lnTo>
                  <a:pt x="726986" y="83731"/>
                </a:lnTo>
                <a:lnTo>
                  <a:pt x="724179" y="80606"/>
                </a:lnTo>
                <a:lnTo>
                  <a:pt x="722198" y="79120"/>
                </a:lnTo>
                <a:lnTo>
                  <a:pt x="712626" y="73226"/>
                </a:lnTo>
                <a:lnTo>
                  <a:pt x="701860" y="68937"/>
                </a:lnTo>
                <a:lnTo>
                  <a:pt x="690135" y="66317"/>
                </a:lnTo>
                <a:lnTo>
                  <a:pt x="677684" y="65430"/>
                </a:lnTo>
                <a:close/>
              </a:path>
              <a:path w="1320165" h="242570">
                <a:moveTo>
                  <a:pt x="711479" y="172580"/>
                </a:moveTo>
                <a:lnTo>
                  <a:pt x="708025" y="174066"/>
                </a:lnTo>
                <a:lnTo>
                  <a:pt x="699031" y="178836"/>
                </a:lnTo>
                <a:lnTo>
                  <a:pt x="692772" y="181525"/>
                </a:lnTo>
                <a:lnTo>
                  <a:pt x="686017" y="183412"/>
                </a:lnTo>
                <a:lnTo>
                  <a:pt x="678675" y="184124"/>
                </a:lnTo>
                <a:lnTo>
                  <a:pt x="720404" y="184124"/>
                </a:lnTo>
                <a:lnTo>
                  <a:pt x="714946" y="177203"/>
                </a:lnTo>
                <a:lnTo>
                  <a:pt x="711479" y="172580"/>
                </a:lnTo>
                <a:close/>
              </a:path>
              <a:path w="1320165" h="242570">
                <a:moveTo>
                  <a:pt x="720551" y="92798"/>
                </a:moveTo>
                <a:lnTo>
                  <a:pt x="678675" y="92798"/>
                </a:lnTo>
                <a:lnTo>
                  <a:pt x="686118" y="93438"/>
                </a:lnTo>
                <a:lnTo>
                  <a:pt x="693081" y="95191"/>
                </a:lnTo>
                <a:lnTo>
                  <a:pt x="699518" y="97808"/>
                </a:lnTo>
                <a:lnTo>
                  <a:pt x="705383" y="101041"/>
                </a:lnTo>
                <a:lnTo>
                  <a:pt x="708520" y="103187"/>
                </a:lnTo>
                <a:lnTo>
                  <a:pt x="712304" y="104343"/>
                </a:lnTo>
                <a:lnTo>
                  <a:pt x="715441" y="99885"/>
                </a:lnTo>
                <a:lnTo>
                  <a:pt x="720551" y="92798"/>
                </a:lnTo>
                <a:close/>
              </a:path>
              <a:path w="1320165" h="242570">
                <a:moveTo>
                  <a:pt x="584060" y="3784"/>
                </a:moveTo>
                <a:lnTo>
                  <a:pt x="559828" y="3784"/>
                </a:lnTo>
                <a:lnTo>
                  <a:pt x="556691" y="6921"/>
                </a:lnTo>
                <a:lnTo>
                  <a:pt x="556691" y="204558"/>
                </a:lnTo>
                <a:lnTo>
                  <a:pt x="559828" y="207695"/>
                </a:lnTo>
                <a:lnTo>
                  <a:pt x="584060" y="207695"/>
                </a:lnTo>
                <a:lnTo>
                  <a:pt x="586689" y="204558"/>
                </a:lnTo>
                <a:lnTo>
                  <a:pt x="586689" y="6921"/>
                </a:lnTo>
                <a:lnTo>
                  <a:pt x="584060" y="3784"/>
                </a:lnTo>
                <a:close/>
              </a:path>
            </a:pathLst>
          </a:custGeom>
          <a:solidFill>
            <a:srgbClr val="3152DC"/>
          </a:solidFill>
        </p:spPr>
        <p:txBody>
          <a:bodyPr wrap="square" lIns="0" tIns="0" rIns="0" bIns="0" rtlCol="0"/>
          <a:lstStyle/>
          <a:p>
            <a:endParaRPr/>
          </a:p>
        </p:txBody>
      </p:sp>
      <p:sp>
        <p:nvSpPr>
          <p:cNvPr id="28" name="bg object 28"/>
          <p:cNvSpPr/>
          <p:nvPr/>
        </p:nvSpPr>
        <p:spPr>
          <a:xfrm>
            <a:off x="10836859" y="5477255"/>
            <a:ext cx="860425" cy="923925"/>
          </a:xfrm>
          <a:custGeom>
            <a:avLst/>
            <a:gdLst/>
            <a:ahLst/>
            <a:cxnLst/>
            <a:rect l="l" t="t" r="r" b="b"/>
            <a:pathLst>
              <a:path w="860425" h="923925">
                <a:moveTo>
                  <a:pt x="859828" y="42379"/>
                </a:moveTo>
                <a:lnTo>
                  <a:pt x="856513" y="25869"/>
                </a:lnTo>
                <a:lnTo>
                  <a:pt x="847521" y="12395"/>
                </a:lnTo>
                <a:lnTo>
                  <a:pt x="834263" y="3327"/>
                </a:lnTo>
                <a:lnTo>
                  <a:pt x="818159" y="0"/>
                </a:lnTo>
                <a:lnTo>
                  <a:pt x="500697" y="0"/>
                </a:lnTo>
                <a:lnTo>
                  <a:pt x="484593" y="3327"/>
                </a:lnTo>
                <a:lnTo>
                  <a:pt x="471335" y="12395"/>
                </a:lnTo>
                <a:lnTo>
                  <a:pt x="462330" y="25869"/>
                </a:lnTo>
                <a:lnTo>
                  <a:pt x="459016" y="42379"/>
                </a:lnTo>
                <a:lnTo>
                  <a:pt x="459016" y="98018"/>
                </a:lnTo>
                <a:lnTo>
                  <a:pt x="440270" y="87553"/>
                </a:lnTo>
                <a:lnTo>
                  <a:pt x="390994" y="70980"/>
                </a:lnTo>
                <a:lnTo>
                  <a:pt x="339458" y="62687"/>
                </a:lnTo>
                <a:lnTo>
                  <a:pt x="287159" y="62153"/>
                </a:lnTo>
                <a:lnTo>
                  <a:pt x="237464" y="68846"/>
                </a:lnTo>
                <a:lnTo>
                  <a:pt x="189344" y="82296"/>
                </a:lnTo>
                <a:lnTo>
                  <a:pt x="144043" y="102666"/>
                </a:lnTo>
                <a:lnTo>
                  <a:pt x="102831" y="130124"/>
                </a:lnTo>
                <a:lnTo>
                  <a:pt x="67208" y="164528"/>
                </a:lnTo>
                <a:lnTo>
                  <a:pt x="38747" y="204863"/>
                </a:lnTo>
                <a:lnTo>
                  <a:pt x="17805" y="249643"/>
                </a:lnTo>
                <a:lnTo>
                  <a:pt x="4762" y="297395"/>
                </a:lnTo>
                <a:lnTo>
                  <a:pt x="0" y="346621"/>
                </a:lnTo>
                <a:lnTo>
                  <a:pt x="3860" y="395846"/>
                </a:lnTo>
                <a:lnTo>
                  <a:pt x="16725" y="443585"/>
                </a:lnTo>
                <a:lnTo>
                  <a:pt x="30276" y="474548"/>
                </a:lnTo>
                <a:lnTo>
                  <a:pt x="46202" y="504456"/>
                </a:lnTo>
                <a:lnTo>
                  <a:pt x="62801" y="533933"/>
                </a:lnTo>
                <a:lnTo>
                  <a:pt x="78384" y="563575"/>
                </a:lnTo>
                <a:lnTo>
                  <a:pt x="91935" y="595096"/>
                </a:lnTo>
                <a:lnTo>
                  <a:pt x="101434" y="627951"/>
                </a:lnTo>
                <a:lnTo>
                  <a:pt x="105143" y="661327"/>
                </a:lnTo>
                <a:lnTo>
                  <a:pt x="101346" y="694397"/>
                </a:lnTo>
                <a:lnTo>
                  <a:pt x="96189" y="710476"/>
                </a:lnTo>
                <a:lnTo>
                  <a:pt x="90716" y="726579"/>
                </a:lnTo>
                <a:lnTo>
                  <a:pt x="87007" y="742848"/>
                </a:lnTo>
                <a:lnTo>
                  <a:pt x="102412" y="790321"/>
                </a:lnTo>
                <a:lnTo>
                  <a:pt x="161556" y="838746"/>
                </a:lnTo>
                <a:lnTo>
                  <a:pt x="195694" y="861428"/>
                </a:lnTo>
                <a:lnTo>
                  <a:pt x="230873" y="882370"/>
                </a:lnTo>
                <a:lnTo>
                  <a:pt x="266966" y="901458"/>
                </a:lnTo>
                <a:lnTo>
                  <a:pt x="317258" y="921054"/>
                </a:lnTo>
                <a:lnTo>
                  <a:pt x="335216" y="923544"/>
                </a:lnTo>
                <a:lnTo>
                  <a:pt x="343077" y="923544"/>
                </a:lnTo>
                <a:lnTo>
                  <a:pt x="352437" y="922909"/>
                </a:lnTo>
                <a:lnTo>
                  <a:pt x="356692" y="915682"/>
                </a:lnTo>
                <a:lnTo>
                  <a:pt x="359448" y="912075"/>
                </a:lnTo>
                <a:lnTo>
                  <a:pt x="360299" y="907186"/>
                </a:lnTo>
                <a:lnTo>
                  <a:pt x="360299" y="902093"/>
                </a:lnTo>
                <a:lnTo>
                  <a:pt x="366077" y="826604"/>
                </a:lnTo>
                <a:lnTo>
                  <a:pt x="369341" y="785507"/>
                </a:lnTo>
                <a:lnTo>
                  <a:pt x="378155" y="739419"/>
                </a:lnTo>
                <a:lnTo>
                  <a:pt x="404926" y="701319"/>
                </a:lnTo>
                <a:lnTo>
                  <a:pt x="450697" y="688619"/>
                </a:lnTo>
                <a:lnTo>
                  <a:pt x="484708" y="691819"/>
                </a:lnTo>
                <a:lnTo>
                  <a:pt x="517639" y="693394"/>
                </a:lnTo>
                <a:lnTo>
                  <a:pt x="553212" y="678053"/>
                </a:lnTo>
                <a:lnTo>
                  <a:pt x="566356" y="646239"/>
                </a:lnTo>
                <a:lnTo>
                  <a:pt x="565391" y="637667"/>
                </a:lnTo>
                <a:lnTo>
                  <a:pt x="560997" y="620699"/>
                </a:lnTo>
                <a:lnTo>
                  <a:pt x="560870" y="613549"/>
                </a:lnTo>
                <a:lnTo>
                  <a:pt x="563930" y="609346"/>
                </a:lnTo>
                <a:lnTo>
                  <a:pt x="569137" y="606729"/>
                </a:lnTo>
                <a:lnTo>
                  <a:pt x="575462" y="604342"/>
                </a:lnTo>
                <a:lnTo>
                  <a:pt x="582536" y="598195"/>
                </a:lnTo>
                <a:lnTo>
                  <a:pt x="586232" y="589483"/>
                </a:lnTo>
                <a:lnTo>
                  <a:pt x="586130" y="579983"/>
                </a:lnTo>
                <a:lnTo>
                  <a:pt x="581837" y="571436"/>
                </a:lnTo>
                <a:lnTo>
                  <a:pt x="588479" y="571766"/>
                </a:lnTo>
                <a:lnTo>
                  <a:pt x="594804" y="569760"/>
                </a:lnTo>
                <a:lnTo>
                  <a:pt x="600024" y="565734"/>
                </a:lnTo>
                <a:lnTo>
                  <a:pt x="605650" y="555713"/>
                </a:lnTo>
                <a:lnTo>
                  <a:pt x="604799" y="550824"/>
                </a:lnTo>
                <a:lnTo>
                  <a:pt x="603313" y="546582"/>
                </a:lnTo>
                <a:lnTo>
                  <a:pt x="601179" y="542124"/>
                </a:lnTo>
                <a:lnTo>
                  <a:pt x="595439" y="537870"/>
                </a:lnTo>
                <a:lnTo>
                  <a:pt x="596938" y="533628"/>
                </a:lnTo>
                <a:lnTo>
                  <a:pt x="599059" y="526402"/>
                </a:lnTo>
                <a:lnTo>
                  <a:pt x="614794" y="525767"/>
                </a:lnTo>
                <a:lnTo>
                  <a:pt x="627087" y="522478"/>
                </a:lnTo>
                <a:lnTo>
                  <a:pt x="633298" y="519887"/>
                </a:lnTo>
                <a:lnTo>
                  <a:pt x="638530" y="515924"/>
                </a:lnTo>
                <a:lnTo>
                  <a:pt x="642213" y="510057"/>
                </a:lnTo>
                <a:lnTo>
                  <a:pt x="643572" y="502869"/>
                </a:lnTo>
                <a:lnTo>
                  <a:pt x="641934" y="495515"/>
                </a:lnTo>
                <a:lnTo>
                  <a:pt x="638251" y="488315"/>
                </a:lnTo>
                <a:lnTo>
                  <a:pt x="633501" y="481596"/>
                </a:lnTo>
                <a:lnTo>
                  <a:pt x="633501" y="480745"/>
                </a:lnTo>
                <a:lnTo>
                  <a:pt x="601954" y="433628"/>
                </a:lnTo>
                <a:lnTo>
                  <a:pt x="582688" y="381571"/>
                </a:lnTo>
                <a:lnTo>
                  <a:pt x="580859" y="358000"/>
                </a:lnTo>
                <a:lnTo>
                  <a:pt x="581583" y="338328"/>
                </a:lnTo>
                <a:lnTo>
                  <a:pt x="818159" y="338328"/>
                </a:lnTo>
                <a:lnTo>
                  <a:pt x="834263" y="335013"/>
                </a:lnTo>
                <a:lnTo>
                  <a:pt x="847521" y="325945"/>
                </a:lnTo>
                <a:lnTo>
                  <a:pt x="856513" y="312470"/>
                </a:lnTo>
                <a:lnTo>
                  <a:pt x="859828" y="295948"/>
                </a:lnTo>
                <a:lnTo>
                  <a:pt x="859828" y="42379"/>
                </a:lnTo>
                <a:close/>
              </a:path>
            </a:pathLst>
          </a:custGeom>
          <a:solidFill>
            <a:srgbClr val="7A9FFF"/>
          </a:solidFill>
        </p:spPr>
        <p:txBody>
          <a:bodyPr wrap="square" lIns="0" tIns="0" rIns="0" bIns="0" rtlCol="0"/>
          <a:lstStyle/>
          <a:p>
            <a:endParaRPr/>
          </a:p>
        </p:txBody>
      </p:sp>
      <p:sp>
        <p:nvSpPr>
          <p:cNvPr id="29" name="bg object 29"/>
          <p:cNvSpPr/>
          <p:nvPr/>
        </p:nvSpPr>
        <p:spPr>
          <a:xfrm>
            <a:off x="11201396" y="5593079"/>
            <a:ext cx="401320" cy="340360"/>
          </a:xfrm>
          <a:custGeom>
            <a:avLst/>
            <a:gdLst/>
            <a:ahLst/>
            <a:cxnLst/>
            <a:rect l="l" t="t" r="r" b="b"/>
            <a:pathLst>
              <a:path w="401320" h="340360">
                <a:moveTo>
                  <a:pt x="359143" y="0"/>
                </a:moveTo>
                <a:lnTo>
                  <a:pt x="42430" y="0"/>
                </a:lnTo>
                <a:lnTo>
                  <a:pt x="25894" y="3333"/>
                </a:lnTo>
                <a:lnTo>
                  <a:pt x="12409" y="12382"/>
                </a:lnTo>
                <a:lnTo>
                  <a:pt x="3327" y="25717"/>
                </a:lnTo>
                <a:lnTo>
                  <a:pt x="0" y="41910"/>
                </a:lnTo>
                <a:lnTo>
                  <a:pt x="0" y="297942"/>
                </a:lnTo>
                <a:lnTo>
                  <a:pt x="3327" y="314455"/>
                </a:lnTo>
                <a:lnTo>
                  <a:pt x="12409" y="327755"/>
                </a:lnTo>
                <a:lnTo>
                  <a:pt x="25894" y="336625"/>
                </a:lnTo>
                <a:lnTo>
                  <a:pt x="42430" y="339852"/>
                </a:lnTo>
                <a:lnTo>
                  <a:pt x="359143" y="339852"/>
                </a:lnTo>
                <a:lnTo>
                  <a:pt x="375244" y="336625"/>
                </a:lnTo>
                <a:lnTo>
                  <a:pt x="388502" y="327755"/>
                </a:lnTo>
                <a:lnTo>
                  <a:pt x="397498" y="314455"/>
                </a:lnTo>
                <a:lnTo>
                  <a:pt x="400811" y="297942"/>
                </a:lnTo>
                <a:lnTo>
                  <a:pt x="400811" y="41910"/>
                </a:lnTo>
                <a:lnTo>
                  <a:pt x="397498" y="25717"/>
                </a:lnTo>
                <a:lnTo>
                  <a:pt x="388502" y="12382"/>
                </a:lnTo>
                <a:lnTo>
                  <a:pt x="375244" y="3333"/>
                </a:lnTo>
                <a:lnTo>
                  <a:pt x="359143" y="0"/>
                </a:lnTo>
                <a:close/>
              </a:path>
            </a:pathLst>
          </a:custGeom>
          <a:solidFill>
            <a:srgbClr val="3152DC"/>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6/13/2024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BLANK - no top bar">
    <p:bg>
      <p:bgRef idx="1001">
        <a:schemeClr val="bg2"/>
      </p:bgRef>
    </p:bg>
    <p:spTree>
      <p:nvGrpSpPr>
        <p:cNvPr id="1" name=""/>
        <p:cNvGrpSpPr/>
        <p:nvPr/>
      </p:nvGrpSpPr>
      <p:grpSpPr>
        <a:xfrm>
          <a:off x="0" y="0"/>
          <a:ext cx="0" cy="0"/>
          <a:chOff x="0" y="0"/>
          <a:chExt cx="0" cy="0"/>
        </a:xfrm>
      </p:grpSpPr>
      <p:sp>
        <p:nvSpPr>
          <p:cNvPr id="3" name="Rectangle 2"/>
          <p:cNvSpPr/>
          <p:nvPr userDrawn="1"/>
        </p:nvSpPr>
        <p:spPr>
          <a:xfrm>
            <a:off x="0" y="0"/>
            <a:ext cx="12192000" cy="1225485"/>
          </a:xfrm>
          <a:prstGeom prst="rect">
            <a:avLst/>
          </a:prstGeom>
          <a:solidFill>
            <a:srgbClr val="007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272113963"/>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57000"/>
          </a:schemeClr>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17831" y="368010"/>
            <a:ext cx="11356337" cy="1074420"/>
          </a:xfrm>
          <a:prstGeom prst="rect">
            <a:avLst/>
          </a:prstGeom>
        </p:spPr>
        <p:txBody>
          <a:bodyPr wrap="square" lIns="0" tIns="0" rIns="0" bIns="0">
            <a:spAutoFit/>
          </a:bodyPr>
          <a:lstStyle>
            <a:lvl1pPr>
              <a:defRPr sz="3400" b="0" i="0">
                <a:solidFill>
                  <a:srgbClr val="252525"/>
                </a:solidFill>
                <a:latin typeface="Microsoft Sans Serif"/>
                <a:cs typeface="Microsoft Sans Serif"/>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6/13/2024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340.png"/><Relationship Id="rId3" Type="http://schemas.openxmlformats.org/officeDocument/2006/relationships/image" Target="../media/image47.png"/><Relationship Id="rId7" Type="http://schemas.openxmlformats.org/officeDocument/2006/relationships/image" Target="../media/image280.png"/><Relationship Id="rId12" Type="http://schemas.openxmlformats.org/officeDocument/2006/relationships/image" Target="../media/image3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0.svg"/><Relationship Id="rId11" Type="http://schemas.openxmlformats.org/officeDocument/2006/relationships/image" Target="../media/image320.png"/><Relationship Id="rId5" Type="http://schemas.openxmlformats.org/officeDocument/2006/relationships/image" Target="../media/image49.png"/><Relationship Id="rId10" Type="http://schemas.openxmlformats.org/officeDocument/2006/relationships/image" Target="../media/image53.svg"/><Relationship Id="rId4" Type="http://schemas.openxmlformats.org/officeDocument/2006/relationships/image" Target="../media/image48.svg"/><Relationship Id="rId9" Type="http://schemas.openxmlformats.org/officeDocument/2006/relationships/image" Target="../media/image52.png"/><Relationship Id="rId14" Type="http://schemas.openxmlformats.org/officeDocument/2006/relationships/image" Target="../media/image350.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sv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8.png"/><Relationship Id="rId18" Type="http://schemas.openxmlformats.org/officeDocument/2006/relationships/image" Target="../media/image73.svg"/><Relationship Id="rId3" Type="http://schemas.openxmlformats.org/officeDocument/2006/relationships/image" Target="../media/image58.png"/><Relationship Id="rId21" Type="http://schemas.openxmlformats.org/officeDocument/2006/relationships/image" Target="../media/image560.png"/><Relationship Id="rId7" Type="http://schemas.openxmlformats.org/officeDocument/2006/relationships/image" Target="../media/image62.png"/><Relationship Id="rId12" Type="http://schemas.openxmlformats.org/officeDocument/2006/relationships/image" Target="../media/image67.svg"/><Relationship Id="rId17" Type="http://schemas.openxmlformats.org/officeDocument/2006/relationships/image" Target="../media/image72.png"/><Relationship Id="rId2" Type="http://schemas.openxmlformats.org/officeDocument/2006/relationships/notesSlide" Target="../notesSlides/notesSlide11.xml"/><Relationship Id="rId16" Type="http://schemas.openxmlformats.org/officeDocument/2006/relationships/image" Target="../media/image71.svg"/><Relationship Id="rId20" Type="http://schemas.openxmlformats.org/officeDocument/2006/relationships/image" Target="../media/image550.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svg"/><Relationship Id="rId22"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20.png"/><Relationship Id="rId4" Type="http://schemas.openxmlformats.org/officeDocument/2006/relationships/image" Target="../media/image75.png"/></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5.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78.png"/><Relationship Id="rId4" Type="http://schemas.openxmlformats.org/officeDocument/2006/relationships/image" Target="../media/image76.png"/></Relationships>
</file>

<file path=ppt/slides/_rels/slide16.xml.rels><?xml version="1.0" encoding="UTF-8" standalone="yes"?>
<Relationships xmlns="http://schemas.openxmlformats.org/package/2006/relationships"><Relationship Id="rId8" Type="http://schemas.openxmlformats.org/officeDocument/2006/relationships/image" Target="../media/image490.png"/><Relationship Id="rId13" Type="http://schemas.openxmlformats.org/officeDocument/2006/relationships/image" Target="../media/image540.png"/><Relationship Id="rId18" Type="http://schemas.openxmlformats.org/officeDocument/2006/relationships/image" Target="../media/image87.png"/><Relationship Id="rId3" Type="http://schemas.openxmlformats.org/officeDocument/2006/relationships/image" Target="../media/image58.png"/><Relationship Id="rId7" Type="http://schemas.openxmlformats.org/officeDocument/2006/relationships/image" Target="../media/image480.png"/><Relationship Id="rId12" Type="http://schemas.openxmlformats.org/officeDocument/2006/relationships/image" Target="../media/image530.png"/><Relationship Id="rId17" Type="http://schemas.openxmlformats.org/officeDocument/2006/relationships/image" Target="../media/image86.png"/><Relationship Id="rId2" Type="http://schemas.openxmlformats.org/officeDocument/2006/relationships/notesSlide" Target="../notesSlides/notesSlide15.xml"/><Relationship Id="rId16"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0.svg"/><Relationship Id="rId11" Type="http://schemas.openxmlformats.org/officeDocument/2006/relationships/image" Target="../media/image520.png"/><Relationship Id="rId5" Type="http://schemas.openxmlformats.org/officeDocument/2006/relationships/image" Target="../media/image79.png"/><Relationship Id="rId15" Type="http://schemas.openxmlformats.org/officeDocument/2006/relationships/image" Target="../media/image84.png"/><Relationship Id="rId10" Type="http://schemas.openxmlformats.org/officeDocument/2006/relationships/image" Target="../media/image82.svg"/><Relationship Id="rId4" Type="http://schemas.openxmlformats.org/officeDocument/2006/relationships/image" Target="../media/image59.png"/><Relationship Id="rId9" Type="http://schemas.openxmlformats.org/officeDocument/2006/relationships/image" Target="../media/image81.png"/><Relationship Id="rId14" Type="http://schemas.openxmlformats.org/officeDocument/2006/relationships/image" Target="../media/image83.png"/></Relationships>
</file>

<file path=ppt/slides/_rels/slide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8.xml.rels><?xml version="1.0" encoding="UTF-8" standalone="yes"?>
<Relationships xmlns="http://schemas.openxmlformats.org/package/2006/relationships"><Relationship Id="rId3" Type="http://schemas.openxmlformats.org/officeDocument/2006/relationships/image" Target="../media/image77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3" Type="http://schemas.openxmlformats.org/officeDocument/2006/relationships/image" Target="../media/image79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1.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diagramLayout" Target="../diagrams/layout1.xml"/><Relationship Id="rId3" Type="http://schemas.openxmlformats.org/officeDocument/2006/relationships/image" Target="../media/image94.emf"/><Relationship Id="rId7" Type="http://schemas.openxmlformats.org/officeDocument/2006/relationships/diagramData" Target="../diagrams/data1.xml"/><Relationship Id="rId12" Type="http://schemas.openxmlformats.org/officeDocument/2006/relationships/diagramData" Target="../diagrams/data2.xml"/><Relationship Id="rId2" Type="http://schemas.openxmlformats.org/officeDocument/2006/relationships/notesSlide" Target="../notesSlides/notesSlide21.xml"/><Relationship Id="rId16" Type="http://schemas.openxmlformats.org/officeDocument/2006/relationships/image" Target="../media/image96.emf"/><Relationship Id="rId1" Type="http://schemas.openxmlformats.org/officeDocument/2006/relationships/slideLayout" Target="../slideLayouts/slideLayout2.xml"/><Relationship Id="rId6" Type="http://schemas.openxmlformats.org/officeDocument/2006/relationships/image" Target="../media/image80.svg"/><Relationship Id="rId11" Type="http://schemas.microsoft.com/office/2007/relationships/diagramDrawing" Target="../diagrams/drawing1.xml"/><Relationship Id="rId5" Type="http://schemas.openxmlformats.org/officeDocument/2006/relationships/image" Target="../media/image79.png"/><Relationship Id="rId15" Type="http://schemas.openxmlformats.org/officeDocument/2006/relationships/diagramColors" Target="../diagrams/colors1.xml"/><Relationship Id="rId10" Type="http://schemas.openxmlformats.org/officeDocument/2006/relationships/diagramColors" Target="../diagrams/colors1.xml"/><Relationship Id="rId4" Type="http://schemas.openxmlformats.org/officeDocument/2006/relationships/image" Target="../media/image95.emf"/><Relationship Id="rId9" Type="http://schemas.openxmlformats.org/officeDocument/2006/relationships/diagramQuickStyle" Target="../diagrams/quickStyle1.xml"/><Relationship Id="rId1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97.emf"/><Relationship Id="rId5" Type="http://schemas.openxmlformats.org/officeDocument/2006/relationships/image" Target="../media/image100.png"/><Relationship Id="rId4" Type="http://schemas.openxmlformats.org/officeDocument/2006/relationships/image" Target="../media/image99.png"/></Relationships>
</file>

<file path=ppt/slides/_rels/slide24.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5.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1.png"/></Relationships>
</file>

<file path=ppt/slides/_rels/slide25.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47.png"/><Relationship Id="rId7" Type="http://schemas.openxmlformats.org/officeDocument/2006/relationships/image" Target="../media/image10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2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11.png"/><Relationship Id="rId4" Type="http://schemas.openxmlformats.org/officeDocument/2006/relationships/image" Target="../media/image109.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23.svg"/></Relationships>
</file>

<file path=ppt/slides/_rels/slide28.xml.rels><?xml version="1.0" encoding="UTF-8" standalone="yes"?>
<Relationships xmlns="http://schemas.openxmlformats.org/package/2006/relationships"><Relationship Id="rId8" Type="http://schemas.openxmlformats.org/officeDocument/2006/relationships/image" Target="../media/image44.gif"/><Relationship Id="rId3" Type="http://schemas.openxmlformats.org/officeDocument/2006/relationships/image" Target="../media/image115.png"/><Relationship Id="rId7" Type="http://schemas.openxmlformats.org/officeDocument/2006/relationships/image" Target="../media/image46.svg"/><Relationship Id="rId12" Type="http://schemas.openxmlformats.org/officeDocument/2006/relationships/image" Target="../media/image12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1250.png"/><Relationship Id="rId5" Type="http://schemas.openxmlformats.org/officeDocument/2006/relationships/image" Target="../media/image113.svg"/><Relationship Id="rId10" Type="http://schemas.openxmlformats.org/officeDocument/2006/relationships/image" Target="../media/image124.png"/><Relationship Id="rId4" Type="http://schemas.openxmlformats.org/officeDocument/2006/relationships/image" Target="../media/image112.png"/><Relationship Id="rId9" Type="http://schemas.openxmlformats.org/officeDocument/2006/relationships/image" Target="../media/image127.png"/></Relationships>
</file>

<file path=ppt/slides/_rels/slide2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1.png"/><Relationship Id="rId4" Type="http://schemas.openxmlformats.org/officeDocument/2006/relationships/image" Target="../media/image117.sv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1690.png"/><Relationship Id="rId13" Type="http://schemas.openxmlformats.org/officeDocument/2006/relationships/image" Target="../media/image126.svg"/><Relationship Id="rId3" Type="http://schemas.openxmlformats.org/officeDocument/2006/relationships/image" Target="../media/image118.png"/><Relationship Id="rId7" Type="http://schemas.openxmlformats.org/officeDocument/2006/relationships/image" Target="../media/image122.svg"/><Relationship Id="rId12" Type="http://schemas.openxmlformats.org/officeDocument/2006/relationships/image" Target="../media/image125.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121.png"/><Relationship Id="rId11" Type="http://schemas.openxmlformats.org/officeDocument/2006/relationships/image" Target="../media/image181.png"/><Relationship Id="rId5" Type="http://schemas.openxmlformats.org/officeDocument/2006/relationships/image" Target="../media/image120.svg"/><Relationship Id="rId10" Type="http://schemas.openxmlformats.org/officeDocument/2006/relationships/image" Target="../media/image124.svg"/><Relationship Id="rId4" Type="http://schemas.openxmlformats.org/officeDocument/2006/relationships/image" Target="../media/image119.png"/><Relationship Id="rId9" Type="http://schemas.openxmlformats.org/officeDocument/2006/relationships/image" Target="../media/image123.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5.svg"/><Relationship Id="rId3" Type="http://schemas.openxmlformats.org/officeDocument/2006/relationships/image" Target="../media/image131.png"/><Relationship Id="rId7" Type="http://schemas.openxmlformats.org/officeDocument/2006/relationships/image" Target="../media/image138.png"/><Relationship Id="rId12" Type="http://schemas.openxmlformats.org/officeDocument/2006/relationships/image" Target="../media/image14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35.png"/><Relationship Id="rId11" Type="http://schemas.openxmlformats.org/officeDocument/2006/relationships/image" Target="../media/image142.jpeg"/><Relationship Id="rId5" Type="http://schemas.openxmlformats.org/officeDocument/2006/relationships/image" Target="../media/image133.png"/><Relationship Id="rId10" Type="http://schemas.openxmlformats.org/officeDocument/2006/relationships/image" Target="../media/image141.svg"/><Relationship Id="rId4" Type="http://schemas.openxmlformats.org/officeDocument/2006/relationships/image" Target="../media/image132.png"/><Relationship Id="rId9" Type="http://schemas.openxmlformats.org/officeDocument/2006/relationships/image" Target="../media/image140.png"/><Relationship Id="rId14" Type="http://schemas.openxmlformats.org/officeDocument/2006/relationships/image" Target="../media/image146.png"/></Relationships>
</file>

<file path=ppt/slides/_rels/slide34.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32.png"/><Relationship Id="rId7" Type="http://schemas.openxmlformats.org/officeDocument/2006/relationships/image" Target="../media/image139.pn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5.png"/><Relationship Id="rId4" Type="http://schemas.openxmlformats.org/officeDocument/2006/relationships/image" Target="../media/image133.png"/><Relationship Id="rId9" Type="http://schemas.openxmlformats.org/officeDocument/2006/relationships/image" Target="../media/image148.svg"/></Relationships>
</file>

<file path=ppt/slides/_rels/slide3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41.png"/><Relationship Id="rId3" Type="http://schemas.openxmlformats.org/officeDocument/2006/relationships/image" Target="../media/image150.png"/><Relationship Id="rId7" Type="http://schemas.openxmlformats.org/officeDocument/2006/relationships/image" Target="../media/image33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45.svg"/><Relationship Id="rId5" Type="http://schemas.openxmlformats.org/officeDocument/2006/relationships/image" Target="../media/image144.png"/><Relationship Id="rId4" Type="http://schemas.openxmlformats.org/officeDocument/2006/relationships/image" Target="../media/image151.svg"/></Relationships>
</file>

<file path=ppt/slides/_rels/slide37.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35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45.svg"/><Relationship Id="rId5" Type="http://schemas.openxmlformats.org/officeDocument/2006/relationships/image" Target="../media/image144.png"/><Relationship Id="rId4" Type="http://schemas.openxmlformats.org/officeDocument/2006/relationships/image" Target="../media/image151.svg"/></Relationships>
</file>

<file path=ppt/slides/_rels/slide38.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44.png"/><Relationship Id="rId7" Type="http://schemas.openxmlformats.org/officeDocument/2006/relationships/image" Target="../media/image154.sv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45.svg"/><Relationship Id="rId9" Type="http://schemas.openxmlformats.org/officeDocument/2006/relationships/image" Target="../media/image156.svg"/></Relationships>
</file>

<file path=ppt/slides/_rels/slide39.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20.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23.svg"/></Relationships>
</file>

<file path=ppt/slides/_rels/slide4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image" Target="../media/image26.png"/><Relationship Id="rId21" Type="http://schemas.openxmlformats.org/officeDocument/2006/relationships/image" Target="../media/image35.png"/><Relationship Id="rId7" Type="http://schemas.openxmlformats.org/officeDocument/2006/relationships/image" Target="../media/image136.png"/><Relationship Id="rId12" Type="http://schemas.openxmlformats.org/officeDocument/2006/relationships/image" Target="../media/image33.png"/><Relationship Id="rId17" Type="http://schemas.openxmlformats.org/officeDocument/2006/relationships/image" Target="../media/image37.png"/><Relationship Id="rId2" Type="http://schemas.openxmlformats.org/officeDocument/2006/relationships/notesSlide" Target="../notesSlides/notesSlide5.xml"/><Relationship Id="rId16" Type="http://schemas.openxmlformats.org/officeDocument/2006/relationships/image" Target="../media/image36.png"/><Relationship Id="rId20" Type="http://schemas.openxmlformats.org/officeDocument/2006/relationships/image" Target="../media/image30.png"/><Relationship Id="rId1" Type="http://schemas.openxmlformats.org/officeDocument/2006/relationships/slideLayout" Target="../slideLayouts/slideLayout2.xml"/><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image" Target="../media/image31.png"/><Relationship Id="rId19" Type="http://schemas.openxmlformats.org/officeDocument/2006/relationships/image" Target="../media/image28.png"/><Relationship Id="rId4" Type="http://schemas.openxmlformats.org/officeDocument/2006/relationships/image" Target="../media/image134.png"/><Relationship Id="rId9" Type="http://schemas.openxmlformats.org/officeDocument/2006/relationships/image" Target="../media/image27.png"/><Relationship Id="rId14" Type="http://schemas.openxmlformats.org/officeDocument/2006/relationships/image" Target="../media/image143.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160.png"/><Relationship Id="rId7" Type="http://schemas.openxmlformats.org/officeDocument/2006/relationships/image" Target="../media/image20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23.png"/><Relationship Id="rId4" Type="http://schemas.openxmlformats.org/officeDocument/2006/relationships/image" Target="../media/image44.gif"/><Relationship Id="rId9" Type="http://schemas.openxmlformats.org/officeDocument/2006/relationships/image" Target="../media/image2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A9E2266-D279-978C-2D31-846C20288CF8}"/>
              </a:ext>
            </a:extLst>
          </p:cNvPr>
          <p:cNvSpPr/>
          <p:nvPr/>
        </p:nvSpPr>
        <p:spPr>
          <a:xfrm>
            <a:off x="533400" y="457200"/>
            <a:ext cx="11125200" cy="5943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884D7A2-2284-6FE0-1D1E-E21800EBDA45}"/>
              </a:ext>
            </a:extLst>
          </p:cNvPr>
          <p:cNvSpPr/>
          <p:nvPr/>
        </p:nvSpPr>
        <p:spPr>
          <a:xfrm>
            <a:off x="76200" y="5486400"/>
            <a:ext cx="2837179"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BC691A6-C4E1-00E0-12EF-FEEAB86F9EA9}"/>
              </a:ext>
            </a:extLst>
          </p:cNvPr>
          <p:cNvSpPr>
            <a:spLocks noGrp="1"/>
          </p:cNvSpPr>
          <p:nvPr>
            <p:ph type="ctrTitle"/>
          </p:nvPr>
        </p:nvSpPr>
        <p:spPr>
          <a:xfrm>
            <a:off x="1424484" y="2971800"/>
            <a:ext cx="9343032" cy="384721"/>
          </a:xfrm>
        </p:spPr>
        <p:txBody>
          <a:bodyPr/>
          <a:lstStyle/>
          <a:p>
            <a:pPr algn="ctr"/>
            <a:r>
              <a:rPr lang="en-US" sz="2500" dirty="0"/>
              <a:t>On Advancing </a:t>
            </a:r>
            <a:r>
              <a:rPr lang="en-US" sz="2500" dirty="0" err="1"/>
              <a:t>mmWave</a:t>
            </a:r>
            <a:r>
              <a:rPr lang="en-US" sz="2500" dirty="0"/>
              <a:t> Communications for Mobile Devices</a:t>
            </a:r>
          </a:p>
        </p:txBody>
      </p:sp>
      <p:sp>
        <p:nvSpPr>
          <p:cNvPr id="12" name="Subtitle 11">
            <a:extLst>
              <a:ext uri="{FF2B5EF4-FFF2-40B4-BE49-F238E27FC236}">
                <a16:creationId xmlns:a16="http://schemas.microsoft.com/office/drawing/2014/main" id="{4F361863-C2B7-7B71-C72F-D47A8F31F4DB}"/>
              </a:ext>
            </a:extLst>
          </p:cNvPr>
          <p:cNvSpPr>
            <a:spLocks noGrp="1"/>
          </p:cNvSpPr>
          <p:nvPr>
            <p:ph type="subTitle" idx="4"/>
          </p:nvPr>
        </p:nvSpPr>
        <p:spPr>
          <a:xfrm>
            <a:off x="8739684" y="5842471"/>
            <a:ext cx="1852116" cy="342641"/>
          </a:xfrm>
        </p:spPr>
        <p:txBody>
          <a:bodyPr/>
          <a:lstStyle/>
          <a:p>
            <a:r>
              <a:rPr lang="en-US" dirty="0"/>
              <a:t>Mohaned Chraiti</a:t>
            </a:r>
          </a:p>
        </p:txBody>
      </p:sp>
      <p:pic>
        <p:nvPicPr>
          <p:cNvPr id="18" name="Picture 17">
            <a:extLst>
              <a:ext uri="{FF2B5EF4-FFF2-40B4-BE49-F238E27FC236}">
                <a16:creationId xmlns:a16="http://schemas.microsoft.com/office/drawing/2014/main" id="{A47E7D84-9F5C-FA24-2466-1C610E7942AB}"/>
              </a:ext>
            </a:extLst>
          </p:cNvPr>
          <p:cNvPicPr>
            <a:picLocks noChangeAspect="1"/>
          </p:cNvPicPr>
          <p:nvPr/>
        </p:nvPicPr>
        <p:blipFill rotWithShape="1">
          <a:blip r:embed="rId3">
            <a:duotone>
              <a:srgbClr val="4F81BD">
                <a:shade val="45000"/>
                <a:satMod val="135000"/>
              </a:srgbClr>
              <a:prstClr val="white"/>
            </a:duotone>
            <a:extLst>
              <a:ext uri="{BEBA8EAE-BF5A-486C-A8C5-ECC9F3942E4B}">
                <a14:imgProps xmlns:a14="http://schemas.microsoft.com/office/drawing/2010/main">
                  <a14:imgLayer r:embed="rId4">
                    <a14:imgEffect>
                      <a14:backgroundRemoval t="16252" b="50073" l="3516" r="89941">
                        <a14:foregroundMark x1="33008" y1="32650" x2="33008" y2="32650"/>
                        <a14:foregroundMark x1="36133" y1="32650" x2="36133" y2="32650"/>
                        <a14:foregroundMark x1="36133" y1="32650" x2="36133" y2="32650"/>
                        <a14:foregroundMark x1="36133" y1="32650" x2="36133" y2="32650"/>
                        <a14:foregroundMark x1="3516" y1="47145" x2="3516" y2="47145"/>
                        <a14:foregroundMark x1="9473" y1="44363" x2="9473" y2="44363"/>
                        <a14:backgroundMark x1="10059" y1="21083" x2="10059" y2="21083"/>
                        <a14:backgroundMark x1="10059" y1="21083" x2="10059" y2="21083"/>
                      </a14:backgroundRemoval>
                    </a14:imgEffect>
                  </a14:imgLayer>
                </a14:imgProps>
              </a:ext>
              <a:ext uri="{28A0092B-C50C-407E-A947-70E740481C1C}">
                <a14:useLocalDpi xmlns:a14="http://schemas.microsoft.com/office/drawing/2010/main" val="0"/>
              </a:ext>
            </a:extLst>
          </a:blip>
          <a:srcRect l="5648" t="12147" b="45686"/>
          <a:stretch/>
        </p:blipFill>
        <p:spPr>
          <a:xfrm>
            <a:off x="2923107" y="659561"/>
            <a:ext cx="6365242" cy="1897381"/>
          </a:xfrm>
          <a:prstGeom prst="rect">
            <a:avLst/>
          </a:prstGeom>
        </p:spPr>
      </p:pic>
      <p:pic>
        <p:nvPicPr>
          <p:cNvPr id="21" name="Picture 20">
            <a:extLst>
              <a:ext uri="{FF2B5EF4-FFF2-40B4-BE49-F238E27FC236}">
                <a16:creationId xmlns:a16="http://schemas.microsoft.com/office/drawing/2014/main" id="{3CD5E37A-7D1A-6A31-2E3A-AE6D26D804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5624763"/>
            <a:ext cx="2514600" cy="1080837"/>
          </a:xfrm>
          <a:prstGeom prst="rect">
            <a:avLst/>
          </a:prstGeom>
        </p:spPr>
      </p:pic>
      <p:pic>
        <p:nvPicPr>
          <p:cNvPr id="26" name="Picture 25">
            <a:extLst>
              <a:ext uri="{FF2B5EF4-FFF2-40B4-BE49-F238E27FC236}">
                <a16:creationId xmlns:a16="http://schemas.microsoft.com/office/drawing/2014/main" id="{28E7DE3A-F5A2-E8D4-7DAD-C6B99AF2252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889" t="13640" r="7776" b="35249"/>
          <a:stretch/>
        </p:blipFill>
        <p:spPr>
          <a:xfrm>
            <a:off x="8739684" y="3956928"/>
            <a:ext cx="1852116" cy="1812710"/>
          </a:xfrm>
          <a:prstGeom prst="ellipse">
            <a:avLst/>
          </a:prstGeom>
          <a:ln/>
        </p:spPr>
        <p:style>
          <a:lnRef idx="3">
            <a:schemeClr val="lt1"/>
          </a:lnRef>
          <a:fillRef idx="1">
            <a:schemeClr val="dk1"/>
          </a:fillRef>
          <a:effectRef idx="1">
            <a:schemeClr val="dk1"/>
          </a:effectRef>
          <a:fontRef idx="minor">
            <a:schemeClr val="lt1"/>
          </a:fontRef>
        </p:style>
      </p:pic>
    </p:spTree>
    <p:extLst>
      <p:ext uri="{BB962C8B-B14F-4D97-AF65-F5344CB8AC3E}">
        <p14:creationId xmlns:p14="http://schemas.microsoft.com/office/powerpoint/2010/main" val="3573965853"/>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F7755-53F2-443D-9ADC-DE36969B8214}"/>
              </a:ext>
            </a:extLst>
          </p:cNvPr>
          <p:cNvSpPr>
            <a:spLocks noGrp="1"/>
          </p:cNvSpPr>
          <p:nvPr>
            <p:ph type="title"/>
          </p:nvPr>
        </p:nvSpPr>
        <p:spPr>
          <a:xfrm>
            <a:off x="608209" y="520944"/>
            <a:ext cx="11356337" cy="892552"/>
          </a:xfrm>
        </p:spPr>
        <p:txBody>
          <a:bodyPr/>
          <a:lstStyle/>
          <a:p>
            <a:r>
              <a:rPr lang="en-US" dirty="0"/>
              <a:t>Beam Coherence Time/Space </a:t>
            </a:r>
            <a:br>
              <a:rPr lang="en-US" dirty="0"/>
            </a:br>
            <a:r>
              <a:rPr lang="en-US" sz="2400" dirty="0">
                <a:solidFill>
                  <a:srgbClr val="454545"/>
                </a:solidFill>
              </a:rPr>
              <a:t>Conjecture: sparse vs rich scattering </a:t>
            </a:r>
          </a:p>
        </p:txBody>
      </p:sp>
      <p:sp>
        <p:nvSpPr>
          <p:cNvPr id="33" name="Slide Number Placeholder 1">
            <a:extLst>
              <a:ext uri="{FF2B5EF4-FFF2-40B4-BE49-F238E27FC236}">
                <a16:creationId xmlns:a16="http://schemas.microsoft.com/office/drawing/2014/main" id="{0990D789-9279-4893-BDEA-E8039D7CDF40}"/>
              </a:ext>
            </a:extLst>
          </p:cNvPr>
          <p:cNvSpPr>
            <a:spLocks noGrp="1"/>
          </p:cNvSpPr>
          <p:nvPr>
            <p:ph type="sldNum" sz="quarter" idx="7"/>
          </p:nvPr>
        </p:nvSpPr>
        <p:spPr>
          <a:xfrm>
            <a:off x="8778240" y="6377940"/>
            <a:ext cx="2804160" cy="3429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10</a:t>
            </a:fld>
            <a:endParaRPr lang="en-US" dirty="0"/>
          </a:p>
        </p:txBody>
      </p:sp>
      <p:pic>
        <p:nvPicPr>
          <p:cNvPr id="43" name="Graphic 42" descr="Cell Tower">
            <a:extLst>
              <a:ext uri="{FF2B5EF4-FFF2-40B4-BE49-F238E27FC236}">
                <a16:creationId xmlns:a16="http://schemas.microsoft.com/office/drawing/2014/main" id="{39FF33AE-D186-1F3F-71C5-5DDAF7B869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1872" y="2927855"/>
            <a:ext cx="914400" cy="914400"/>
          </a:xfrm>
          <a:prstGeom prst="rect">
            <a:avLst/>
          </a:prstGeom>
        </p:spPr>
      </p:pic>
      <p:sp>
        <p:nvSpPr>
          <p:cNvPr id="45" name="Parallelogram 44">
            <a:extLst>
              <a:ext uri="{FF2B5EF4-FFF2-40B4-BE49-F238E27FC236}">
                <a16:creationId xmlns:a16="http://schemas.microsoft.com/office/drawing/2014/main" id="{7DDBF2A5-057C-5C08-FE2B-E714280F03A0}"/>
              </a:ext>
            </a:extLst>
          </p:cNvPr>
          <p:cNvSpPr/>
          <p:nvPr/>
        </p:nvSpPr>
        <p:spPr>
          <a:xfrm>
            <a:off x="2661672" y="1632455"/>
            <a:ext cx="1524000" cy="381000"/>
          </a:xfrm>
          <a:prstGeom prst="parallelogram">
            <a:avLst>
              <a:gd name="adj" fmla="val 96489"/>
            </a:avLst>
          </a:prstGeom>
          <a:pattFill prst="shingle">
            <a:fgClr>
              <a:schemeClr val="accent1"/>
            </a:fgClr>
            <a:bgClr>
              <a:schemeClr val="bg1"/>
            </a:bgClr>
          </a:pattFill>
          <a:ln w="3175"/>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175">
                <a:solidFill>
                  <a:schemeClr val="tx1"/>
                </a:solidFill>
              </a:ln>
            </a:endParaRPr>
          </a:p>
        </p:txBody>
      </p:sp>
      <p:sp>
        <p:nvSpPr>
          <p:cNvPr id="48" name="Rectangle: Rounded Corners 47">
            <a:extLst>
              <a:ext uri="{FF2B5EF4-FFF2-40B4-BE49-F238E27FC236}">
                <a16:creationId xmlns:a16="http://schemas.microsoft.com/office/drawing/2014/main" id="{8484A303-EB4C-3EA6-C30E-33BF5B92645E}"/>
              </a:ext>
            </a:extLst>
          </p:cNvPr>
          <p:cNvSpPr/>
          <p:nvPr/>
        </p:nvSpPr>
        <p:spPr>
          <a:xfrm>
            <a:off x="2433072" y="4940269"/>
            <a:ext cx="1981200" cy="533400"/>
          </a:xfrm>
          <a:prstGeom prst="roundRect">
            <a:avLst/>
          </a:prstGeom>
          <a:pattFill prst="horzBrick">
            <a:fgClr>
              <a:schemeClr val="accent1"/>
            </a:fgClr>
            <a:bgClr>
              <a:schemeClr val="bg1"/>
            </a:bgClr>
          </a:patt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Arrow Connector 49">
            <a:extLst>
              <a:ext uri="{FF2B5EF4-FFF2-40B4-BE49-F238E27FC236}">
                <a16:creationId xmlns:a16="http://schemas.microsoft.com/office/drawing/2014/main" id="{2D1FBF1B-0D4E-5760-7488-44AEE1E874A7}"/>
              </a:ext>
            </a:extLst>
          </p:cNvPr>
          <p:cNvCxnSpPr>
            <a:cxnSpLocks/>
            <a:endCxn id="45" idx="3"/>
          </p:cNvCxnSpPr>
          <p:nvPr/>
        </p:nvCxnSpPr>
        <p:spPr>
          <a:xfrm flipV="1">
            <a:off x="1290072" y="2013455"/>
            <a:ext cx="1949788" cy="990600"/>
          </a:xfrm>
          <a:prstGeom prst="straightConnector1">
            <a:avLst/>
          </a:prstGeom>
          <a:ln>
            <a:solidFill>
              <a:srgbClr val="002060"/>
            </a:solidFill>
            <a:tailEnd type="none"/>
          </a:ln>
        </p:spPr>
        <p:style>
          <a:lnRef idx="2">
            <a:schemeClr val="accent2"/>
          </a:lnRef>
          <a:fillRef idx="0">
            <a:schemeClr val="accent2"/>
          </a:fillRef>
          <a:effectRef idx="1">
            <a:schemeClr val="accent2"/>
          </a:effectRef>
          <a:fontRef idx="minor">
            <a:schemeClr val="tx1"/>
          </a:fontRef>
        </p:style>
      </p:cxnSp>
      <p:cxnSp>
        <p:nvCxnSpPr>
          <p:cNvPr id="51" name="Straight Arrow Connector 50">
            <a:extLst>
              <a:ext uri="{FF2B5EF4-FFF2-40B4-BE49-F238E27FC236}">
                <a16:creationId xmlns:a16="http://schemas.microsoft.com/office/drawing/2014/main" id="{4D865EF8-9436-EB42-1238-96805ABE6020}"/>
              </a:ext>
            </a:extLst>
          </p:cNvPr>
          <p:cNvCxnSpPr>
            <a:cxnSpLocks/>
          </p:cNvCxnSpPr>
          <p:nvPr/>
        </p:nvCxnSpPr>
        <p:spPr>
          <a:xfrm flipV="1">
            <a:off x="1366272" y="3031746"/>
            <a:ext cx="3240933" cy="88651"/>
          </a:xfrm>
          <a:prstGeom prst="straightConnector1">
            <a:avLst/>
          </a:prstGeom>
          <a:ln>
            <a:solidFill>
              <a:srgbClr val="002060"/>
            </a:solidFill>
            <a:tailEnd type="triangle"/>
          </a:ln>
        </p:spPr>
        <p:style>
          <a:lnRef idx="2">
            <a:schemeClr val="accent2"/>
          </a:lnRef>
          <a:fillRef idx="0">
            <a:schemeClr val="accent2"/>
          </a:fillRef>
          <a:effectRef idx="1">
            <a:schemeClr val="accent2"/>
          </a:effectRef>
          <a:fontRef idx="minor">
            <a:schemeClr val="tx1"/>
          </a:fontRef>
        </p:style>
      </p:cxnSp>
      <p:cxnSp>
        <p:nvCxnSpPr>
          <p:cNvPr id="53" name="Straight Arrow Connector 52">
            <a:extLst>
              <a:ext uri="{FF2B5EF4-FFF2-40B4-BE49-F238E27FC236}">
                <a16:creationId xmlns:a16="http://schemas.microsoft.com/office/drawing/2014/main" id="{9A0A77ED-D65B-5E89-4B54-DD9178B2AA95}"/>
              </a:ext>
            </a:extLst>
          </p:cNvPr>
          <p:cNvCxnSpPr>
            <a:cxnSpLocks/>
          </p:cNvCxnSpPr>
          <p:nvPr/>
        </p:nvCxnSpPr>
        <p:spPr>
          <a:xfrm>
            <a:off x="1290072" y="3308855"/>
            <a:ext cx="1793132" cy="1631414"/>
          </a:xfrm>
          <a:prstGeom prst="straightConnector1">
            <a:avLst/>
          </a:prstGeom>
          <a:ln>
            <a:solidFill>
              <a:srgbClr val="002060"/>
            </a:solidFill>
            <a:tailEnd type="none"/>
          </a:ln>
        </p:spPr>
        <p:style>
          <a:lnRef idx="2">
            <a:schemeClr val="accent2"/>
          </a:lnRef>
          <a:fillRef idx="0">
            <a:schemeClr val="accent2"/>
          </a:fillRef>
          <a:effectRef idx="1">
            <a:schemeClr val="accent2"/>
          </a:effectRef>
          <a:fontRef idx="minor">
            <a:schemeClr val="tx1"/>
          </a:fontRef>
        </p:style>
      </p:cxnSp>
      <p:sp>
        <p:nvSpPr>
          <p:cNvPr id="99" name="Rectangle 98">
            <a:extLst>
              <a:ext uri="{FF2B5EF4-FFF2-40B4-BE49-F238E27FC236}">
                <a16:creationId xmlns:a16="http://schemas.microsoft.com/office/drawing/2014/main" id="{564F5C72-5FB1-3476-A2B8-0A765B9BAF58}"/>
              </a:ext>
            </a:extLst>
          </p:cNvPr>
          <p:cNvSpPr/>
          <p:nvPr/>
        </p:nvSpPr>
        <p:spPr>
          <a:xfrm>
            <a:off x="7772400" y="0"/>
            <a:ext cx="4419600" cy="314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C8E98199-BDDF-83DD-D395-BB1C54980603}"/>
              </a:ext>
            </a:extLst>
          </p:cNvPr>
          <p:cNvCxnSpPr>
            <a:cxnSpLocks/>
            <a:stCxn id="45" idx="3"/>
          </p:cNvCxnSpPr>
          <p:nvPr/>
        </p:nvCxnSpPr>
        <p:spPr>
          <a:xfrm>
            <a:off x="3239860" y="2013455"/>
            <a:ext cx="1513804" cy="815155"/>
          </a:xfrm>
          <a:prstGeom prst="straightConnector1">
            <a:avLst/>
          </a:prstGeom>
          <a:ln>
            <a:solidFill>
              <a:srgbClr val="002060"/>
            </a:solidFill>
            <a:tailEnd type="triangle"/>
          </a:ln>
        </p:spPr>
        <p:style>
          <a:lnRef idx="2">
            <a:schemeClr val="accent2"/>
          </a:lnRef>
          <a:fillRef idx="0">
            <a:schemeClr val="accent2"/>
          </a:fillRef>
          <a:effectRef idx="1">
            <a:schemeClr val="accent2"/>
          </a:effectRef>
          <a:fontRef idx="minor">
            <a:schemeClr val="tx1"/>
          </a:fontRef>
        </p:style>
      </p:cxnSp>
      <p:pic>
        <p:nvPicPr>
          <p:cNvPr id="11" name="Graphic 10" descr="User">
            <a:extLst>
              <a:ext uri="{FF2B5EF4-FFF2-40B4-BE49-F238E27FC236}">
                <a16:creationId xmlns:a16="http://schemas.microsoft.com/office/drawing/2014/main" id="{B559B150-B6F5-03BA-9A2E-B196396F4A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79683" y="2757144"/>
            <a:ext cx="726506" cy="726506"/>
          </a:xfrm>
          <a:prstGeom prst="rect">
            <a:avLst/>
          </a:prstGeom>
        </p:spPr>
      </p:pic>
      <p:cxnSp>
        <p:nvCxnSpPr>
          <p:cNvPr id="13" name="Straight Arrow Connector 12">
            <a:extLst>
              <a:ext uri="{FF2B5EF4-FFF2-40B4-BE49-F238E27FC236}">
                <a16:creationId xmlns:a16="http://schemas.microsoft.com/office/drawing/2014/main" id="{025664B3-60D7-ACBB-9285-70AEA0468F88}"/>
              </a:ext>
            </a:extLst>
          </p:cNvPr>
          <p:cNvCxnSpPr>
            <a:cxnSpLocks/>
          </p:cNvCxnSpPr>
          <p:nvPr/>
        </p:nvCxnSpPr>
        <p:spPr>
          <a:xfrm flipV="1">
            <a:off x="3125199" y="3280966"/>
            <a:ext cx="1530865" cy="1659303"/>
          </a:xfrm>
          <a:prstGeom prst="straightConnector1">
            <a:avLst/>
          </a:prstGeom>
          <a:ln>
            <a:solidFill>
              <a:srgbClr val="002060"/>
            </a:solidFill>
            <a:tailEnd type="triangle"/>
          </a:ln>
        </p:spPr>
        <p:style>
          <a:lnRef idx="2">
            <a:schemeClr val="accent2"/>
          </a:lnRef>
          <a:fillRef idx="0">
            <a:schemeClr val="accent2"/>
          </a:fillRef>
          <a:effectRef idx="1">
            <a:schemeClr val="accent2"/>
          </a:effectRef>
          <a:fontRef idx="minor">
            <a:schemeClr val="tx1"/>
          </a:fontRef>
        </p:style>
      </p:cxnSp>
      <p:cxnSp>
        <p:nvCxnSpPr>
          <p:cNvPr id="19" name="Straight Arrow Connector 18">
            <a:extLst>
              <a:ext uri="{FF2B5EF4-FFF2-40B4-BE49-F238E27FC236}">
                <a16:creationId xmlns:a16="http://schemas.microsoft.com/office/drawing/2014/main" id="{C146431E-280D-36CE-7CFD-5632364D2243}"/>
              </a:ext>
            </a:extLst>
          </p:cNvPr>
          <p:cNvCxnSpPr>
            <a:cxnSpLocks/>
            <a:stCxn id="43" idx="3"/>
          </p:cNvCxnSpPr>
          <p:nvPr/>
        </p:nvCxnSpPr>
        <p:spPr>
          <a:xfrm>
            <a:off x="1366272" y="3385055"/>
            <a:ext cx="2209215" cy="1555214"/>
          </a:xfrm>
          <a:prstGeom prst="straightConnector1">
            <a:avLst/>
          </a:prstGeom>
          <a:ln>
            <a:solidFill>
              <a:srgbClr val="C00000"/>
            </a:solidFill>
            <a:prstDash val="dash"/>
            <a:tailEnd type="none"/>
          </a:ln>
        </p:spPr>
        <p:style>
          <a:lnRef idx="2">
            <a:schemeClr val="accent2"/>
          </a:lnRef>
          <a:fillRef idx="0">
            <a:schemeClr val="accent2"/>
          </a:fillRef>
          <a:effectRef idx="1">
            <a:schemeClr val="accent2"/>
          </a:effectRef>
          <a:fontRef idx="minor">
            <a:schemeClr val="tx1"/>
          </a:fontRef>
        </p:style>
      </p:cxnSp>
      <p:cxnSp>
        <p:nvCxnSpPr>
          <p:cNvPr id="25" name="Straight Arrow Connector 24">
            <a:extLst>
              <a:ext uri="{FF2B5EF4-FFF2-40B4-BE49-F238E27FC236}">
                <a16:creationId xmlns:a16="http://schemas.microsoft.com/office/drawing/2014/main" id="{2D316EB9-8C20-C056-02FC-B786A3CD47CC}"/>
              </a:ext>
            </a:extLst>
          </p:cNvPr>
          <p:cNvCxnSpPr>
            <a:cxnSpLocks/>
          </p:cNvCxnSpPr>
          <p:nvPr/>
        </p:nvCxnSpPr>
        <p:spPr>
          <a:xfrm flipH="1">
            <a:off x="3575487" y="4127156"/>
            <a:ext cx="1143000" cy="813113"/>
          </a:xfrm>
          <a:prstGeom prst="straightConnector1">
            <a:avLst/>
          </a:prstGeom>
          <a:ln>
            <a:solidFill>
              <a:srgbClr val="C00000"/>
            </a:solidFill>
            <a:prstDash val="dash"/>
            <a:headEnd type="triangle"/>
            <a:tailEnd type="none"/>
          </a:ln>
        </p:spPr>
        <p:style>
          <a:lnRef idx="2">
            <a:schemeClr val="accent2"/>
          </a:lnRef>
          <a:fillRef idx="0">
            <a:schemeClr val="accent2"/>
          </a:fillRef>
          <a:effectRef idx="1">
            <a:schemeClr val="accent2"/>
          </a:effectRef>
          <a:fontRef idx="minor">
            <a:schemeClr val="tx1"/>
          </a:fontRef>
        </p:style>
      </p:cxnSp>
      <p:cxnSp>
        <p:nvCxnSpPr>
          <p:cNvPr id="30" name="Straight Arrow Connector 29">
            <a:extLst>
              <a:ext uri="{FF2B5EF4-FFF2-40B4-BE49-F238E27FC236}">
                <a16:creationId xmlns:a16="http://schemas.microsoft.com/office/drawing/2014/main" id="{63C355AD-A34B-5EE1-2088-543A9868676D}"/>
              </a:ext>
            </a:extLst>
          </p:cNvPr>
          <p:cNvCxnSpPr>
            <a:cxnSpLocks/>
          </p:cNvCxnSpPr>
          <p:nvPr/>
        </p:nvCxnSpPr>
        <p:spPr>
          <a:xfrm flipV="1">
            <a:off x="1290072" y="2013455"/>
            <a:ext cx="1620467" cy="1018291"/>
          </a:xfrm>
          <a:prstGeom prst="straightConnector1">
            <a:avLst/>
          </a:prstGeom>
          <a:ln>
            <a:solidFill>
              <a:srgbClr val="C00000"/>
            </a:solidFill>
            <a:prstDash val="dash"/>
            <a:tailEnd type="none"/>
          </a:ln>
        </p:spPr>
        <p:style>
          <a:lnRef idx="2">
            <a:schemeClr val="accent2"/>
          </a:lnRef>
          <a:fillRef idx="0">
            <a:schemeClr val="accent2"/>
          </a:fillRef>
          <a:effectRef idx="1">
            <a:schemeClr val="accent2"/>
          </a:effectRef>
          <a:fontRef idx="minor">
            <a:schemeClr val="tx1"/>
          </a:fontRef>
        </p:style>
      </p:cxnSp>
      <p:cxnSp>
        <p:nvCxnSpPr>
          <p:cNvPr id="34" name="Straight Arrow Connector 33">
            <a:extLst>
              <a:ext uri="{FF2B5EF4-FFF2-40B4-BE49-F238E27FC236}">
                <a16:creationId xmlns:a16="http://schemas.microsoft.com/office/drawing/2014/main" id="{6D548BBC-B164-F93A-D765-D20ECA16223F}"/>
              </a:ext>
            </a:extLst>
          </p:cNvPr>
          <p:cNvCxnSpPr>
            <a:cxnSpLocks/>
          </p:cNvCxnSpPr>
          <p:nvPr/>
        </p:nvCxnSpPr>
        <p:spPr>
          <a:xfrm flipH="1" flipV="1">
            <a:off x="2910539" y="2031367"/>
            <a:ext cx="1807948" cy="1979447"/>
          </a:xfrm>
          <a:prstGeom prst="straightConnector1">
            <a:avLst/>
          </a:prstGeom>
          <a:ln>
            <a:solidFill>
              <a:srgbClr val="C00000"/>
            </a:solidFill>
            <a:prstDash val="dash"/>
            <a:headEnd type="triangle"/>
            <a:tailEnd type="none"/>
          </a:ln>
        </p:spPr>
        <p:style>
          <a:lnRef idx="2">
            <a:schemeClr val="accent2"/>
          </a:lnRef>
          <a:fillRef idx="0">
            <a:schemeClr val="accent2"/>
          </a:fillRef>
          <a:effectRef idx="1">
            <a:schemeClr val="accent2"/>
          </a:effectRef>
          <a:fontRef idx="minor">
            <a:schemeClr val="tx1"/>
          </a:fontRef>
        </p:style>
      </p:cxnSp>
      <p:cxnSp>
        <p:nvCxnSpPr>
          <p:cNvPr id="38" name="Straight Connector 37">
            <a:extLst>
              <a:ext uri="{FF2B5EF4-FFF2-40B4-BE49-F238E27FC236}">
                <a16:creationId xmlns:a16="http://schemas.microsoft.com/office/drawing/2014/main" id="{E6347609-7E18-15F0-1CF1-EAD020F802E6}"/>
              </a:ext>
            </a:extLst>
          </p:cNvPr>
          <p:cNvCxnSpPr/>
          <p:nvPr/>
        </p:nvCxnSpPr>
        <p:spPr>
          <a:xfrm>
            <a:off x="6055004" y="1346481"/>
            <a:ext cx="0" cy="4373722"/>
          </a:xfrm>
          <a:prstGeom prst="line">
            <a:avLst/>
          </a:prstGeom>
          <a:ln>
            <a:prstDash val="sysDot"/>
          </a:ln>
        </p:spPr>
        <p:style>
          <a:lnRef idx="2">
            <a:schemeClr val="dk1"/>
          </a:lnRef>
          <a:fillRef idx="0">
            <a:schemeClr val="dk1"/>
          </a:fillRef>
          <a:effectRef idx="1">
            <a:schemeClr val="dk1"/>
          </a:effectRef>
          <a:fontRef idx="minor">
            <a:schemeClr val="tx1"/>
          </a:fontRef>
        </p:style>
      </p:cxnSp>
      <p:cxnSp>
        <p:nvCxnSpPr>
          <p:cNvPr id="39" name="Straight Arrow Connector 38">
            <a:extLst>
              <a:ext uri="{FF2B5EF4-FFF2-40B4-BE49-F238E27FC236}">
                <a16:creationId xmlns:a16="http://schemas.microsoft.com/office/drawing/2014/main" id="{C25B64BB-CA98-AA4F-7014-19B73A9F0F2A}"/>
              </a:ext>
            </a:extLst>
          </p:cNvPr>
          <p:cNvCxnSpPr>
            <a:cxnSpLocks/>
          </p:cNvCxnSpPr>
          <p:nvPr/>
        </p:nvCxnSpPr>
        <p:spPr>
          <a:xfrm>
            <a:off x="1366272" y="3192315"/>
            <a:ext cx="3163909" cy="894699"/>
          </a:xfrm>
          <a:prstGeom prst="straightConnector1">
            <a:avLst/>
          </a:prstGeom>
          <a:ln>
            <a:solidFill>
              <a:srgbClr val="C00000"/>
            </a:solidFill>
            <a:prstDash val="dash"/>
            <a:tailEnd type="triangle"/>
          </a:ln>
        </p:spPr>
        <p:style>
          <a:lnRef idx="2">
            <a:schemeClr val="accent2"/>
          </a:lnRef>
          <a:fillRef idx="0">
            <a:schemeClr val="accent2"/>
          </a:fillRef>
          <a:effectRef idx="1">
            <a:schemeClr val="accent2"/>
          </a:effectRef>
          <a:fontRef idx="minor">
            <a:schemeClr val="tx1"/>
          </a:fontRef>
        </p:style>
      </p:cxnSp>
      <p:cxnSp>
        <p:nvCxnSpPr>
          <p:cNvPr id="46" name="Straight Arrow Connector 45">
            <a:extLst>
              <a:ext uri="{FF2B5EF4-FFF2-40B4-BE49-F238E27FC236}">
                <a16:creationId xmlns:a16="http://schemas.microsoft.com/office/drawing/2014/main" id="{6B8518C1-249A-FE60-1A8E-E1BAD0956BB7}"/>
              </a:ext>
            </a:extLst>
          </p:cNvPr>
          <p:cNvCxnSpPr>
            <a:cxnSpLocks/>
          </p:cNvCxnSpPr>
          <p:nvPr/>
        </p:nvCxnSpPr>
        <p:spPr>
          <a:xfrm>
            <a:off x="5406189" y="3200681"/>
            <a:ext cx="0" cy="983714"/>
          </a:xfrm>
          <a:prstGeom prst="straightConnector1">
            <a:avLst/>
          </a:prstGeom>
          <a:ln w="190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C36E3ADC-93EC-E171-A555-76FEA9850F08}"/>
              </a:ext>
            </a:extLst>
          </p:cNvPr>
          <p:cNvSpPr txBox="1"/>
          <p:nvPr/>
        </p:nvSpPr>
        <p:spPr>
          <a:xfrm>
            <a:off x="5468024" y="3483650"/>
            <a:ext cx="434581" cy="369332"/>
          </a:xfrm>
          <a:prstGeom prst="rect">
            <a:avLst/>
          </a:prstGeom>
          <a:noFill/>
        </p:spPr>
        <p:txBody>
          <a:bodyPr wrap="square">
            <a:spAutoFit/>
          </a:bodyPr>
          <a:lstStyle/>
          <a:p>
            <a:r>
              <a:rPr lang="en-US" dirty="0">
                <a:solidFill>
                  <a:srgbClr val="454545"/>
                </a:solidFill>
              </a:rPr>
              <a:t>d</a:t>
            </a:r>
            <a:endParaRPr lang="en-US" dirty="0"/>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418C732A-C034-EFF6-4869-E78071E1AF7E}"/>
                  </a:ext>
                </a:extLst>
              </p:cNvPr>
              <p:cNvSpPr txBox="1"/>
              <p:nvPr/>
            </p:nvSpPr>
            <p:spPr>
              <a:xfrm>
                <a:off x="698306" y="5660310"/>
                <a:ext cx="5450731" cy="774827"/>
              </a:xfrm>
              <a:prstGeom prst="rect">
                <a:avLst/>
              </a:prstGeom>
              <a:noFill/>
            </p:spPr>
            <p:txBody>
              <a:bodyPr wrap="square">
                <a:spAutoFit/>
              </a:bodyPr>
              <a:lstStyle/>
              <a:p>
                <a:pPr algn="ctr"/>
                <a:r>
                  <a:rPr lang="en-US" dirty="0">
                    <a:solidFill>
                      <a:srgbClr val="454545"/>
                    </a:solidFill>
                  </a:rPr>
                  <a:t>Sub-6GHz: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2</m:t>
                        </m:r>
                      </m:sub>
                    </m:sSub>
                  </m:oMath>
                </a14:m>
                <a:r>
                  <a:rPr lang="en-US" dirty="0">
                    <a:solidFill>
                      <a:srgbClr val="454545"/>
                    </a:solidFill>
                  </a:rPr>
                  <a:t> </a:t>
                </a:r>
                <a:r>
                  <a:rPr lang="en-US" dirty="0"/>
                  <a:t>and </a:t>
                </a:r>
                <a14:m>
                  <m:oMath xmlns:m="http://schemas.openxmlformats.org/officeDocument/2006/math">
                    <m:sSub>
                      <m:sSubPr>
                        <m:ctrlPr>
                          <a:rPr lang="en-US" i="1">
                            <a:solidFill>
                              <a:srgbClr val="454545"/>
                            </a:solidFill>
                            <a:latin typeface="Cambria Math" panose="02040503050406030204" pitchFamily="18" charset="0"/>
                          </a:rPr>
                        </m:ctrlPr>
                      </m:sSubPr>
                      <m:e>
                        <m:r>
                          <a:rPr lang="en-US" i="1">
                            <a:solidFill>
                              <a:srgbClr val="454545"/>
                            </a:solidFill>
                            <a:latin typeface="Cambria Math" panose="02040503050406030204" pitchFamily="18" charset="0"/>
                          </a:rPr>
                          <m:t>𝐵</m:t>
                        </m:r>
                      </m:e>
                      <m:sub>
                        <m:r>
                          <a:rPr lang="en-US" i="1">
                            <a:solidFill>
                              <a:srgbClr val="454545"/>
                            </a:solidFill>
                            <a:latin typeface="Cambria Math" panose="02040503050406030204" pitchFamily="18" charset="0"/>
                          </a:rPr>
                          <m:t>1</m:t>
                        </m:r>
                      </m:sub>
                    </m:sSub>
                    <m:r>
                      <a:rPr lang="en-US" i="1">
                        <a:solidFill>
                          <a:srgbClr val="454545"/>
                        </a:solidFill>
                        <a:latin typeface="Cambria Math" panose="02040503050406030204" pitchFamily="18" charset="0"/>
                      </a:rPr>
                      <m:t>≠</m:t>
                    </m:r>
                    <m:sSub>
                      <m:sSubPr>
                        <m:ctrlPr>
                          <a:rPr lang="en-US" i="1">
                            <a:solidFill>
                              <a:srgbClr val="454545"/>
                            </a:solidFill>
                            <a:latin typeface="Cambria Math" panose="02040503050406030204" pitchFamily="18" charset="0"/>
                          </a:rPr>
                        </m:ctrlPr>
                      </m:sSubPr>
                      <m:e>
                        <m:r>
                          <a:rPr lang="en-US" i="1">
                            <a:solidFill>
                              <a:srgbClr val="454545"/>
                            </a:solidFill>
                            <a:latin typeface="Cambria Math" panose="02040503050406030204" pitchFamily="18" charset="0"/>
                          </a:rPr>
                          <m:t>𝐵</m:t>
                        </m:r>
                      </m:e>
                      <m:sub>
                        <m:r>
                          <a:rPr lang="en-US" i="1">
                            <a:solidFill>
                              <a:srgbClr val="454545"/>
                            </a:solidFill>
                            <a:latin typeface="Cambria Math" panose="02040503050406030204" pitchFamily="18" charset="0"/>
                          </a:rPr>
                          <m:t>2</m:t>
                        </m:r>
                      </m:sub>
                    </m:sSub>
                  </m:oMath>
                </a14:m>
                <a:r>
                  <a:rPr lang="en-US" dirty="0"/>
                  <a:t>  for </a:t>
                </a:r>
                <a14:m>
                  <m:oMath xmlns:m="http://schemas.openxmlformats.org/officeDocument/2006/math">
                    <m:r>
                      <a:rPr lang="en-US" b="0" i="1" smtClean="0">
                        <a:latin typeface="Cambria Math" panose="02040503050406030204" pitchFamily="18" charset="0"/>
                      </a:rPr>
                      <m:t>𝑑</m:t>
                    </m:r>
                    <m:r>
                      <a:rPr lang="en-US" b="0" i="1" smtClean="0">
                        <a:latin typeface="Cambria Math" panose="02040503050406030204" pitchFamily="18" charset="0"/>
                      </a:rPr>
                      <m:t>&gt;</m:t>
                    </m:r>
                    <m:f>
                      <m:fPr>
                        <m:ctrlPr>
                          <a:rPr lang="en-US" b="0" i="1" smtClean="0">
                            <a:latin typeface="Cambria Math" panose="02040503050406030204" pitchFamily="18" charset="0"/>
                          </a:rPr>
                        </m:ctrlPr>
                      </m:fPr>
                      <m:num>
                        <m:r>
                          <a:rPr lang="en-US" b="0" i="1" smtClean="0">
                            <a:latin typeface="Cambria Math" panose="02040503050406030204" pitchFamily="18" charset="0"/>
                          </a:rPr>
                          <m:t>𝜆</m:t>
                        </m:r>
                      </m:num>
                      <m:den>
                        <m:r>
                          <a:rPr lang="en-US" b="0" i="1" smtClean="0">
                            <a:latin typeface="Cambria Math" panose="02040503050406030204" pitchFamily="18" charset="0"/>
                          </a:rPr>
                          <m:t>2</m:t>
                        </m:r>
                      </m:den>
                    </m:f>
                  </m:oMath>
                </a14:m>
                <a:br>
                  <a:rPr lang="en-US" b="0" i="1" dirty="0">
                    <a:latin typeface="Cambria Math" panose="02040503050406030204" pitchFamily="18" charset="0"/>
                  </a:rPr>
                </a:br>
                <a14:m>
                  <m:oMath xmlns:m="http://schemas.openxmlformats.org/officeDocument/2006/math">
                    <m:r>
                      <a:rPr lang="en-US" b="0" i="0" smtClean="0">
                        <a:latin typeface="Cambria Math" panose="02040503050406030204" pitchFamily="18" charset="0"/>
                      </a:rPr>
                      <m:t>⇒</m:t>
                    </m:r>
                    <m:r>
                      <a:rPr lang="en-US" b="1" i="0" smtClean="0">
                        <a:solidFill>
                          <a:srgbClr val="FF0000"/>
                        </a:solidFill>
                        <a:latin typeface="Cambria Math" panose="02040503050406030204" pitchFamily="18" charset="0"/>
                      </a:rPr>
                      <m:t>𝐁𝐂𝐓</m:t>
                    </m:r>
                    <m:r>
                      <a:rPr lang="en-US" b="1" i="0" smtClean="0">
                        <a:solidFill>
                          <a:srgbClr val="FF0000"/>
                        </a:solidFill>
                        <a:latin typeface="Cambria Math" panose="02040503050406030204" pitchFamily="18" charset="0"/>
                      </a:rPr>
                      <m:t>=</m:t>
                    </m:r>
                    <m:r>
                      <a:rPr lang="en-US" b="1" i="0" smtClean="0">
                        <a:solidFill>
                          <a:srgbClr val="FF0000"/>
                        </a:solidFill>
                        <a:latin typeface="Cambria Math" panose="02040503050406030204" pitchFamily="18" charset="0"/>
                      </a:rPr>
                      <m:t>𝐂𝐂𝐓</m:t>
                    </m:r>
                    <m:r>
                      <a:rPr lang="en-US" b="1" i="0" smtClean="0">
                        <a:solidFill>
                          <a:srgbClr val="FF0000"/>
                        </a:solidFill>
                        <a:latin typeface="Cambria Math" panose="02040503050406030204" pitchFamily="18" charset="0"/>
                      </a:rPr>
                      <m:t> </m:t>
                    </m:r>
                  </m:oMath>
                </a14:m>
                <a:r>
                  <a:rPr lang="en-US" b="1" dirty="0"/>
                  <a:t>and </a:t>
                </a:r>
                <a:r>
                  <a:rPr lang="en-US" b="1" dirty="0" err="1">
                    <a:solidFill>
                      <a:srgbClr val="FF0000"/>
                    </a:solidFill>
                  </a:rPr>
                  <a:t>AoAs</a:t>
                </a:r>
                <a:r>
                  <a:rPr lang="en-US" b="1" dirty="0">
                    <a:solidFill>
                      <a:srgbClr val="FF0000"/>
                    </a:solidFill>
                  </a:rPr>
                  <a:t> are uniformly distributed</a:t>
                </a:r>
              </a:p>
            </p:txBody>
          </p:sp>
        </mc:Choice>
        <mc:Fallback xmlns="">
          <p:sp>
            <p:nvSpPr>
              <p:cNvPr id="55" name="TextBox 54">
                <a:extLst>
                  <a:ext uri="{FF2B5EF4-FFF2-40B4-BE49-F238E27FC236}">
                    <a16:creationId xmlns:a16="http://schemas.microsoft.com/office/drawing/2014/main" id="{418C732A-C034-EFF6-4869-E78071E1AF7E}"/>
                  </a:ext>
                </a:extLst>
              </p:cNvPr>
              <p:cNvSpPr txBox="1">
                <a:spLocks noRot="1" noChangeAspect="1" noMove="1" noResize="1" noEditPoints="1" noAdjustHandles="1" noChangeArrowheads="1" noChangeShapeType="1" noTextEdit="1"/>
              </p:cNvSpPr>
              <p:nvPr/>
            </p:nvSpPr>
            <p:spPr>
              <a:xfrm>
                <a:off x="698306" y="5660310"/>
                <a:ext cx="5450731" cy="774827"/>
              </a:xfrm>
              <a:prstGeom prst="rect">
                <a:avLst/>
              </a:prstGeom>
              <a:blipFill>
                <a:blip r:embed="rId7"/>
                <a:stretch>
                  <a:fillRect b="-12598"/>
                </a:stretch>
              </a:blipFill>
            </p:spPr>
            <p:txBody>
              <a:bodyPr/>
              <a:lstStyle/>
              <a:p>
                <a:r>
                  <a:rPr lang="en-US">
                    <a:noFill/>
                  </a:rPr>
                  <a:t> </a:t>
                </a:r>
              </a:p>
            </p:txBody>
          </p:sp>
        </mc:Fallback>
      </mc:AlternateContent>
      <p:pic>
        <p:nvPicPr>
          <p:cNvPr id="58" name="Graphic 57" descr="Cell Tower">
            <a:extLst>
              <a:ext uri="{FF2B5EF4-FFF2-40B4-BE49-F238E27FC236}">
                <a16:creationId xmlns:a16="http://schemas.microsoft.com/office/drawing/2014/main" id="{CF20EE34-9BAF-71D6-B68E-AAE273805F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94420" y="2945767"/>
            <a:ext cx="914400" cy="914400"/>
          </a:xfrm>
          <a:prstGeom prst="rect">
            <a:avLst/>
          </a:prstGeom>
        </p:spPr>
      </p:pic>
      <p:sp>
        <p:nvSpPr>
          <p:cNvPr id="59" name="Parallelogram 58">
            <a:extLst>
              <a:ext uri="{FF2B5EF4-FFF2-40B4-BE49-F238E27FC236}">
                <a16:creationId xmlns:a16="http://schemas.microsoft.com/office/drawing/2014/main" id="{E720A099-0669-6DA0-7A94-84BFCF1CAC2F}"/>
              </a:ext>
            </a:extLst>
          </p:cNvPr>
          <p:cNvSpPr/>
          <p:nvPr/>
        </p:nvSpPr>
        <p:spPr>
          <a:xfrm>
            <a:off x="8404220" y="1650367"/>
            <a:ext cx="1524000" cy="381000"/>
          </a:xfrm>
          <a:prstGeom prst="parallelogram">
            <a:avLst>
              <a:gd name="adj" fmla="val 96489"/>
            </a:avLst>
          </a:prstGeom>
          <a:pattFill prst="shingle">
            <a:fgClr>
              <a:schemeClr val="accent1"/>
            </a:fgClr>
            <a:bgClr>
              <a:schemeClr val="bg1"/>
            </a:bgClr>
          </a:pattFill>
          <a:ln w="3175"/>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175">
                <a:solidFill>
                  <a:schemeClr val="tx1"/>
                </a:solidFill>
              </a:ln>
            </a:endParaRPr>
          </a:p>
        </p:txBody>
      </p:sp>
      <p:sp>
        <p:nvSpPr>
          <p:cNvPr id="60" name="Rectangle: Rounded Corners 59">
            <a:extLst>
              <a:ext uri="{FF2B5EF4-FFF2-40B4-BE49-F238E27FC236}">
                <a16:creationId xmlns:a16="http://schemas.microsoft.com/office/drawing/2014/main" id="{301B2D75-DDA0-C9C7-913B-C0FEF6B68374}"/>
              </a:ext>
            </a:extLst>
          </p:cNvPr>
          <p:cNvSpPr/>
          <p:nvPr/>
        </p:nvSpPr>
        <p:spPr>
          <a:xfrm>
            <a:off x="8175620" y="4958181"/>
            <a:ext cx="1981200" cy="533400"/>
          </a:xfrm>
          <a:prstGeom prst="roundRect">
            <a:avLst/>
          </a:prstGeom>
          <a:pattFill prst="horzBrick">
            <a:fgClr>
              <a:schemeClr val="accent1"/>
            </a:fgClr>
            <a:bgClr>
              <a:schemeClr val="bg1"/>
            </a:bgClr>
          </a:patt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Arrow Connector 60">
            <a:extLst>
              <a:ext uri="{FF2B5EF4-FFF2-40B4-BE49-F238E27FC236}">
                <a16:creationId xmlns:a16="http://schemas.microsoft.com/office/drawing/2014/main" id="{E1EFB422-B2A9-3509-A3DC-78893032BDCD}"/>
              </a:ext>
            </a:extLst>
          </p:cNvPr>
          <p:cNvCxnSpPr>
            <a:cxnSpLocks/>
            <a:endCxn id="59" idx="3"/>
          </p:cNvCxnSpPr>
          <p:nvPr/>
        </p:nvCxnSpPr>
        <p:spPr>
          <a:xfrm flipV="1">
            <a:off x="7032620" y="2031367"/>
            <a:ext cx="1949788" cy="990600"/>
          </a:xfrm>
          <a:prstGeom prst="straightConnector1">
            <a:avLst/>
          </a:prstGeom>
          <a:ln>
            <a:solidFill>
              <a:srgbClr val="002060"/>
            </a:solidFill>
            <a:tailEnd type="none"/>
          </a:ln>
        </p:spPr>
        <p:style>
          <a:lnRef idx="2">
            <a:schemeClr val="accent2"/>
          </a:lnRef>
          <a:fillRef idx="0">
            <a:schemeClr val="accent2"/>
          </a:fillRef>
          <a:effectRef idx="1">
            <a:schemeClr val="accent2"/>
          </a:effectRef>
          <a:fontRef idx="minor">
            <a:schemeClr val="tx1"/>
          </a:fontRef>
        </p:style>
      </p:cxnSp>
      <p:cxnSp>
        <p:nvCxnSpPr>
          <p:cNvPr id="62" name="Straight Arrow Connector 61">
            <a:extLst>
              <a:ext uri="{FF2B5EF4-FFF2-40B4-BE49-F238E27FC236}">
                <a16:creationId xmlns:a16="http://schemas.microsoft.com/office/drawing/2014/main" id="{FE2BA6AA-F31C-4E36-4E52-39D2A6004D0B}"/>
              </a:ext>
            </a:extLst>
          </p:cNvPr>
          <p:cNvCxnSpPr>
            <a:cxnSpLocks/>
          </p:cNvCxnSpPr>
          <p:nvPr/>
        </p:nvCxnSpPr>
        <p:spPr>
          <a:xfrm flipV="1">
            <a:off x="7108820" y="3049658"/>
            <a:ext cx="3240933" cy="88651"/>
          </a:xfrm>
          <a:prstGeom prst="straightConnector1">
            <a:avLst/>
          </a:prstGeom>
          <a:ln>
            <a:solidFill>
              <a:srgbClr val="002060"/>
            </a:solidFill>
            <a:tailEnd type="triangle"/>
          </a:ln>
        </p:spPr>
        <p:style>
          <a:lnRef idx="2">
            <a:schemeClr val="accent2"/>
          </a:lnRef>
          <a:fillRef idx="0">
            <a:schemeClr val="accent2"/>
          </a:fillRef>
          <a:effectRef idx="1">
            <a:schemeClr val="accent2"/>
          </a:effectRef>
          <a:fontRef idx="minor">
            <a:schemeClr val="tx1"/>
          </a:fontRef>
        </p:style>
      </p:cxnSp>
      <p:cxnSp>
        <p:nvCxnSpPr>
          <p:cNvPr id="64" name="Straight Arrow Connector 63">
            <a:extLst>
              <a:ext uri="{FF2B5EF4-FFF2-40B4-BE49-F238E27FC236}">
                <a16:creationId xmlns:a16="http://schemas.microsoft.com/office/drawing/2014/main" id="{CE2C5C33-1056-87D6-4848-A85B18A1A26E}"/>
              </a:ext>
            </a:extLst>
          </p:cNvPr>
          <p:cNvCxnSpPr>
            <a:cxnSpLocks/>
          </p:cNvCxnSpPr>
          <p:nvPr/>
        </p:nvCxnSpPr>
        <p:spPr>
          <a:xfrm>
            <a:off x="7032620" y="3326767"/>
            <a:ext cx="1793132" cy="1631414"/>
          </a:xfrm>
          <a:prstGeom prst="straightConnector1">
            <a:avLst/>
          </a:prstGeom>
          <a:ln>
            <a:solidFill>
              <a:srgbClr val="002060"/>
            </a:solidFill>
            <a:tailEnd type="none"/>
          </a:ln>
        </p:spPr>
        <p:style>
          <a:lnRef idx="2">
            <a:schemeClr val="accent2"/>
          </a:lnRef>
          <a:fillRef idx="0">
            <a:schemeClr val="accent2"/>
          </a:fillRef>
          <a:effectRef idx="1">
            <a:schemeClr val="accent2"/>
          </a:effectRef>
          <a:fontRef idx="minor">
            <a:schemeClr val="tx1"/>
          </a:fontRef>
        </p:style>
      </p:cxnSp>
      <p:pic>
        <p:nvPicPr>
          <p:cNvPr id="66" name="Graphic 65" descr="User">
            <a:extLst>
              <a:ext uri="{FF2B5EF4-FFF2-40B4-BE49-F238E27FC236}">
                <a16:creationId xmlns:a16="http://schemas.microsoft.com/office/drawing/2014/main" id="{C00A4C55-81DC-5A46-2D51-9825EA45FA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22231" y="2775056"/>
            <a:ext cx="726506" cy="726506"/>
          </a:xfrm>
          <a:prstGeom prst="rect">
            <a:avLst/>
          </a:prstGeom>
        </p:spPr>
      </p:pic>
      <p:cxnSp>
        <p:nvCxnSpPr>
          <p:cNvPr id="70" name="Straight Arrow Connector 69">
            <a:extLst>
              <a:ext uri="{FF2B5EF4-FFF2-40B4-BE49-F238E27FC236}">
                <a16:creationId xmlns:a16="http://schemas.microsoft.com/office/drawing/2014/main" id="{0CA23EA7-EC64-1E9E-97C5-75B947E2CB8B}"/>
              </a:ext>
            </a:extLst>
          </p:cNvPr>
          <p:cNvCxnSpPr>
            <a:cxnSpLocks/>
            <a:stCxn id="58" idx="3"/>
          </p:cNvCxnSpPr>
          <p:nvPr/>
        </p:nvCxnSpPr>
        <p:spPr>
          <a:xfrm>
            <a:off x="7108820" y="3402967"/>
            <a:ext cx="2209215" cy="1555214"/>
          </a:xfrm>
          <a:prstGeom prst="straightConnector1">
            <a:avLst/>
          </a:prstGeom>
          <a:ln>
            <a:solidFill>
              <a:srgbClr val="C00000"/>
            </a:solidFill>
            <a:prstDash val="dash"/>
            <a:tailEnd type="none"/>
          </a:ln>
        </p:spPr>
        <p:style>
          <a:lnRef idx="2">
            <a:schemeClr val="accent2"/>
          </a:lnRef>
          <a:fillRef idx="0">
            <a:schemeClr val="accent2"/>
          </a:fillRef>
          <a:effectRef idx="1">
            <a:schemeClr val="accent2"/>
          </a:effectRef>
          <a:fontRef idx="minor">
            <a:schemeClr val="tx1"/>
          </a:fontRef>
        </p:style>
      </p:cxnSp>
      <p:cxnSp>
        <p:nvCxnSpPr>
          <p:cNvPr id="72" name="Straight Arrow Connector 71">
            <a:extLst>
              <a:ext uri="{FF2B5EF4-FFF2-40B4-BE49-F238E27FC236}">
                <a16:creationId xmlns:a16="http://schemas.microsoft.com/office/drawing/2014/main" id="{C090014E-B687-534E-6A01-8141BECD8DF6}"/>
              </a:ext>
            </a:extLst>
          </p:cNvPr>
          <p:cNvCxnSpPr>
            <a:cxnSpLocks/>
          </p:cNvCxnSpPr>
          <p:nvPr/>
        </p:nvCxnSpPr>
        <p:spPr>
          <a:xfrm flipV="1">
            <a:off x="7032620" y="2031367"/>
            <a:ext cx="1620467" cy="1018291"/>
          </a:xfrm>
          <a:prstGeom prst="straightConnector1">
            <a:avLst/>
          </a:prstGeom>
          <a:ln>
            <a:solidFill>
              <a:srgbClr val="C00000"/>
            </a:solidFill>
            <a:prstDash val="dash"/>
            <a:tailEnd type="none"/>
          </a:ln>
        </p:spPr>
        <p:style>
          <a:lnRef idx="2">
            <a:schemeClr val="accent2"/>
          </a:lnRef>
          <a:fillRef idx="0">
            <a:schemeClr val="accent2"/>
          </a:fillRef>
          <a:effectRef idx="1">
            <a:schemeClr val="accent2"/>
          </a:effectRef>
          <a:fontRef idx="minor">
            <a:schemeClr val="tx1"/>
          </a:fontRef>
        </p:style>
      </p:cxnSp>
      <p:cxnSp>
        <p:nvCxnSpPr>
          <p:cNvPr id="74" name="Straight Arrow Connector 73">
            <a:extLst>
              <a:ext uri="{FF2B5EF4-FFF2-40B4-BE49-F238E27FC236}">
                <a16:creationId xmlns:a16="http://schemas.microsoft.com/office/drawing/2014/main" id="{AB0B3A1A-ED43-9715-3E06-E025624C9E7C}"/>
              </a:ext>
            </a:extLst>
          </p:cNvPr>
          <p:cNvCxnSpPr>
            <a:cxnSpLocks/>
          </p:cNvCxnSpPr>
          <p:nvPr/>
        </p:nvCxnSpPr>
        <p:spPr>
          <a:xfrm>
            <a:off x="7108820" y="3210227"/>
            <a:ext cx="3163909" cy="894699"/>
          </a:xfrm>
          <a:prstGeom prst="straightConnector1">
            <a:avLst/>
          </a:prstGeom>
          <a:ln>
            <a:solidFill>
              <a:srgbClr val="C00000"/>
            </a:solidFill>
            <a:prstDash val="dash"/>
            <a:tailEnd type="triangle"/>
          </a:ln>
        </p:spPr>
        <p:style>
          <a:lnRef idx="2">
            <a:schemeClr val="accent2"/>
          </a:lnRef>
          <a:fillRef idx="0">
            <a:schemeClr val="accent2"/>
          </a:fillRef>
          <a:effectRef idx="1">
            <a:schemeClr val="accent2"/>
          </a:effectRef>
          <a:fontRef idx="minor">
            <a:schemeClr val="tx1"/>
          </a:fontRef>
        </p:style>
      </p:cxnSp>
      <p:cxnSp>
        <p:nvCxnSpPr>
          <p:cNvPr id="75" name="Straight Arrow Connector 74">
            <a:extLst>
              <a:ext uri="{FF2B5EF4-FFF2-40B4-BE49-F238E27FC236}">
                <a16:creationId xmlns:a16="http://schemas.microsoft.com/office/drawing/2014/main" id="{D8804C58-23E1-0B7B-3AD8-CB0858F62927}"/>
              </a:ext>
            </a:extLst>
          </p:cNvPr>
          <p:cNvCxnSpPr>
            <a:cxnSpLocks/>
          </p:cNvCxnSpPr>
          <p:nvPr/>
        </p:nvCxnSpPr>
        <p:spPr>
          <a:xfrm>
            <a:off x="11148737" y="3218593"/>
            <a:ext cx="0" cy="983714"/>
          </a:xfrm>
          <a:prstGeom prst="straightConnector1">
            <a:avLst/>
          </a:prstGeom>
          <a:ln w="190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964739DB-DA63-17F1-38E7-BE6DFE8D195C}"/>
              </a:ext>
            </a:extLst>
          </p:cNvPr>
          <p:cNvSpPr txBox="1"/>
          <p:nvPr/>
        </p:nvSpPr>
        <p:spPr>
          <a:xfrm>
            <a:off x="11210572" y="3501562"/>
            <a:ext cx="434581" cy="369332"/>
          </a:xfrm>
          <a:prstGeom prst="rect">
            <a:avLst/>
          </a:prstGeom>
          <a:noFill/>
        </p:spPr>
        <p:txBody>
          <a:bodyPr wrap="square">
            <a:spAutoFit/>
          </a:bodyPr>
          <a:lstStyle/>
          <a:p>
            <a:r>
              <a:rPr lang="en-US" dirty="0">
                <a:solidFill>
                  <a:srgbClr val="454545"/>
                </a:solidFill>
              </a:rPr>
              <a:t>d</a:t>
            </a:r>
            <a:endParaRPr lang="en-US" dirty="0"/>
          </a:p>
        </p:txBody>
      </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0AC1AED9-9A1B-176C-7EE0-8F196D260134}"/>
                  </a:ext>
                </a:extLst>
              </p:cNvPr>
              <p:cNvSpPr txBox="1"/>
              <p:nvPr/>
            </p:nvSpPr>
            <p:spPr>
              <a:xfrm>
                <a:off x="6327916" y="5413535"/>
                <a:ext cx="5279888" cy="1734321"/>
              </a:xfrm>
              <a:prstGeom prst="rect">
                <a:avLst/>
              </a:prstGeom>
              <a:noFill/>
            </p:spPr>
            <p:txBody>
              <a:bodyPr wrap="square">
                <a:spAutoFit/>
              </a:bodyPr>
              <a:lstStyle/>
              <a:p>
                <a:r>
                  <a:rPr lang="en-US" dirty="0">
                    <a:solidFill>
                      <a:srgbClr val="454545"/>
                    </a:solidFill>
                  </a:rPr>
                  <a:t>mmWave/Terahertz (</a:t>
                </a:r>
                <a:r>
                  <a:rPr lang="en-US" dirty="0">
                    <a:solidFill>
                      <a:srgbClr val="FF0000"/>
                    </a:solidFill>
                  </a:rPr>
                  <a:t>conjectures</a:t>
                </a:r>
                <a:r>
                  <a:rPr lang="en-US" dirty="0">
                    <a:solidFill>
                      <a:srgbClr val="454545"/>
                    </a:solidFill>
                  </a:rPr>
                  <a:t>):</a:t>
                </a:r>
                <a:br>
                  <a:rPr lang="en-US" b="1" dirty="0">
                    <a:solidFill>
                      <a:srgbClr val="FF0000"/>
                    </a:solidFill>
                  </a:rPr>
                </a:br>
                <a14:m>
                  <m:oMath xmlns:m="http://schemas.openxmlformats.org/officeDocument/2006/math">
                    <m:sSub>
                      <m:sSubPr>
                        <m:ctrlPr>
                          <a:rPr lang="en-US" i="1">
                            <a:solidFill>
                              <a:srgbClr val="454545"/>
                            </a:solidFill>
                            <a:latin typeface="Cambria Math" panose="02040503050406030204" pitchFamily="18" charset="0"/>
                          </a:rPr>
                        </m:ctrlPr>
                      </m:sSubPr>
                      <m:e>
                        <m:r>
                          <a:rPr lang="en-US" b="0" i="1" smtClean="0">
                            <a:solidFill>
                              <a:srgbClr val="454545"/>
                            </a:solidFill>
                            <a:latin typeface="Cambria Math" panose="02040503050406030204" pitchFamily="18" charset="0"/>
                          </a:rPr>
                          <m:t>1</m:t>
                        </m:r>
                        <m:r>
                          <a:rPr lang="en-US" i="1">
                            <a:solidFill>
                              <a:srgbClr val="454545"/>
                            </a:solidFill>
                            <a:latin typeface="Cambria Math" panose="02040503050406030204" pitchFamily="18" charset="0"/>
                          </a:rPr>
                          <m:t>) </m:t>
                        </m:r>
                        <m:sSub>
                          <m:sSubPr>
                            <m:ctrlPr>
                              <a:rPr lang="en-US" i="1">
                                <a:solidFill>
                                  <a:srgbClr val="454545"/>
                                </a:solidFill>
                                <a:latin typeface="Cambria Math" panose="02040503050406030204" pitchFamily="18" charset="0"/>
                              </a:rPr>
                            </m:ctrlPr>
                          </m:sSubPr>
                          <m:e>
                            <m:r>
                              <a:rPr lang="en-US" i="1">
                                <a:solidFill>
                                  <a:srgbClr val="454545"/>
                                </a:solidFill>
                                <a:latin typeface="Cambria Math" panose="02040503050406030204" pitchFamily="18" charset="0"/>
                              </a:rPr>
                              <m:t>h</m:t>
                            </m:r>
                          </m:e>
                          <m:sub>
                            <m:r>
                              <a:rPr lang="en-US" i="1">
                                <a:solidFill>
                                  <a:srgbClr val="454545"/>
                                </a:solidFill>
                                <a:latin typeface="Cambria Math" panose="02040503050406030204" pitchFamily="18" charset="0"/>
                              </a:rPr>
                              <m:t>1</m:t>
                            </m:r>
                          </m:sub>
                        </m:sSub>
                        <m:r>
                          <a:rPr lang="en-US" i="1">
                            <a:solidFill>
                              <a:srgbClr val="454545"/>
                            </a:solidFill>
                            <a:latin typeface="Cambria Math" panose="02040503050406030204" pitchFamily="18" charset="0"/>
                          </a:rPr>
                          <m:t>≠</m:t>
                        </m:r>
                        <m:sSub>
                          <m:sSubPr>
                            <m:ctrlPr>
                              <a:rPr lang="en-US" i="1">
                                <a:solidFill>
                                  <a:srgbClr val="454545"/>
                                </a:solidFill>
                                <a:latin typeface="Cambria Math" panose="02040503050406030204" pitchFamily="18" charset="0"/>
                              </a:rPr>
                            </m:ctrlPr>
                          </m:sSubPr>
                          <m:e>
                            <m:r>
                              <a:rPr lang="en-US" i="1">
                                <a:solidFill>
                                  <a:srgbClr val="454545"/>
                                </a:solidFill>
                                <a:latin typeface="Cambria Math" panose="02040503050406030204" pitchFamily="18" charset="0"/>
                              </a:rPr>
                              <m:t>h</m:t>
                            </m:r>
                          </m:e>
                          <m:sub>
                            <m:r>
                              <a:rPr lang="en-US" i="1">
                                <a:solidFill>
                                  <a:srgbClr val="454545"/>
                                </a:solidFill>
                                <a:latin typeface="Cambria Math" panose="02040503050406030204" pitchFamily="18" charset="0"/>
                              </a:rPr>
                              <m:t>2</m:t>
                            </m:r>
                          </m:sub>
                        </m:sSub>
                        <m:r>
                          <a:rPr lang="en-US" i="1">
                            <a:solidFill>
                              <a:srgbClr val="454545"/>
                            </a:solidFill>
                            <a:latin typeface="Cambria Math" panose="02040503050406030204" pitchFamily="18" charset="0"/>
                          </a:rPr>
                          <m:t> </m:t>
                        </m:r>
                        <m:r>
                          <a:rPr lang="en-US" b="0" i="1" smtClean="0">
                            <a:solidFill>
                              <a:srgbClr val="454545"/>
                            </a:solidFill>
                            <a:latin typeface="Cambria Math" panose="02040503050406030204" pitchFamily="18" charset="0"/>
                          </a:rPr>
                          <m:t>,</m:t>
                        </m:r>
                        <m:r>
                          <a:rPr lang="en-US" i="1">
                            <a:solidFill>
                              <a:srgbClr val="454545"/>
                            </a:solidFill>
                            <a:latin typeface="Cambria Math" panose="02040503050406030204" pitchFamily="18" charset="0"/>
                          </a:rPr>
                          <m:t> </m:t>
                        </m:r>
                        <m:r>
                          <a:rPr lang="en-US" i="1">
                            <a:solidFill>
                              <a:srgbClr val="454545"/>
                            </a:solidFill>
                            <a:latin typeface="Cambria Math" panose="02040503050406030204" pitchFamily="18" charset="0"/>
                          </a:rPr>
                          <m:t>𝐵</m:t>
                        </m:r>
                      </m:e>
                      <m:sub>
                        <m:r>
                          <a:rPr lang="en-US" i="1">
                            <a:solidFill>
                              <a:srgbClr val="454545"/>
                            </a:solidFill>
                            <a:latin typeface="Cambria Math" panose="02040503050406030204" pitchFamily="18" charset="0"/>
                          </a:rPr>
                          <m:t>1</m:t>
                        </m:r>
                      </m:sub>
                    </m:sSub>
                    <m:r>
                      <a:rPr lang="en-US" b="0" i="1" smtClean="0">
                        <a:solidFill>
                          <a:srgbClr val="454545"/>
                        </a:solidFill>
                        <a:latin typeface="Cambria Math" panose="02040503050406030204" pitchFamily="18" charset="0"/>
                      </a:rPr>
                      <m:t>≠</m:t>
                    </m:r>
                    <m:sSub>
                      <m:sSubPr>
                        <m:ctrlPr>
                          <a:rPr lang="en-US" i="1">
                            <a:solidFill>
                              <a:srgbClr val="454545"/>
                            </a:solidFill>
                            <a:latin typeface="Cambria Math" panose="02040503050406030204" pitchFamily="18" charset="0"/>
                          </a:rPr>
                        </m:ctrlPr>
                      </m:sSubPr>
                      <m:e>
                        <m:r>
                          <a:rPr lang="en-US" i="1">
                            <a:solidFill>
                              <a:srgbClr val="454545"/>
                            </a:solidFill>
                            <a:latin typeface="Cambria Math" panose="02040503050406030204" pitchFamily="18" charset="0"/>
                          </a:rPr>
                          <m:t>𝐵</m:t>
                        </m:r>
                      </m:e>
                      <m:sub>
                        <m:r>
                          <a:rPr lang="en-US" i="1">
                            <a:solidFill>
                              <a:srgbClr val="454545"/>
                            </a:solidFill>
                            <a:latin typeface="Cambria Math" panose="02040503050406030204" pitchFamily="18" charset="0"/>
                          </a:rPr>
                          <m:t>2</m:t>
                        </m:r>
                      </m:sub>
                    </m:sSub>
                  </m:oMath>
                </a14:m>
                <a:r>
                  <a:rPr lang="en-US" dirty="0"/>
                  <a:t> for </a:t>
                </a:r>
                <a14:m>
                  <m:oMath xmlns:m="http://schemas.openxmlformats.org/officeDocument/2006/math">
                    <m:r>
                      <a:rPr lang="en-US" i="1">
                        <a:latin typeface="Cambria Math" panose="02040503050406030204" pitchFamily="18" charset="0"/>
                      </a:rPr>
                      <m:t>𝑑</m:t>
                    </m:r>
                    <m:r>
                      <a:rPr lang="en-US" i="1">
                        <a:latin typeface="Cambria Math" panose="02040503050406030204" pitchFamily="18" charset="0"/>
                      </a:rPr>
                      <m:t>&gt;</m:t>
                    </m:r>
                    <m:f>
                      <m:fPr>
                        <m:ctrlPr>
                          <a:rPr lang="en-US" i="1">
                            <a:latin typeface="Cambria Math" panose="02040503050406030204" pitchFamily="18" charset="0"/>
                          </a:rPr>
                        </m:ctrlPr>
                      </m:fPr>
                      <m:num>
                        <m:r>
                          <a:rPr lang="en-US" i="1">
                            <a:latin typeface="Cambria Math" panose="02040503050406030204" pitchFamily="18" charset="0"/>
                          </a:rPr>
                          <m:t>𝜆</m:t>
                        </m:r>
                      </m:num>
                      <m:den>
                        <m:r>
                          <a:rPr lang="en-US" i="1">
                            <a:latin typeface="Cambria Math" panose="02040503050406030204" pitchFamily="18" charset="0"/>
                          </a:rPr>
                          <m:t>2</m:t>
                        </m:r>
                      </m:den>
                    </m:f>
                    <m:r>
                      <a:rPr lang="en-US" b="1" i="1" smtClean="0">
                        <a:latin typeface="Cambria Math" panose="02040503050406030204" pitchFamily="18" charset="0"/>
                      </a:rPr>
                      <m:t> </m:t>
                    </m:r>
                    <m:r>
                      <a:rPr lang="en-US" b="1" i="1" smtClean="0">
                        <a:latin typeface="Cambria Math" panose="02040503050406030204" pitchFamily="18" charset="0"/>
                      </a:rPr>
                      <m:t>𝒂𝒏𝒅</m:t>
                    </m:r>
                    <m:r>
                      <a:rPr lang="en-US" b="1" i="1" smtClean="0">
                        <a:latin typeface="Cambria Math" panose="02040503050406030204" pitchFamily="18" charset="0"/>
                      </a:rPr>
                      <m:t> </m:t>
                    </m:r>
                    <m:r>
                      <a:rPr lang="en-US" b="1" i="0" dirty="0" smtClean="0">
                        <a:solidFill>
                          <a:srgbClr val="FF0000"/>
                        </a:solidFill>
                        <a:latin typeface="Cambria Math" panose="02040503050406030204" pitchFamily="18" charset="0"/>
                      </a:rPr>
                      <m:t>𝐀𝐨𝐀𝐬</m:t>
                    </m:r>
                    <m:r>
                      <a:rPr lang="en-US" b="1" i="0" dirty="0" smtClean="0">
                        <a:solidFill>
                          <a:srgbClr val="FF0000"/>
                        </a:solidFill>
                        <a:latin typeface="Cambria Math" panose="02040503050406030204" pitchFamily="18" charset="0"/>
                      </a:rPr>
                      <m:t> </m:t>
                    </m:r>
                    <m:r>
                      <a:rPr lang="en-US" b="1" i="0" dirty="0" smtClean="0">
                        <a:solidFill>
                          <a:srgbClr val="FF0000"/>
                        </a:solidFill>
                        <a:latin typeface="Cambria Math" panose="02040503050406030204" pitchFamily="18" charset="0"/>
                      </a:rPr>
                      <m:t>𝐚𝐫𝐞</m:t>
                    </m:r>
                    <m:r>
                      <a:rPr lang="en-US" b="1" i="0" dirty="0" smtClean="0">
                        <a:solidFill>
                          <a:srgbClr val="FF0000"/>
                        </a:solidFill>
                        <a:latin typeface="Cambria Math" panose="02040503050406030204" pitchFamily="18" charset="0"/>
                      </a:rPr>
                      <m:t> </m:t>
                    </m:r>
                    <m:r>
                      <a:rPr lang="en-US" b="1" i="0" dirty="0" smtClean="0">
                        <a:solidFill>
                          <a:srgbClr val="FF0000"/>
                        </a:solidFill>
                        <a:latin typeface="Cambria Math" panose="02040503050406030204" pitchFamily="18" charset="0"/>
                      </a:rPr>
                      <m:t>𝐦𝐨𝐫𝐞</m:t>
                    </m:r>
                  </m:oMath>
                </a14:m>
                <a:endParaRPr lang="en-US" b="1" i="0" dirty="0">
                  <a:solidFill>
                    <a:srgbClr val="FF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1" i="0" dirty="0" smtClean="0">
                          <a:solidFill>
                            <a:srgbClr val="FF0000"/>
                          </a:solidFill>
                          <a:latin typeface="Cambria Math" panose="02040503050406030204" pitchFamily="18" charset="0"/>
                        </a:rPr>
                        <m:t> </m:t>
                      </m:r>
                      <m:r>
                        <a:rPr lang="en-US" b="1" i="0" dirty="0" smtClean="0">
                          <a:solidFill>
                            <a:srgbClr val="FF0000"/>
                          </a:solidFill>
                          <a:latin typeface="Cambria Math" panose="02040503050406030204" pitchFamily="18" charset="0"/>
                        </a:rPr>
                        <m:t>𝐩𝐫𝐨𝐛𝐚𝐛𝐥𝐞</m:t>
                      </m:r>
                      <m:r>
                        <a:rPr lang="en-US" b="1" i="0" dirty="0" smtClean="0">
                          <a:solidFill>
                            <a:srgbClr val="FF0000"/>
                          </a:solidFill>
                          <a:latin typeface="Cambria Math" panose="02040503050406030204" pitchFamily="18" charset="0"/>
                        </a:rPr>
                        <m:t> </m:t>
                      </m:r>
                      <m:r>
                        <a:rPr lang="en-US" b="1" i="0" dirty="0" smtClean="0">
                          <a:solidFill>
                            <a:srgbClr val="FF0000"/>
                          </a:solidFill>
                          <a:latin typeface="Cambria Math" panose="02040503050406030204" pitchFamily="18" charset="0"/>
                        </a:rPr>
                        <m:t>𝐟𝐫𝐨𝐦</m:t>
                      </m:r>
                      <m:r>
                        <a:rPr lang="en-US" b="1" i="0" dirty="0" smtClean="0">
                          <a:solidFill>
                            <a:srgbClr val="FF0000"/>
                          </a:solidFill>
                          <a:latin typeface="Cambria Math" panose="02040503050406030204" pitchFamily="18" charset="0"/>
                        </a:rPr>
                        <m:t> </m:t>
                      </m:r>
                      <m:r>
                        <a:rPr lang="en-US" b="1" i="0" dirty="0" smtClean="0">
                          <a:solidFill>
                            <a:srgbClr val="FF0000"/>
                          </a:solidFill>
                          <a:latin typeface="Cambria Math" panose="02040503050406030204" pitchFamily="18" charset="0"/>
                        </a:rPr>
                        <m:t>𝐬𝐨𝐦𝐞</m:t>
                      </m:r>
                      <m:r>
                        <a:rPr lang="en-US" b="1" i="0" dirty="0" smtClean="0">
                          <a:solidFill>
                            <a:srgbClr val="FF0000"/>
                          </a:solidFill>
                          <a:latin typeface="Cambria Math" panose="02040503050406030204" pitchFamily="18" charset="0"/>
                        </a:rPr>
                        <m:t> </m:t>
                      </m:r>
                      <m:r>
                        <a:rPr lang="en-US" b="1" i="0" dirty="0" smtClean="0">
                          <a:solidFill>
                            <a:srgbClr val="FF0000"/>
                          </a:solidFill>
                          <a:latin typeface="Cambria Math" panose="02040503050406030204" pitchFamily="18" charset="0"/>
                        </a:rPr>
                        <m:t>𝐝𝐢𝐫𝐞𝐜𝐢𝐨𝐧𝐬</m:t>
                      </m:r>
                      <m:r>
                        <a:rPr lang="en-US" b="1" i="0" dirty="0" smtClean="0">
                          <a:solidFill>
                            <a:srgbClr val="FF0000"/>
                          </a:solidFill>
                          <a:latin typeface="Cambria Math" panose="02040503050406030204" pitchFamily="18" charset="0"/>
                        </a:rPr>
                        <m:t> </m:t>
                      </m:r>
                      <m:r>
                        <a:rPr lang="en-US" b="1" i="0" dirty="0" smtClean="0">
                          <a:solidFill>
                            <a:srgbClr val="FF0000"/>
                          </a:solidFill>
                          <a:latin typeface="Cambria Math" panose="02040503050406030204" pitchFamily="18" charset="0"/>
                        </a:rPr>
                        <m:t>𝐭𝐡𝐚𝐧</m:t>
                      </m:r>
                      <m:r>
                        <a:rPr lang="en-US" b="1" i="0" dirty="0" smtClean="0">
                          <a:solidFill>
                            <a:srgbClr val="FF0000"/>
                          </a:solidFill>
                          <a:latin typeface="Cambria Math" panose="02040503050406030204" pitchFamily="18" charset="0"/>
                        </a:rPr>
                        <m:t> </m:t>
                      </m:r>
                      <m:r>
                        <a:rPr lang="en-US" b="1" i="0" dirty="0" smtClean="0">
                          <a:solidFill>
                            <a:srgbClr val="FF0000"/>
                          </a:solidFill>
                          <a:latin typeface="Cambria Math" panose="02040503050406030204" pitchFamily="18" charset="0"/>
                        </a:rPr>
                        <m:t>𝐨𝐭𝐡𝐞𝐫𝐬</m:t>
                      </m:r>
                    </m:oMath>
                  </m:oMathPara>
                </a14:m>
                <a:endParaRPr lang="en-US" b="1" dirty="0">
                  <a:solidFill>
                    <a:srgbClr val="FF0000"/>
                  </a:solidFill>
                </a:endParaRPr>
              </a:p>
              <a:p>
                <a14:m>
                  <m:oMath xmlns:m="http://schemas.openxmlformats.org/officeDocument/2006/math">
                    <m:sSub>
                      <m:sSubPr>
                        <m:ctrlPr>
                          <a:rPr lang="en-US" b="0" i="1" smtClean="0">
                            <a:solidFill>
                              <a:srgbClr val="454545"/>
                            </a:solidFill>
                            <a:latin typeface="Cambria Math" panose="02040503050406030204" pitchFamily="18" charset="0"/>
                          </a:rPr>
                        </m:ctrlPr>
                      </m:sSubPr>
                      <m:e>
                        <m:r>
                          <a:rPr lang="en-US" b="0" i="1" smtClean="0">
                            <a:solidFill>
                              <a:srgbClr val="454545"/>
                            </a:solidFill>
                            <a:latin typeface="Cambria Math" panose="02040503050406030204" pitchFamily="18" charset="0"/>
                          </a:rPr>
                          <m:t>2) </m:t>
                        </m:r>
                        <m:sSub>
                          <m:sSubPr>
                            <m:ctrlPr>
                              <a:rPr lang="en-US" b="0" i="1" smtClean="0">
                                <a:solidFill>
                                  <a:srgbClr val="454545"/>
                                </a:solidFill>
                                <a:latin typeface="Cambria Math" panose="02040503050406030204" pitchFamily="18" charset="0"/>
                              </a:rPr>
                            </m:ctrlPr>
                          </m:sSubPr>
                          <m:e>
                            <m:r>
                              <a:rPr lang="en-US" b="0" i="1" smtClean="0">
                                <a:solidFill>
                                  <a:srgbClr val="454545"/>
                                </a:solidFill>
                                <a:latin typeface="Cambria Math" panose="02040503050406030204" pitchFamily="18" charset="0"/>
                              </a:rPr>
                              <m:t>h</m:t>
                            </m:r>
                          </m:e>
                          <m:sub>
                            <m:r>
                              <a:rPr lang="en-US" b="0" i="1" smtClean="0">
                                <a:solidFill>
                                  <a:srgbClr val="454545"/>
                                </a:solidFill>
                                <a:latin typeface="Cambria Math" panose="02040503050406030204" pitchFamily="18" charset="0"/>
                              </a:rPr>
                              <m:t>1</m:t>
                            </m:r>
                          </m:sub>
                        </m:sSub>
                        <m:r>
                          <a:rPr lang="en-US" b="0" i="1" smtClean="0">
                            <a:solidFill>
                              <a:srgbClr val="454545"/>
                            </a:solidFill>
                            <a:latin typeface="Cambria Math" panose="02040503050406030204" pitchFamily="18" charset="0"/>
                          </a:rPr>
                          <m:t>≠</m:t>
                        </m:r>
                        <m:sSub>
                          <m:sSubPr>
                            <m:ctrlPr>
                              <a:rPr lang="en-US" b="0" i="1" smtClean="0">
                                <a:solidFill>
                                  <a:srgbClr val="454545"/>
                                </a:solidFill>
                                <a:latin typeface="Cambria Math" panose="02040503050406030204" pitchFamily="18" charset="0"/>
                              </a:rPr>
                            </m:ctrlPr>
                          </m:sSubPr>
                          <m:e>
                            <m:r>
                              <a:rPr lang="en-US" b="0" i="1" smtClean="0">
                                <a:solidFill>
                                  <a:srgbClr val="454545"/>
                                </a:solidFill>
                                <a:latin typeface="Cambria Math" panose="02040503050406030204" pitchFamily="18" charset="0"/>
                              </a:rPr>
                              <m:t>h</m:t>
                            </m:r>
                          </m:e>
                          <m:sub>
                            <m:r>
                              <a:rPr lang="en-US" b="0" i="1" smtClean="0">
                                <a:solidFill>
                                  <a:srgbClr val="454545"/>
                                </a:solidFill>
                                <a:latin typeface="Cambria Math" panose="02040503050406030204" pitchFamily="18" charset="0"/>
                              </a:rPr>
                              <m:t>2</m:t>
                            </m:r>
                          </m:sub>
                        </m:sSub>
                        <m:r>
                          <a:rPr lang="en-US" b="0" i="1" smtClean="0">
                            <a:solidFill>
                              <a:srgbClr val="454545"/>
                            </a:solidFill>
                            <a:latin typeface="Cambria Math" panose="02040503050406030204" pitchFamily="18" charset="0"/>
                          </a:rPr>
                          <m:t> </m:t>
                        </m:r>
                        <m:r>
                          <a:rPr lang="en-US" b="0" i="1" smtClean="0">
                            <a:solidFill>
                              <a:srgbClr val="454545"/>
                            </a:solidFill>
                            <a:latin typeface="Cambria Math" panose="02040503050406030204" pitchFamily="18" charset="0"/>
                          </a:rPr>
                          <m:t>𝑎𝑛𝑑</m:t>
                        </m:r>
                        <m:r>
                          <a:rPr lang="en-US" b="0" i="1" smtClean="0">
                            <a:solidFill>
                              <a:srgbClr val="454545"/>
                            </a:solidFill>
                            <a:latin typeface="Cambria Math" panose="02040503050406030204" pitchFamily="18" charset="0"/>
                          </a:rPr>
                          <m:t> </m:t>
                        </m:r>
                        <m:r>
                          <a:rPr lang="en-US" b="0" i="1" smtClean="0">
                            <a:solidFill>
                              <a:srgbClr val="454545"/>
                            </a:solidFill>
                            <a:latin typeface="Cambria Math" panose="02040503050406030204" pitchFamily="18" charset="0"/>
                          </a:rPr>
                          <m:t>𝐵</m:t>
                        </m:r>
                      </m:e>
                      <m:sub>
                        <m:r>
                          <a:rPr lang="en-US" b="0" i="1" smtClean="0">
                            <a:solidFill>
                              <a:srgbClr val="454545"/>
                            </a:solidFill>
                            <a:latin typeface="Cambria Math" panose="02040503050406030204" pitchFamily="18" charset="0"/>
                          </a:rPr>
                          <m:t>1</m:t>
                        </m:r>
                      </m:sub>
                    </m:sSub>
                    <m:r>
                      <a:rPr lang="en-US" b="0" i="1" smtClean="0">
                        <a:solidFill>
                          <a:srgbClr val="454545"/>
                        </a:solidFill>
                        <a:latin typeface="Cambria Math" panose="02040503050406030204" pitchFamily="18" charset="0"/>
                      </a:rPr>
                      <m:t>≃</m:t>
                    </m:r>
                    <m:sSub>
                      <m:sSubPr>
                        <m:ctrlPr>
                          <a:rPr lang="en-US" b="0" i="1" smtClean="0">
                            <a:solidFill>
                              <a:srgbClr val="454545"/>
                            </a:solidFill>
                            <a:latin typeface="Cambria Math" panose="02040503050406030204" pitchFamily="18" charset="0"/>
                          </a:rPr>
                        </m:ctrlPr>
                      </m:sSubPr>
                      <m:e>
                        <m:r>
                          <a:rPr lang="en-US" b="0" i="1" smtClean="0">
                            <a:solidFill>
                              <a:srgbClr val="454545"/>
                            </a:solidFill>
                            <a:latin typeface="Cambria Math" panose="02040503050406030204" pitchFamily="18" charset="0"/>
                          </a:rPr>
                          <m:t>𝐵</m:t>
                        </m:r>
                      </m:e>
                      <m:sub>
                        <m:r>
                          <a:rPr lang="en-US" b="0" i="1" smtClean="0">
                            <a:solidFill>
                              <a:srgbClr val="454545"/>
                            </a:solidFill>
                            <a:latin typeface="Cambria Math" panose="02040503050406030204" pitchFamily="18" charset="0"/>
                          </a:rPr>
                          <m:t>2</m:t>
                        </m:r>
                      </m:sub>
                    </m:sSub>
                  </m:oMath>
                </a14:m>
                <a:r>
                  <a:rPr lang="en-US" dirty="0"/>
                  <a:t> for </a:t>
                </a:r>
                <a14:m>
                  <m:oMath xmlns:m="http://schemas.openxmlformats.org/officeDocument/2006/math">
                    <m:r>
                      <a:rPr lang="en-US" b="0" i="1" smtClean="0">
                        <a:latin typeface="Cambria Math" panose="02040503050406030204" pitchFamily="18" charset="0"/>
                      </a:rPr>
                      <m:t>𝑑</m:t>
                    </m:r>
                    <m:r>
                      <a:rPr lang="en-US" b="0" i="1" smtClean="0">
                        <a:latin typeface="Cambria Math" panose="02040503050406030204" pitchFamily="18" charset="0"/>
                      </a:rPr>
                      <m:t>&gt;</m:t>
                    </m:r>
                    <m:f>
                      <m:fPr>
                        <m:ctrlPr>
                          <a:rPr lang="en-US" b="0" i="1" smtClean="0">
                            <a:latin typeface="Cambria Math" panose="02040503050406030204" pitchFamily="18" charset="0"/>
                          </a:rPr>
                        </m:ctrlPr>
                      </m:fPr>
                      <m:num>
                        <m:r>
                          <a:rPr lang="en-US" b="0" i="1" smtClean="0">
                            <a:latin typeface="Cambria Math" panose="02040503050406030204" pitchFamily="18" charset="0"/>
                          </a:rPr>
                          <m:t>𝜆</m:t>
                        </m:r>
                      </m:num>
                      <m:den>
                        <m:r>
                          <a:rPr lang="en-US" b="0" i="1" smtClean="0">
                            <a:latin typeface="Cambria Math" panose="02040503050406030204" pitchFamily="18" charset="0"/>
                          </a:rPr>
                          <m:t>2</m:t>
                        </m:r>
                      </m:den>
                    </m:f>
                  </m:oMath>
                </a14:m>
                <a:r>
                  <a:rPr lang="en-US" dirty="0"/>
                  <a:t> </a:t>
                </a:r>
                <a14:m>
                  <m:oMath xmlns:m="http://schemas.openxmlformats.org/officeDocument/2006/math">
                    <m:r>
                      <a:rPr lang="en-US" b="0" i="1" dirty="0" smtClean="0">
                        <a:latin typeface="Cambria Math" panose="02040503050406030204" pitchFamily="18" charset="0"/>
                      </a:rPr>
                      <m:t>⇒</m:t>
                    </m:r>
                    <m:r>
                      <a:rPr lang="en-US" b="1" i="0" dirty="0" smtClean="0">
                        <a:solidFill>
                          <a:srgbClr val="FF0000"/>
                        </a:solidFill>
                        <a:latin typeface="Cambria Math" panose="02040503050406030204" pitchFamily="18" charset="0"/>
                      </a:rPr>
                      <m:t>𝐁𝐂𝐓</m:t>
                    </m:r>
                    <m:r>
                      <a:rPr lang="en-US" b="1" i="0" dirty="0" smtClean="0">
                        <a:solidFill>
                          <a:srgbClr val="FF0000"/>
                        </a:solidFill>
                        <a:latin typeface="Cambria Math" panose="02040503050406030204" pitchFamily="18" charset="0"/>
                      </a:rPr>
                      <m:t>≠</m:t>
                    </m:r>
                    <m:r>
                      <a:rPr lang="en-US" b="1" i="0" dirty="0" smtClean="0">
                        <a:solidFill>
                          <a:srgbClr val="FF0000"/>
                        </a:solidFill>
                        <a:latin typeface="Cambria Math" panose="02040503050406030204" pitchFamily="18" charset="0"/>
                      </a:rPr>
                      <m:t>𝐂𝐂𝐓</m:t>
                    </m:r>
                  </m:oMath>
                </a14:m>
                <a:endParaRPr lang="en-US" b="1" dirty="0">
                  <a:solidFill>
                    <a:srgbClr val="FF0000"/>
                  </a:solidFill>
                </a:endParaRPr>
              </a:p>
              <a:p>
                <a:pPr algn="ctr"/>
                <a:endParaRPr lang="en-US" b="1" dirty="0">
                  <a:solidFill>
                    <a:srgbClr val="FF0000"/>
                  </a:solidFill>
                </a:endParaRPr>
              </a:p>
            </p:txBody>
          </p:sp>
        </mc:Choice>
        <mc:Fallback xmlns="">
          <p:sp>
            <p:nvSpPr>
              <p:cNvPr id="77" name="TextBox 76">
                <a:extLst>
                  <a:ext uri="{FF2B5EF4-FFF2-40B4-BE49-F238E27FC236}">
                    <a16:creationId xmlns:a16="http://schemas.microsoft.com/office/drawing/2014/main" id="{0AC1AED9-9A1B-176C-7EE0-8F196D260134}"/>
                  </a:ext>
                </a:extLst>
              </p:cNvPr>
              <p:cNvSpPr txBox="1">
                <a:spLocks noRot="1" noChangeAspect="1" noMove="1" noResize="1" noEditPoints="1" noAdjustHandles="1" noChangeArrowheads="1" noChangeShapeType="1" noTextEdit="1"/>
              </p:cNvSpPr>
              <p:nvPr/>
            </p:nvSpPr>
            <p:spPr>
              <a:xfrm>
                <a:off x="6327916" y="5413535"/>
                <a:ext cx="5279888" cy="1734321"/>
              </a:xfrm>
              <a:prstGeom prst="rect">
                <a:avLst/>
              </a:prstGeom>
              <a:blipFill>
                <a:blip r:embed="rId8"/>
                <a:stretch>
                  <a:fillRect l="-924" t="-1404"/>
                </a:stretch>
              </a:blipFill>
            </p:spPr>
            <p:txBody>
              <a:bodyPr/>
              <a:lstStyle/>
              <a:p>
                <a:r>
                  <a:rPr lang="en-US">
                    <a:noFill/>
                  </a:rPr>
                  <a:t> </a:t>
                </a:r>
              </a:p>
            </p:txBody>
          </p:sp>
        </mc:Fallback>
      </mc:AlternateContent>
      <p:sp>
        <p:nvSpPr>
          <p:cNvPr id="78" name="Multiplication Sign 77">
            <a:extLst>
              <a:ext uri="{FF2B5EF4-FFF2-40B4-BE49-F238E27FC236}">
                <a16:creationId xmlns:a16="http://schemas.microsoft.com/office/drawing/2014/main" id="{D2C2DC0D-D184-E238-7E06-3BC0FAE3187E}"/>
              </a:ext>
            </a:extLst>
          </p:cNvPr>
          <p:cNvSpPr>
            <a:spLocks noChangeAspect="1"/>
          </p:cNvSpPr>
          <p:nvPr/>
        </p:nvSpPr>
        <p:spPr>
          <a:xfrm>
            <a:off x="8651110" y="4767681"/>
            <a:ext cx="362102" cy="365760"/>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Multiplication Sign 79">
            <a:extLst>
              <a:ext uri="{FF2B5EF4-FFF2-40B4-BE49-F238E27FC236}">
                <a16:creationId xmlns:a16="http://schemas.microsoft.com/office/drawing/2014/main" id="{6E389CB4-6A97-E00A-3249-2D5CD01378A6}"/>
              </a:ext>
            </a:extLst>
          </p:cNvPr>
          <p:cNvSpPr>
            <a:spLocks noChangeAspect="1"/>
          </p:cNvSpPr>
          <p:nvPr/>
        </p:nvSpPr>
        <p:spPr>
          <a:xfrm>
            <a:off x="9098861" y="4790729"/>
            <a:ext cx="362102" cy="365760"/>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Multiplication Sign 80">
            <a:extLst>
              <a:ext uri="{FF2B5EF4-FFF2-40B4-BE49-F238E27FC236}">
                <a16:creationId xmlns:a16="http://schemas.microsoft.com/office/drawing/2014/main" id="{641531DA-B1E7-84D1-8E91-10CA820978DF}"/>
              </a:ext>
            </a:extLst>
          </p:cNvPr>
          <p:cNvSpPr>
            <a:spLocks noChangeAspect="1"/>
          </p:cNvSpPr>
          <p:nvPr/>
        </p:nvSpPr>
        <p:spPr>
          <a:xfrm>
            <a:off x="8443958" y="1854065"/>
            <a:ext cx="362102" cy="365760"/>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ultiplication Sign 81">
            <a:extLst>
              <a:ext uri="{FF2B5EF4-FFF2-40B4-BE49-F238E27FC236}">
                <a16:creationId xmlns:a16="http://schemas.microsoft.com/office/drawing/2014/main" id="{852F6640-74D0-3369-570D-6CD7B4CEEF65}"/>
              </a:ext>
            </a:extLst>
          </p:cNvPr>
          <p:cNvSpPr>
            <a:spLocks noChangeAspect="1"/>
          </p:cNvSpPr>
          <p:nvPr/>
        </p:nvSpPr>
        <p:spPr>
          <a:xfrm>
            <a:off x="8806060" y="1850255"/>
            <a:ext cx="362102" cy="365760"/>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User">
            <a:extLst>
              <a:ext uri="{FF2B5EF4-FFF2-40B4-BE49-F238E27FC236}">
                <a16:creationId xmlns:a16="http://schemas.microsoft.com/office/drawing/2014/main" id="{20021B5D-D717-9B5C-3181-1FD46F30D00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17216" y="3776916"/>
            <a:ext cx="726506" cy="726506"/>
          </a:xfrm>
          <a:prstGeom prst="rect">
            <a:avLst/>
          </a:prstGeom>
        </p:spPr>
      </p:pic>
      <p:sp>
        <p:nvSpPr>
          <p:cNvPr id="6" name="Oval 5">
            <a:extLst>
              <a:ext uri="{FF2B5EF4-FFF2-40B4-BE49-F238E27FC236}">
                <a16:creationId xmlns:a16="http://schemas.microsoft.com/office/drawing/2014/main" id="{AF1C81A2-84DC-C801-FD67-279E64E37DAB}"/>
              </a:ext>
            </a:extLst>
          </p:cNvPr>
          <p:cNvSpPr/>
          <p:nvPr/>
        </p:nvSpPr>
        <p:spPr>
          <a:xfrm rot="20205374">
            <a:off x="1248377" y="2429188"/>
            <a:ext cx="2444396" cy="425960"/>
          </a:xfrm>
          <a:prstGeom prst="ellipse">
            <a:avLst/>
          </a:prstGeom>
          <a:solidFill>
            <a:srgbClr val="FF0000">
              <a:alpha val="73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01B214F-EE52-5DA0-591A-8F0631475A02}"/>
              </a:ext>
            </a:extLst>
          </p:cNvPr>
          <p:cNvSpPr/>
          <p:nvPr/>
        </p:nvSpPr>
        <p:spPr>
          <a:xfrm rot="2023788">
            <a:off x="1206720" y="3591133"/>
            <a:ext cx="2444396" cy="425960"/>
          </a:xfrm>
          <a:prstGeom prst="ellipse">
            <a:avLst/>
          </a:prstGeom>
          <a:solidFill>
            <a:srgbClr val="FF0000">
              <a:alpha val="73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52F7AC2-45D4-EF56-54FB-EF113C4E15DD}"/>
                  </a:ext>
                </a:extLst>
              </p:cNvPr>
              <p:cNvSpPr txBox="1"/>
              <p:nvPr/>
            </p:nvSpPr>
            <p:spPr>
              <a:xfrm>
                <a:off x="10263681" y="2449914"/>
                <a:ext cx="1363726" cy="381451"/>
              </a:xfrm>
              <a:prstGeom prst="rect">
                <a:avLst/>
              </a:prstGeom>
              <a:noFill/>
            </p:spPr>
            <p:txBody>
              <a:bodyPr wrap="square">
                <a:spAutoFit/>
              </a:bodyPr>
              <a:lstStyle/>
              <a:p>
                <a14:m>
                  <m:oMath xmlns:m="http://schemas.openxmlformats.org/officeDocument/2006/math">
                    <m:sSub>
                      <m:sSubPr>
                        <m:ctrlPr>
                          <a:rPr lang="en-US" b="0" i="1" smtClean="0">
                            <a:solidFill>
                              <a:srgbClr val="454545"/>
                            </a:solidFill>
                            <a:latin typeface="Cambria Math" panose="02040503050406030204" pitchFamily="18" charset="0"/>
                          </a:rPr>
                        </m:ctrlPr>
                      </m:sSubPr>
                      <m:e>
                        <m:r>
                          <a:rPr lang="en-US" b="0" i="1" smtClean="0">
                            <a:solidFill>
                              <a:srgbClr val="454545"/>
                            </a:solidFill>
                            <a:latin typeface="Cambria Math" panose="02040503050406030204" pitchFamily="18" charset="0"/>
                          </a:rPr>
                          <m:t>h</m:t>
                        </m:r>
                      </m:e>
                      <m:sub>
                        <m:r>
                          <a:rPr lang="en-US" b="0" i="1" smtClean="0">
                            <a:solidFill>
                              <a:srgbClr val="454545"/>
                            </a:solidFill>
                            <a:latin typeface="Cambria Math" panose="02040503050406030204" pitchFamily="18" charset="0"/>
                          </a:rPr>
                          <m:t>1</m:t>
                        </m:r>
                      </m:sub>
                    </m:sSub>
                    <m:r>
                      <a:rPr lang="en-US" b="0" i="1" smtClean="0">
                        <a:solidFill>
                          <a:srgbClr val="454545"/>
                        </a:solidFill>
                        <a:latin typeface="Cambria Math" panose="02040503050406030204" pitchFamily="18" charset="0"/>
                      </a:rPr>
                      <m:t>=</m:t>
                    </m:r>
                    <m:r>
                      <a:rPr lang="en-US" b="0" i="1" smtClean="0">
                        <a:solidFill>
                          <a:srgbClr val="454545"/>
                        </a:solidFill>
                        <a:latin typeface="Cambria Math" panose="02040503050406030204" pitchFamily="18" charset="0"/>
                      </a:rPr>
                      <m:t>𝑟</m:t>
                    </m:r>
                    <m:sSup>
                      <m:sSupPr>
                        <m:ctrlPr>
                          <a:rPr lang="en-US" b="0" i="1" smtClean="0">
                            <a:solidFill>
                              <a:srgbClr val="454545"/>
                            </a:solidFill>
                            <a:latin typeface="Cambria Math" panose="02040503050406030204" pitchFamily="18" charset="0"/>
                          </a:rPr>
                        </m:ctrlPr>
                      </m:sSupPr>
                      <m:e>
                        <m:r>
                          <a:rPr lang="en-US" b="0" i="1" smtClean="0">
                            <a:solidFill>
                              <a:srgbClr val="454545"/>
                            </a:solidFill>
                            <a:latin typeface="Cambria Math" panose="02040503050406030204" pitchFamily="18" charset="0"/>
                          </a:rPr>
                          <m:t>𝑒</m:t>
                        </m:r>
                      </m:e>
                      <m:sup>
                        <m:sSub>
                          <m:sSubPr>
                            <m:ctrlPr>
                              <a:rPr lang="en-US" b="0" i="1" smtClean="0">
                                <a:solidFill>
                                  <a:srgbClr val="454545"/>
                                </a:solidFill>
                                <a:latin typeface="Cambria Math" panose="02040503050406030204" pitchFamily="18" charset="0"/>
                              </a:rPr>
                            </m:ctrlPr>
                          </m:sSubPr>
                          <m:e>
                            <m:r>
                              <a:rPr lang="en-US" b="0" i="1" smtClean="0">
                                <a:solidFill>
                                  <a:srgbClr val="454545"/>
                                </a:solidFill>
                                <a:latin typeface="Cambria Math" panose="02040503050406030204" pitchFamily="18" charset="0"/>
                              </a:rPr>
                              <m:t>𝜃</m:t>
                            </m:r>
                          </m:e>
                          <m:sub>
                            <m:r>
                              <a:rPr lang="en-US" b="0" i="1" smtClean="0">
                                <a:solidFill>
                                  <a:srgbClr val="454545"/>
                                </a:solidFill>
                                <a:latin typeface="Cambria Math" panose="02040503050406030204" pitchFamily="18" charset="0"/>
                              </a:rPr>
                              <m:t>1</m:t>
                            </m:r>
                          </m:sub>
                        </m:sSub>
                      </m:sup>
                    </m:sSup>
                    <m:r>
                      <a:rPr lang="en-US" b="0" i="1" smtClean="0">
                        <a:solidFill>
                          <a:srgbClr val="454545"/>
                        </a:solidFill>
                        <a:latin typeface="Cambria Math" panose="02040503050406030204" pitchFamily="18" charset="0"/>
                      </a:rPr>
                      <m:t> </m:t>
                    </m:r>
                  </m:oMath>
                </a14:m>
                <a:r>
                  <a:rPr lang="en-US" dirty="0"/>
                  <a:t> </a:t>
                </a:r>
              </a:p>
            </p:txBody>
          </p:sp>
        </mc:Choice>
        <mc:Fallback xmlns="">
          <p:sp>
            <p:nvSpPr>
              <p:cNvPr id="9" name="TextBox 8">
                <a:extLst>
                  <a:ext uri="{FF2B5EF4-FFF2-40B4-BE49-F238E27FC236}">
                    <a16:creationId xmlns:a16="http://schemas.microsoft.com/office/drawing/2014/main" id="{E52F7AC2-45D4-EF56-54FB-EF113C4E15DD}"/>
                  </a:ext>
                </a:extLst>
              </p:cNvPr>
              <p:cNvSpPr txBox="1">
                <a:spLocks noRot="1" noChangeAspect="1" noMove="1" noResize="1" noEditPoints="1" noAdjustHandles="1" noChangeArrowheads="1" noChangeShapeType="1" noTextEdit="1"/>
              </p:cNvSpPr>
              <p:nvPr/>
            </p:nvSpPr>
            <p:spPr>
              <a:xfrm>
                <a:off x="10263681" y="2449914"/>
                <a:ext cx="1363726" cy="381451"/>
              </a:xfrm>
              <a:prstGeom prst="rect">
                <a:avLst/>
              </a:prstGeom>
              <a:blipFill>
                <a:blip r:embed="rId11"/>
                <a:stretch>
                  <a:fillRect b="-3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72C3250-CA48-F608-A723-2DAFD273C9B9}"/>
                  </a:ext>
                </a:extLst>
              </p:cNvPr>
              <p:cNvSpPr txBox="1"/>
              <p:nvPr/>
            </p:nvSpPr>
            <p:spPr>
              <a:xfrm>
                <a:off x="4200686" y="4558644"/>
                <a:ext cx="1869821" cy="399981"/>
              </a:xfrm>
              <a:prstGeom prst="rect">
                <a:avLst/>
              </a:prstGeom>
              <a:noFill/>
            </p:spPr>
            <p:txBody>
              <a:bodyPr wrap="square">
                <a:spAutoFit/>
              </a:bodyPr>
              <a:lstStyle/>
              <a:p>
                <a14:m>
                  <m:oMath xmlns:m="http://schemas.openxmlformats.org/officeDocument/2006/math">
                    <m:sSub>
                      <m:sSubPr>
                        <m:ctrlPr>
                          <a:rPr lang="en-US" b="0" i="1" smtClean="0">
                            <a:solidFill>
                              <a:srgbClr val="454545"/>
                            </a:solidFill>
                            <a:latin typeface="Cambria Math" panose="02040503050406030204" pitchFamily="18" charset="0"/>
                          </a:rPr>
                        </m:ctrlPr>
                      </m:sSubPr>
                      <m:e>
                        <m:r>
                          <a:rPr lang="en-US" b="0" i="1" smtClean="0">
                            <a:solidFill>
                              <a:srgbClr val="454545"/>
                            </a:solidFill>
                            <a:latin typeface="Cambria Math" panose="02040503050406030204" pitchFamily="18" charset="0"/>
                          </a:rPr>
                          <m:t>h</m:t>
                        </m:r>
                      </m:e>
                      <m:sub>
                        <m:r>
                          <a:rPr lang="en-US" b="0" i="1" smtClean="0">
                            <a:solidFill>
                              <a:srgbClr val="454545"/>
                            </a:solidFill>
                            <a:latin typeface="Cambria Math" panose="02040503050406030204" pitchFamily="18" charset="0"/>
                          </a:rPr>
                          <m:t>2</m:t>
                        </m:r>
                      </m:sub>
                    </m:sSub>
                    <m:r>
                      <a:rPr lang="en-US" b="0" i="1" smtClean="0">
                        <a:solidFill>
                          <a:srgbClr val="454545"/>
                        </a:solidFill>
                        <a:latin typeface="Cambria Math" panose="02040503050406030204" pitchFamily="18" charset="0"/>
                      </a:rPr>
                      <m:t>=</m:t>
                    </m:r>
                    <m:nary>
                      <m:naryPr>
                        <m:chr m:val="∑"/>
                        <m:supHide m:val="on"/>
                        <m:ctrlPr>
                          <a:rPr lang="en-US" b="0" i="1" smtClean="0">
                            <a:solidFill>
                              <a:srgbClr val="454545"/>
                            </a:solidFill>
                            <a:latin typeface="Cambria Math" panose="02040503050406030204" pitchFamily="18" charset="0"/>
                          </a:rPr>
                        </m:ctrlPr>
                      </m:naryPr>
                      <m:sub>
                        <m:r>
                          <a:rPr lang="en-US" b="0" i="1" smtClean="0">
                            <a:solidFill>
                              <a:srgbClr val="454545"/>
                            </a:solidFill>
                            <a:latin typeface="Cambria Math" panose="02040503050406030204" pitchFamily="18" charset="0"/>
                          </a:rPr>
                          <m:t>𝑖</m:t>
                        </m:r>
                      </m:sub>
                      <m:sup/>
                      <m:e>
                        <m:sSub>
                          <m:sSubPr>
                            <m:ctrlPr>
                              <a:rPr lang="en-US" b="0" i="1" smtClean="0">
                                <a:solidFill>
                                  <a:srgbClr val="454545"/>
                                </a:solidFill>
                                <a:latin typeface="Cambria Math" panose="02040503050406030204" pitchFamily="18" charset="0"/>
                              </a:rPr>
                            </m:ctrlPr>
                          </m:sSubPr>
                          <m:e>
                            <m:r>
                              <a:rPr lang="en-US" b="0" i="1" smtClean="0">
                                <a:solidFill>
                                  <a:srgbClr val="454545"/>
                                </a:solidFill>
                                <a:latin typeface="Cambria Math" panose="02040503050406030204" pitchFamily="18" charset="0"/>
                              </a:rPr>
                              <m:t>𝑟</m:t>
                            </m:r>
                          </m:e>
                          <m:sub>
                            <m:r>
                              <a:rPr lang="en-US" b="0" i="1" smtClean="0">
                                <a:solidFill>
                                  <a:srgbClr val="454545"/>
                                </a:solidFill>
                                <a:latin typeface="Cambria Math" panose="02040503050406030204" pitchFamily="18" charset="0"/>
                              </a:rPr>
                              <m:t>2,</m:t>
                            </m:r>
                            <m:r>
                              <a:rPr lang="en-US" b="0" i="1" smtClean="0">
                                <a:solidFill>
                                  <a:srgbClr val="454545"/>
                                </a:solidFill>
                                <a:latin typeface="Cambria Math" panose="02040503050406030204" pitchFamily="18" charset="0"/>
                              </a:rPr>
                              <m:t>𝑖</m:t>
                            </m:r>
                          </m:sub>
                        </m:sSub>
                        <m:sSup>
                          <m:sSupPr>
                            <m:ctrlPr>
                              <a:rPr lang="en-US" b="0" i="1" smtClean="0">
                                <a:solidFill>
                                  <a:srgbClr val="454545"/>
                                </a:solidFill>
                                <a:latin typeface="Cambria Math" panose="02040503050406030204" pitchFamily="18" charset="0"/>
                              </a:rPr>
                            </m:ctrlPr>
                          </m:sSupPr>
                          <m:e>
                            <m:r>
                              <a:rPr lang="en-US" b="0" i="1" smtClean="0">
                                <a:solidFill>
                                  <a:srgbClr val="454545"/>
                                </a:solidFill>
                                <a:latin typeface="Cambria Math" panose="02040503050406030204" pitchFamily="18" charset="0"/>
                              </a:rPr>
                              <m:t>𝑒</m:t>
                            </m:r>
                          </m:e>
                          <m:sup>
                            <m:r>
                              <a:rPr lang="en-US" b="0" i="1" smtClean="0">
                                <a:solidFill>
                                  <a:srgbClr val="454545"/>
                                </a:solidFill>
                                <a:latin typeface="Cambria Math" panose="02040503050406030204" pitchFamily="18" charset="0"/>
                              </a:rPr>
                              <m:t>𝑗</m:t>
                            </m:r>
                            <m:sSub>
                              <m:sSubPr>
                                <m:ctrlPr>
                                  <a:rPr lang="en-US" b="0" i="1" smtClean="0">
                                    <a:solidFill>
                                      <a:srgbClr val="454545"/>
                                    </a:solidFill>
                                    <a:latin typeface="Cambria Math" panose="02040503050406030204" pitchFamily="18" charset="0"/>
                                  </a:rPr>
                                </m:ctrlPr>
                              </m:sSubPr>
                              <m:e>
                                <m:r>
                                  <a:rPr lang="en-US" b="0" i="1" smtClean="0">
                                    <a:solidFill>
                                      <a:srgbClr val="454545"/>
                                    </a:solidFill>
                                    <a:latin typeface="Cambria Math" panose="02040503050406030204" pitchFamily="18" charset="0"/>
                                  </a:rPr>
                                  <m:t>𝜃</m:t>
                                </m:r>
                              </m:e>
                              <m:sub>
                                <m:r>
                                  <a:rPr lang="en-US" b="0" i="1" smtClean="0">
                                    <a:solidFill>
                                      <a:srgbClr val="454545"/>
                                    </a:solidFill>
                                    <a:latin typeface="Cambria Math" panose="02040503050406030204" pitchFamily="18" charset="0"/>
                                  </a:rPr>
                                  <m:t>2,</m:t>
                                </m:r>
                                <m:r>
                                  <a:rPr lang="en-US" b="0" i="1" smtClean="0">
                                    <a:solidFill>
                                      <a:srgbClr val="454545"/>
                                    </a:solidFill>
                                    <a:latin typeface="Cambria Math" panose="02040503050406030204" pitchFamily="18" charset="0"/>
                                  </a:rPr>
                                  <m:t>𝑖</m:t>
                                </m:r>
                              </m:sub>
                            </m:sSub>
                          </m:sup>
                        </m:sSup>
                      </m:e>
                    </m:nary>
                    <m:r>
                      <a:rPr lang="en-US" b="0" i="1" smtClean="0">
                        <a:solidFill>
                          <a:srgbClr val="454545"/>
                        </a:solidFill>
                        <a:latin typeface="Cambria Math" panose="02040503050406030204" pitchFamily="18" charset="0"/>
                      </a:rPr>
                      <m:t> </m:t>
                    </m:r>
                  </m:oMath>
                </a14:m>
                <a:r>
                  <a:rPr lang="en-US" dirty="0"/>
                  <a:t> </a:t>
                </a:r>
              </a:p>
            </p:txBody>
          </p:sp>
        </mc:Choice>
        <mc:Fallback xmlns="">
          <p:sp>
            <p:nvSpPr>
              <p:cNvPr id="10" name="TextBox 9">
                <a:extLst>
                  <a:ext uri="{FF2B5EF4-FFF2-40B4-BE49-F238E27FC236}">
                    <a16:creationId xmlns:a16="http://schemas.microsoft.com/office/drawing/2014/main" id="{B72C3250-CA48-F608-A723-2DAFD273C9B9}"/>
                  </a:ext>
                </a:extLst>
              </p:cNvPr>
              <p:cNvSpPr txBox="1">
                <a:spLocks noRot="1" noChangeAspect="1" noMove="1" noResize="1" noEditPoints="1" noAdjustHandles="1" noChangeArrowheads="1" noChangeShapeType="1" noTextEdit="1"/>
              </p:cNvSpPr>
              <p:nvPr/>
            </p:nvSpPr>
            <p:spPr>
              <a:xfrm>
                <a:off x="4200686" y="4558644"/>
                <a:ext cx="1869821" cy="399981"/>
              </a:xfrm>
              <a:prstGeom prst="rect">
                <a:avLst/>
              </a:prstGeom>
              <a:blipFill>
                <a:blip r:embed="rId12"/>
                <a:stretch>
                  <a:fillRect t="-106154" b="-172308"/>
                </a:stretch>
              </a:blipFill>
            </p:spPr>
            <p:txBody>
              <a:bodyPr/>
              <a:lstStyle/>
              <a:p>
                <a:r>
                  <a:rPr lang="en-US">
                    <a:noFill/>
                  </a:rPr>
                  <a:t> </a:t>
                </a:r>
              </a:p>
            </p:txBody>
          </p:sp>
        </mc:Fallback>
      </mc:AlternateContent>
      <p:sp>
        <p:nvSpPr>
          <p:cNvPr id="12" name="Oval 11">
            <a:extLst>
              <a:ext uri="{FF2B5EF4-FFF2-40B4-BE49-F238E27FC236}">
                <a16:creationId xmlns:a16="http://schemas.microsoft.com/office/drawing/2014/main" id="{E463A139-06C5-4457-63AE-5B707C9C7B7D}"/>
              </a:ext>
            </a:extLst>
          </p:cNvPr>
          <p:cNvSpPr/>
          <p:nvPr/>
        </p:nvSpPr>
        <p:spPr>
          <a:xfrm rot="288930">
            <a:off x="7260502" y="2965149"/>
            <a:ext cx="2444396" cy="612157"/>
          </a:xfrm>
          <a:prstGeom prst="ellipse">
            <a:avLst/>
          </a:prstGeom>
          <a:solidFill>
            <a:srgbClr val="FF0000">
              <a:alpha val="73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User">
            <a:extLst>
              <a:ext uri="{FF2B5EF4-FFF2-40B4-BE49-F238E27FC236}">
                <a16:creationId xmlns:a16="http://schemas.microsoft.com/office/drawing/2014/main" id="{DC06AD79-9D95-10FA-B960-C19AF18B963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412923" y="3627779"/>
            <a:ext cx="726506" cy="726506"/>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C38FA04-6689-9F5E-D723-FBFB6CF0E838}"/>
                  </a:ext>
                </a:extLst>
              </p:cNvPr>
              <p:cNvSpPr txBox="1"/>
              <p:nvPr/>
            </p:nvSpPr>
            <p:spPr>
              <a:xfrm>
                <a:off x="4369385" y="2299356"/>
                <a:ext cx="1857412" cy="399981"/>
              </a:xfrm>
              <a:prstGeom prst="rect">
                <a:avLst/>
              </a:prstGeom>
              <a:noFill/>
            </p:spPr>
            <p:txBody>
              <a:bodyPr wrap="square">
                <a:spAutoFit/>
              </a:bodyPr>
              <a:lstStyle/>
              <a:p>
                <a14:m>
                  <m:oMath xmlns:m="http://schemas.openxmlformats.org/officeDocument/2006/math">
                    <m:sSub>
                      <m:sSubPr>
                        <m:ctrlPr>
                          <a:rPr lang="en-US" b="0" i="1" smtClean="0">
                            <a:solidFill>
                              <a:srgbClr val="454545"/>
                            </a:solidFill>
                            <a:latin typeface="Cambria Math" panose="02040503050406030204" pitchFamily="18" charset="0"/>
                          </a:rPr>
                        </m:ctrlPr>
                      </m:sSubPr>
                      <m:e>
                        <m:r>
                          <a:rPr lang="en-US" b="0" i="1" smtClean="0">
                            <a:solidFill>
                              <a:srgbClr val="454545"/>
                            </a:solidFill>
                            <a:latin typeface="Cambria Math" panose="02040503050406030204" pitchFamily="18" charset="0"/>
                          </a:rPr>
                          <m:t>h</m:t>
                        </m:r>
                      </m:e>
                      <m:sub>
                        <m:r>
                          <a:rPr lang="en-US" b="0" i="1" smtClean="0">
                            <a:solidFill>
                              <a:srgbClr val="454545"/>
                            </a:solidFill>
                            <a:latin typeface="Cambria Math" panose="02040503050406030204" pitchFamily="18" charset="0"/>
                          </a:rPr>
                          <m:t>1</m:t>
                        </m:r>
                      </m:sub>
                    </m:sSub>
                    <m:r>
                      <a:rPr lang="en-US" b="0" i="1" smtClean="0">
                        <a:solidFill>
                          <a:srgbClr val="454545"/>
                        </a:solidFill>
                        <a:latin typeface="Cambria Math" panose="02040503050406030204" pitchFamily="18" charset="0"/>
                      </a:rPr>
                      <m:t>=</m:t>
                    </m:r>
                    <m:nary>
                      <m:naryPr>
                        <m:chr m:val="∑"/>
                        <m:supHide m:val="on"/>
                        <m:ctrlPr>
                          <a:rPr lang="en-US" b="0" i="1" smtClean="0">
                            <a:solidFill>
                              <a:srgbClr val="454545"/>
                            </a:solidFill>
                            <a:latin typeface="Cambria Math" panose="02040503050406030204" pitchFamily="18" charset="0"/>
                          </a:rPr>
                        </m:ctrlPr>
                      </m:naryPr>
                      <m:sub>
                        <m:r>
                          <a:rPr lang="en-US" b="0" i="1" smtClean="0">
                            <a:solidFill>
                              <a:srgbClr val="454545"/>
                            </a:solidFill>
                            <a:latin typeface="Cambria Math" panose="02040503050406030204" pitchFamily="18" charset="0"/>
                          </a:rPr>
                          <m:t>𝑖</m:t>
                        </m:r>
                      </m:sub>
                      <m:sup/>
                      <m:e>
                        <m:sSub>
                          <m:sSubPr>
                            <m:ctrlPr>
                              <a:rPr lang="en-US" b="0" i="1" smtClean="0">
                                <a:solidFill>
                                  <a:srgbClr val="454545"/>
                                </a:solidFill>
                                <a:latin typeface="Cambria Math" panose="02040503050406030204" pitchFamily="18" charset="0"/>
                              </a:rPr>
                            </m:ctrlPr>
                          </m:sSubPr>
                          <m:e>
                            <m:r>
                              <a:rPr lang="en-US" i="1">
                                <a:solidFill>
                                  <a:srgbClr val="454545"/>
                                </a:solidFill>
                                <a:latin typeface="Cambria Math" panose="02040503050406030204" pitchFamily="18" charset="0"/>
                              </a:rPr>
                              <m:t>𝑟</m:t>
                            </m:r>
                          </m:e>
                          <m:sub>
                            <m:r>
                              <a:rPr lang="en-US" b="0" i="1" smtClean="0">
                                <a:solidFill>
                                  <a:srgbClr val="454545"/>
                                </a:solidFill>
                                <a:latin typeface="Cambria Math" panose="02040503050406030204" pitchFamily="18" charset="0"/>
                              </a:rPr>
                              <m:t>1,</m:t>
                            </m:r>
                            <m:r>
                              <a:rPr lang="en-US" b="0" i="1" smtClean="0">
                                <a:solidFill>
                                  <a:srgbClr val="454545"/>
                                </a:solidFill>
                                <a:latin typeface="Cambria Math" panose="02040503050406030204" pitchFamily="18" charset="0"/>
                              </a:rPr>
                              <m:t>𝑖</m:t>
                            </m:r>
                          </m:sub>
                        </m:sSub>
                        <m:sSup>
                          <m:sSupPr>
                            <m:ctrlPr>
                              <a:rPr lang="en-US" i="1">
                                <a:solidFill>
                                  <a:srgbClr val="454545"/>
                                </a:solidFill>
                                <a:latin typeface="Cambria Math" panose="02040503050406030204" pitchFamily="18" charset="0"/>
                              </a:rPr>
                            </m:ctrlPr>
                          </m:sSupPr>
                          <m:e>
                            <m:r>
                              <a:rPr lang="en-US" i="1">
                                <a:solidFill>
                                  <a:srgbClr val="454545"/>
                                </a:solidFill>
                                <a:latin typeface="Cambria Math" panose="02040503050406030204" pitchFamily="18" charset="0"/>
                              </a:rPr>
                              <m:t>𝑒</m:t>
                            </m:r>
                          </m:e>
                          <m:sup>
                            <m:sSub>
                              <m:sSubPr>
                                <m:ctrlPr>
                                  <a:rPr lang="en-US" b="0" i="1" smtClean="0">
                                    <a:solidFill>
                                      <a:srgbClr val="454545"/>
                                    </a:solidFill>
                                    <a:latin typeface="Cambria Math" panose="02040503050406030204" pitchFamily="18" charset="0"/>
                                  </a:rPr>
                                </m:ctrlPr>
                              </m:sSubPr>
                              <m:e>
                                <m:r>
                                  <a:rPr lang="en-US" b="0" i="1" smtClean="0">
                                    <a:solidFill>
                                      <a:srgbClr val="454545"/>
                                    </a:solidFill>
                                    <a:latin typeface="Cambria Math" panose="02040503050406030204" pitchFamily="18" charset="0"/>
                                  </a:rPr>
                                  <m:t>𝑗</m:t>
                                </m:r>
                                <m:r>
                                  <a:rPr lang="en-US" b="0" i="1" smtClean="0">
                                    <a:solidFill>
                                      <a:srgbClr val="454545"/>
                                    </a:solidFill>
                                    <a:latin typeface="Cambria Math" panose="02040503050406030204" pitchFamily="18" charset="0"/>
                                  </a:rPr>
                                  <m:t>𝜃</m:t>
                                </m:r>
                              </m:e>
                              <m:sub>
                                <m:r>
                                  <a:rPr lang="en-US" b="0" i="1" smtClean="0">
                                    <a:solidFill>
                                      <a:srgbClr val="454545"/>
                                    </a:solidFill>
                                    <a:latin typeface="Cambria Math" panose="02040503050406030204" pitchFamily="18" charset="0"/>
                                  </a:rPr>
                                  <m:t>1,</m:t>
                                </m:r>
                                <m:r>
                                  <a:rPr lang="en-US" b="0" i="1" smtClean="0">
                                    <a:solidFill>
                                      <a:srgbClr val="454545"/>
                                    </a:solidFill>
                                    <a:latin typeface="Cambria Math" panose="02040503050406030204" pitchFamily="18" charset="0"/>
                                  </a:rPr>
                                  <m:t>𝑖</m:t>
                                </m:r>
                              </m:sub>
                            </m:sSub>
                          </m:sup>
                        </m:sSup>
                      </m:e>
                    </m:nary>
                    <m:r>
                      <a:rPr lang="en-US" b="0" i="1" smtClean="0">
                        <a:solidFill>
                          <a:srgbClr val="454545"/>
                        </a:solidFill>
                        <a:latin typeface="Cambria Math" panose="02040503050406030204" pitchFamily="18" charset="0"/>
                      </a:rPr>
                      <m:t> </m:t>
                    </m:r>
                  </m:oMath>
                </a14:m>
                <a:r>
                  <a:rPr lang="en-US" dirty="0"/>
                  <a:t> </a:t>
                </a:r>
              </a:p>
            </p:txBody>
          </p:sp>
        </mc:Choice>
        <mc:Fallback xmlns="">
          <p:sp>
            <p:nvSpPr>
              <p:cNvPr id="5" name="TextBox 4">
                <a:extLst>
                  <a:ext uri="{FF2B5EF4-FFF2-40B4-BE49-F238E27FC236}">
                    <a16:creationId xmlns:a16="http://schemas.microsoft.com/office/drawing/2014/main" id="{1C38FA04-6689-9F5E-D723-FBFB6CF0E838}"/>
                  </a:ext>
                </a:extLst>
              </p:cNvPr>
              <p:cNvSpPr txBox="1">
                <a:spLocks noRot="1" noChangeAspect="1" noMove="1" noResize="1" noEditPoints="1" noAdjustHandles="1" noChangeArrowheads="1" noChangeShapeType="1" noTextEdit="1"/>
              </p:cNvSpPr>
              <p:nvPr/>
            </p:nvSpPr>
            <p:spPr>
              <a:xfrm>
                <a:off x="4369385" y="2299356"/>
                <a:ext cx="1857412" cy="399981"/>
              </a:xfrm>
              <a:prstGeom prst="rect">
                <a:avLst/>
              </a:prstGeom>
              <a:blipFill>
                <a:blip r:embed="rId13"/>
                <a:stretch>
                  <a:fillRect t="-104545" b="-16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7CA561A-2089-576D-32B6-18A76A3CDA5F}"/>
                  </a:ext>
                </a:extLst>
              </p:cNvPr>
              <p:cNvSpPr txBox="1"/>
              <p:nvPr/>
            </p:nvSpPr>
            <p:spPr>
              <a:xfrm>
                <a:off x="10283728" y="4292187"/>
                <a:ext cx="1363726" cy="381451"/>
              </a:xfrm>
              <a:prstGeom prst="rect">
                <a:avLst/>
              </a:prstGeom>
              <a:noFill/>
            </p:spPr>
            <p:txBody>
              <a:bodyPr wrap="square">
                <a:spAutoFit/>
              </a:bodyPr>
              <a:lstStyle/>
              <a:p>
                <a14:m>
                  <m:oMath xmlns:m="http://schemas.openxmlformats.org/officeDocument/2006/math">
                    <m:sSub>
                      <m:sSubPr>
                        <m:ctrlPr>
                          <a:rPr lang="en-US" b="0" i="1" smtClean="0">
                            <a:solidFill>
                              <a:srgbClr val="454545"/>
                            </a:solidFill>
                            <a:latin typeface="Cambria Math" panose="02040503050406030204" pitchFamily="18" charset="0"/>
                          </a:rPr>
                        </m:ctrlPr>
                      </m:sSubPr>
                      <m:e>
                        <m:r>
                          <a:rPr lang="en-US" b="0" i="1" smtClean="0">
                            <a:solidFill>
                              <a:srgbClr val="454545"/>
                            </a:solidFill>
                            <a:latin typeface="Cambria Math" panose="02040503050406030204" pitchFamily="18" charset="0"/>
                          </a:rPr>
                          <m:t>h</m:t>
                        </m:r>
                      </m:e>
                      <m:sub>
                        <m:r>
                          <a:rPr lang="en-US" b="0" i="1" smtClean="0">
                            <a:solidFill>
                              <a:srgbClr val="454545"/>
                            </a:solidFill>
                            <a:latin typeface="Cambria Math" panose="02040503050406030204" pitchFamily="18" charset="0"/>
                          </a:rPr>
                          <m:t>2</m:t>
                        </m:r>
                      </m:sub>
                    </m:sSub>
                    <m:r>
                      <a:rPr lang="en-US" b="0" i="1" smtClean="0">
                        <a:solidFill>
                          <a:srgbClr val="454545"/>
                        </a:solidFill>
                        <a:latin typeface="Cambria Math" panose="02040503050406030204" pitchFamily="18" charset="0"/>
                      </a:rPr>
                      <m:t>=</m:t>
                    </m:r>
                    <m:r>
                      <a:rPr lang="en-US" b="0" i="1" smtClean="0">
                        <a:solidFill>
                          <a:srgbClr val="454545"/>
                        </a:solidFill>
                        <a:latin typeface="Cambria Math" panose="02040503050406030204" pitchFamily="18" charset="0"/>
                      </a:rPr>
                      <m:t>𝑟</m:t>
                    </m:r>
                    <m:sSup>
                      <m:sSupPr>
                        <m:ctrlPr>
                          <a:rPr lang="en-US" b="0" i="1" smtClean="0">
                            <a:solidFill>
                              <a:srgbClr val="454545"/>
                            </a:solidFill>
                            <a:latin typeface="Cambria Math" panose="02040503050406030204" pitchFamily="18" charset="0"/>
                          </a:rPr>
                        </m:ctrlPr>
                      </m:sSupPr>
                      <m:e>
                        <m:r>
                          <a:rPr lang="en-US" b="0" i="1" smtClean="0">
                            <a:solidFill>
                              <a:srgbClr val="454545"/>
                            </a:solidFill>
                            <a:latin typeface="Cambria Math" panose="02040503050406030204" pitchFamily="18" charset="0"/>
                          </a:rPr>
                          <m:t>𝑒</m:t>
                        </m:r>
                      </m:e>
                      <m:sup>
                        <m:sSub>
                          <m:sSubPr>
                            <m:ctrlPr>
                              <a:rPr lang="en-US" b="0" i="1" smtClean="0">
                                <a:solidFill>
                                  <a:srgbClr val="454545"/>
                                </a:solidFill>
                                <a:latin typeface="Cambria Math" panose="02040503050406030204" pitchFamily="18" charset="0"/>
                              </a:rPr>
                            </m:ctrlPr>
                          </m:sSubPr>
                          <m:e>
                            <m:r>
                              <a:rPr lang="en-US" b="0" i="1" smtClean="0">
                                <a:solidFill>
                                  <a:srgbClr val="454545"/>
                                </a:solidFill>
                                <a:latin typeface="Cambria Math" panose="02040503050406030204" pitchFamily="18" charset="0"/>
                              </a:rPr>
                              <m:t>𝜃</m:t>
                            </m:r>
                          </m:e>
                          <m:sub>
                            <m:r>
                              <a:rPr lang="en-US" b="0" i="1" smtClean="0">
                                <a:solidFill>
                                  <a:srgbClr val="454545"/>
                                </a:solidFill>
                                <a:latin typeface="Cambria Math" panose="02040503050406030204" pitchFamily="18" charset="0"/>
                              </a:rPr>
                              <m:t>2</m:t>
                            </m:r>
                          </m:sub>
                        </m:sSub>
                      </m:sup>
                    </m:sSup>
                    <m:r>
                      <a:rPr lang="en-US" b="0" i="1" smtClean="0">
                        <a:solidFill>
                          <a:srgbClr val="454545"/>
                        </a:solidFill>
                        <a:latin typeface="Cambria Math" panose="02040503050406030204" pitchFamily="18" charset="0"/>
                      </a:rPr>
                      <m:t> </m:t>
                    </m:r>
                  </m:oMath>
                </a14:m>
                <a:r>
                  <a:rPr lang="en-US" dirty="0"/>
                  <a:t> </a:t>
                </a:r>
              </a:p>
            </p:txBody>
          </p:sp>
        </mc:Choice>
        <mc:Fallback xmlns="">
          <p:sp>
            <p:nvSpPr>
              <p:cNvPr id="8" name="TextBox 7">
                <a:extLst>
                  <a:ext uri="{FF2B5EF4-FFF2-40B4-BE49-F238E27FC236}">
                    <a16:creationId xmlns:a16="http://schemas.microsoft.com/office/drawing/2014/main" id="{D7CA561A-2089-576D-32B6-18A76A3CDA5F}"/>
                  </a:ext>
                </a:extLst>
              </p:cNvPr>
              <p:cNvSpPr txBox="1">
                <a:spLocks noRot="1" noChangeAspect="1" noMove="1" noResize="1" noEditPoints="1" noAdjustHandles="1" noChangeArrowheads="1" noChangeShapeType="1" noTextEdit="1"/>
              </p:cNvSpPr>
              <p:nvPr/>
            </p:nvSpPr>
            <p:spPr>
              <a:xfrm>
                <a:off x="10283728" y="4292187"/>
                <a:ext cx="1363726" cy="381451"/>
              </a:xfrm>
              <a:prstGeom prst="rect">
                <a:avLst/>
              </a:prstGeom>
              <a:blipFill>
                <a:blip r:embed="rId14"/>
                <a:stretch>
                  <a:fillRect b="-1587"/>
                </a:stretch>
              </a:blipFill>
            </p:spPr>
            <p:txBody>
              <a:bodyPr/>
              <a:lstStyle/>
              <a:p>
                <a:r>
                  <a:rPr lang="en-US">
                    <a:noFill/>
                  </a:rPr>
                  <a:t> </a:t>
                </a:r>
              </a:p>
            </p:txBody>
          </p:sp>
        </mc:Fallback>
      </mc:AlternateContent>
    </p:spTree>
    <p:extLst>
      <p:ext uri="{BB962C8B-B14F-4D97-AF65-F5344CB8AC3E}">
        <p14:creationId xmlns:p14="http://schemas.microsoft.com/office/powerpoint/2010/main" val="57519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77" grpId="0"/>
      <p:bldP spid="6" grpId="0" animBg="1"/>
      <p:bldP spid="7"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482598" y="368010"/>
            <a:ext cx="9799320" cy="1002839"/>
          </a:xfrm>
          <a:prstGeom prst="rect">
            <a:avLst/>
          </a:prstGeom>
        </p:spPr>
        <p:txBody>
          <a:bodyPr vert="horz" wrap="square" lIns="0" tIns="109220" rIns="0" bIns="0" rtlCol="0">
            <a:spAutoFit/>
          </a:bodyPr>
          <a:lstStyle/>
          <a:p>
            <a:pPr marL="12700">
              <a:lnSpc>
                <a:spcPct val="100000"/>
              </a:lnSpc>
              <a:spcBef>
                <a:spcPts val="860"/>
              </a:spcBef>
            </a:pPr>
            <a:r>
              <a:rPr lang="en-US" spc="-5" dirty="0"/>
              <a:t>Beam Coherence Time/Space</a:t>
            </a:r>
            <a:br>
              <a:rPr lang="en-US" spc="-5" dirty="0"/>
            </a:br>
            <a:r>
              <a:rPr lang="en-US" sz="2400" spc="-5" dirty="0"/>
              <a:t>Conjectures’ implications</a:t>
            </a:r>
            <a:endParaRPr sz="2400" spc="-5" dirty="0"/>
          </a:p>
        </p:txBody>
      </p:sp>
      <mc:AlternateContent xmlns:mc="http://schemas.openxmlformats.org/markup-compatibility/2006" xmlns:a14="http://schemas.microsoft.com/office/drawing/2010/main">
        <mc:Choice Requires="a14">
          <p:sp>
            <p:nvSpPr>
              <p:cNvPr id="19" name="object 19"/>
              <p:cNvSpPr txBox="1"/>
              <p:nvPr/>
            </p:nvSpPr>
            <p:spPr>
              <a:xfrm>
                <a:off x="2101442" y="1672213"/>
                <a:ext cx="4985151" cy="1211229"/>
              </a:xfrm>
              <a:prstGeom prst="rect">
                <a:avLst/>
              </a:prstGeom>
            </p:spPr>
            <p:txBody>
              <a:bodyPr vert="horz" wrap="square" lIns="0" tIns="51435" rIns="0" bIns="0" rtlCol="0">
                <a:spAutoFit/>
              </a:bodyPr>
              <a:lstStyle/>
              <a:p>
                <a:pPr marL="12700">
                  <a:lnSpc>
                    <a:spcPct val="100000"/>
                  </a:lnSpc>
                  <a:spcBef>
                    <a:spcPts val="405"/>
                  </a:spcBef>
                </a:pPr>
                <a:r>
                  <a:rPr lang="en-US" sz="2400" spc="-5" dirty="0">
                    <a:solidFill>
                      <a:srgbClr val="0D4861"/>
                    </a:solidFill>
                    <a:latin typeface="Microsoft Sans Serif"/>
                    <a:cs typeface="Microsoft Sans Serif"/>
                  </a:rPr>
                  <a:t>Beamforming</a:t>
                </a:r>
                <a:endParaRPr lang="en-US" sz="2400" dirty="0">
                  <a:latin typeface="Microsoft Sans Serif"/>
                  <a:cs typeface="Microsoft Sans Serif"/>
                </a:endParaRPr>
              </a:p>
              <a:p>
                <a:pPr marL="180340" indent="-167640">
                  <a:lnSpc>
                    <a:spcPct val="100000"/>
                  </a:lnSpc>
                  <a:spcBef>
                    <a:spcPts val="200"/>
                  </a:spcBef>
                  <a:buClr>
                    <a:srgbClr val="5EBEB8"/>
                  </a:buClr>
                  <a:buFont typeface="Arial"/>
                  <a:buChar char="•"/>
                  <a:tabLst>
                    <a:tab pos="180340" algn="l"/>
                  </a:tabLst>
                </a:pPr>
                <a:r>
                  <a:rPr lang="en-US" sz="1600" spc="-10" dirty="0">
                    <a:solidFill>
                      <a:srgbClr val="7E7E7E"/>
                    </a:solidFill>
                    <a:latin typeface="Microsoft Sans Serif"/>
                    <a:cs typeface="Microsoft Sans Serif"/>
                  </a:rPr>
                  <a:t>Statistical based beamforming: </a:t>
                </a:r>
                <a14:m>
                  <m:oMath xmlns:m="http://schemas.openxmlformats.org/officeDocument/2006/math">
                    <m:r>
                      <m:rPr>
                        <m:sty m:val="p"/>
                      </m:rPr>
                      <a:rPr lang="en-US" sz="1600" b="0" i="0" spc="-10" smtClean="0">
                        <a:solidFill>
                          <a:srgbClr val="7E7E7E"/>
                        </a:solidFill>
                        <a:latin typeface="Cambria Math" panose="02040503050406030204" pitchFamily="18" charset="0"/>
                        <a:cs typeface="Microsoft Sans Serif"/>
                      </a:rPr>
                      <m:t>Pr</m:t>
                    </m:r>
                    <m:r>
                      <a:rPr lang="en-US" sz="1600" b="0" i="1" spc="-10" smtClean="0">
                        <a:solidFill>
                          <a:srgbClr val="7E7E7E"/>
                        </a:solidFill>
                        <a:latin typeface="Cambria Math" panose="02040503050406030204" pitchFamily="18" charset="0"/>
                        <a:cs typeface="Microsoft Sans Serif"/>
                      </a:rPr>
                      <m:t>⁡(</m:t>
                    </m:r>
                    <m:r>
                      <m:rPr>
                        <m:sty m:val="p"/>
                      </m:rPr>
                      <a:rPr lang="en-US" sz="1600" b="0" i="0" spc="-10" smtClean="0">
                        <a:solidFill>
                          <a:srgbClr val="7E7E7E"/>
                        </a:solidFill>
                        <a:latin typeface="Cambria Math" panose="02040503050406030204" pitchFamily="18" charset="0"/>
                        <a:cs typeface="Microsoft Sans Serif"/>
                      </a:rPr>
                      <m:t>Φ</m:t>
                    </m:r>
                    <m:r>
                      <a:rPr lang="en-US" sz="1600" b="0" i="1" spc="-10" smtClean="0">
                        <a:solidFill>
                          <a:srgbClr val="7E7E7E"/>
                        </a:solidFill>
                        <a:latin typeface="Cambria Math" panose="02040503050406030204" pitchFamily="18" charset="0"/>
                        <a:cs typeface="Microsoft Sans Serif"/>
                      </a:rPr>
                      <m:t>)</m:t>
                    </m:r>
                  </m:oMath>
                </a14:m>
                <a:r>
                  <a:rPr lang="en-US" sz="1600" spc="-10" dirty="0">
                    <a:solidFill>
                      <a:srgbClr val="7E7E7E"/>
                    </a:solidFill>
                    <a:latin typeface="Microsoft Sans Serif"/>
                    <a:cs typeface="Microsoft Sans Serif"/>
                  </a:rPr>
                  <a:t> is non uniformly distributed in given environment (</a:t>
                </a:r>
                <a:r>
                  <a:rPr lang="en-US" sz="1600" spc="-10" dirty="0">
                    <a:solidFill>
                      <a:srgbClr val="FF0000"/>
                    </a:solidFill>
                    <a:latin typeface="Microsoft Sans Serif"/>
                    <a:cs typeface="Microsoft Sans Serif"/>
                  </a:rPr>
                  <a:t>conjecture 1</a:t>
                </a:r>
                <a:r>
                  <a:rPr lang="en-US" sz="1600" spc="-10" dirty="0">
                    <a:solidFill>
                      <a:srgbClr val="7E7E7E"/>
                    </a:solidFill>
                    <a:latin typeface="Microsoft Sans Serif"/>
                    <a:cs typeface="Microsoft Sans Serif"/>
                  </a:rPr>
                  <a:t>) [6]</a:t>
                </a:r>
              </a:p>
              <a:p>
                <a:pPr marL="180340" indent="-167640">
                  <a:lnSpc>
                    <a:spcPct val="100000"/>
                  </a:lnSpc>
                  <a:spcBef>
                    <a:spcPts val="200"/>
                  </a:spcBef>
                  <a:buClr>
                    <a:srgbClr val="5EBEB8"/>
                  </a:buClr>
                  <a:buFont typeface="Arial"/>
                  <a:buChar char="•"/>
                  <a:tabLst>
                    <a:tab pos="180340" algn="l"/>
                  </a:tabLst>
                </a:pPr>
                <a:r>
                  <a:rPr lang="en-US" sz="1600" spc="-10" dirty="0">
                    <a:solidFill>
                      <a:srgbClr val="7E7E7E"/>
                    </a:solidFill>
                    <a:latin typeface="Microsoft Sans Serif"/>
                    <a:cs typeface="Microsoft Sans Serif"/>
                  </a:rPr>
                  <a:t>Fingerprinting techniques (</a:t>
                </a:r>
                <a:r>
                  <a:rPr lang="en-US" sz="1600" spc="-10" dirty="0">
                    <a:solidFill>
                      <a:srgbClr val="FF0000"/>
                    </a:solidFill>
                    <a:latin typeface="Microsoft Sans Serif"/>
                    <a:cs typeface="Microsoft Sans Serif"/>
                  </a:rPr>
                  <a:t>conjecture 2</a:t>
                </a:r>
                <a:r>
                  <a:rPr lang="en-US" sz="1600" spc="-10" dirty="0">
                    <a:solidFill>
                      <a:srgbClr val="7E7E7E"/>
                    </a:solidFill>
                    <a:latin typeface="Microsoft Sans Serif"/>
                    <a:cs typeface="Microsoft Sans Serif"/>
                  </a:rPr>
                  <a:t>) [5]</a:t>
                </a:r>
              </a:p>
            </p:txBody>
          </p:sp>
        </mc:Choice>
        <mc:Fallback xmlns="">
          <p:sp>
            <p:nvSpPr>
              <p:cNvPr id="19" name="object 19"/>
              <p:cNvSpPr txBox="1">
                <a:spLocks noRot="1" noChangeAspect="1" noMove="1" noResize="1" noEditPoints="1" noAdjustHandles="1" noChangeArrowheads="1" noChangeShapeType="1" noTextEdit="1"/>
              </p:cNvSpPr>
              <p:nvPr/>
            </p:nvSpPr>
            <p:spPr>
              <a:xfrm>
                <a:off x="2101442" y="1672213"/>
                <a:ext cx="4985151" cy="1211229"/>
              </a:xfrm>
              <a:prstGeom prst="rect">
                <a:avLst/>
              </a:prstGeom>
              <a:blipFill>
                <a:blip r:embed="rId2"/>
                <a:stretch>
                  <a:fillRect l="-3550" t="-3518" r="-2938" b="-9548"/>
                </a:stretch>
              </a:blipFill>
            </p:spPr>
            <p:txBody>
              <a:bodyPr/>
              <a:lstStyle/>
              <a:p>
                <a:r>
                  <a:rPr lang="en-US">
                    <a:noFill/>
                  </a:rPr>
                  <a:t> </a:t>
                </a:r>
              </a:p>
            </p:txBody>
          </p:sp>
        </mc:Fallback>
      </mc:AlternateContent>
      <p:sp>
        <p:nvSpPr>
          <p:cNvPr id="20" name="object 20"/>
          <p:cNvSpPr/>
          <p:nvPr/>
        </p:nvSpPr>
        <p:spPr>
          <a:xfrm>
            <a:off x="1895094" y="3395102"/>
            <a:ext cx="0" cy="1463040"/>
          </a:xfrm>
          <a:custGeom>
            <a:avLst/>
            <a:gdLst/>
            <a:ahLst/>
            <a:cxnLst/>
            <a:rect l="l" t="t" r="r" b="b"/>
            <a:pathLst>
              <a:path h="998854">
                <a:moveTo>
                  <a:pt x="0" y="0"/>
                </a:moveTo>
                <a:lnTo>
                  <a:pt x="0" y="998550"/>
                </a:lnTo>
              </a:path>
            </a:pathLst>
          </a:custGeom>
          <a:ln w="38100">
            <a:solidFill>
              <a:srgbClr val="BEBEBE"/>
            </a:solidFill>
          </a:ln>
        </p:spPr>
        <p:txBody>
          <a:bodyPr wrap="square" lIns="0" tIns="0" rIns="0" bIns="0" rtlCol="0"/>
          <a:lstStyle/>
          <a:p>
            <a:endParaRPr/>
          </a:p>
        </p:txBody>
      </p:sp>
      <p:sp>
        <p:nvSpPr>
          <p:cNvPr id="21" name="object 21"/>
          <p:cNvSpPr/>
          <p:nvPr/>
        </p:nvSpPr>
        <p:spPr>
          <a:xfrm flipH="1">
            <a:off x="1814071" y="5196840"/>
            <a:ext cx="81023" cy="1280160"/>
          </a:xfrm>
          <a:custGeom>
            <a:avLst/>
            <a:gdLst/>
            <a:ahLst/>
            <a:cxnLst/>
            <a:rect l="l" t="t" r="r" b="b"/>
            <a:pathLst>
              <a:path h="972185">
                <a:moveTo>
                  <a:pt x="0" y="0"/>
                </a:moveTo>
                <a:lnTo>
                  <a:pt x="0" y="971829"/>
                </a:lnTo>
              </a:path>
            </a:pathLst>
          </a:custGeom>
          <a:ln w="38100">
            <a:solidFill>
              <a:srgbClr val="BEBEBE"/>
            </a:solidFill>
          </a:ln>
        </p:spPr>
        <p:txBody>
          <a:bodyPr wrap="square" lIns="0" tIns="0" rIns="0" bIns="0" rtlCol="0"/>
          <a:lstStyle/>
          <a:p>
            <a:endParaRPr/>
          </a:p>
        </p:txBody>
      </p:sp>
      <p:sp>
        <p:nvSpPr>
          <p:cNvPr id="22" name="object 22"/>
          <p:cNvSpPr/>
          <p:nvPr/>
        </p:nvSpPr>
        <p:spPr>
          <a:xfrm>
            <a:off x="1895095" y="1706419"/>
            <a:ext cx="0" cy="1188720"/>
          </a:xfrm>
          <a:custGeom>
            <a:avLst/>
            <a:gdLst/>
            <a:ahLst/>
            <a:cxnLst/>
            <a:rect l="l" t="t" r="r" b="b"/>
            <a:pathLst>
              <a:path h="972185">
                <a:moveTo>
                  <a:pt x="0" y="0"/>
                </a:moveTo>
                <a:lnTo>
                  <a:pt x="0" y="971829"/>
                </a:lnTo>
              </a:path>
            </a:pathLst>
          </a:custGeom>
          <a:ln w="38100">
            <a:solidFill>
              <a:srgbClr val="BEBEBE"/>
            </a:solidFill>
          </a:ln>
        </p:spPr>
        <p:txBody>
          <a:bodyPr wrap="square" lIns="0" tIns="0" rIns="0" bIns="0" rtlCol="0"/>
          <a:lstStyle/>
          <a:p>
            <a:endParaRPr/>
          </a:p>
        </p:txBody>
      </p:sp>
      <mc:AlternateContent xmlns:mc="http://schemas.openxmlformats.org/markup-compatibility/2006" xmlns:a14="http://schemas.microsoft.com/office/drawing/2010/main">
        <mc:Choice Requires="a14">
          <p:sp>
            <p:nvSpPr>
              <p:cNvPr id="27" name="object 27"/>
              <p:cNvSpPr txBox="1"/>
              <p:nvPr/>
            </p:nvSpPr>
            <p:spPr>
              <a:xfrm>
                <a:off x="2101442" y="3258850"/>
                <a:ext cx="4985158" cy="1590820"/>
              </a:xfrm>
              <a:prstGeom prst="rect">
                <a:avLst/>
              </a:prstGeom>
            </p:spPr>
            <p:txBody>
              <a:bodyPr vert="horz" wrap="square" lIns="0" tIns="51435" rIns="0" bIns="0" rtlCol="0">
                <a:spAutoFit/>
              </a:bodyPr>
              <a:lstStyle/>
              <a:p>
                <a:pPr marL="12700">
                  <a:lnSpc>
                    <a:spcPct val="100000"/>
                  </a:lnSpc>
                  <a:spcBef>
                    <a:spcPts val="405"/>
                  </a:spcBef>
                </a:pPr>
                <a:r>
                  <a:rPr lang="en-US" sz="2400" spc="-5" dirty="0">
                    <a:solidFill>
                      <a:srgbClr val="0D4861"/>
                    </a:solidFill>
                    <a:latin typeface="Microsoft Sans Serif"/>
                    <a:cs typeface="Microsoft Sans Serif"/>
                  </a:rPr>
                  <a:t>Low beam tracking overhead (</a:t>
                </a:r>
                <a14:m>
                  <m:oMath xmlns:m="http://schemas.openxmlformats.org/officeDocument/2006/math">
                    <m:r>
                      <a:rPr lang="en-US" sz="2400" b="0" i="1" spc="-5" dirty="0" smtClean="0">
                        <a:solidFill>
                          <a:srgbClr val="FF0000"/>
                        </a:solidFill>
                        <a:latin typeface="Cambria Math" panose="02040503050406030204" pitchFamily="18" charset="0"/>
                        <a:cs typeface="Microsoft Sans Serif"/>
                      </a:rPr>
                      <m:t>≠</m:t>
                    </m:r>
                  </m:oMath>
                </a14:m>
                <a:r>
                  <a:rPr lang="en-US" sz="2400" spc="-5" dirty="0">
                    <a:solidFill>
                      <a:srgbClr val="FF0000"/>
                    </a:solidFill>
                    <a:latin typeface="Microsoft Sans Serif"/>
                    <a:cs typeface="Microsoft Sans Serif"/>
                  </a:rPr>
                  <a:t>channel tracking</a:t>
                </a:r>
                <a:r>
                  <a:rPr lang="en-US" sz="2400" spc="-5" dirty="0">
                    <a:solidFill>
                      <a:srgbClr val="0D4861"/>
                    </a:solidFill>
                    <a:latin typeface="Microsoft Sans Serif"/>
                    <a:cs typeface="Microsoft Sans Serif"/>
                  </a:rPr>
                  <a:t>)</a:t>
                </a:r>
                <a:endParaRPr lang="en-US" sz="2400" dirty="0">
                  <a:latin typeface="Microsoft Sans Serif"/>
                  <a:cs typeface="Microsoft Sans Serif"/>
                </a:endParaRPr>
              </a:p>
              <a:p>
                <a:pPr marL="180340" indent="-167640">
                  <a:lnSpc>
                    <a:spcPct val="100000"/>
                  </a:lnSpc>
                  <a:spcBef>
                    <a:spcPts val="200"/>
                  </a:spcBef>
                  <a:buClr>
                    <a:srgbClr val="5EBEB8"/>
                  </a:buClr>
                  <a:buFont typeface="Arial"/>
                  <a:buChar char="•"/>
                  <a:tabLst>
                    <a:tab pos="180340" algn="l"/>
                  </a:tabLst>
                </a:pPr>
                <a:r>
                  <a:rPr lang="en-US" sz="1600" spc="-10" dirty="0">
                    <a:solidFill>
                      <a:srgbClr val="7E7E7E"/>
                    </a:solidFill>
                    <a:latin typeface="Microsoft Sans Serif"/>
                    <a:cs typeface="Microsoft Sans Serif"/>
                  </a:rPr>
                  <a:t>Beam steering vector may not change independently form one CCT to another (</a:t>
                </a:r>
                <a:r>
                  <a:rPr lang="en-US" sz="1600" spc="-10" dirty="0">
                    <a:solidFill>
                      <a:srgbClr val="FF0000"/>
                    </a:solidFill>
                    <a:latin typeface="Microsoft Sans Serif"/>
                    <a:cs typeface="Microsoft Sans Serif"/>
                  </a:rPr>
                  <a:t>conjecture 2</a:t>
                </a:r>
                <a:r>
                  <a:rPr lang="en-US" sz="1600" spc="-10" dirty="0">
                    <a:solidFill>
                      <a:srgbClr val="7E7E7E"/>
                    </a:solidFill>
                    <a:latin typeface="Microsoft Sans Serif"/>
                    <a:cs typeface="Microsoft Sans Serif"/>
                  </a:rPr>
                  <a:t>)</a:t>
                </a:r>
                <a:endParaRPr lang="en-US" sz="1600" dirty="0">
                  <a:latin typeface="Microsoft Sans Serif"/>
                  <a:cs typeface="Microsoft Sans Serif"/>
                </a:endParaRPr>
              </a:p>
              <a:p>
                <a:pPr marL="180340" marR="5080" indent="-167640">
                  <a:lnSpc>
                    <a:spcPts val="1800"/>
                  </a:lnSpc>
                  <a:spcBef>
                    <a:spcPts val="350"/>
                  </a:spcBef>
                  <a:buClr>
                    <a:srgbClr val="5EBEB8"/>
                  </a:buClr>
                  <a:buFont typeface="Arial"/>
                  <a:buChar char="•"/>
                  <a:tabLst>
                    <a:tab pos="180340" algn="l"/>
                  </a:tabLst>
                </a:pPr>
                <a:r>
                  <a:rPr lang="en-US" sz="1600" spc="-10" dirty="0">
                    <a:solidFill>
                      <a:srgbClr val="7E7E7E"/>
                    </a:solidFill>
                    <a:latin typeface="Microsoft Sans Serif"/>
                    <a:cs typeface="Microsoft Sans Serif"/>
                  </a:rPr>
                  <a:t>Distributed massive MIMO (</a:t>
                </a:r>
                <a:r>
                  <a:rPr lang="en-US" sz="1600" spc="-10" dirty="0">
                    <a:solidFill>
                      <a:srgbClr val="FF0000"/>
                    </a:solidFill>
                    <a:latin typeface="Microsoft Sans Serif"/>
                    <a:cs typeface="Microsoft Sans Serif"/>
                  </a:rPr>
                  <a:t>conjecture 1 &amp; 2</a:t>
                </a:r>
                <a:r>
                  <a:rPr lang="en-US" sz="1600" spc="-10" dirty="0">
                    <a:solidFill>
                      <a:srgbClr val="7E7E7E"/>
                    </a:solidFill>
                    <a:latin typeface="Microsoft Sans Serif"/>
                    <a:cs typeface="Microsoft Sans Serif"/>
                  </a:rPr>
                  <a:t>)</a:t>
                </a:r>
                <a:endParaRPr sz="1600" dirty="0">
                  <a:latin typeface="Microsoft Sans Serif"/>
                  <a:cs typeface="Microsoft Sans Serif"/>
                </a:endParaRPr>
              </a:p>
            </p:txBody>
          </p:sp>
        </mc:Choice>
        <mc:Fallback xmlns="">
          <p:sp>
            <p:nvSpPr>
              <p:cNvPr id="27" name="object 27"/>
              <p:cNvSpPr txBox="1">
                <a:spLocks noRot="1" noChangeAspect="1" noMove="1" noResize="1" noEditPoints="1" noAdjustHandles="1" noChangeArrowheads="1" noChangeShapeType="1" noTextEdit="1"/>
              </p:cNvSpPr>
              <p:nvPr/>
            </p:nvSpPr>
            <p:spPr>
              <a:xfrm>
                <a:off x="2101442" y="3258850"/>
                <a:ext cx="4985158" cy="1590820"/>
              </a:xfrm>
              <a:prstGeom prst="rect">
                <a:avLst/>
              </a:prstGeom>
              <a:blipFill>
                <a:blip r:embed="rId3"/>
                <a:stretch>
                  <a:fillRect l="-3545" t="-2682" r="-733" b="-7280"/>
                </a:stretch>
              </a:blipFill>
            </p:spPr>
            <p:txBody>
              <a:bodyPr/>
              <a:lstStyle/>
              <a:p>
                <a:r>
                  <a:rPr lang="en-US">
                    <a:noFill/>
                  </a:rPr>
                  <a:t> </a:t>
                </a:r>
              </a:p>
            </p:txBody>
          </p:sp>
        </mc:Fallback>
      </mc:AlternateContent>
      <p:sp>
        <p:nvSpPr>
          <p:cNvPr id="28" name="object 28"/>
          <p:cNvSpPr txBox="1"/>
          <p:nvPr/>
        </p:nvSpPr>
        <p:spPr>
          <a:xfrm>
            <a:off x="2095753" y="5162440"/>
            <a:ext cx="3919223" cy="1211229"/>
          </a:xfrm>
          <a:prstGeom prst="rect">
            <a:avLst/>
          </a:prstGeom>
        </p:spPr>
        <p:txBody>
          <a:bodyPr vert="horz" wrap="square" lIns="0" tIns="51435" rIns="0" bIns="0" rtlCol="0">
            <a:spAutoFit/>
          </a:bodyPr>
          <a:lstStyle/>
          <a:p>
            <a:pPr marL="12700">
              <a:lnSpc>
                <a:spcPct val="100000"/>
              </a:lnSpc>
              <a:spcBef>
                <a:spcPts val="405"/>
              </a:spcBef>
            </a:pPr>
            <a:r>
              <a:rPr lang="en-US" sz="2400" spc="-10" dirty="0">
                <a:solidFill>
                  <a:srgbClr val="0D4861"/>
                </a:solidFill>
                <a:latin typeface="Microsoft Sans Serif"/>
                <a:cs typeface="Microsoft Sans Serif"/>
              </a:rPr>
              <a:t>Others works</a:t>
            </a:r>
            <a:endParaRPr sz="2400" dirty="0">
              <a:latin typeface="Microsoft Sans Serif"/>
              <a:cs typeface="Microsoft Sans Serif"/>
            </a:endParaRPr>
          </a:p>
          <a:p>
            <a:pPr marL="180340" indent="-167640">
              <a:lnSpc>
                <a:spcPct val="100000"/>
              </a:lnSpc>
              <a:spcBef>
                <a:spcPts val="200"/>
              </a:spcBef>
              <a:buClr>
                <a:srgbClr val="5EBEB8"/>
              </a:buClr>
              <a:buFont typeface="Arial"/>
              <a:buChar char="•"/>
              <a:tabLst>
                <a:tab pos="180340" algn="l"/>
              </a:tabLst>
            </a:pPr>
            <a:r>
              <a:rPr lang="en-US" sz="1600" spc="-5" dirty="0">
                <a:solidFill>
                  <a:srgbClr val="7E7E7E"/>
                </a:solidFill>
                <a:latin typeface="Microsoft Sans Serif"/>
                <a:cs typeface="Microsoft Sans Serif"/>
              </a:rPr>
              <a:t>Radio resource allocation often require SNR estimate</a:t>
            </a:r>
          </a:p>
          <a:p>
            <a:pPr marL="180340" indent="-167640">
              <a:lnSpc>
                <a:spcPct val="100000"/>
              </a:lnSpc>
              <a:spcBef>
                <a:spcPts val="200"/>
              </a:spcBef>
              <a:buClr>
                <a:srgbClr val="5EBEB8"/>
              </a:buClr>
              <a:buFont typeface="Arial"/>
              <a:buChar char="•"/>
              <a:tabLst>
                <a:tab pos="180340" algn="l"/>
              </a:tabLst>
            </a:pPr>
            <a:r>
              <a:rPr lang="en-US" sz="1600" spc="-5" dirty="0">
                <a:solidFill>
                  <a:srgbClr val="7E7E7E"/>
                </a:solidFill>
                <a:latin typeface="Microsoft Sans Serif"/>
                <a:cs typeface="Microsoft Sans Serif"/>
              </a:rPr>
              <a:t>Multiplexing (</a:t>
            </a:r>
            <a:r>
              <a:rPr lang="en-US" sz="1600" spc="-5" dirty="0">
                <a:solidFill>
                  <a:srgbClr val="FF0000"/>
                </a:solidFill>
                <a:latin typeface="Microsoft Sans Serif"/>
                <a:cs typeface="Microsoft Sans Serif"/>
              </a:rPr>
              <a:t>conjecture 2</a:t>
            </a:r>
            <a:r>
              <a:rPr lang="en-US" sz="1600" spc="-5" dirty="0">
                <a:solidFill>
                  <a:srgbClr val="7E7E7E"/>
                </a:solidFill>
                <a:latin typeface="Microsoft Sans Serif"/>
                <a:cs typeface="Microsoft Sans Serif"/>
              </a:rPr>
              <a:t>)</a:t>
            </a:r>
            <a:endParaRPr sz="1600" dirty="0">
              <a:latin typeface="Microsoft Sans Serif"/>
              <a:cs typeface="Microsoft Sans Serif"/>
            </a:endParaRPr>
          </a:p>
        </p:txBody>
      </p:sp>
      <p:sp>
        <p:nvSpPr>
          <p:cNvPr id="41" name="Slide Number Placeholder 2">
            <a:extLst>
              <a:ext uri="{FF2B5EF4-FFF2-40B4-BE49-F238E27FC236}">
                <a16:creationId xmlns:a16="http://schemas.microsoft.com/office/drawing/2014/main" id="{0079E6F8-040A-4ABA-AB9B-096D77E0878B}"/>
              </a:ext>
            </a:extLst>
          </p:cNvPr>
          <p:cNvSpPr>
            <a:spLocks noGrp="1"/>
          </p:cNvSpPr>
          <p:nvPr>
            <p:ph type="sldNum" sz="quarter" idx="7"/>
          </p:nvPr>
        </p:nvSpPr>
        <p:spPr>
          <a:xfrm>
            <a:off x="9102973" y="6432114"/>
            <a:ext cx="2804160" cy="3429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11</a:t>
            </a:fld>
            <a:endParaRPr lang="en-US" dirty="0"/>
          </a:p>
        </p:txBody>
      </p:sp>
      <p:grpSp>
        <p:nvGrpSpPr>
          <p:cNvPr id="6" name="Group 5">
            <a:extLst>
              <a:ext uri="{FF2B5EF4-FFF2-40B4-BE49-F238E27FC236}">
                <a16:creationId xmlns:a16="http://schemas.microsoft.com/office/drawing/2014/main" id="{0CA49329-F96A-4FEA-B950-A01E36A78463}"/>
              </a:ext>
            </a:extLst>
          </p:cNvPr>
          <p:cNvGrpSpPr/>
          <p:nvPr/>
        </p:nvGrpSpPr>
        <p:grpSpPr>
          <a:xfrm>
            <a:off x="866792" y="1782148"/>
            <a:ext cx="766495" cy="842518"/>
            <a:chOff x="637431" y="1707118"/>
            <a:chExt cx="876436" cy="842518"/>
          </a:xfrm>
        </p:grpSpPr>
        <p:sp>
          <p:nvSpPr>
            <p:cNvPr id="7" name="Freeform: Shape 6">
              <a:extLst>
                <a:ext uri="{FF2B5EF4-FFF2-40B4-BE49-F238E27FC236}">
                  <a16:creationId xmlns:a16="http://schemas.microsoft.com/office/drawing/2014/main" id="{53A0E5A8-0EB1-F885-5F2E-B290AF7A0CFB}"/>
                </a:ext>
              </a:extLst>
            </p:cNvPr>
            <p:cNvSpPr/>
            <p:nvPr/>
          </p:nvSpPr>
          <p:spPr>
            <a:xfrm>
              <a:off x="1196303" y="1837897"/>
              <a:ext cx="135731" cy="104965"/>
            </a:xfrm>
            <a:custGeom>
              <a:avLst/>
              <a:gdLst>
                <a:gd name="connsiteX0" fmla="*/ 116586 w 135731"/>
                <a:gd name="connsiteY0" fmla="*/ 0 h 104965"/>
                <a:gd name="connsiteX1" fmla="*/ 0 w 135731"/>
                <a:gd name="connsiteY1" fmla="*/ 69914 h 104965"/>
                <a:gd name="connsiteX2" fmla="*/ 15621 w 135731"/>
                <a:gd name="connsiteY2" fmla="*/ 104966 h 104965"/>
                <a:gd name="connsiteX3" fmla="*/ 135731 w 135731"/>
                <a:gd name="connsiteY3" fmla="*/ 33147 h 104965"/>
                <a:gd name="connsiteX4" fmla="*/ 116586 w 135731"/>
                <a:gd name="connsiteY4" fmla="*/ 0 h 104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31" h="104965">
                  <a:moveTo>
                    <a:pt x="116586" y="0"/>
                  </a:moveTo>
                  <a:lnTo>
                    <a:pt x="0" y="69914"/>
                  </a:lnTo>
                  <a:cubicBezTo>
                    <a:pt x="6567" y="80942"/>
                    <a:pt x="11810" y="92708"/>
                    <a:pt x="15621" y="104966"/>
                  </a:cubicBezTo>
                  <a:lnTo>
                    <a:pt x="135731" y="33147"/>
                  </a:lnTo>
                  <a:cubicBezTo>
                    <a:pt x="127696" y="23139"/>
                    <a:pt x="121240" y="11961"/>
                    <a:pt x="116586" y="0"/>
                  </a:cubicBezTo>
                  <a:close/>
                </a:path>
              </a:pathLst>
            </a:custGeom>
            <a:solidFill>
              <a:srgbClr val="0000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FCB9349-17E0-D213-4F65-3BF173C66358}"/>
                </a:ext>
              </a:extLst>
            </p:cNvPr>
            <p:cNvSpPr/>
            <p:nvPr/>
          </p:nvSpPr>
          <p:spPr>
            <a:xfrm>
              <a:off x="1342417" y="1707118"/>
              <a:ext cx="171450" cy="171450"/>
            </a:xfrm>
            <a:custGeom>
              <a:avLst/>
              <a:gdLst>
                <a:gd name="connsiteX0" fmla="*/ 171450 w 171450"/>
                <a:gd name="connsiteY0" fmla="*/ 85725 h 171450"/>
                <a:gd name="connsiteX1" fmla="*/ 85725 w 171450"/>
                <a:gd name="connsiteY1" fmla="*/ 171450 h 171450"/>
                <a:gd name="connsiteX2" fmla="*/ 0 w 171450"/>
                <a:gd name="connsiteY2" fmla="*/ 85725 h 171450"/>
                <a:gd name="connsiteX3" fmla="*/ 85725 w 171450"/>
                <a:gd name="connsiteY3" fmla="*/ 0 h 171450"/>
                <a:gd name="connsiteX4" fmla="*/ 171450 w 171450"/>
                <a:gd name="connsiteY4" fmla="*/ 857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1450" y="85725"/>
                  </a:moveTo>
                  <a:cubicBezTo>
                    <a:pt x="171450" y="133070"/>
                    <a:pt x="133070" y="171450"/>
                    <a:pt x="85725" y="171450"/>
                  </a:cubicBezTo>
                  <a:cubicBezTo>
                    <a:pt x="38380" y="171450"/>
                    <a:pt x="0" y="133070"/>
                    <a:pt x="0" y="85725"/>
                  </a:cubicBezTo>
                  <a:cubicBezTo>
                    <a:pt x="0" y="38380"/>
                    <a:pt x="38380" y="0"/>
                    <a:pt x="85725" y="0"/>
                  </a:cubicBezTo>
                  <a:cubicBezTo>
                    <a:pt x="133070" y="0"/>
                    <a:pt x="171450" y="38380"/>
                    <a:pt x="171450" y="85725"/>
                  </a:cubicBezTo>
                  <a:close/>
                </a:path>
              </a:pathLst>
            </a:custGeom>
            <a:solidFill>
              <a:srgbClr val="5E4DDD"/>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692E7C64-5318-E10B-1CBE-9FA68AEBE62C}"/>
                </a:ext>
              </a:extLst>
            </p:cNvPr>
            <p:cNvSpPr/>
            <p:nvPr/>
          </p:nvSpPr>
          <p:spPr>
            <a:xfrm>
              <a:off x="1196303" y="2032969"/>
              <a:ext cx="135731" cy="105346"/>
            </a:xfrm>
            <a:custGeom>
              <a:avLst/>
              <a:gdLst>
                <a:gd name="connsiteX0" fmla="*/ 135731 w 135731"/>
                <a:gd name="connsiteY0" fmla="*/ 72390 h 105346"/>
                <a:gd name="connsiteX1" fmla="*/ 15621 w 135731"/>
                <a:gd name="connsiteY1" fmla="*/ 0 h 105346"/>
                <a:gd name="connsiteX2" fmla="*/ 0 w 135731"/>
                <a:gd name="connsiteY2" fmla="*/ 35052 h 105346"/>
                <a:gd name="connsiteX3" fmla="*/ 116586 w 135731"/>
                <a:gd name="connsiteY3" fmla="*/ 105346 h 105346"/>
                <a:gd name="connsiteX4" fmla="*/ 135731 w 135731"/>
                <a:gd name="connsiteY4" fmla="*/ 72390 h 105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31" h="105346">
                  <a:moveTo>
                    <a:pt x="135731" y="72390"/>
                  </a:moveTo>
                  <a:lnTo>
                    <a:pt x="15621" y="0"/>
                  </a:lnTo>
                  <a:cubicBezTo>
                    <a:pt x="11810" y="12258"/>
                    <a:pt x="6567" y="24023"/>
                    <a:pt x="0" y="35052"/>
                  </a:cubicBezTo>
                  <a:lnTo>
                    <a:pt x="116586" y="105346"/>
                  </a:lnTo>
                  <a:cubicBezTo>
                    <a:pt x="121266" y="93456"/>
                    <a:pt x="127721" y="82345"/>
                    <a:pt x="135731" y="72390"/>
                  </a:cubicBezTo>
                  <a:close/>
                </a:path>
              </a:pathLst>
            </a:custGeom>
            <a:solidFill>
              <a:srgbClr val="0000FF"/>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188D002B-597D-74E7-F1AA-8A6771FD903B}"/>
                </a:ext>
              </a:extLst>
            </p:cNvPr>
            <p:cNvSpPr/>
            <p:nvPr/>
          </p:nvSpPr>
          <p:spPr>
            <a:xfrm>
              <a:off x="1342417" y="2097643"/>
              <a:ext cx="171450" cy="171450"/>
            </a:xfrm>
            <a:custGeom>
              <a:avLst/>
              <a:gdLst>
                <a:gd name="connsiteX0" fmla="*/ 171450 w 171450"/>
                <a:gd name="connsiteY0" fmla="*/ 85725 h 171450"/>
                <a:gd name="connsiteX1" fmla="*/ 85725 w 171450"/>
                <a:gd name="connsiteY1" fmla="*/ 171450 h 171450"/>
                <a:gd name="connsiteX2" fmla="*/ 0 w 171450"/>
                <a:gd name="connsiteY2" fmla="*/ 85725 h 171450"/>
                <a:gd name="connsiteX3" fmla="*/ 85725 w 171450"/>
                <a:gd name="connsiteY3" fmla="*/ 0 h 171450"/>
                <a:gd name="connsiteX4" fmla="*/ 171450 w 171450"/>
                <a:gd name="connsiteY4" fmla="*/ 857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1450" y="85725"/>
                  </a:moveTo>
                  <a:cubicBezTo>
                    <a:pt x="171450" y="133070"/>
                    <a:pt x="133070" y="171450"/>
                    <a:pt x="85725" y="171450"/>
                  </a:cubicBezTo>
                  <a:cubicBezTo>
                    <a:pt x="38380" y="171450"/>
                    <a:pt x="0" y="133070"/>
                    <a:pt x="0" y="85725"/>
                  </a:cubicBezTo>
                  <a:cubicBezTo>
                    <a:pt x="0" y="38380"/>
                    <a:pt x="38380" y="0"/>
                    <a:pt x="85725" y="0"/>
                  </a:cubicBezTo>
                  <a:cubicBezTo>
                    <a:pt x="133070" y="0"/>
                    <a:pt x="171450" y="38380"/>
                    <a:pt x="171450" y="85725"/>
                  </a:cubicBezTo>
                  <a:close/>
                </a:path>
              </a:pathLst>
            </a:custGeom>
            <a:solidFill>
              <a:srgbClr val="5E4DDD"/>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1BD288E-06F8-35A4-B6DC-A8CE5E186B18}"/>
                </a:ext>
              </a:extLst>
            </p:cNvPr>
            <p:cNvSpPr/>
            <p:nvPr/>
          </p:nvSpPr>
          <p:spPr>
            <a:xfrm>
              <a:off x="981843" y="1873361"/>
              <a:ext cx="60012" cy="161925"/>
            </a:xfrm>
            <a:custGeom>
              <a:avLst/>
              <a:gdLst>
                <a:gd name="connsiteX0" fmla="*/ 26670 w 60012"/>
                <a:gd name="connsiteY0" fmla="*/ 161925 h 161925"/>
                <a:gd name="connsiteX1" fmla="*/ 26670 w 60012"/>
                <a:gd name="connsiteY1" fmla="*/ 0 h 161925"/>
                <a:gd name="connsiteX2" fmla="*/ 0 w 60012"/>
                <a:gd name="connsiteY2" fmla="*/ 26670 h 161925"/>
                <a:gd name="connsiteX3" fmla="*/ 21907 w 60012"/>
                <a:gd name="connsiteY3" fmla="*/ 80963 h 161925"/>
                <a:gd name="connsiteX4" fmla="*/ 0 w 60012"/>
                <a:gd name="connsiteY4" fmla="*/ 135255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2" h="161925">
                  <a:moveTo>
                    <a:pt x="26670" y="161925"/>
                  </a:moveTo>
                  <a:cubicBezTo>
                    <a:pt x="71127" y="117104"/>
                    <a:pt x="71127" y="44821"/>
                    <a:pt x="26670" y="0"/>
                  </a:cubicBezTo>
                  <a:lnTo>
                    <a:pt x="0" y="26670"/>
                  </a:lnTo>
                  <a:cubicBezTo>
                    <a:pt x="14241" y="41128"/>
                    <a:pt x="22126" y="60669"/>
                    <a:pt x="21907" y="80963"/>
                  </a:cubicBezTo>
                  <a:cubicBezTo>
                    <a:pt x="21941" y="101219"/>
                    <a:pt x="14083" y="120693"/>
                    <a:pt x="0" y="135255"/>
                  </a:cubicBezTo>
                  <a:close/>
                </a:path>
              </a:pathLst>
            </a:custGeom>
            <a:solidFill>
              <a:srgbClr val="5E4DDD"/>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6982C93-B063-F824-1D46-D61D21CB76AC}"/>
                </a:ext>
              </a:extLst>
            </p:cNvPr>
            <p:cNvSpPr/>
            <p:nvPr/>
          </p:nvSpPr>
          <p:spPr>
            <a:xfrm>
              <a:off x="1035182" y="1820020"/>
              <a:ext cx="82860" cy="268604"/>
            </a:xfrm>
            <a:custGeom>
              <a:avLst/>
              <a:gdLst>
                <a:gd name="connsiteX0" fmla="*/ 0 w 82860"/>
                <a:gd name="connsiteY0" fmla="*/ 241935 h 268604"/>
                <a:gd name="connsiteX1" fmla="*/ 26670 w 82860"/>
                <a:gd name="connsiteY1" fmla="*/ 268605 h 268604"/>
                <a:gd name="connsiteX2" fmla="*/ 28568 w 82860"/>
                <a:gd name="connsiteY2" fmla="*/ 1898 h 268604"/>
                <a:gd name="connsiteX3" fmla="*/ 26670 w 82860"/>
                <a:gd name="connsiteY3" fmla="*/ 0 h 268604"/>
                <a:gd name="connsiteX4" fmla="*/ 0 w 82860"/>
                <a:gd name="connsiteY4" fmla="*/ 26670 h 268604"/>
                <a:gd name="connsiteX5" fmla="*/ 683 w 82860"/>
                <a:gd name="connsiteY5" fmla="*/ 241252 h 268604"/>
                <a:gd name="connsiteX6" fmla="*/ 0 w 82860"/>
                <a:gd name="connsiteY6" fmla="*/ 241935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60" h="268604">
                  <a:moveTo>
                    <a:pt x="0" y="241935"/>
                  </a:moveTo>
                  <a:lnTo>
                    <a:pt x="26670" y="268605"/>
                  </a:lnTo>
                  <a:cubicBezTo>
                    <a:pt x="100843" y="195480"/>
                    <a:pt x="101693" y="76071"/>
                    <a:pt x="28568" y="1898"/>
                  </a:cubicBezTo>
                  <a:cubicBezTo>
                    <a:pt x="27940" y="1261"/>
                    <a:pt x="27307" y="629"/>
                    <a:pt x="26670" y="0"/>
                  </a:cubicBezTo>
                  <a:lnTo>
                    <a:pt x="0" y="26670"/>
                  </a:lnTo>
                  <a:cubicBezTo>
                    <a:pt x="59444" y="85736"/>
                    <a:pt x="59749" y="181808"/>
                    <a:pt x="683" y="241252"/>
                  </a:cubicBezTo>
                  <a:cubicBezTo>
                    <a:pt x="456" y="241481"/>
                    <a:pt x="229" y="241708"/>
                    <a:pt x="0" y="241935"/>
                  </a:cubicBezTo>
                  <a:close/>
                </a:path>
              </a:pathLst>
            </a:custGeom>
            <a:solidFill>
              <a:srgbClr val="5E4DDD"/>
            </a:solidFill>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740CAA17-7402-90BB-C94A-195B2E4AE1C1}"/>
                </a:ext>
              </a:extLst>
            </p:cNvPr>
            <p:cNvSpPr/>
            <p:nvPr/>
          </p:nvSpPr>
          <p:spPr>
            <a:xfrm>
              <a:off x="1089475" y="1765728"/>
              <a:ext cx="104793" cy="377189"/>
            </a:xfrm>
            <a:custGeom>
              <a:avLst/>
              <a:gdLst>
                <a:gd name="connsiteX0" fmla="*/ 0 w 104793"/>
                <a:gd name="connsiteY0" fmla="*/ 350520 h 377189"/>
                <a:gd name="connsiteX1" fmla="*/ 26670 w 104793"/>
                <a:gd name="connsiteY1" fmla="*/ 377190 h 377189"/>
                <a:gd name="connsiteX2" fmla="*/ 26689 w 104793"/>
                <a:gd name="connsiteY2" fmla="*/ 19 h 377189"/>
                <a:gd name="connsiteX3" fmla="*/ 26670 w 104793"/>
                <a:gd name="connsiteY3" fmla="*/ 0 h 377189"/>
                <a:gd name="connsiteX4" fmla="*/ 0 w 104793"/>
                <a:gd name="connsiteY4" fmla="*/ 26670 h 377189"/>
                <a:gd name="connsiteX5" fmla="*/ 0 w 104793"/>
                <a:gd name="connsiteY5" fmla="*/ 350520 h 37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3" h="377189">
                  <a:moveTo>
                    <a:pt x="0" y="350520"/>
                  </a:moveTo>
                  <a:lnTo>
                    <a:pt x="26670" y="377190"/>
                  </a:lnTo>
                  <a:cubicBezTo>
                    <a:pt x="130828" y="273043"/>
                    <a:pt x="130836" y="104178"/>
                    <a:pt x="26689" y="19"/>
                  </a:cubicBezTo>
                  <a:cubicBezTo>
                    <a:pt x="26683" y="13"/>
                    <a:pt x="26677" y="6"/>
                    <a:pt x="26670" y="0"/>
                  </a:cubicBezTo>
                  <a:lnTo>
                    <a:pt x="0" y="26670"/>
                  </a:lnTo>
                  <a:cubicBezTo>
                    <a:pt x="88915" y="116311"/>
                    <a:pt x="88915" y="260879"/>
                    <a:pt x="0" y="350520"/>
                  </a:cubicBezTo>
                  <a:close/>
                </a:path>
              </a:pathLst>
            </a:custGeom>
            <a:solidFill>
              <a:srgbClr val="5E4DDD"/>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DBBFFF1-97A0-5922-B618-ABD85C93EA55}"/>
                </a:ext>
              </a:extLst>
            </p:cNvPr>
            <p:cNvSpPr/>
            <p:nvPr/>
          </p:nvSpPr>
          <p:spPr>
            <a:xfrm>
              <a:off x="637431" y="1916136"/>
              <a:ext cx="580650" cy="633500"/>
            </a:xfrm>
            <a:custGeom>
              <a:avLst/>
              <a:gdLst>
                <a:gd name="connsiteX0" fmla="*/ 580631 w 580650"/>
                <a:gd name="connsiteY0" fmla="*/ 611687 h 633500"/>
                <a:gd name="connsiteX1" fmla="*/ 580631 w 580650"/>
                <a:gd name="connsiteY1" fmla="*/ 611687 h 633500"/>
                <a:gd name="connsiteX2" fmla="*/ 579012 w 580650"/>
                <a:gd name="connsiteY2" fmla="*/ 606830 h 633500"/>
                <a:gd name="connsiteX3" fmla="*/ 579012 w 580650"/>
                <a:gd name="connsiteY3" fmla="*/ 606258 h 633500"/>
                <a:gd name="connsiteX4" fmla="*/ 307550 w 580650"/>
                <a:gd name="connsiteY4" fmla="*/ 77621 h 633500"/>
                <a:gd name="connsiteX5" fmla="*/ 304406 w 580650"/>
                <a:gd name="connsiteY5" fmla="*/ 73430 h 633500"/>
                <a:gd name="connsiteX6" fmla="*/ 325439 w 580650"/>
                <a:gd name="connsiteY6" fmla="*/ 23822 h 633500"/>
                <a:gd name="connsiteX7" fmla="*/ 275831 w 580650"/>
                <a:gd name="connsiteY7" fmla="*/ 2790 h 633500"/>
                <a:gd name="connsiteX8" fmla="*/ 254799 w 580650"/>
                <a:gd name="connsiteY8" fmla="*/ 52397 h 633500"/>
                <a:gd name="connsiteX9" fmla="*/ 275831 w 580650"/>
                <a:gd name="connsiteY9" fmla="*/ 73430 h 633500"/>
                <a:gd name="connsiteX10" fmla="*/ 273260 w 580650"/>
                <a:gd name="connsiteY10" fmla="*/ 77144 h 633500"/>
                <a:gd name="connsiteX11" fmla="*/ 1797 w 580650"/>
                <a:gd name="connsiteY11" fmla="*/ 605782 h 633500"/>
                <a:gd name="connsiteX12" fmla="*/ 1797 w 580650"/>
                <a:gd name="connsiteY12" fmla="*/ 606353 h 633500"/>
                <a:gd name="connsiteX13" fmla="*/ 178 w 580650"/>
                <a:gd name="connsiteY13" fmla="*/ 611211 h 633500"/>
                <a:gd name="connsiteX14" fmla="*/ 178 w 580650"/>
                <a:gd name="connsiteY14" fmla="*/ 611211 h 633500"/>
                <a:gd name="connsiteX15" fmla="*/ 178 w 580650"/>
                <a:gd name="connsiteY15" fmla="*/ 615974 h 633500"/>
                <a:gd name="connsiteX16" fmla="*/ 178 w 580650"/>
                <a:gd name="connsiteY16" fmla="*/ 617117 h 633500"/>
                <a:gd name="connsiteX17" fmla="*/ 1511 w 580650"/>
                <a:gd name="connsiteY17" fmla="*/ 621593 h 633500"/>
                <a:gd name="connsiteX18" fmla="*/ 1511 w 580650"/>
                <a:gd name="connsiteY18" fmla="*/ 621593 h 633500"/>
                <a:gd name="connsiteX19" fmla="*/ 2845 w 580650"/>
                <a:gd name="connsiteY19" fmla="*/ 623689 h 633500"/>
                <a:gd name="connsiteX20" fmla="*/ 4750 w 580650"/>
                <a:gd name="connsiteY20" fmla="*/ 626451 h 633500"/>
                <a:gd name="connsiteX21" fmla="*/ 4750 w 580650"/>
                <a:gd name="connsiteY21" fmla="*/ 626451 h 633500"/>
                <a:gd name="connsiteX22" fmla="*/ 6274 w 580650"/>
                <a:gd name="connsiteY22" fmla="*/ 627594 h 633500"/>
                <a:gd name="connsiteX23" fmla="*/ 8941 w 580650"/>
                <a:gd name="connsiteY23" fmla="*/ 629690 h 633500"/>
                <a:gd name="connsiteX24" fmla="*/ 11227 w 580650"/>
                <a:gd name="connsiteY24" fmla="*/ 630737 h 633500"/>
                <a:gd name="connsiteX25" fmla="*/ 14084 w 580650"/>
                <a:gd name="connsiteY25" fmla="*/ 631785 h 633500"/>
                <a:gd name="connsiteX26" fmla="*/ 16561 w 580650"/>
                <a:gd name="connsiteY26" fmla="*/ 631785 h 633500"/>
                <a:gd name="connsiteX27" fmla="*/ 18656 w 580650"/>
                <a:gd name="connsiteY27" fmla="*/ 633500 h 633500"/>
                <a:gd name="connsiteX28" fmla="*/ 19990 w 580650"/>
                <a:gd name="connsiteY28" fmla="*/ 633500 h 633500"/>
                <a:gd name="connsiteX29" fmla="*/ 21228 w 580650"/>
                <a:gd name="connsiteY29" fmla="*/ 633500 h 633500"/>
                <a:gd name="connsiteX30" fmla="*/ 26276 w 580650"/>
                <a:gd name="connsiteY30" fmla="*/ 632166 h 633500"/>
                <a:gd name="connsiteX31" fmla="*/ 290309 w 580650"/>
                <a:gd name="connsiteY31" fmla="*/ 516056 h 633500"/>
                <a:gd name="connsiteX32" fmla="*/ 553961 w 580650"/>
                <a:gd name="connsiteY32" fmla="*/ 631880 h 633500"/>
                <a:gd name="connsiteX33" fmla="*/ 561581 w 580650"/>
                <a:gd name="connsiteY33" fmla="*/ 633500 h 633500"/>
                <a:gd name="connsiteX34" fmla="*/ 561581 w 580650"/>
                <a:gd name="connsiteY34" fmla="*/ 633500 h 633500"/>
                <a:gd name="connsiteX35" fmla="*/ 566249 w 580650"/>
                <a:gd name="connsiteY35" fmla="*/ 632833 h 633500"/>
                <a:gd name="connsiteX36" fmla="*/ 567582 w 580650"/>
                <a:gd name="connsiteY36" fmla="*/ 632833 h 633500"/>
                <a:gd name="connsiteX37" fmla="*/ 571106 w 580650"/>
                <a:gd name="connsiteY37" fmla="*/ 631214 h 633500"/>
                <a:gd name="connsiteX38" fmla="*/ 571964 w 580650"/>
                <a:gd name="connsiteY38" fmla="*/ 630642 h 633500"/>
                <a:gd name="connsiteX39" fmla="*/ 575393 w 580650"/>
                <a:gd name="connsiteY39" fmla="*/ 627880 h 633500"/>
                <a:gd name="connsiteX40" fmla="*/ 575393 w 580650"/>
                <a:gd name="connsiteY40" fmla="*/ 627880 h 633500"/>
                <a:gd name="connsiteX41" fmla="*/ 577393 w 580650"/>
                <a:gd name="connsiteY41" fmla="*/ 624927 h 633500"/>
                <a:gd name="connsiteX42" fmla="*/ 578536 w 580650"/>
                <a:gd name="connsiteY42" fmla="*/ 623022 h 633500"/>
                <a:gd name="connsiteX43" fmla="*/ 578536 w 580650"/>
                <a:gd name="connsiteY43" fmla="*/ 623022 h 633500"/>
                <a:gd name="connsiteX44" fmla="*/ 579869 w 580650"/>
                <a:gd name="connsiteY44" fmla="*/ 618450 h 633500"/>
                <a:gd name="connsiteX45" fmla="*/ 579869 w 580650"/>
                <a:gd name="connsiteY45" fmla="*/ 617402 h 633500"/>
                <a:gd name="connsiteX46" fmla="*/ 580631 w 580650"/>
                <a:gd name="connsiteY46" fmla="*/ 611687 h 633500"/>
                <a:gd name="connsiteX47" fmla="*/ 418706 w 580650"/>
                <a:gd name="connsiteY47" fmla="*/ 377849 h 633500"/>
                <a:gd name="connsiteX48" fmla="*/ 322504 w 580650"/>
                <a:gd name="connsiteY48" fmla="*/ 312793 h 633500"/>
                <a:gd name="connsiteX49" fmla="*/ 368891 w 580650"/>
                <a:gd name="connsiteY49" fmla="*/ 281075 h 633500"/>
                <a:gd name="connsiteX50" fmla="*/ 290119 w 580650"/>
                <a:gd name="connsiteY50" fmla="*/ 127532 h 633500"/>
                <a:gd name="connsiteX51" fmla="*/ 351365 w 580650"/>
                <a:gd name="connsiteY51" fmla="*/ 246689 h 633500"/>
                <a:gd name="connsiteX52" fmla="*/ 288690 w 580650"/>
                <a:gd name="connsiteY52" fmla="*/ 289838 h 633500"/>
                <a:gd name="connsiteX53" fmla="*/ 231540 w 580650"/>
                <a:gd name="connsiteY53" fmla="*/ 251738 h 633500"/>
                <a:gd name="connsiteX54" fmla="*/ 227540 w 580650"/>
                <a:gd name="connsiteY54" fmla="*/ 249642 h 633500"/>
                <a:gd name="connsiteX55" fmla="*/ 210299 w 580650"/>
                <a:gd name="connsiteY55" fmla="*/ 282884 h 633500"/>
                <a:gd name="connsiteX56" fmla="*/ 254972 w 580650"/>
                <a:gd name="connsiteY56" fmla="*/ 313079 h 633500"/>
                <a:gd name="connsiteX57" fmla="*/ 161531 w 580650"/>
                <a:gd name="connsiteY57" fmla="*/ 377182 h 633500"/>
                <a:gd name="connsiteX58" fmla="*/ 60090 w 580650"/>
                <a:gd name="connsiteY58" fmla="*/ 575492 h 633500"/>
                <a:gd name="connsiteX59" fmla="*/ 127337 w 580650"/>
                <a:gd name="connsiteY59" fmla="*/ 444428 h 633500"/>
                <a:gd name="connsiteX60" fmla="*/ 242875 w 580650"/>
                <a:gd name="connsiteY60" fmla="*/ 495197 h 633500"/>
                <a:gd name="connsiteX61" fmla="*/ 166675 w 580650"/>
                <a:gd name="connsiteY61" fmla="*/ 420140 h 633500"/>
                <a:gd name="connsiteX62" fmla="*/ 288881 w 580650"/>
                <a:gd name="connsiteY62" fmla="*/ 336034 h 633500"/>
                <a:gd name="connsiteX63" fmla="*/ 413468 w 580650"/>
                <a:gd name="connsiteY63" fmla="*/ 420330 h 633500"/>
                <a:gd name="connsiteX64" fmla="*/ 290309 w 580650"/>
                <a:gd name="connsiteY64" fmla="*/ 474432 h 633500"/>
                <a:gd name="connsiteX65" fmla="*/ 490525 w 580650"/>
                <a:gd name="connsiteY65" fmla="*/ 562443 h 633500"/>
                <a:gd name="connsiteX66" fmla="*/ 337649 w 580650"/>
                <a:gd name="connsiteY66" fmla="*/ 495292 h 633500"/>
                <a:gd name="connsiteX67" fmla="*/ 452996 w 580650"/>
                <a:gd name="connsiteY67" fmla="*/ 444619 h 633500"/>
                <a:gd name="connsiteX68" fmla="*/ 520148 w 580650"/>
                <a:gd name="connsiteY68" fmla="*/ 575397 h 6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80650" h="633500">
                  <a:moveTo>
                    <a:pt x="580631" y="611687"/>
                  </a:moveTo>
                  <a:lnTo>
                    <a:pt x="580631" y="611687"/>
                  </a:lnTo>
                  <a:cubicBezTo>
                    <a:pt x="580338" y="609996"/>
                    <a:pt x="579792" y="608358"/>
                    <a:pt x="579012" y="606830"/>
                  </a:cubicBezTo>
                  <a:cubicBezTo>
                    <a:pt x="579012" y="606830"/>
                    <a:pt x="579012" y="606830"/>
                    <a:pt x="579012" y="606258"/>
                  </a:cubicBezTo>
                  <a:lnTo>
                    <a:pt x="307550" y="77621"/>
                  </a:lnTo>
                  <a:cubicBezTo>
                    <a:pt x="306723" y="76071"/>
                    <a:pt x="305663" y="74657"/>
                    <a:pt x="304406" y="73430"/>
                  </a:cubicBezTo>
                  <a:cubicBezTo>
                    <a:pt x="323913" y="65539"/>
                    <a:pt x="333329" y="43329"/>
                    <a:pt x="325439" y="23822"/>
                  </a:cubicBezTo>
                  <a:cubicBezTo>
                    <a:pt x="317548" y="4316"/>
                    <a:pt x="295338" y="-5100"/>
                    <a:pt x="275831" y="2790"/>
                  </a:cubicBezTo>
                  <a:cubicBezTo>
                    <a:pt x="256325" y="10681"/>
                    <a:pt x="246909" y="32891"/>
                    <a:pt x="254799" y="52397"/>
                  </a:cubicBezTo>
                  <a:cubicBezTo>
                    <a:pt x="258671" y="61968"/>
                    <a:pt x="266261" y="69558"/>
                    <a:pt x="275831" y="73430"/>
                  </a:cubicBezTo>
                  <a:cubicBezTo>
                    <a:pt x="274814" y="74549"/>
                    <a:pt x="273949" y="75798"/>
                    <a:pt x="273260" y="77144"/>
                  </a:cubicBezTo>
                  <a:lnTo>
                    <a:pt x="1797" y="605782"/>
                  </a:lnTo>
                  <a:cubicBezTo>
                    <a:pt x="1797" y="605782"/>
                    <a:pt x="1797" y="605782"/>
                    <a:pt x="1797" y="606353"/>
                  </a:cubicBezTo>
                  <a:cubicBezTo>
                    <a:pt x="1017" y="607882"/>
                    <a:pt x="471" y="609520"/>
                    <a:pt x="178" y="611211"/>
                  </a:cubicBezTo>
                  <a:lnTo>
                    <a:pt x="178" y="611211"/>
                  </a:lnTo>
                  <a:cubicBezTo>
                    <a:pt x="-59" y="612789"/>
                    <a:pt x="-59" y="614395"/>
                    <a:pt x="178" y="615974"/>
                  </a:cubicBezTo>
                  <a:cubicBezTo>
                    <a:pt x="178" y="615974"/>
                    <a:pt x="178" y="616736"/>
                    <a:pt x="178" y="617117"/>
                  </a:cubicBezTo>
                  <a:cubicBezTo>
                    <a:pt x="437" y="618658"/>
                    <a:pt x="885" y="620162"/>
                    <a:pt x="1511" y="621593"/>
                  </a:cubicBezTo>
                  <a:cubicBezTo>
                    <a:pt x="1511" y="621593"/>
                    <a:pt x="1511" y="621593"/>
                    <a:pt x="1511" y="621593"/>
                  </a:cubicBezTo>
                  <a:cubicBezTo>
                    <a:pt x="1511" y="621593"/>
                    <a:pt x="2464" y="622927"/>
                    <a:pt x="2845" y="623689"/>
                  </a:cubicBezTo>
                  <a:cubicBezTo>
                    <a:pt x="3425" y="624646"/>
                    <a:pt x="4061" y="625568"/>
                    <a:pt x="4750" y="626451"/>
                  </a:cubicBezTo>
                  <a:lnTo>
                    <a:pt x="4750" y="626451"/>
                  </a:lnTo>
                  <a:cubicBezTo>
                    <a:pt x="5235" y="626863"/>
                    <a:pt x="5743" y="627244"/>
                    <a:pt x="6274" y="627594"/>
                  </a:cubicBezTo>
                  <a:cubicBezTo>
                    <a:pt x="7097" y="628373"/>
                    <a:pt x="7989" y="629075"/>
                    <a:pt x="8941" y="629690"/>
                  </a:cubicBezTo>
                  <a:cubicBezTo>
                    <a:pt x="9685" y="630078"/>
                    <a:pt x="10448" y="630428"/>
                    <a:pt x="11227" y="630737"/>
                  </a:cubicBezTo>
                  <a:lnTo>
                    <a:pt x="14084" y="631785"/>
                  </a:lnTo>
                  <a:lnTo>
                    <a:pt x="16561" y="631785"/>
                  </a:lnTo>
                  <a:lnTo>
                    <a:pt x="18656" y="633500"/>
                  </a:lnTo>
                  <a:lnTo>
                    <a:pt x="19990" y="633500"/>
                  </a:lnTo>
                  <a:lnTo>
                    <a:pt x="21228" y="633500"/>
                  </a:lnTo>
                  <a:cubicBezTo>
                    <a:pt x="22973" y="633336"/>
                    <a:pt x="24679" y="632885"/>
                    <a:pt x="26276" y="632166"/>
                  </a:cubicBezTo>
                  <a:lnTo>
                    <a:pt x="290309" y="516056"/>
                  </a:lnTo>
                  <a:lnTo>
                    <a:pt x="553961" y="631880"/>
                  </a:lnTo>
                  <a:cubicBezTo>
                    <a:pt x="556353" y="632970"/>
                    <a:pt x="558953" y="633523"/>
                    <a:pt x="561581" y="633500"/>
                  </a:cubicBezTo>
                  <a:lnTo>
                    <a:pt x="561581" y="633500"/>
                  </a:lnTo>
                  <a:cubicBezTo>
                    <a:pt x="563159" y="633471"/>
                    <a:pt x="564727" y="633247"/>
                    <a:pt x="566249" y="632833"/>
                  </a:cubicBezTo>
                  <a:lnTo>
                    <a:pt x="567582" y="632833"/>
                  </a:lnTo>
                  <a:cubicBezTo>
                    <a:pt x="568792" y="632374"/>
                    <a:pt x="569970" y="631833"/>
                    <a:pt x="571106" y="631214"/>
                  </a:cubicBezTo>
                  <a:lnTo>
                    <a:pt x="571964" y="630642"/>
                  </a:lnTo>
                  <a:cubicBezTo>
                    <a:pt x="573210" y="629857"/>
                    <a:pt x="574360" y="628931"/>
                    <a:pt x="575393" y="627880"/>
                  </a:cubicBezTo>
                  <a:lnTo>
                    <a:pt x="575393" y="627880"/>
                  </a:lnTo>
                  <a:cubicBezTo>
                    <a:pt x="576136" y="626949"/>
                    <a:pt x="576804" y="625962"/>
                    <a:pt x="577393" y="624927"/>
                  </a:cubicBezTo>
                  <a:cubicBezTo>
                    <a:pt x="577808" y="624314"/>
                    <a:pt x="578190" y="623677"/>
                    <a:pt x="578536" y="623022"/>
                  </a:cubicBezTo>
                  <a:cubicBezTo>
                    <a:pt x="578536" y="623022"/>
                    <a:pt x="578536" y="623022"/>
                    <a:pt x="578536" y="623022"/>
                  </a:cubicBezTo>
                  <a:cubicBezTo>
                    <a:pt x="579180" y="621564"/>
                    <a:pt x="579628" y="620027"/>
                    <a:pt x="579869" y="618450"/>
                  </a:cubicBezTo>
                  <a:cubicBezTo>
                    <a:pt x="579869" y="618450"/>
                    <a:pt x="579869" y="617783"/>
                    <a:pt x="579869" y="617402"/>
                  </a:cubicBezTo>
                  <a:cubicBezTo>
                    <a:pt x="580468" y="615559"/>
                    <a:pt x="580726" y="613623"/>
                    <a:pt x="580631" y="611687"/>
                  </a:cubicBezTo>
                  <a:close/>
                  <a:moveTo>
                    <a:pt x="418706" y="377849"/>
                  </a:moveTo>
                  <a:lnTo>
                    <a:pt x="322504" y="312793"/>
                  </a:lnTo>
                  <a:lnTo>
                    <a:pt x="368891" y="281075"/>
                  </a:lnTo>
                  <a:close/>
                  <a:moveTo>
                    <a:pt x="290119" y="127532"/>
                  </a:moveTo>
                  <a:lnTo>
                    <a:pt x="351365" y="246689"/>
                  </a:lnTo>
                  <a:lnTo>
                    <a:pt x="288690" y="289838"/>
                  </a:lnTo>
                  <a:lnTo>
                    <a:pt x="231540" y="251738"/>
                  </a:lnTo>
                  <a:cubicBezTo>
                    <a:pt x="230300" y="250873"/>
                    <a:pt x="228956" y="250169"/>
                    <a:pt x="227540" y="249642"/>
                  </a:cubicBezTo>
                  <a:close/>
                  <a:moveTo>
                    <a:pt x="210299" y="282884"/>
                  </a:moveTo>
                  <a:lnTo>
                    <a:pt x="254972" y="313079"/>
                  </a:lnTo>
                  <a:lnTo>
                    <a:pt x="161531" y="377182"/>
                  </a:lnTo>
                  <a:close/>
                  <a:moveTo>
                    <a:pt x="60090" y="575492"/>
                  </a:moveTo>
                  <a:lnTo>
                    <a:pt x="127337" y="444428"/>
                  </a:lnTo>
                  <a:lnTo>
                    <a:pt x="242875" y="495197"/>
                  </a:lnTo>
                  <a:close/>
                  <a:moveTo>
                    <a:pt x="166675" y="420140"/>
                  </a:moveTo>
                  <a:lnTo>
                    <a:pt x="288881" y="336034"/>
                  </a:lnTo>
                  <a:lnTo>
                    <a:pt x="413468" y="420330"/>
                  </a:lnTo>
                  <a:lnTo>
                    <a:pt x="290309" y="474432"/>
                  </a:lnTo>
                  <a:close/>
                  <a:moveTo>
                    <a:pt x="490525" y="562443"/>
                  </a:moveTo>
                  <a:lnTo>
                    <a:pt x="337649" y="495292"/>
                  </a:lnTo>
                  <a:lnTo>
                    <a:pt x="452996" y="444619"/>
                  </a:lnTo>
                  <a:lnTo>
                    <a:pt x="520148" y="575397"/>
                  </a:lnTo>
                  <a:close/>
                </a:path>
              </a:pathLst>
            </a:custGeom>
            <a:solidFill>
              <a:srgbClr val="5E4DDD"/>
            </a:solidFill>
            <a:ln w="9525"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CDB28FA5-45D1-8B9E-4D4D-C6A68C30CB71}"/>
              </a:ext>
            </a:extLst>
          </p:cNvPr>
          <p:cNvGrpSpPr/>
          <p:nvPr/>
        </p:nvGrpSpPr>
        <p:grpSpPr>
          <a:xfrm>
            <a:off x="973114" y="3576913"/>
            <a:ext cx="580650" cy="914400"/>
            <a:chOff x="10002714" y="1083510"/>
            <a:chExt cx="580650" cy="1207272"/>
          </a:xfrm>
        </p:grpSpPr>
        <p:sp>
          <p:nvSpPr>
            <p:cNvPr id="3" name="Freeform: Shape 2">
              <a:extLst>
                <a:ext uri="{FF2B5EF4-FFF2-40B4-BE49-F238E27FC236}">
                  <a16:creationId xmlns:a16="http://schemas.microsoft.com/office/drawing/2014/main" id="{56272A97-8229-8053-CB42-71632ED9939A}"/>
                </a:ext>
              </a:extLst>
            </p:cNvPr>
            <p:cNvSpPr/>
            <p:nvPr/>
          </p:nvSpPr>
          <p:spPr>
            <a:xfrm>
              <a:off x="10186065" y="1336410"/>
              <a:ext cx="60012" cy="161925"/>
            </a:xfrm>
            <a:custGeom>
              <a:avLst/>
              <a:gdLst>
                <a:gd name="connsiteX0" fmla="*/ 33343 w 60012"/>
                <a:gd name="connsiteY0" fmla="*/ 161925 h 161925"/>
                <a:gd name="connsiteX1" fmla="*/ 60013 w 60012"/>
                <a:gd name="connsiteY1" fmla="*/ 135255 h 161925"/>
                <a:gd name="connsiteX2" fmla="*/ 60013 w 60012"/>
                <a:gd name="connsiteY2" fmla="*/ 26670 h 161925"/>
                <a:gd name="connsiteX3" fmla="*/ 33343 w 60012"/>
                <a:gd name="connsiteY3" fmla="*/ 0 h 161925"/>
                <a:gd name="connsiteX4" fmla="*/ 33343 w 60012"/>
                <a:gd name="connsiteY4" fmla="*/ 161925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2" h="161925">
                  <a:moveTo>
                    <a:pt x="33343" y="161925"/>
                  </a:moveTo>
                  <a:lnTo>
                    <a:pt x="60013" y="135255"/>
                  </a:lnTo>
                  <a:cubicBezTo>
                    <a:pt x="30788" y="104960"/>
                    <a:pt x="30788" y="56965"/>
                    <a:pt x="60013" y="26670"/>
                  </a:cubicBezTo>
                  <a:lnTo>
                    <a:pt x="33343" y="0"/>
                  </a:lnTo>
                  <a:cubicBezTo>
                    <a:pt x="-11114" y="44821"/>
                    <a:pt x="-11114" y="117104"/>
                    <a:pt x="33343" y="161925"/>
                  </a:cubicBezTo>
                  <a:close/>
                </a:path>
              </a:pathLst>
            </a:custGeom>
            <a:solidFill>
              <a:srgbClr val="FF0000"/>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1EDD44D6-2126-FDE6-0D85-6B7200FB427F}"/>
                </a:ext>
              </a:extLst>
            </p:cNvPr>
            <p:cNvSpPr/>
            <p:nvPr/>
          </p:nvSpPr>
          <p:spPr>
            <a:xfrm>
              <a:off x="10109877" y="1283069"/>
              <a:ext cx="82860" cy="268604"/>
            </a:xfrm>
            <a:custGeom>
              <a:avLst/>
              <a:gdLst>
                <a:gd name="connsiteX0" fmla="*/ 56191 w 82860"/>
                <a:gd name="connsiteY0" fmla="*/ 268605 h 268604"/>
                <a:gd name="connsiteX1" fmla="*/ 82861 w 82860"/>
                <a:gd name="connsiteY1" fmla="*/ 241935 h 268604"/>
                <a:gd name="connsiteX2" fmla="*/ 82178 w 82860"/>
                <a:gd name="connsiteY2" fmla="*/ 27353 h 268604"/>
                <a:gd name="connsiteX3" fmla="*/ 82861 w 82860"/>
                <a:gd name="connsiteY3" fmla="*/ 26670 h 268604"/>
                <a:gd name="connsiteX4" fmla="*/ 56191 w 82860"/>
                <a:gd name="connsiteY4" fmla="*/ 0 h 268604"/>
                <a:gd name="connsiteX5" fmla="*/ 54292 w 82860"/>
                <a:gd name="connsiteY5" fmla="*/ 266707 h 268604"/>
                <a:gd name="connsiteX6" fmla="*/ 56191 w 82860"/>
                <a:gd name="connsiteY6" fmla="*/ 268605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60" h="268604">
                  <a:moveTo>
                    <a:pt x="56191" y="268605"/>
                  </a:moveTo>
                  <a:lnTo>
                    <a:pt x="82861" y="241935"/>
                  </a:lnTo>
                  <a:cubicBezTo>
                    <a:pt x="23417" y="182869"/>
                    <a:pt x="23111" y="86797"/>
                    <a:pt x="82178" y="27353"/>
                  </a:cubicBezTo>
                  <a:cubicBezTo>
                    <a:pt x="82404" y="27124"/>
                    <a:pt x="82632" y="26897"/>
                    <a:pt x="82861" y="26670"/>
                  </a:cubicBezTo>
                  <a:lnTo>
                    <a:pt x="56191" y="0"/>
                  </a:lnTo>
                  <a:cubicBezTo>
                    <a:pt x="-17983" y="73125"/>
                    <a:pt x="-18832" y="192534"/>
                    <a:pt x="54292" y="266707"/>
                  </a:cubicBezTo>
                  <a:cubicBezTo>
                    <a:pt x="54921" y="267344"/>
                    <a:pt x="55553" y="267976"/>
                    <a:pt x="56191" y="268605"/>
                  </a:cubicBezTo>
                  <a:close/>
                </a:path>
              </a:pathLst>
            </a:custGeom>
            <a:solidFill>
              <a:srgbClr val="FF0000"/>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C31D4522-9F65-565F-4D06-81F1EA0F5B74}"/>
                </a:ext>
              </a:extLst>
            </p:cNvPr>
            <p:cNvSpPr/>
            <p:nvPr/>
          </p:nvSpPr>
          <p:spPr>
            <a:xfrm>
              <a:off x="10033651" y="1228777"/>
              <a:ext cx="104793" cy="377189"/>
            </a:xfrm>
            <a:custGeom>
              <a:avLst/>
              <a:gdLst>
                <a:gd name="connsiteX0" fmla="*/ 104794 w 104793"/>
                <a:gd name="connsiteY0" fmla="*/ 350520 h 377189"/>
                <a:gd name="connsiteX1" fmla="*/ 104794 w 104793"/>
                <a:gd name="connsiteY1" fmla="*/ 26670 h 377189"/>
                <a:gd name="connsiteX2" fmla="*/ 78124 w 104793"/>
                <a:gd name="connsiteY2" fmla="*/ 0 h 377189"/>
                <a:gd name="connsiteX3" fmla="*/ 78105 w 104793"/>
                <a:gd name="connsiteY3" fmla="*/ 377171 h 377189"/>
                <a:gd name="connsiteX4" fmla="*/ 78124 w 104793"/>
                <a:gd name="connsiteY4" fmla="*/ 377190 h 377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93" h="377189">
                  <a:moveTo>
                    <a:pt x="104794" y="350520"/>
                  </a:moveTo>
                  <a:cubicBezTo>
                    <a:pt x="15879" y="260879"/>
                    <a:pt x="15879" y="116311"/>
                    <a:pt x="104794" y="26670"/>
                  </a:cubicBezTo>
                  <a:lnTo>
                    <a:pt x="78124" y="0"/>
                  </a:lnTo>
                  <a:cubicBezTo>
                    <a:pt x="-26034" y="104147"/>
                    <a:pt x="-26042" y="273012"/>
                    <a:pt x="78105" y="377171"/>
                  </a:cubicBezTo>
                  <a:cubicBezTo>
                    <a:pt x="78112" y="377178"/>
                    <a:pt x="78117" y="377183"/>
                    <a:pt x="78124" y="377190"/>
                  </a:cubicBezTo>
                  <a:close/>
                </a:path>
              </a:pathLst>
            </a:custGeom>
            <a:solidFill>
              <a:srgbClr val="FF0000"/>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BED832F-6393-42DC-D204-38D8F66F5AFC}"/>
                </a:ext>
              </a:extLst>
            </p:cNvPr>
            <p:cNvSpPr/>
            <p:nvPr/>
          </p:nvSpPr>
          <p:spPr>
            <a:xfrm>
              <a:off x="10354663" y="1336410"/>
              <a:ext cx="60012" cy="161925"/>
            </a:xfrm>
            <a:custGeom>
              <a:avLst/>
              <a:gdLst>
                <a:gd name="connsiteX0" fmla="*/ 26670 w 60012"/>
                <a:gd name="connsiteY0" fmla="*/ 161925 h 161925"/>
                <a:gd name="connsiteX1" fmla="*/ 26670 w 60012"/>
                <a:gd name="connsiteY1" fmla="*/ 0 h 161925"/>
                <a:gd name="connsiteX2" fmla="*/ 0 w 60012"/>
                <a:gd name="connsiteY2" fmla="*/ 26670 h 161925"/>
                <a:gd name="connsiteX3" fmla="*/ 21907 w 60012"/>
                <a:gd name="connsiteY3" fmla="*/ 80963 h 161925"/>
                <a:gd name="connsiteX4" fmla="*/ 0 w 60012"/>
                <a:gd name="connsiteY4" fmla="*/ 135255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2" h="161925">
                  <a:moveTo>
                    <a:pt x="26670" y="161925"/>
                  </a:moveTo>
                  <a:cubicBezTo>
                    <a:pt x="71127" y="117104"/>
                    <a:pt x="71127" y="44821"/>
                    <a:pt x="26670" y="0"/>
                  </a:cubicBezTo>
                  <a:lnTo>
                    <a:pt x="0" y="26670"/>
                  </a:lnTo>
                  <a:cubicBezTo>
                    <a:pt x="14241" y="41128"/>
                    <a:pt x="22126" y="60669"/>
                    <a:pt x="21907" y="80963"/>
                  </a:cubicBezTo>
                  <a:cubicBezTo>
                    <a:pt x="21941" y="101219"/>
                    <a:pt x="14083" y="120693"/>
                    <a:pt x="0" y="135255"/>
                  </a:cubicBezTo>
                  <a:close/>
                </a:path>
              </a:pathLst>
            </a:custGeom>
            <a:solidFill>
              <a:srgbClr val="5E4DDD"/>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B77B1FD7-6BEC-A76A-927D-9DD57607B441}"/>
                </a:ext>
              </a:extLst>
            </p:cNvPr>
            <p:cNvSpPr/>
            <p:nvPr/>
          </p:nvSpPr>
          <p:spPr>
            <a:xfrm>
              <a:off x="10408002" y="1283069"/>
              <a:ext cx="82860" cy="268604"/>
            </a:xfrm>
            <a:custGeom>
              <a:avLst/>
              <a:gdLst>
                <a:gd name="connsiteX0" fmla="*/ 0 w 82860"/>
                <a:gd name="connsiteY0" fmla="*/ 241935 h 268604"/>
                <a:gd name="connsiteX1" fmla="*/ 26670 w 82860"/>
                <a:gd name="connsiteY1" fmla="*/ 268605 h 268604"/>
                <a:gd name="connsiteX2" fmla="*/ 28568 w 82860"/>
                <a:gd name="connsiteY2" fmla="*/ 1898 h 268604"/>
                <a:gd name="connsiteX3" fmla="*/ 26670 w 82860"/>
                <a:gd name="connsiteY3" fmla="*/ 0 h 268604"/>
                <a:gd name="connsiteX4" fmla="*/ 0 w 82860"/>
                <a:gd name="connsiteY4" fmla="*/ 26670 h 268604"/>
                <a:gd name="connsiteX5" fmla="*/ 683 w 82860"/>
                <a:gd name="connsiteY5" fmla="*/ 241252 h 268604"/>
                <a:gd name="connsiteX6" fmla="*/ 0 w 82860"/>
                <a:gd name="connsiteY6" fmla="*/ 241935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60" h="268604">
                  <a:moveTo>
                    <a:pt x="0" y="241935"/>
                  </a:moveTo>
                  <a:lnTo>
                    <a:pt x="26670" y="268605"/>
                  </a:lnTo>
                  <a:cubicBezTo>
                    <a:pt x="100843" y="195480"/>
                    <a:pt x="101693" y="76071"/>
                    <a:pt x="28568" y="1898"/>
                  </a:cubicBezTo>
                  <a:cubicBezTo>
                    <a:pt x="27940" y="1261"/>
                    <a:pt x="27307" y="629"/>
                    <a:pt x="26670" y="0"/>
                  </a:cubicBezTo>
                  <a:lnTo>
                    <a:pt x="0" y="26670"/>
                  </a:lnTo>
                  <a:cubicBezTo>
                    <a:pt x="59444" y="85736"/>
                    <a:pt x="59749" y="181808"/>
                    <a:pt x="683" y="241252"/>
                  </a:cubicBezTo>
                  <a:cubicBezTo>
                    <a:pt x="456" y="241481"/>
                    <a:pt x="229" y="241708"/>
                    <a:pt x="0" y="241935"/>
                  </a:cubicBezTo>
                  <a:close/>
                </a:path>
              </a:pathLst>
            </a:custGeom>
            <a:solidFill>
              <a:srgbClr val="5E4DDD"/>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8E5B93A-9D0B-C2FE-0108-EE6B74AFEBA6}"/>
                </a:ext>
              </a:extLst>
            </p:cNvPr>
            <p:cNvSpPr/>
            <p:nvPr/>
          </p:nvSpPr>
          <p:spPr>
            <a:xfrm>
              <a:off x="10462295" y="1228777"/>
              <a:ext cx="104793" cy="377189"/>
            </a:xfrm>
            <a:custGeom>
              <a:avLst/>
              <a:gdLst>
                <a:gd name="connsiteX0" fmla="*/ 0 w 104793"/>
                <a:gd name="connsiteY0" fmla="*/ 350520 h 377189"/>
                <a:gd name="connsiteX1" fmla="*/ 26670 w 104793"/>
                <a:gd name="connsiteY1" fmla="*/ 377190 h 377189"/>
                <a:gd name="connsiteX2" fmla="*/ 26689 w 104793"/>
                <a:gd name="connsiteY2" fmla="*/ 19 h 377189"/>
                <a:gd name="connsiteX3" fmla="*/ 26670 w 104793"/>
                <a:gd name="connsiteY3" fmla="*/ 0 h 377189"/>
                <a:gd name="connsiteX4" fmla="*/ 0 w 104793"/>
                <a:gd name="connsiteY4" fmla="*/ 26670 h 377189"/>
                <a:gd name="connsiteX5" fmla="*/ 0 w 104793"/>
                <a:gd name="connsiteY5" fmla="*/ 350520 h 37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3" h="377189">
                  <a:moveTo>
                    <a:pt x="0" y="350520"/>
                  </a:moveTo>
                  <a:lnTo>
                    <a:pt x="26670" y="377190"/>
                  </a:lnTo>
                  <a:cubicBezTo>
                    <a:pt x="130828" y="273043"/>
                    <a:pt x="130836" y="104178"/>
                    <a:pt x="26689" y="19"/>
                  </a:cubicBezTo>
                  <a:cubicBezTo>
                    <a:pt x="26683" y="13"/>
                    <a:pt x="26677" y="6"/>
                    <a:pt x="26670" y="0"/>
                  </a:cubicBezTo>
                  <a:lnTo>
                    <a:pt x="0" y="26670"/>
                  </a:lnTo>
                  <a:cubicBezTo>
                    <a:pt x="88915" y="116311"/>
                    <a:pt x="88915" y="260879"/>
                    <a:pt x="0" y="350520"/>
                  </a:cubicBezTo>
                  <a:close/>
                </a:path>
              </a:pathLst>
            </a:custGeom>
            <a:solidFill>
              <a:srgbClr val="5E4DDD"/>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98712E4-5FE1-A5C3-F779-EB2D8CEEA944}"/>
                </a:ext>
              </a:extLst>
            </p:cNvPr>
            <p:cNvSpPr/>
            <p:nvPr/>
          </p:nvSpPr>
          <p:spPr>
            <a:xfrm>
              <a:off x="10002714" y="1385011"/>
              <a:ext cx="580650" cy="905771"/>
            </a:xfrm>
            <a:custGeom>
              <a:avLst/>
              <a:gdLst>
                <a:gd name="connsiteX0" fmla="*/ 580631 w 580650"/>
                <a:gd name="connsiteY0" fmla="*/ 611687 h 633500"/>
                <a:gd name="connsiteX1" fmla="*/ 580631 w 580650"/>
                <a:gd name="connsiteY1" fmla="*/ 611687 h 633500"/>
                <a:gd name="connsiteX2" fmla="*/ 579012 w 580650"/>
                <a:gd name="connsiteY2" fmla="*/ 606830 h 633500"/>
                <a:gd name="connsiteX3" fmla="*/ 579012 w 580650"/>
                <a:gd name="connsiteY3" fmla="*/ 606258 h 633500"/>
                <a:gd name="connsiteX4" fmla="*/ 307550 w 580650"/>
                <a:gd name="connsiteY4" fmla="*/ 77621 h 633500"/>
                <a:gd name="connsiteX5" fmla="*/ 304406 w 580650"/>
                <a:gd name="connsiteY5" fmla="*/ 73430 h 633500"/>
                <a:gd name="connsiteX6" fmla="*/ 325439 w 580650"/>
                <a:gd name="connsiteY6" fmla="*/ 23822 h 633500"/>
                <a:gd name="connsiteX7" fmla="*/ 275831 w 580650"/>
                <a:gd name="connsiteY7" fmla="*/ 2790 h 633500"/>
                <a:gd name="connsiteX8" fmla="*/ 254799 w 580650"/>
                <a:gd name="connsiteY8" fmla="*/ 52397 h 633500"/>
                <a:gd name="connsiteX9" fmla="*/ 275831 w 580650"/>
                <a:gd name="connsiteY9" fmla="*/ 73430 h 633500"/>
                <a:gd name="connsiteX10" fmla="*/ 273260 w 580650"/>
                <a:gd name="connsiteY10" fmla="*/ 77144 h 633500"/>
                <a:gd name="connsiteX11" fmla="*/ 1797 w 580650"/>
                <a:gd name="connsiteY11" fmla="*/ 605782 h 633500"/>
                <a:gd name="connsiteX12" fmla="*/ 1797 w 580650"/>
                <a:gd name="connsiteY12" fmla="*/ 606353 h 633500"/>
                <a:gd name="connsiteX13" fmla="*/ 178 w 580650"/>
                <a:gd name="connsiteY13" fmla="*/ 611211 h 633500"/>
                <a:gd name="connsiteX14" fmla="*/ 178 w 580650"/>
                <a:gd name="connsiteY14" fmla="*/ 611211 h 633500"/>
                <a:gd name="connsiteX15" fmla="*/ 178 w 580650"/>
                <a:gd name="connsiteY15" fmla="*/ 615974 h 633500"/>
                <a:gd name="connsiteX16" fmla="*/ 178 w 580650"/>
                <a:gd name="connsiteY16" fmla="*/ 617117 h 633500"/>
                <a:gd name="connsiteX17" fmla="*/ 1511 w 580650"/>
                <a:gd name="connsiteY17" fmla="*/ 621593 h 633500"/>
                <a:gd name="connsiteX18" fmla="*/ 1511 w 580650"/>
                <a:gd name="connsiteY18" fmla="*/ 621593 h 633500"/>
                <a:gd name="connsiteX19" fmla="*/ 2845 w 580650"/>
                <a:gd name="connsiteY19" fmla="*/ 623689 h 633500"/>
                <a:gd name="connsiteX20" fmla="*/ 4750 w 580650"/>
                <a:gd name="connsiteY20" fmla="*/ 626451 h 633500"/>
                <a:gd name="connsiteX21" fmla="*/ 4750 w 580650"/>
                <a:gd name="connsiteY21" fmla="*/ 626451 h 633500"/>
                <a:gd name="connsiteX22" fmla="*/ 6274 w 580650"/>
                <a:gd name="connsiteY22" fmla="*/ 627594 h 633500"/>
                <a:gd name="connsiteX23" fmla="*/ 8941 w 580650"/>
                <a:gd name="connsiteY23" fmla="*/ 629690 h 633500"/>
                <a:gd name="connsiteX24" fmla="*/ 11227 w 580650"/>
                <a:gd name="connsiteY24" fmla="*/ 630737 h 633500"/>
                <a:gd name="connsiteX25" fmla="*/ 14084 w 580650"/>
                <a:gd name="connsiteY25" fmla="*/ 631785 h 633500"/>
                <a:gd name="connsiteX26" fmla="*/ 16561 w 580650"/>
                <a:gd name="connsiteY26" fmla="*/ 631785 h 633500"/>
                <a:gd name="connsiteX27" fmla="*/ 18656 w 580650"/>
                <a:gd name="connsiteY27" fmla="*/ 633500 h 633500"/>
                <a:gd name="connsiteX28" fmla="*/ 19990 w 580650"/>
                <a:gd name="connsiteY28" fmla="*/ 633500 h 633500"/>
                <a:gd name="connsiteX29" fmla="*/ 21228 w 580650"/>
                <a:gd name="connsiteY29" fmla="*/ 633500 h 633500"/>
                <a:gd name="connsiteX30" fmla="*/ 26276 w 580650"/>
                <a:gd name="connsiteY30" fmla="*/ 632166 h 633500"/>
                <a:gd name="connsiteX31" fmla="*/ 290309 w 580650"/>
                <a:gd name="connsiteY31" fmla="*/ 516056 h 633500"/>
                <a:gd name="connsiteX32" fmla="*/ 553961 w 580650"/>
                <a:gd name="connsiteY32" fmla="*/ 631880 h 633500"/>
                <a:gd name="connsiteX33" fmla="*/ 561581 w 580650"/>
                <a:gd name="connsiteY33" fmla="*/ 633500 h 633500"/>
                <a:gd name="connsiteX34" fmla="*/ 561581 w 580650"/>
                <a:gd name="connsiteY34" fmla="*/ 633500 h 633500"/>
                <a:gd name="connsiteX35" fmla="*/ 566249 w 580650"/>
                <a:gd name="connsiteY35" fmla="*/ 632833 h 633500"/>
                <a:gd name="connsiteX36" fmla="*/ 567582 w 580650"/>
                <a:gd name="connsiteY36" fmla="*/ 632833 h 633500"/>
                <a:gd name="connsiteX37" fmla="*/ 571106 w 580650"/>
                <a:gd name="connsiteY37" fmla="*/ 631214 h 633500"/>
                <a:gd name="connsiteX38" fmla="*/ 571964 w 580650"/>
                <a:gd name="connsiteY38" fmla="*/ 630642 h 633500"/>
                <a:gd name="connsiteX39" fmla="*/ 575393 w 580650"/>
                <a:gd name="connsiteY39" fmla="*/ 627880 h 633500"/>
                <a:gd name="connsiteX40" fmla="*/ 575393 w 580650"/>
                <a:gd name="connsiteY40" fmla="*/ 627880 h 633500"/>
                <a:gd name="connsiteX41" fmla="*/ 577393 w 580650"/>
                <a:gd name="connsiteY41" fmla="*/ 624927 h 633500"/>
                <a:gd name="connsiteX42" fmla="*/ 578536 w 580650"/>
                <a:gd name="connsiteY42" fmla="*/ 623022 h 633500"/>
                <a:gd name="connsiteX43" fmla="*/ 578536 w 580650"/>
                <a:gd name="connsiteY43" fmla="*/ 623022 h 633500"/>
                <a:gd name="connsiteX44" fmla="*/ 579869 w 580650"/>
                <a:gd name="connsiteY44" fmla="*/ 618450 h 633500"/>
                <a:gd name="connsiteX45" fmla="*/ 579869 w 580650"/>
                <a:gd name="connsiteY45" fmla="*/ 617402 h 633500"/>
                <a:gd name="connsiteX46" fmla="*/ 580631 w 580650"/>
                <a:gd name="connsiteY46" fmla="*/ 611687 h 633500"/>
                <a:gd name="connsiteX47" fmla="*/ 418706 w 580650"/>
                <a:gd name="connsiteY47" fmla="*/ 377849 h 633500"/>
                <a:gd name="connsiteX48" fmla="*/ 322504 w 580650"/>
                <a:gd name="connsiteY48" fmla="*/ 312793 h 633500"/>
                <a:gd name="connsiteX49" fmla="*/ 368891 w 580650"/>
                <a:gd name="connsiteY49" fmla="*/ 281075 h 633500"/>
                <a:gd name="connsiteX50" fmla="*/ 290119 w 580650"/>
                <a:gd name="connsiteY50" fmla="*/ 127532 h 633500"/>
                <a:gd name="connsiteX51" fmla="*/ 351365 w 580650"/>
                <a:gd name="connsiteY51" fmla="*/ 246689 h 633500"/>
                <a:gd name="connsiteX52" fmla="*/ 288690 w 580650"/>
                <a:gd name="connsiteY52" fmla="*/ 289838 h 633500"/>
                <a:gd name="connsiteX53" fmla="*/ 231540 w 580650"/>
                <a:gd name="connsiteY53" fmla="*/ 251738 h 633500"/>
                <a:gd name="connsiteX54" fmla="*/ 227540 w 580650"/>
                <a:gd name="connsiteY54" fmla="*/ 249642 h 633500"/>
                <a:gd name="connsiteX55" fmla="*/ 210299 w 580650"/>
                <a:gd name="connsiteY55" fmla="*/ 282884 h 633500"/>
                <a:gd name="connsiteX56" fmla="*/ 254972 w 580650"/>
                <a:gd name="connsiteY56" fmla="*/ 313079 h 633500"/>
                <a:gd name="connsiteX57" fmla="*/ 161531 w 580650"/>
                <a:gd name="connsiteY57" fmla="*/ 377182 h 633500"/>
                <a:gd name="connsiteX58" fmla="*/ 60090 w 580650"/>
                <a:gd name="connsiteY58" fmla="*/ 575492 h 633500"/>
                <a:gd name="connsiteX59" fmla="*/ 127337 w 580650"/>
                <a:gd name="connsiteY59" fmla="*/ 444428 h 633500"/>
                <a:gd name="connsiteX60" fmla="*/ 242875 w 580650"/>
                <a:gd name="connsiteY60" fmla="*/ 495197 h 633500"/>
                <a:gd name="connsiteX61" fmla="*/ 166675 w 580650"/>
                <a:gd name="connsiteY61" fmla="*/ 420140 h 633500"/>
                <a:gd name="connsiteX62" fmla="*/ 288881 w 580650"/>
                <a:gd name="connsiteY62" fmla="*/ 336034 h 633500"/>
                <a:gd name="connsiteX63" fmla="*/ 413468 w 580650"/>
                <a:gd name="connsiteY63" fmla="*/ 420330 h 633500"/>
                <a:gd name="connsiteX64" fmla="*/ 290309 w 580650"/>
                <a:gd name="connsiteY64" fmla="*/ 474432 h 633500"/>
                <a:gd name="connsiteX65" fmla="*/ 490525 w 580650"/>
                <a:gd name="connsiteY65" fmla="*/ 562443 h 633500"/>
                <a:gd name="connsiteX66" fmla="*/ 337649 w 580650"/>
                <a:gd name="connsiteY66" fmla="*/ 495292 h 633500"/>
                <a:gd name="connsiteX67" fmla="*/ 452996 w 580650"/>
                <a:gd name="connsiteY67" fmla="*/ 444619 h 633500"/>
                <a:gd name="connsiteX68" fmla="*/ 520148 w 580650"/>
                <a:gd name="connsiteY68" fmla="*/ 575397 h 6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80650" h="633500">
                  <a:moveTo>
                    <a:pt x="580631" y="611687"/>
                  </a:moveTo>
                  <a:lnTo>
                    <a:pt x="580631" y="611687"/>
                  </a:lnTo>
                  <a:cubicBezTo>
                    <a:pt x="580338" y="609996"/>
                    <a:pt x="579792" y="608358"/>
                    <a:pt x="579012" y="606830"/>
                  </a:cubicBezTo>
                  <a:cubicBezTo>
                    <a:pt x="579012" y="606830"/>
                    <a:pt x="579012" y="606830"/>
                    <a:pt x="579012" y="606258"/>
                  </a:cubicBezTo>
                  <a:lnTo>
                    <a:pt x="307550" y="77621"/>
                  </a:lnTo>
                  <a:cubicBezTo>
                    <a:pt x="306723" y="76071"/>
                    <a:pt x="305663" y="74657"/>
                    <a:pt x="304406" y="73430"/>
                  </a:cubicBezTo>
                  <a:cubicBezTo>
                    <a:pt x="323913" y="65539"/>
                    <a:pt x="333329" y="43329"/>
                    <a:pt x="325439" y="23822"/>
                  </a:cubicBezTo>
                  <a:cubicBezTo>
                    <a:pt x="317548" y="4316"/>
                    <a:pt x="295338" y="-5100"/>
                    <a:pt x="275831" y="2790"/>
                  </a:cubicBezTo>
                  <a:cubicBezTo>
                    <a:pt x="256325" y="10681"/>
                    <a:pt x="246909" y="32891"/>
                    <a:pt x="254799" y="52397"/>
                  </a:cubicBezTo>
                  <a:cubicBezTo>
                    <a:pt x="258671" y="61968"/>
                    <a:pt x="266261" y="69558"/>
                    <a:pt x="275831" y="73430"/>
                  </a:cubicBezTo>
                  <a:cubicBezTo>
                    <a:pt x="274814" y="74549"/>
                    <a:pt x="273949" y="75798"/>
                    <a:pt x="273260" y="77144"/>
                  </a:cubicBezTo>
                  <a:lnTo>
                    <a:pt x="1797" y="605782"/>
                  </a:lnTo>
                  <a:cubicBezTo>
                    <a:pt x="1797" y="605782"/>
                    <a:pt x="1797" y="605782"/>
                    <a:pt x="1797" y="606353"/>
                  </a:cubicBezTo>
                  <a:cubicBezTo>
                    <a:pt x="1017" y="607882"/>
                    <a:pt x="471" y="609520"/>
                    <a:pt x="178" y="611211"/>
                  </a:cubicBezTo>
                  <a:lnTo>
                    <a:pt x="178" y="611211"/>
                  </a:lnTo>
                  <a:cubicBezTo>
                    <a:pt x="-59" y="612789"/>
                    <a:pt x="-59" y="614395"/>
                    <a:pt x="178" y="615974"/>
                  </a:cubicBezTo>
                  <a:cubicBezTo>
                    <a:pt x="178" y="615974"/>
                    <a:pt x="178" y="616736"/>
                    <a:pt x="178" y="617117"/>
                  </a:cubicBezTo>
                  <a:cubicBezTo>
                    <a:pt x="437" y="618658"/>
                    <a:pt x="885" y="620162"/>
                    <a:pt x="1511" y="621593"/>
                  </a:cubicBezTo>
                  <a:cubicBezTo>
                    <a:pt x="1511" y="621593"/>
                    <a:pt x="1511" y="621593"/>
                    <a:pt x="1511" y="621593"/>
                  </a:cubicBezTo>
                  <a:cubicBezTo>
                    <a:pt x="1511" y="621593"/>
                    <a:pt x="2464" y="622927"/>
                    <a:pt x="2845" y="623689"/>
                  </a:cubicBezTo>
                  <a:cubicBezTo>
                    <a:pt x="3425" y="624646"/>
                    <a:pt x="4061" y="625568"/>
                    <a:pt x="4750" y="626451"/>
                  </a:cubicBezTo>
                  <a:lnTo>
                    <a:pt x="4750" y="626451"/>
                  </a:lnTo>
                  <a:cubicBezTo>
                    <a:pt x="5235" y="626863"/>
                    <a:pt x="5743" y="627244"/>
                    <a:pt x="6274" y="627594"/>
                  </a:cubicBezTo>
                  <a:cubicBezTo>
                    <a:pt x="7097" y="628373"/>
                    <a:pt x="7989" y="629075"/>
                    <a:pt x="8941" y="629690"/>
                  </a:cubicBezTo>
                  <a:cubicBezTo>
                    <a:pt x="9685" y="630078"/>
                    <a:pt x="10448" y="630428"/>
                    <a:pt x="11227" y="630737"/>
                  </a:cubicBezTo>
                  <a:lnTo>
                    <a:pt x="14084" y="631785"/>
                  </a:lnTo>
                  <a:lnTo>
                    <a:pt x="16561" y="631785"/>
                  </a:lnTo>
                  <a:lnTo>
                    <a:pt x="18656" y="633500"/>
                  </a:lnTo>
                  <a:lnTo>
                    <a:pt x="19990" y="633500"/>
                  </a:lnTo>
                  <a:lnTo>
                    <a:pt x="21228" y="633500"/>
                  </a:lnTo>
                  <a:cubicBezTo>
                    <a:pt x="22973" y="633336"/>
                    <a:pt x="24679" y="632885"/>
                    <a:pt x="26276" y="632166"/>
                  </a:cubicBezTo>
                  <a:lnTo>
                    <a:pt x="290309" y="516056"/>
                  </a:lnTo>
                  <a:lnTo>
                    <a:pt x="553961" y="631880"/>
                  </a:lnTo>
                  <a:cubicBezTo>
                    <a:pt x="556353" y="632970"/>
                    <a:pt x="558953" y="633523"/>
                    <a:pt x="561581" y="633500"/>
                  </a:cubicBezTo>
                  <a:lnTo>
                    <a:pt x="561581" y="633500"/>
                  </a:lnTo>
                  <a:cubicBezTo>
                    <a:pt x="563159" y="633471"/>
                    <a:pt x="564727" y="633247"/>
                    <a:pt x="566249" y="632833"/>
                  </a:cubicBezTo>
                  <a:lnTo>
                    <a:pt x="567582" y="632833"/>
                  </a:lnTo>
                  <a:cubicBezTo>
                    <a:pt x="568792" y="632374"/>
                    <a:pt x="569970" y="631833"/>
                    <a:pt x="571106" y="631214"/>
                  </a:cubicBezTo>
                  <a:lnTo>
                    <a:pt x="571964" y="630642"/>
                  </a:lnTo>
                  <a:cubicBezTo>
                    <a:pt x="573210" y="629857"/>
                    <a:pt x="574360" y="628931"/>
                    <a:pt x="575393" y="627880"/>
                  </a:cubicBezTo>
                  <a:lnTo>
                    <a:pt x="575393" y="627880"/>
                  </a:lnTo>
                  <a:cubicBezTo>
                    <a:pt x="576136" y="626949"/>
                    <a:pt x="576804" y="625962"/>
                    <a:pt x="577393" y="624927"/>
                  </a:cubicBezTo>
                  <a:cubicBezTo>
                    <a:pt x="577808" y="624314"/>
                    <a:pt x="578190" y="623677"/>
                    <a:pt x="578536" y="623022"/>
                  </a:cubicBezTo>
                  <a:cubicBezTo>
                    <a:pt x="578536" y="623022"/>
                    <a:pt x="578536" y="623022"/>
                    <a:pt x="578536" y="623022"/>
                  </a:cubicBezTo>
                  <a:cubicBezTo>
                    <a:pt x="579180" y="621564"/>
                    <a:pt x="579628" y="620027"/>
                    <a:pt x="579869" y="618450"/>
                  </a:cubicBezTo>
                  <a:cubicBezTo>
                    <a:pt x="579869" y="618450"/>
                    <a:pt x="579869" y="617783"/>
                    <a:pt x="579869" y="617402"/>
                  </a:cubicBezTo>
                  <a:cubicBezTo>
                    <a:pt x="580468" y="615559"/>
                    <a:pt x="580726" y="613623"/>
                    <a:pt x="580631" y="611687"/>
                  </a:cubicBezTo>
                  <a:close/>
                  <a:moveTo>
                    <a:pt x="418706" y="377849"/>
                  </a:moveTo>
                  <a:lnTo>
                    <a:pt x="322504" y="312793"/>
                  </a:lnTo>
                  <a:lnTo>
                    <a:pt x="368891" y="281075"/>
                  </a:lnTo>
                  <a:close/>
                  <a:moveTo>
                    <a:pt x="290119" y="127532"/>
                  </a:moveTo>
                  <a:lnTo>
                    <a:pt x="351365" y="246689"/>
                  </a:lnTo>
                  <a:lnTo>
                    <a:pt x="288690" y="289838"/>
                  </a:lnTo>
                  <a:lnTo>
                    <a:pt x="231540" y="251738"/>
                  </a:lnTo>
                  <a:cubicBezTo>
                    <a:pt x="230300" y="250873"/>
                    <a:pt x="228956" y="250169"/>
                    <a:pt x="227540" y="249642"/>
                  </a:cubicBezTo>
                  <a:close/>
                  <a:moveTo>
                    <a:pt x="210299" y="282884"/>
                  </a:moveTo>
                  <a:lnTo>
                    <a:pt x="254972" y="313079"/>
                  </a:lnTo>
                  <a:lnTo>
                    <a:pt x="161531" y="377182"/>
                  </a:lnTo>
                  <a:close/>
                  <a:moveTo>
                    <a:pt x="60090" y="575492"/>
                  </a:moveTo>
                  <a:lnTo>
                    <a:pt x="127337" y="444428"/>
                  </a:lnTo>
                  <a:lnTo>
                    <a:pt x="242875" y="495197"/>
                  </a:lnTo>
                  <a:close/>
                  <a:moveTo>
                    <a:pt x="166675" y="420140"/>
                  </a:moveTo>
                  <a:lnTo>
                    <a:pt x="288881" y="336034"/>
                  </a:lnTo>
                  <a:lnTo>
                    <a:pt x="413468" y="420330"/>
                  </a:lnTo>
                  <a:lnTo>
                    <a:pt x="290309" y="474432"/>
                  </a:lnTo>
                  <a:close/>
                  <a:moveTo>
                    <a:pt x="490525" y="562443"/>
                  </a:moveTo>
                  <a:lnTo>
                    <a:pt x="337649" y="495292"/>
                  </a:lnTo>
                  <a:lnTo>
                    <a:pt x="452996" y="444619"/>
                  </a:lnTo>
                  <a:lnTo>
                    <a:pt x="520148" y="575397"/>
                  </a:lnTo>
                  <a:close/>
                </a:path>
              </a:pathLst>
            </a:custGeom>
            <a:solidFill>
              <a:srgbClr val="5E4DDD"/>
            </a:solidFill>
            <a:ln w="9525" cap="flat">
              <a:noFill/>
              <a:prstDash val="solid"/>
              <a:miter/>
            </a:ln>
          </p:spPr>
          <p:txBody>
            <a:bodyPr rtlCol="0" anchor="ctr"/>
            <a:lstStyle/>
            <a:p>
              <a:endParaRPr lang="en-US"/>
            </a:p>
          </p:txBody>
        </p:sp>
        <p:grpSp>
          <p:nvGrpSpPr>
            <p:cNvPr id="46" name="Group 45">
              <a:extLst>
                <a:ext uri="{FF2B5EF4-FFF2-40B4-BE49-F238E27FC236}">
                  <a16:creationId xmlns:a16="http://schemas.microsoft.com/office/drawing/2014/main" id="{D7B260CE-7C5F-6DBA-A57E-4E0415A48789}"/>
                </a:ext>
              </a:extLst>
            </p:cNvPr>
            <p:cNvGrpSpPr/>
            <p:nvPr/>
          </p:nvGrpSpPr>
          <p:grpSpPr>
            <a:xfrm rot="5584236">
              <a:off x="10190636" y="1001128"/>
              <a:ext cx="212426" cy="377189"/>
              <a:chOff x="9658347" y="545822"/>
              <a:chExt cx="212426" cy="377189"/>
            </a:xfrm>
            <a:solidFill>
              <a:schemeClr val="tx1"/>
            </a:solidFill>
          </p:grpSpPr>
          <p:sp>
            <p:nvSpPr>
              <p:cNvPr id="47" name="Freeform: Shape 46">
                <a:extLst>
                  <a:ext uri="{FF2B5EF4-FFF2-40B4-BE49-F238E27FC236}">
                    <a16:creationId xmlns:a16="http://schemas.microsoft.com/office/drawing/2014/main" id="{80421699-AF81-8F7E-D8A6-F63BED6FA8B0}"/>
                  </a:ext>
                </a:extLst>
              </p:cNvPr>
              <p:cNvSpPr/>
              <p:nvPr/>
            </p:nvSpPr>
            <p:spPr>
              <a:xfrm>
                <a:off x="9810761" y="653455"/>
                <a:ext cx="60012" cy="161925"/>
              </a:xfrm>
              <a:custGeom>
                <a:avLst/>
                <a:gdLst>
                  <a:gd name="connsiteX0" fmla="*/ 33343 w 60012"/>
                  <a:gd name="connsiteY0" fmla="*/ 161925 h 161925"/>
                  <a:gd name="connsiteX1" fmla="*/ 60013 w 60012"/>
                  <a:gd name="connsiteY1" fmla="*/ 135255 h 161925"/>
                  <a:gd name="connsiteX2" fmla="*/ 60013 w 60012"/>
                  <a:gd name="connsiteY2" fmla="*/ 26670 h 161925"/>
                  <a:gd name="connsiteX3" fmla="*/ 33343 w 60012"/>
                  <a:gd name="connsiteY3" fmla="*/ 0 h 161925"/>
                  <a:gd name="connsiteX4" fmla="*/ 33343 w 60012"/>
                  <a:gd name="connsiteY4" fmla="*/ 161925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2" h="161925">
                    <a:moveTo>
                      <a:pt x="33343" y="161925"/>
                    </a:moveTo>
                    <a:lnTo>
                      <a:pt x="60013" y="135255"/>
                    </a:lnTo>
                    <a:cubicBezTo>
                      <a:pt x="30788" y="104960"/>
                      <a:pt x="30788" y="56965"/>
                      <a:pt x="60013" y="26670"/>
                    </a:cubicBezTo>
                    <a:lnTo>
                      <a:pt x="33343" y="0"/>
                    </a:lnTo>
                    <a:cubicBezTo>
                      <a:pt x="-11114" y="44821"/>
                      <a:pt x="-11114" y="117104"/>
                      <a:pt x="33343" y="161925"/>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EEF0275-2C89-842E-218D-D624E1F9965A}"/>
                  </a:ext>
                </a:extLst>
              </p:cNvPr>
              <p:cNvSpPr/>
              <p:nvPr/>
            </p:nvSpPr>
            <p:spPr>
              <a:xfrm>
                <a:off x="9734573" y="600114"/>
                <a:ext cx="82860" cy="268604"/>
              </a:xfrm>
              <a:custGeom>
                <a:avLst/>
                <a:gdLst>
                  <a:gd name="connsiteX0" fmla="*/ 56191 w 82860"/>
                  <a:gd name="connsiteY0" fmla="*/ 268605 h 268604"/>
                  <a:gd name="connsiteX1" fmla="*/ 82861 w 82860"/>
                  <a:gd name="connsiteY1" fmla="*/ 241935 h 268604"/>
                  <a:gd name="connsiteX2" fmla="*/ 82178 w 82860"/>
                  <a:gd name="connsiteY2" fmla="*/ 27353 h 268604"/>
                  <a:gd name="connsiteX3" fmla="*/ 82861 w 82860"/>
                  <a:gd name="connsiteY3" fmla="*/ 26670 h 268604"/>
                  <a:gd name="connsiteX4" fmla="*/ 56191 w 82860"/>
                  <a:gd name="connsiteY4" fmla="*/ 0 h 268604"/>
                  <a:gd name="connsiteX5" fmla="*/ 54292 w 82860"/>
                  <a:gd name="connsiteY5" fmla="*/ 266707 h 268604"/>
                  <a:gd name="connsiteX6" fmla="*/ 56191 w 82860"/>
                  <a:gd name="connsiteY6" fmla="*/ 268605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60" h="268604">
                    <a:moveTo>
                      <a:pt x="56191" y="268605"/>
                    </a:moveTo>
                    <a:lnTo>
                      <a:pt x="82861" y="241935"/>
                    </a:lnTo>
                    <a:cubicBezTo>
                      <a:pt x="23417" y="182869"/>
                      <a:pt x="23111" y="86797"/>
                      <a:pt x="82178" y="27353"/>
                    </a:cubicBezTo>
                    <a:cubicBezTo>
                      <a:pt x="82404" y="27124"/>
                      <a:pt x="82632" y="26897"/>
                      <a:pt x="82861" y="26670"/>
                    </a:cubicBezTo>
                    <a:lnTo>
                      <a:pt x="56191" y="0"/>
                    </a:lnTo>
                    <a:cubicBezTo>
                      <a:pt x="-17983" y="73125"/>
                      <a:pt x="-18832" y="192534"/>
                      <a:pt x="54292" y="266707"/>
                    </a:cubicBezTo>
                    <a:cubicBezTo>
                      <a:pt x="54921" y="267344"/>
                      <a:pt x="55553" y="267976"/>
                      <a:pt x="56191" y="268605"/>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EA3BC148-2CB7-BEC4-B66B-83FF00A2F82A}"/>
                  </a:ext>
                </a:extLst>
              </p:cNvPr>
              <p:cNvSpPr/>
              <p:nvPr/>
            </p:nvSpPr>
            <p:spPr>
              <a:xfrm>
                <a:off x="9658347" y="545822"/>
                <a:ext cx="104793" cy="377189"/>
              </a:xfrm>
              <a:custGeom>
                <a:avLst/>
                <a:gdLst>
                  <a:gd name="connsiteX0" fmla="*/ 104794 w 104793"/>
                  <a:gd name="connsiteY0" fmla="*/ 350520 h 377189"/>
                  <a:gd name="connsiteX1" fmla="*/ 104794 w 104793"/>
                  <a:gd name="connsiteY1" fmla="*/ 26670 h 377189"/>
                  <a:gd name="connsiteX2" fmla="*/ 78124 w 104793"/>
                  <a:gd name="connsiteY2" fmla="*/ 0 h 377189"/>
                  <a:gd name="connsiteX3" fmla="*/ 78105 w 104793"/>
                  <a:gd name="connsiteY3" fmla="*/ 377171 h 377189"/>
                  <a:gd name="connsiteX4" fmla="*/ 78124 w 104793"/>
                  <a:gd name="connsiteY4" fmla="*/ 377190 h 377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93" h="377189">
                    <a:moveTo>
                      <a:pt x="104794" y="350520"/>
                    </a:moveTo>
                    <a:cubicBezTo>
                      <a:pt x="15879" y="260879"/>
                      <a:pt x="15879" y="116311"/>
                      <a:pt x="104794" y="26670"/>
                    </a:cubicBezTo>
                    <a:lnTo>
                      <a:pt x="78124" y="0"/>
                    </a:lnTo>
                    <a:cubicBezTo>
                      <a:pt x="-26034" y="104147"/>
                      <a:pt x="-26042" y="273012"/>
                      <a:pt x="78105" y="377171"/>
                    </a:cubicBezTo>
                    <a:cubicBezTo>
                      <a:pt x="78112" y="377178"/>
                      <a:pt x="78117" y="377183"/>
                      <a:pt x="78124" y="377190"/>
                    </a:cubicBezTo>
                    <a:close/>
                  </a:path>
                </a:pathLst>
              </a:custGeom>
              <a:grpFill/>
              <a:ln w="9525" cap="flat">
                <a:noFill/>
                <a:prstDash val="solid"/>
                <a:miter/>
              </a:ln>
            </p:spPr>
            <p:txBody>
              <a:bodyPr rtlCol="0" anchor="ctr"/>
              <a:lstStyle/>
              <a:p>
                <a:endParaRPr lang="en-US" dirty="0"/>
              </a:p>
            </p:txBody>
          </p:sp>
        </p:grpSp>
      </p:grpSp>
      <p:pic>
        <p:nvPicPr>
          <p:cNvPr id="50" name="Graphic 49" descr="Puzzle pieces">
            <a:extLst>
              <a:ext uri="{FF2B5EF4-FFF2-40B4-BE49-F238E27FC236}">
                <a16:creationId xmlns:a16="http://schemas.microsoft.com/office/drawing/2014/main" id="{CBE238C4-A4FB-1599-ECB6-5A98A548C4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4592" y="5308517"/>
            <a:ext cx="940941" cy="914400"/>
          </a:xfrm>
          <a:prstGeom prst="rect">
            <a:avLst/>
          </a:prstGeom>
        </p:spPr>
      </p:pic>
    </p:spTree>
    <p:extLst>
      <p:ext uri="{BB962C8B-B14F-4D97-AF65-F5344CB8AC3E}">
        <p14:creationId xmlns:p14="http://schemas.microsoft.com/office/powerpoint/2010/main" val="25395325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F7755-53F2-443D-9ADC-DE36969B8214}"/>
              </a:ext>
            </a:extLst>
          </p:cNvPr>
          <p:cNvSpPr>
            <a:spLocks noGrp="1"/>
          </p:cNvSpPr>
          <p:nvPr>
            <p:ph type="title"/>
          </p:nvPr>
        </p:nvSpPr>
        <p:spPr>
          <a:xfrm>
            <a:off x="608209" y="520944"/>
            <a:ext cx="11356337" cy="892552"/>
          </a:xfrm>
        </p:spPr>
        <p:txBody>
          <a:bodyPr/>
          <a:lstStyle/>
          <a:p>
            <a:r>
              <a:rPr lang="en-US" dirty="0"/>
              <a:t>Beam Coherence Time/Space</a:t>
            </a:r>
            <a:br>
              <a:rPr lang="en-US" dirty="0"/>
            </a:br>
            <a:r>
              <a:rPr lang="en-US" sz="2400" dirty="0">
                <a:solidFill>
                  <a:srgbClr val="454545"/>
                </a:solidFill>
              </a:rPr>
              <a:t>Harsh propagation environment: Indoor office environment</a:t>
            </a:r>
          </a:p>
        </p:txBody>
      </p:sp>
      <p:sp>
        <p:nvSpPr>
          <p:cNvPr id="33" name="Slide Number Placeholder 1">
            <a:extLst>
              <a:ext uri="{FF2B5EF4-FFF2-40B4-BE49-F238E27FC236}">
                <a16:creationId xmlns:a16="http://schemas.microsoft.com/office/drawing/2014/main" id="{0990D789-9279-4893-BDEA-E8039D7CDF40}"/>
              </a:ext>
            </a:extLst>
          </p:cNvPr>
          <p:cNvSpPr>
            <a:spLocks noGrp="1"/>
          </p:cNvSpPr>
          <p:nvPr>
            <p:ph type="sldNum" sz="quarter" idx="7"/>
          </p:nvPr>
        </p:nvSpPr>
        <p:spPr>
          <a:xfrm>
            <a:off x="8778240" y="6377940"/>
            <a:ext cx="2804160" cy="3429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12</a:t>
            </a:fld>
            <a:endParaRPr lang="en-US" dirty="0"/>
          </a:p>
        </p:txBody>
      </p:sp>
      <p:sp>
        <p:nvSpPr>
          <p:cNvPr id="243" name="object 58">
            <a:extLst>
              <a:ext uri="{FF2B5EF4-FFF2-40B4-BE49-F238E27FC236}">
                <a16:creationId xmlns:a16="http://schemas.microsoft.com/office/drawing/2014/main" id="{59A34272-6D11-3C57-A6C0-1F1130CA8FC8}"/>
              </a:ext>
            </a:extLst>
          </p:cNvPr>
          <p:cNvSpPr txBox="1"/>
          <p:nvPr/>
        </p:nvSpPr>
        <p:spPr>
          <a:xfrm>
            <a:off x="8185144" y="2061978"/>
            <a:ext cx="3910521" cy="1968488"/>
          </a:xfrm>
          <a:prstGeom prst="rect">
            <a:avLst/>
          </a:prstGeom>
        </p:spPr>
        <p:txBody>
          <a:bodyPr vert="horz" wrap="square" lIns="0" tIns="26670" rIns="0" bIns="0" rtlCol="0">
            <a:spAutoFit/>
          </a:bodyPr>
          <a:lstStyle/>
          <a:p>
            <a:pPr marL="55244" marR="5080" indent="-43180" algn="ctr">
              <a:lnSpc>
                <a:spcPts val="2110"/>
              </a:lnSpc>
              <a:spcBef>
                <a:spcPts val="210"/>
              </a:spcBef>
            </a:pPr>
            <a:r>
              <a:rPr lang="en-US" dirty="0">
                <a:latin typeface="Microsoft Sans Serif"/>
                <a:cs typeface="Microsoft Sans Serif"/>
              </a:rPr>
              <a:t>Experimental vs ray tracing</a:t>
            </a:r>
          </a:p>
          <a:p>
            <a:pPr marL="180340" indent="-167640">
              <a:lnSpc>
                <a:spcPct val="100000"/>
              </a:lnSpc>
              <a:spcBef>
                <a:spcPts val="200"/>
              </a:spcBef>
              <a:buClr>
                <a:srgbClr val="5EBEB8"/>
              </a:buClr>
              <a:buFont typeface="Arial"/>
              <a:buChar char="•"/>
              <a:tabLst>
                <a:tab pos="180340" algn="l"/>
              </a:tabLst>
            </a:pPr>
            <a:r>
              <a:rPr lang="en-US" spc="-10" dirty="0">
                <a:solidFill>
                  <a:srgbClr val="7E7E7E"/>
                </a:solidFill>
                <a:cs typeface="Microsoft Sans Serif"/>
              </a:rPr>
              <a:t>Two ray model does not match the experimental results [10]=&gt; </a:t>
            </a:r>
            <a:r>
              <a:rPr lang="en-US" b="1" spc="-10" dirty="0">
                <a:solidFill>
                  <a:srgbClr val="FF0000"/>
                </a:solidFill>
                <a:cs typeface="Microsoft Sans Serif"/>
              </a:rPr>
              <a:t>five ray's model</a:t>
            </a:r>
          </a:p>
          <a:p>
            <a:pPr marL="12700">
              <a:spcBef>
                <a:spcPts val="200"/>
              </a:spcBef>
              <a:buClr>
                <a:srgbClr val="5EBEB8"/>
              </a:buClr>
              <a:tabLst>
                <a:tab pos="180340" algn="l"/>
              </a:tabLst>
            </a:pPr>
            <a:endParaRPr lang="en-US" spc="-10" dirty="0">
              <a:solidFill>
                <a:srgbClr val="7E7E7E"/>
              </a:solidFill>
              <a:cs typeface="Microsoft Sans Serif"/>
            </a:endParaRPr>
          </a:p>
          <a:p>
            <a:pPr marL="180340" marR="5080" indent="-167640">
              <a:lnSpc>
                <a:spcPts val="1800"/>
              </a:lnSpc>
              <a:spcBef>
                <a:spcPts val="350"/>
              </a:spcBef>
              <a:buClr>
                <a:srgbClr val="5EBEB8"/>
              </a:buClr>
              <a:buFont typeface="Arial"/>
              <a:buChar char="•"/>
              <a:tabLst>
                <a:tab pos="180340" algn="l"/>
              </a:tabLst>
            </a:pPr>
            <a:r>
              <a:rPr lang="en-US" sz="1800" dirty="0">
                <a:latin typeface="Microsoft Sans Serif"/>
                <a:cs typeface="Microsoft Sans Serif"/>
              </a:rPr>
              <a:t>Preliminary results: radiation pattern at two close locations</a:t>
            </a:r>
            <a:endParaRPr sz="1800" dirty="0">
              <a:latin typeface="Microsoft Sans Serif"/>
              <a:cs typeface="Microsoft Sans Serif"/>
            </a:endParaRPr>
          </a:p>
        </p:txBody>
      </p:sp>
      <p:pic>
        <p:nvPicPr>
          <p:cNvPr id="245" name="Picture 244">
            <a:extLst>
              <a:ext uri="{FF2B5EF4-FFF2-40B4-BE49-F238E27FC236}">
                <a16:creationId xmlns:a16="http://schemas.microsoft.com/office/drawing/2014/main" id="{5571EBF1-CF8D-C43F-87BF-2CE44F857851}"/>
              </a:ext>
            </a:extLst>
          </p:cNvPr>
          <p:cNvPicPr>
            <a:picLocks noChangeAspect="1"/>
          </p:cNvPicPr>
          <p:nvPr/>
        </p:nvPicPr>
        <p:blipFill>
          <a:blip r:embed="rId3"/>
          <a:stretch>
            <a:fillRect/>
          </a:stretch>
        </p:blipFill>
        <p:spPr>
          <a:xfrm>
            <a:off x="8301288" y="4215965"/>
            <a:ext cx="1853966" cy="1596130"/>
          </a:xfrm>
          <a:prstGeom prst="rect">
            <a:avLst/>
          </a:prstGeom>
        </p:spPr>
      </p:pic>
      <p:pic>
        <p:nvPicPr>
          <p:cNvPr id="247" name="Picture 246">
            <a:extLst>
              <a:ext uri="{FF2B5EF4-FFF2-40B4-BE49-F238E27FC236}">
                <a16:creationId xmlns:a16="http://schemas.microsoft.com/office/drawing/2014/main" id="{DB073AC5-1FA0-2B88-85F4-01F3A7037B84}"/>
              </a:ext>
            </a:extLst>
          </p:cNvPr>
          <p:cNvPicPr>
            <a:picLocks noChangeAspect="1"/>
          </p:cNvPicPr>
          <p:nvPr/>
        </p:nvPicPr>
        <p:blipFill>
          <a:blip r:embed="rId4"/>
          <a:stretch>
            <a:fillRect/>
          </a:stretch>
        </p:blipFill>
        <p:spPr>
          <a:xfrm>
            <a:off x="10188185" y="4163195"/>
            <a:ext cx="1786961" cy="1727616"/>
          </a:xfrm>
          <a:prstGeom prst="rect">
            <a:avLst/>
          </a:prstGeom>
        </p:spPr>
      </p:pic>
      <p:grpSp>
        <p:nvGrpSpPr>
          <p:cNvPr id="3" name="Group 2">
            <a:extLst>
              <a:ext uri="{FF2B5EF4-FFF2-40B4-BE49-F238E27FC236}">
                <a16:creationId xmlns:a16="http://schemas.microsoft.com/office/drawing/2014/main" id="{CEF10786-C638-A4E1-D0D4-981863E1EA71}"/>
              </a:ext>
            </a:extLst>
          </p:cNvPr>
          <p:cNvGrpSpPr/>
          <p:nvPr/>
        </p:nvGrpSpPr>
        <p:grpSpPr>
          <a:xfrm>
            <a:off x="244201" y="1752600"/>
            <a:ext cx="7985399" cy="4796790"/>
            <a:chOff x="1922615" y="1217362"/>
            <a:chExt cx="8745385" cy="5226320"/>
          </a:xfrm>
        </p:grpSpPr>
        <p:grpSp>
          <p:nvGrpSpPr>
            <p:cNvPr id="4" name="Group 3">
              <a:extLst>
                <a:ext uri="{FF2B5EF4-FFF2-40B4-BE49-F238E27FC236}">
                  <a16:creationId xmlns:a16="http://schemas.microsoft.com/office/drawing/2014/main" id="{BAF55F2A-01F4-02AD-D7C1-9396EB1AF886}"/>
                </a:ext>
              </a:extLst>
            </p:cNvPr>
            <p:cNvGrpSpPr/>
            <p:nvPr/>
          </p:nvGrpSpPr>
          <p:grpSpPr>
            <a:xfrm>
              <a:off x="1922615" y="2286000"/>
              <a:ext cx="5867400" cy="3352800"/>
              <a:chOff x="1020941" y="888004"/>
              <a:chExt cx="8869680" cy="4539454"/>
            </a:xfrm>
          </p:grpSpPr>
          <p:sp>
            <p:nvSpPr>
              <p:cNvPr id="14" name="TextBox 13">
                <a:extLst>
                  <a:ext uri="{FF2B5EF4-FFF2-40B4-BE49-F238E27FC236}">
                    <a16:creationId xmlns:a16="http://schemas.microsoft.com/office/drawing/2014/main" id="{7B96F032-FF3A-90B7-C7F2-5E32357208E7}"/>
                  </a:ext>
                </a:extLst>
              </p:cNvPr>
              <p:cNvSpPr txBox="1"/>
              <p:nvPr/>
            </p:nvSpPr>
            <p:spPr>
              <a:xfrm>
                <a:off x="2447680" y="2450697"/>
                <a:ext cx="1056771" cy="307778"/>
              </a:xfrm>
              <a:prstGeom prst="rect">
                <a:avLst/>
              </a:prstGeom>
              <a:noFill/>
            </p:spPr>
            <p:txBody>
              <a:bodyPr wrap="square">
                <a:spAutoFit/>
              </a:bodyPr>
              <a:lstStyle/>
              <a:p>
                <a:pPr lvl="0" algn="ctr"/>
                <a:r>
                  <a:rPr lang="en-US" sz="1400" b="0" spc="30" dirty="0">
                    <a:latin typeface="Times New Roman" panose="02020603050405020304" pitchFamily="18" charset="0"/>
                    <a:cs typeface="Times New Roman" panose="02020603050405020304" pitchFamily="18" charset="0"/>
                  </a:rPr>
                  <a:t>30</a:t>
                </a:r>
                <a:r>
                  <a:rPr lang="en-US" sz="1400" spc="30" dirty="0">
                    <a:latin typeface="Times New Roman" panose="02020603050405020304" pitchFamily="18" charset="0"/>
                    <a:cs typeface="Times New Roman" panose="02020603050405020304" pitchFamily="18" charset="0"/>
                  </a:rPr>
                  <a:t>c</a:t>
                </a:r>
                <a:r>
                  <a:rPr lang="en-US" sz="1400" b="0" spc="30" dirty="0">
                    <a:latin typeface="Times New Roman" panose="02020603050405020304" pitchFamily="18" charset="0"/>
                    <a:cs typeface="Times New Roman" panose="02020603050405020304" pitchFamily="18" charset="0"/>
                  </a:rPr>
                  <a:t>m</a:t>
                </a:r>
                <a:endParaRPr lang="en-US" sz="1400" b="0" dirty="0">
                  <a:latin typeface="Times New Roman" panose="02020603050405020304" pitchFamily="18" charset="0"/>
                  <a:cs typeface="Times New Roman" panose="02020603050405020304" pitchFamily="18" charset="0"/>
                </a:endParaRPr>
              </a:p>
            </p:txBody>
          </p:sp>
          <p:pic>
            <p:nvPicPr>
              <p:cNvPr id="19" name="Picture 6" descr="Table - Free furniture and household icons">
                <a:extLst>
                  <a:ext uri="{FF2B5EF4-FFF2-40B4-BE49-F238E27FC236}">
                    <a16:creationId xmlns:a16="http://schemas.microsoft.com/office/drawing/2014/main" id="{28730695-0DE8-4A34-3D24-64A0587BF1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4761" y="2053470"/>
                <a:ext cx="991936" cy="99193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Oscilloscope - Free electronics icons">
                <a:extLst>
                  <a:ext uri="{FF2B5EF4-FFF2-40B4-BE49-F238E27FC236}">
                    <a16:creationId xmlns:a16="http://schemas.microsoft.com/office/drawing/2014/main" id="{B0BC0145-A921-3DB7-0CD4-D43E76A65E5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1819" y="1146608"/>
                <a:ext cx="616704" cy="616704"/>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5DC9AE9F-73AE-6B6D-1ABD-5BA86F6D8591}"/>
                  </a:ext>
                </a:extLst>
              </p:cNvPr>
              <p:cNvGrpSpPr>
                <a:grpSpLocks noChangeAspect="1"/>
              </p:cNvGrpSpPr>
              <p:nvPr/>
            </p:nvGrpSpPr>
            <p:grpSpPr>
              <a:xfrm>
                <a:off x="4641246" y="2593291"/>
                <a:ext cx="453625" cy="512109"/>
                <a:chOff x="4851761" y="2769085"/>
                <a:chExt cx="387404" cy="437980"/>
              </a:xfrm>
            </p:grpSpPr>
            <p:cxnSp>
              <p:nvCxnSpPr>
                <p:cNvPr id="401" name="Straight Connector 400">
                  <a:extLst>
                    <a:ext uri="{FF2B5EF4-FFF2-40B4-BE49-F238E27FC236}">
                      <a16:creationId xmlns:a16="http://schemas.microsoft.com/office/drawing/2014/main" id="{97A5D0B2-1809-D185-420A-FFDE570C4475}"/>
                    </a:ext>
                  </a:extLst>
                </p:cNvPr>
                <p:cNvCxnSpPr>
                  <a:cxnSpLocks noChangeAspect="1"/>
                </p:cNvCxnSpPr>
                <p:nvPr/>
              </p:nvCxnSpPr>
              <p:spPr>
                <a:xfrm flipV="1">
                  <a:off x="4879944" y="2776509"/>
                  <a:ext cx="219456" cy="253772"/>
                </a:xfrm>
                <a:prstGeom prst="line">
                  <a:avLst/>
                </a:prstGeom>
              </p:spPr>
              <p:style>
                <a:lnRef idx="3">
                  <a:schemeClr val="accent1"/>
                </a:lnRef>
                <a:fillRef idx="0">
                  <a:schemeClr val="accent1"/>
                </a:fillRef>
                <a:effectRef idx="2">
                  <a:schemeClr val="accent1"/>
                </a:effectRef>
                <a:fontRef idx="minor">
                  <a:schemeClr val="tx1"/>
                </a:fontRef>
              </p:style>
            </p:cxnSp>
            <p:sp>
              <p:nvSpPr>
                <p:cNvPr id="402" name="Arc 401">
                  <a:extLst>
                    <a:ext uri="{FF2B5EF4-FFF2-40B4-BE49-F238E27FC236}">
                      <a16:creationId xmlns:a16="http://schemas.microsoft.com/office/drawing/2014/main" id="{96D11220-8509-412B-AF0E-43417751470C}"/>
                    </a:ext>
                  </a:extLst>
                </p:cNvPr>
                <p:cNvSpPr/>
                <p:nvPr/>
              </p:nvSpPr>
              <p:spPr>
                <a:xfrm>
                  <a:off x="4851761" y="2769085"/>
                  <a:ext cx="387404" cy="437980"/>
                </a:xfrm>
                <a:prstGeom prst="arc">
                  <a:avLst>
                    <a:gd name="adj1" fmla="val 17014391"/>
                    <a:gd name="adj2" fmla="val 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B2FB9C19-7651-B5A3-7DFD-D88A24AC5083}"/>
                  </a:ext>
                </a:extLst>
              </p:cNvPr>
              <p:cNvGrpSpPr/>
              <p:nvPr/>
            </p:nvGrpSpPr>
            <p:grpSpPr>
              <a:xfrm flipH="1">
                <a:off x="6915150" y="2590800"/>
                <a:ext cx="453625" cy="512109"/>
                <a:chOff x="4851761" y="2769085"/>
                <a:chExt cx="387404" cy="437980"/>
              </a:xfrm>
            </p:grpSpPr>
            <p:cxnSp>
              <p:nvCxnSpPr>
                <p:cNvPr id="399" name="Straight Connector 398">
                  <a:extLst>
                    <a:ext uri="{FF2B5EF4-FFF2-40B4-BE49-F238E27FC236}">
                      <a16:creationId xmlns:a16="http://schemas.microsoft.com/office/drawing/2014/main" id="{B2D166EB-0183-C37C-BD0B-ADD15E33991A}"/>
                    </a:ext>
                  </a:extLst>
                </p:cNvPr>
                <p:cNvCxnSpPr>
                  <a:cxnSpLocks noChangeAspect="1"/>
                </p:cNvCxnSpPr>
                <p:nvPr/>
              </p:nvCxnSpPr>
              <p:spPr>
                <a:xfrm flipV="1">
                  <a:off x="4879944" y="2776509"/>
                  <a:ext cx="219456" cy="253772"/>
                </a:xfrm>
                <a:prstGeom prst="line">
                  <a:avLst/>
                </a:prstGeom>
              </p:spPr>
              <p:style>
                <a:lnRef idx="3">
                  <a:schemeClr val="accent1"/>
                </a:lnRef>
                <a:fillRef idx="0">
                  <a:schemeClr val="accent1"/>
                </a:fillRef>
                <a:effectRef idx="2">
                  <a:schemeClr val="accent1"/>
                </a:effectRef>
                <a:fontRef idx="minor">
                  <a:schemeClr val="tx1"/>
                </a:fontRef>
              </p:style>
            </p:cxnSp>
            <p:sp>
              <p:nvSpPr>
                <p:cNvPr id="400" name="Arc 399">
                  <a:extLst>
                    <a:ext uri="{FF2B5EF4-FFF2-40B4-BE49-F238E27FC236}">
                      <a16:creationId xmlns:a16="http://schemas.microsoft.com/office/drawing/2014/main" id="{7190D0A1-7A59-DCAD-1A13-77FF7C1C7B93}"/>
                    </a:ext>
                  </a:extLst>
                </p:cNvPr>
                <p:cNvSpPr/>
                <p:nvPr/>
              </p:nvSpPr>
              <p:spPr>
                <a:xfrm>
                  <a:off x="4851761" y="2769085"/>
                  <a:ext cx="387404" cy="437980"/>
                </a:xfrm>
                <a:prstGeom prst="arc">
                  <a:avLst>
                    <a:gd name="adj1" fmla="val 17014391"/>
                    <a:gd name="adj2" fmla="val 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59E7BAC1-CF5F-EFC2-7B80-D5EFF4218105}"/>
                  </a:ext>
                </a:extLst>
              </p:cNvPr>
              <p:cNvGrpSpPr/>
              <p:nvPr/>
            </p:nvGrpSpPr>
            <p:grpSpPr>
              <a:xfrm flipH="1">
                <a:off x="3264029" y="4559749"/>
                <a:ext cx="274320" cy="33338"/>
                <a:chOff x="7456487" y="3652981"/>
                <a:chExt cx="2878138" cy="33338"/>
              </a:xfrm>
              <a:solidFill>
                <a:schemeClr val="tx2"/>
              </a:solidFill>
            </p:grpSpPr>
            <p:sp>
              <p:nvSpPr>
                <p:cNvPr id="396" name="Freeform 13">
                  <a:extLst>
                    <a:ext uri="{FF2B5EF4-FFF2-40B4-BE49-F238E27FC236}">
                      <a16:creationId xmlns:a16="http://schemas.microsoft.com/office/drawing/2014/main" id="{ED28DF8A-3682-0483-16F0-114E227EBD40}"/>
                    </a:ext>
                  </a:extLst>
                </p:cNvPr>
                <p:cNvSpPr>
                  <a:spLocks/>
                </p:cNvSpPr>
                <p:nvPr/>
              </p:nvSpPr>
              <p:spPr bwMode="auto">
                <a:xfrm>
                  <a:off x="7456487" y="3652981"/>
                  <a:ext cx="2878138" cy="33338"/>
                </a:xfrm>
                <a:custGeom>
                  <a:avLst/>
                  <a:gdLst>
                    <a:gd name="T0" fmla="*/ 0 w 1813"/>
                    <a:gd name="T1" fmla="*/ 0 h 21"/>
                    <a:gd name="T2" fmla="*/ 1793 w 1813"/>
                    <a:gd name="T3" fmla="*/ 0 h 21"/>
                    <a:gd name="T4" fmla="*/ 1813 w 1813"/>
                    <a:gd name="T5" fmla="*/ 21 h 21"/>
                    <a:gd name="T6" fmla="*/ 0 w 1813"/>
                    <a:gd name="T7" fmla="*/ 20 h 21"/>
                    <a:gd name="T8" fmla="*/ 0 w 1813"/>
                    <a:gd name="T9" fmla="*/ 0 h 21"/>
                  </a:gdLst>
                  <a:ahLst/>
                  <a:cxnLst>
                    <a:cxn ang="0">
                      <a:pos x="T0" y="T1"/>
                    </a:cxn>
                    <a:cxn ang="0">
                      <a:pos x="T2" y="T3"/>
                    </a:cxn>
                    <a:cxn ang="0">
                      <a:pos x="T4" y="T5"/>
                    </a:cxn>
                    <a:cxn ang="0">
                      <a:pos x="T6" y="T7"/>
                    </a:cxn>
                    <a:cxn ang="0">
                      <a:pos x="T8" y="T9"/>
                    </a:cxn>
                  </a:cxnLst>
                  <a:rect l="0" t="0" r="r" b="b"/>
                  <a:pathLst>
                    <a:path w="1813" h="21">
                      <a:moveTo>
                        <a:pt x="0" y="0"/>
                      </a:moveTo>
                      <a:lnTo>
                        <a:pt x="1793" y="0"/>
                      </a:lnTo>
                      <a:lnTo>
                        <a:pt x="1813" y="21"/>
                      </a:lnTo>
                      <a:lnTo>
                        <a:pt x="0" y="2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7" name="Freeform 14">
                  <a:extLst>
                    <a:ext uri="{FF2B5EF4-FFF2-40B4-BE49-F238E27FC236}">
                      <a16:creationId xmlns:a16="http://schemas.microsoft.com/office/drawing/2014/main" id="{E2EBB85E-AEC7-6E46-2492-1E8AEFC7707E}"/>
                    </a:ext>
                  </a:extLst>
                </p:cNvPr>
                <p:cNvSpPr>
                  <a:spLocks noEditPoints="1"/>
                </p:cNvSpPr>
                <p:nvPr/>
              </p:nvSpPr>
              <p:spPr bwMode="auto">
                <a:xfrm>
                  <a:off x="7456487" y="3652981"/>
                  <a:ext cx="2878138" cy="33338"/>
                </a:xfrm>
                <a:custGeom>
                  <a:avLst/>
                  <a:gdLst>
                    <a:gd name="T0" fmla="*/ 0 w 1813"/>
                    <a:gd name="T1" fmla="*/ 10 h 21"/>
                    <a:gd name="T2" fmla="*/ 0 w 1813"/>
                    <a:gd name="T3" fmla="*/ 0 h 21"/>
                    <a:gd name="T4" fmla="*/ 1793 w 1813"/>
                    <a:gd name="T5" fmla="*/ 0 h 21"/>
                    <a:gd name="T6" fmla="*/ 0 w 1813"/>
                    <a:gd name="T7" fmla="*/ 10 h 21"/>
                    <a:gd name="T8" fmla="*/ 0 w 1813"/>
                    <a:gd name="T9" fmla="*/ 20 h 21"/>
                    <a:gd name="T10" fmla="*/ 1813 w 1813"/>
                    <a:gd name="T11" fmla="*/ 21 h 21"/>
                  </a:gdLst>
                  <a:ahLst/>
                  <a:cxnLst>
                    <a:cxn ang="0">
                      <a:pos x="T0" y="T1"/>
                    </a:cxn>
                    <a:cxn ang="0">
                      <a:pos x="T2" y="T3"/>
                    </a:cxn>
                    <a:cxn ang="0">
                      <a:pos x="T4" y="T5"/>
                    </a:cxn>
                    <a:cxn ang="0">
                      <a:pos x="T6" y="T7"/>
                    </a:cxn>
                    <a:cxn ang="0">
                      <a:pos x="T8" y="T9"/>
                    </a:cxn>
                    <a:cxn ang="0">
                      <a:pos x="T10" y="T11"/>
                    </a:cxn>
                  </a:cxnLst>
                  <a:rect l="0" t="0" r="r" b="b"/>
                  <a:pathLst>
                    <a:path w="1813" h="21">
                      <a:moveTo>
                        <a:pt x="0" y="10"/>
                      </a:moveTo>
                      <a:lnTo>
                        <a:pt x="0" y="0"/>
                      </a:lnTo>
                      <a:lnTo>
                        <a:pt x="1793" y="0"/>
                      </a:lnTo>
                      <a:moveTo>
                        <a:pt x="0" y="10"/>
                      </a:moveTo>
                      <a:lnTo>
                        <a:pt x="0" y="20"/>
                      </a:lnTo>
                      <a:lnTo>
                        <a:pt x="1813" y="21"/>
                      </a:lnTo>
                    </a:path>
                  </a:pathLst>
                </a:custGeom>
                <a:grp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8" name="Rectangle 46">
                  <a:extLst>
                    <a:ext uri="{FF2B5EF4-FFF2-40B4-BE49-F238E27FC236}">
                      <a16:creationId xmlns:a16="http://schemas.microsoft.com/office/drawing/2014/main" id="{715DAF02-E582-20CD-C4A9-EB54ED998E3F}"/>
                    </a:ext>
                  </a:extLst>
                </p:cNvPr>
                <p:cNvSpPr>
                  <a:spLocks noChangeArrowheads="1"/>
                </p:cNvSpPr>
                <p:nvPr/>
              </p:nvSpPr>
              <p:spPr bwMode="auto">
                <a:xfrm>
                  <a:off x="8280844" y="3681556"/>
                  <a:ext cx="33338"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9" name="Group 38">
                <a:extLst>
                  <a:ext uri="{FF2B5EF4-FFF2-40B4-BE49-F238E27FC236}">
                    <a16:creationId xmlns:a16="http://schemas.microsoft.com/office/drawing/2014/main" id="{81489534-4820-D531-304C-B298D2CA7A44}"/>
                  </a:ext>
                </a:extLst>
              </p:cNvPr>
              <p:cNvGrpSpPr/>
              <p:nvPr/>
            </p:nvGrpSpPr>
            <p:grpSpPr>
              <a:xfrm>
                <a:off x="4347693" y="4541921"/>
                <a:ext cx="274320" cy="33338"/>
                <a:chOff x="7456487" y="3652981"/>
                <a:chExt cx="2878138" cy="33338"/>
              </a:xfrm>
              <a:solidFill>
                <a:schemeClr val="tx2"/>
              </a:solidFill>
            </p:grpSpPr>
            <p:sp>
              <p:nvSpPr>
                <p:cNvPr id="393" name="Freeform 13">
                  <a:extLst>
                    <a:ext uri="{FF2B5EF4-FFF2-40B4-BE49-F238E27FC236}">
                      <a16:creationId xmlns:a16="http://schemas.microsoft.com/office/drawing/2014/main" id="{26793B09-382D-6AEE-206C-CBFB397F159A}"/>
                    </a:ext>
                  </a:extLst>
                </p:cNvPr>
                <p:cNvSpPr>
                  <a:spLocks/>
                </p:cNvSpPr>
                <p:nvPr/>
              </p:nvSpPr>
              <p:spPr bwMode="auto">
                <a:xfrm>
                  <a:off x="7456487" y="3652981"/>
                  <a:ext cx="2878138" cy="33338"/>
                </a:xfrm>
                <a:custGeom>
                  <a:avLst/>
                  <a:gdLst>
                    <a:gd name="T0" fmla="*/ 0 w 1813"/>
                    <a:gd name="T1" fmla="*/ 0 h 21"/>
                    <a:gd name="T2" fmla="*/ 1793 w 1813"/>
                    <a:gd name="T3" fmla="*/ 0 h 21"/>
                    <a:gd name="T4" fmla="*/ 1813 w 1813"/>
                    <a:gd name="T5" fmla="*/ 21 h 21"/>
                    <a:gd name="T6" fmla="*/ 0 w 1813"/>
                    <a:gd name="T7" fmla="*/ 20 h 21"/>
                    <a:gd name="T8" fmla="*/ 0 w 1813"/>
                    <a:gd name="T9" fmla="*/ 0 h 21"/>
                  </a:gdLst>
                  <a:ahLst/>
                  <a:cxnLst>
                    <a:cxn ang="0">
                      <a:pos x="T0" y="T1"/>
                    </a:cxn>
                    <a:cxn ang="0">
                      <a:pos x="T2" y="T3"/>
                    </a:cxn>
                    <a:cxn ang="0">
                      <a:pos x="T4" y="T5"/>
                    </a:cxn>
                    <a:cxn ang="0">
                      <a:pos x="T6" y="T7"/>
                    </a:cxn>
                    <a:cxn ang="0">
                      <a:pos x="T8" y="T9"/>
                    </a:cxn>
                  </a:cxnLst>
                  <a:rect l="0" t="0" r="r" b="b"/>
                  <a:pathLst>
                    <a:path w="1813" h="21">
                      <a:moveTo>
                        <a:pt x="0" y="0"/>
                      </a:moveTo>
                      <a:lnTo>
                        <a:pt x="1793" y="0"/>
                      </a:lnTo>
                      <a:lnTo>
                        <a:pt x="1813" y="21"/>
                      </a:lnTo>
                      <a:lnTo>
                        <a:pt x="0" y="2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4" name="Freeform 14">
                  <a:extLst>
                    <a:ext uri="{FF2B5EF4-FFF2-40B4-BE49-F238E27FC236}">
                      <a16:creationId xmlns:a16="http://schemas.microsoft.com/office/drawing/2014/main" id="{A824B4BC-19A1-4D81-785B-8929C073B0B8}"/>
                    </a:ext>
                  </a:extLst>
                </p:cNvPr>
                <p:cNvSpPr>
                  <a:spLocks noEditPoints="1"/>
                </p:cNvSpPr>
                <p:nvPr/>
              </p:nvSpPr>
              <p:spPr bwMode="auto">
                <a:xfrm>
                  <a:off x="7456487" y="3652981"/>
                  <a:ext cx="2878138" cy="33338"/>
                </a:xfrm>
                <a:custGeom>
                  <a:avLst/>
                  <a:gdLst>
                    <a:gd name="T0" fmla="*/ 0 w 1813"/>
                    <a:gd name="T1" fmla="*/ 10 h 21"/>
                    <a:gd name="T2" fmla="*/ 0 w 1813"/>
                    <a:gd name="T3" fmla="*/ 0 h 21"/>
                    <a:gd name="T4" fmla="*/ 1793 w 1813"/>
                    <a:gd name="T5" fmla="*/ 0 h 21"/>
                    <a:gd name="T6" fmla="*/ 0 w 1813"/>
                    <a:gd name="T7" fmla="*/ 10 h 21"/>
                    <a:gd name="T8" fmla="*/ 0 w 1813"/>
                    <a:gd name="T9" fmla="*/ 20 h 21"/>
                    <a:gd name="T10" fmla="*/ 1813 w 1813"/>
                    <a:gd name="T11" fmla="*/ 21 h 21"/>
                  </a:gdLst>
                  <a:ahLst/>
                  <a:cxnLst>
                    <a:cxn ang="0">
                      <a:pos x="T0" y="T1"/>
                    </a:cxn>
                    <a:cxn ang="0">
                      <a:pos x="T2" y="T3"/>
                    </a:cxn>
                    <a:cxn ang="0">
                      <a:pos x="T4" y="T5"/>
                    </a:cxn>
                    <a:cxn ang="0">
                      <a:pos x="T6" y="T7"/>
                    </a:cxn>
                    <a:cxn ang="0">
                      <a:pos x="T8" y="T9"/>
                    </a:cxn>
                    <a:cxn ang="0">
                      <a:pos x="T10" y="T11"/>
                    </a:cxn>
                  </a:cxnLst>
                  <a:rect l="0" t="0" r="r" b="b"/>
                  <a:pathLst>
                    <a:path w="1813" h="21">
                      <a:moveTo>
                        <a:pt x="0" y="10"/>
                      </a:moveTo>
                      <a:lnTo>
                        <a:pt x="0" y="0"/>
                      </a:lnTo>
                      <a:lnTo>
                        <a:pt x="1793" y="0"/>
                      </a:lnTo>
                      <a:moveTo>
                        <a:pt x="0" y="10"/>
                      </a:moveTo>
                      <a:lnTo>
                        <a:pt x="0" y="20"/>
                      </a:lnTo>
                      <a:lnTo>
                        <a:pt x="1813" y="21"/>
                      </a:lnTo>
                    </a:path>
                  </a:pathLst>
                </a:custGeom>
                <a:grp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5" name="Rectangle 46">
                  <a:extLst>
                    <a:ext uri="{FF2B5EF4-FFF2-40B4-BE49-F238E27FC236}">
                      <a16:creationId xmlns:a16="http://schemas.microsoft.com/office/drawing/2014/main" id="{D9C96FFC-7642-0512-7284-390C3CC9A280}"/>
                    </a:ext>
                  </a:extLst>
                </p:cNvPr>
                <p:cNvSpPr>
                  <a:spLocks noChangeArrowheads="1"/>
                </p:cNvSpPr>
                <p:nvPr/>
              </p:nvSpPr>
              <p:spPr bwMode="auto">
                <a:xfrm>
                  <a:off x="8280844" y="3681556"/>
                  <a:ext cx="33338"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3" name="Group 42">
                <a:extLst>
                  <a:ext uri="{FF2B5EF4-FFF2-40B4-BE49-F238E27FC236}">
                    <a16:creationId xmlns:a16="http://schemas.microsoft.com/office/drawing/2014/main" id="{F9160D33-0FEA-1484-18B1-23A6063E1106}"/>
                  </a:ext>
                </a:extLst>
              </p:cNvPr>
              <p:cNvGrpSpPr/>
              <p:nvPr/>
            </p:nvGrpSpPr>
            <p:grpSpPr>
              <a:xfrm>
                <a:off x="5085848" y="2822353"/>
                <a:ext cx="1828800" cy="54864"/>
                <a:chOff x="5522912" y="2827481"/>
                <a:chExt cx="1933575" cy="31750"/>
              </a:xfrm>
              <a:solidFill>
                <a:schemeClr val="tx2"/>
              </a:solidFill>
            </p:grpSpPr>
            <p:sp>
              <p:nvSpPr>
                <p:cNvPr id="391" name="Rectangle 7">
                  <a:extLst>
                    <a:ext uri="{FF2B5EF4-FFF2-40B4-BE49-F238E27FC236}">
                      <a16:creationId xmlns:a16="http://schemas.microsoft.com/office/drawing/2014/main" id="{5B550776-818B-1417-2B15-93F25FA780AB}"/>
                    </a:ext>
                  </a:extLst>
                </p:cNvPr>
                <p:cNvSpPr>
                  <a:spLocks noChangeArrowheads="1"/>
                </p:cNvSpPr>
                <p:nvPr/>
              </p:nvSpPr>
              <p:spPr bwMode="auto">
                <a:xfrm>
                  <a:off x="5522912" y="2827481"/>
                  <a:ext cx="1933575"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2" name="Freeform 8">
                  <a:extLst>
                    <a:ext uri="{FF2B5EF4-FFF2-40B4-BE49-F238E27FC236}">
                      <a16:creationId xmlns:a16="http://schemas.microsoft.com/office/drawing/2014/main" id="{07FAE31E-2D13-F687-23A2-E28C715460A4}"/>
                    </a:ext>
                  </a:extLst>
                </p:cNvPr>
                <p:cNvSpPr>
                  <a:spLocks noEditPoints="1"/>
                </p:cNvSpPr>
                <p:nvPr/>
              </p:nvSpPr>
              <p:spPr bwMode="auto">
                <a:xfrm>
                  <a:off x="5522912" y="2827481"/>
                  <a:ext cx="1933575" cy="31750"/>
                </a:xfrm>
                <a:custGeom>
                  <a:avLst/>
                  <a:gdLst>
                    <a:gd name="T0" fmla="*/ 0 w 1218"/>
                    <a:gd name="T1" fmla="*/ 10 h 20"/>
                    <a:gd name="T2" fmla="*/ 0 w 1218"/>
                    <a:gd name="T3" fmla="*/ 0 h 20"/>
                    <a:gd name="T4" fmla="*/ 1218 w 1218"/>
                    <a:gd name="T5" fmla="*/ 0 h 20"/>
                    <a:gd name="T6" fmla="*/ 1218 w 1218"/>
                    <a:gd name="T7" fmla="*/ 10 h 20"/>
                    <a:gd name="T8" fmla="*/ 0 w 1218"/>
                    <a:gd name="T9" fmla="*/ 10 h 20"/>
                    <a:gd name="T10" fmla="*/ 0 w 1218"/>
                    <a:gd name="T11" fmla="*/ 20 h 20"/>
                    <a:gd name="T12" fmla="*/ 1218 w 1218"/>
                    <a:gd name="T13" fmla="*/ 20 h 20"/>
                    <a:gd name="T14" fmla="*/ 1218 w 1218"/>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8" h="20">
                      <a:moveTo>
                        <a:pt x="0" y="10"/>
                      </a:moveTo>
                      <a:lnTo>
                        <a:pt x="0" y="0"/>
                      </a:lnTo>
                      <a:lnTo>
                        <a:pt x="1218" y="0"/>
                      </a:lnTo>
                      <a:lnTo>
                        <a:pt x="1218" y="10"/>
                      </a:lnTo>
                      <a:moveTo>
                        <a:pt x="0" y="10"/>
                      </a:moveTo>
                      <a:lnTo>
                        <a:pt x="0" y="20"/>
                      </a:lnTo>
                      <a:lnTo>
                        <a:pt x="1218" y="20"/>
                      </a:lnTo>
                      <a:lnTo>
                        <a:pt x="1218" y="10"/>
                      </a:lnTo>
                    </a:path>
                  </a:pathLst>
                </a:custGeom>
                <a:grp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5" name="Group 44">
                <a:extLst>
                  <a:ext uri="{FF2B5EF4-FFF2-40B4-BE49-F238E27FC236}">
                    <a16:creationId xmlns:a16="http://schemas.microsoft.com/office/drawing/2014/main" id="{11EBC3CF-DBD5-B88E-9F64-12758EBBDF9D}"/>
                  </a:ext>
                </a:extLst>
              </p:cNvPr>
              <p:cNvGrpSpPr/>
              <p:nvPr/>
            </p:nvGrpSpPr>
            <p:grpSpPr>
              <a:xfrm>
                <a:off x="4651721" y="888004"/>
                <a:ext cx="2717209" cy="2001587"/>
                <a:chOff x="4614862" y="1646381"/>
                <a:chExt cx="1338263" cy="1184275"/>
              </a:xfrm>
              <a:solidFill>
                <a:schemeClr val="tx2"/>
              </a:solidFill>
            </p:grpSpPr>
            <p:sp>
              <p:nvSpPr>
                <p:cNvPr id="385" name="Rectangle 20">
                  <a:extLst>
                    <a:ext uri="{FF2B5EF4-FFF2-40B4-BE49-F238E27FC236}">
                      <a16:creationId xmlns:a16="http://schemas.microsoft.com/office/drawing/2014/main" id="{A7592AB2-FD11-0101-B669-2D30B4DE93C0}"/>
                    </a:ext>
                  </a:extLst>
                </p:cNvPr>
                <p:cNvSpPr>
                  <a:spLocks noChangeArrowheads="1"/>
                </p:cNvSpPr>
                <p:nvPr/>
              </p:nvSpPr>
              <p:spPr bwMode="auto">
                <a:xfrm>
                  <a:off x="5919787" y="2827481"/>
                  <a:ext cx="33338"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 name="Freeform 22">
                  <a:extLst>
                    <a:ext uri="{FF2B5EF4-FFF2-40B4-BE49-F238E27FC236}">
                      <a16:creationId xmlns:a16="http://schemas.microsoft.com/office/drawing/2014/main" id="{253C0E19-FB5E-8056-F728-4AE165D8DC3E}"/>
                    </a:ext>
                  </a:extLst>
                </p:cNvPr>
                <p:cNvSpPr>
                  <a:spLocks/>
                </p:cNvSpPr>
                <p:nvPr/>
              </p:nvSpPr>
              <p:spPr bwMode="auto">
                <a:xfrm>
                  <a:off x="4614862" y="1646381"/>
                  <a:ext cx="33338" cy="1181100"/>
                </a:xfrm>
                <a:custGeom>
                  <a:avLst/>
                  <a:gdLst>
                    <a:gd name="T0" fmla="*/ 0 w 21"/>
                    <a:gd name="T1" fmla="*/ 744 h 744"/>
                    <a:gd name="T2" fmla="*/ 0 w 21"/>
                    <a:gd name="T3" fmla="*/ 0 h 744"/>
                    <a:gd name="T4" fmla="*/ 21 w 21"/>
                    <a:gd name="T5" fmla="*/ 20 h 744"/>
                    <a:gd name="T6" fmla="*/ 21 w 21"/>
                    <a:gd name="T7" fmla="*/ 744 h 744"/>
                    <a:gd name="T8" fmla="*/ 0 w 21"/>
                    <a:gd name="T9" fmla="*/ 744 h 744"/>
                  </a:gdLst>
                  <a:ahLst/>
                  <a:cxnLst>
                    <a:cxn ang="0">
                      <a:pos x="T0" y="T1"/>
                    </a:cxn>
                    <a:cxn ang="0">
                      <a:pos x="T2" y="T3"/>
                    </a:cxn>
                    <a:cxn ang="0">
                      <a:pos x="T4" y="T5"/>
                    </a:cxn>
                    <a:cxn ang="0">
                      <a:pos x="T6" y="T7"/>
                    </a:cxn>
                    <a:cxn ang="0">
                      <a:pos x="T8" y="T9"/>
                    </a:cxn>
                  </a:cxnLst>
                  <a:rect l="0" t="0" r="r" b="b"/>
                  <a:pathLst>
                    <a:path w="21" h="744">
                      <a:moveTo>
                        <a:pt x="0" y="744"/>
                      </a:moveTo>
                      <a:lnTo>
                        <a:pt x="0" y="0"/>
                      </a:lnTo>
                      <a:lnTo>
                        <a:pt x="21" y="20"/>
                      </a:lnTo>
                      <a:lnTo>
                        <a:pt x="21" y="744"/>
                      </a:lnTo>
                      <a:lnTo>
                        <a:pt x="0" y="7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7" name="Rectangle 23">
                  <a:extLst>
                    <a:ext uri="{FF2B5EF4-FFF2-40B4-BE49-F238E27FC236}">
                      <a16:creationId xmlns:a16="http://schemas.microsoft.com/office/drawing/2014/main" id="{AAB7B938-34CE-00D8-2832-ED8562CE0B16}"/>
                    </a:ext>
                  </a:extLst>
                </p:cNvPr>
                <p:cNvSpPr>
                  <a:spLocks noChangeArrowheads="1"/>
                </p:cNvSpPr>
                <p:nvPr/>
              </p:nvSpPr>
              <p:spPr bwMode="auto">
                <a:xfrm>
                  <a:off x="4614862" y="2827481"/>
                  <a:ext cx="33338"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8" name="Freeform 24">
                  <a:extLst>
                    <a:ext uri="{FF2B5EF4-FFF2-40B4-BE49-F238E27FC236}">
                      <a16:creationId xmlns:a16="http://schemas.microsoft.com/office/drawing/2014/main" id="{61119125-6152-DD3D-26E9-931E6E70518B}"/>
                    </a:ext>
                  </a:extLst>
                </p:cNvPr>
                <p:cNvSpPr>
                  <a:spLocks noEditPoints="1"/>
                </p:cNvSpPr>
                <p:nvPr/>
              </p:nvSpPr>
              <p:spPr bwMode="auto">
                <a:xfrm>
                  <a:off x="4614862" y="1646381"/>
                  <a:ext cx="33338" cy="1181100"/>
                </a:xfrm>
                <a:custGeom>
                  <a:avLst/>
                  <a:gdLst>
                    <a:gd name="T0" fmla="*/ 0 w 21"/>
                    <a:gd name="T1" fmla="*/ 744 h 744"/>
                    <a:gd name="T2" fmla="*/ 0 w 21"/>
                    <a:gd name="T3" fmla="*/ 0 h 744"/>
                    <a:gd name="T4" fmla="*/ 21 w 21"/>
                    <a:gd name="T5" fmla="*/ 744 h 744"/>
                    <a:gd name="T6" fmla="*/ 21 w 21"/>
                    <a:gd name="T7" fmla="*/ 20 h 744"/>
                  </a:gdLst>
                  <a:ahLst/>
                  <a:cxnLst>
                    <a:cxn ang="0">
                      <a:pos x="T0" y="T1"/>
                    </a:cxn>
                    <a:cxn ang="0">
                      <a:pos x="T2" y="T3"/>
                    </a:cxn>
                    <a:cxn ang="0">
                      <a:pos x="T4" y="T5"/>
                    </a:cxn>
                    <a:cxn ang="0">
                      <a:pos x="T6" y="T7"/>
                    </a:cxn>
                  </a:cxnLst>
                  <a:rect l="0" t="0" r="r" b="b"/>
                  <a:pathLst>
                    <a:path w="21" h="744">
                      <a:moveTo>
                        <a:pt x="0" y="744"/>
                      </a:moveTo>
                      <a:lnTo>
                        <a:pt x="0" y="0"/>
                      </a:lnTo>
                      <a:moveTo>
                        <a:pt x="21" y="744"/>
                      </a:moveTo>
                      <a:lnTo>
                        <a:pt x="21" y="20"/>
                      </a:lnTo>
                    </a:path>
                  </a:pathLst>
                </a:custGeom>
                <a:grp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9" name="Freeform 25">
                  <a:extLst>
                    <a:ext uri="{FF2B5EF4-FFF2-40B4-BE49-F238E27FC236}">
                      <a16:creationId xmlns:a16="http://schemas.microsoft.com/office/drawing/2014/main" id="{859A865F-8676-64C4-1623-4149423CB9D1}"/>
                    </a:ext>
                  </a:extLst>
                </p:cNvPr>
                <p:cNvSpPr>
                  <a:spLocks/>
                </p:cNvSpPr>
                <p:nvPr/>
              </p:nvSpPr>
              <p:spPr bwMode="auto">
                <a:xfrm>
                  <a:off x="4614862" y="1646381"/>
                  <a:ext cx="1338263" cy="31750"/>
                </a:xfrm>
                <a:custGeom>
                  <a:avLst/>
                  <a:gdLst>
                    <a:gd name="T0" fmla="*/ 0 w 843"/>
                    <a:gd name="T1" fmla="*/ 0 h 20"/>
                    <a:gd name="T2" fmla="*/ 843 w 843"/>
                    <a:gd name="T3" fmla="*/ 0 h 20"/>
                    <a:gd name="T4" fmla="*/ 822 w 843"/>
                    <a:gd name="T5" fmla="*/ 20 h 20"/>
                    <a:gd name="T6" fmla="*/ 21 w 843"/>
                    <a:gd name="T7" fmla="*/ 20 h 20"/>
                    <a:gd name="T8" fmla="*/ 0 w 843"/>
                    <a:gd name="T9" fmla="*/ 0 h 20"/>
                  </a:gdLst>
                  <a:ahLst/>
                  <a:cxnLst>
                    <a:cxn ang="0">
                      <a:pos x="T0" y="T1"/>
                    </a:cxn>
                    <a:cxn ang="0">
                      <a:pos x="T2" y="T3"/>
                    </a:cxn>
                    <a:cxn ang="0">
                      <a:pos x="T4" y="T5"/>
                    </a:cxn>
                    <a:cxn ang="0">
                      <a:pos x="T6" y="T7"/>
                    </a:cxn>
                    <a:cxn ang="0">
                      <a:pos x="T8" y="T9"/>
                    </a:cxn>
                  </a:cxnLst>
                  <a:rect l="0" t="0" r="r" b="b"/>
                  <a:pathLst>
                    <a:path w="843" h="20">
                      <a:moveTo>
                        <a:pt x="0" y="0"/>
                      </a:moveTo>
                      <a:lnTo>
                        <a:pt x="843" y="0"/>
                      </a:lnTo>
                      <a:lnTo>
                        <a:pt x="822" y="20"/>
                      </a:lnTo>
                      <a:lnTo>
                        <a:pt x="21" y="2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0" name="Freeform 26">
                  <a:extLst>
                    <a:ext uri="{FF2B5EF4-FFF2-40B4-BE49-F238E27FC236}">
                      <a16:creationId xmlns:a16="http://schemas.microsoft.com/office/drawing/2014/main" id="{8940F764-1B24-244E-6E5A-D8C4E426C82F}"/>
                    </a:ext>
                  </a:extLst>
                </p:cNvPr>
                <p:cNvSpPr>
                  <a:spLocks noEditPoints="1"/>
                </p:cNvSpPr>
                <p:nvPr/>
              </p:nvSpPr>
              <p:spPr bwMode="auto">
                <a:xfrm>
                  <a:off x="4614862" y="1646381"/>
                  <a:ext cx="1338263" cy="31750"/>
                </a:xfrm>
                <a:custGeom>
                  <a:avLst/>
                  <a:gdLst>
                    <a:gd name="T0" fmla="*/ 0 w 843"/>
                    <a:gd name="T1" fmla="*/ 0 h 20"/>
                    <a:gd name="T2" fmla="*/ 843 w 843"/>
                    <a:gd name="T3" fmla="*/ 0 h 20"/>
                    <a:gd name="T4" fmla="*/ 21 w 843"/>
                    <a:gd name="T5" fmla="*/ 20 h 20"/>
                    <a:gd name="T6" fmla="*/ 822 w 843"/>
                    <a:gd name="T7" fmla="*/ 20 h 20"/>
                  </a:gdLst>
                  <a:ahLst/>
                  <a:cxnLst>
                    <a:cxn ang="0">
                      <a:pos x="T0" y="T1"/>
                    </a:cxn>
                    <a:cxn ang="0">
                      <a:pos x="T2" y="T3"/>
                    </a:cxn>
                    <a:cxn ang="0">
                      <a:pos x="T4" y="T5"/>
                    </a:cxn>
                    <a:cxn ang="0">
                      <a:pos x="T6" y="T7"/>
                    </a:cxn>
                  </a:cxnLst>
                  <a:rect l="0" t="0" r="r" b="b"/>
                  <a:pathLst>
                    <a:path w="843" h="20">
                      <a:moveTo>
                        <a:pt x="0" y="0"/>
                      </a:moveTo>
                      <a:lnTo>
                        <a:pt x="843" y="0"/>
                      </a:lnTo>
                      <a:moveTo>
                        <a:pt x="21" y="20"/>
                      </a:moveTo>
                      <a:lnTo>
                        <a:pt x="822" y="20"/>
                      </a:lnTo>
                    </a:path>
                  </a:pathLst>
                </a:custGeom>
                <a:grp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6" name="Group 45">
                <a:extLst>
                  <a:ext uri="{FF2B5EF4-FFF2-40B4-BE49-F238E27FC236}">
                    <a16:creationId xmlns:a16="http://schemas.microsoft.com/office/drawing/2014/main" id="{E42AB4B6-C99B-51FF-EE82-ED88F5786E39}"/>
                  </a:ext>
                </a:extLst>
              </p:cNvPr>
              <p:cNvGrpSpPr/>
              <p:nvPr/>
            </p:nvGrpSpPr>
            <p:grpSpPr>
              <a:xfrm>
                <a:off x="7283001" y="888584"/>
                <a:ext cx="2558806" cy="53071"/>
                <a:chOff x="7302051" y="888584"/>
                <a:chExt cx="2467420" cy="53071"/>
              </a:xfrm>
            </p:grpSpPr>
            <p:sp>
              <p:nvSpPr>
                <p:cNvPr id="383" name="Freeform 27">
                  <a:extLst>
                    <a:ext uri="{FF2B5EF4-FFF2-40B4-BE49-F238E27FC236}">
                      <a16:creationId xmlns:a16="http://schemas.microsoft.com/office/drawing/2014/main" id="{2096B7B2-26F8-2B12-1EC8-1D39322B5E0C}"/>
                    </a:ext>
                  </a:extLst>
                </p:cNvPr>
                <p:cNvSpPr>
                  <a:spLocks/>
                </p:cNvSpPr>
                <p:nvPr/>
              </p:nvSpPr>
              <p:spPr bwMode="auto">
                <a:xfrm>
                  <a:off x="7302052" y="888584"/>
                  <a:ext cx="2467419" cy="53071"/>
                </a:xfrm>
                <a:custGeom>
                  <a:avLst/>
                  <a:gdLst>
                    <a:gd name="T0" fmla="*/ 0 w 1032"/>
                    <a:gd name="T1" fmla="*/ 0 h 20"/>
                    <a:gd name="T2" fmla="*/ 1032 w 1032"/>
                    <a:gd name="T3" fmla="*/ 0 h 20"/>
                    <a:gd name="T4" fmla="*/ 1011 w 1032"/>
                    <a:gd name="T5" fmla="*/ 20 h 20"/>
                    <a:gd name="T6" fmla="*/ 21 w 1032"/>
                    <a:gd name="T7" fmla="*/ 20 h 20"/>
                    <a:gd name="T8" fmla="*/ 0 w 1032"/>
                    <a:gd name="T9" fmla="*/ 0 h 20"/>
                  </a:gdLst>
                  <a:ahLst/>
                  <a:cxnLst>
                    <a:cxn ang="0">
                      <a:pos x="T0" y="T1"/>
                    </a:cxn>
                    <a:cxn ang="0">
                      <a:pos x="T2" y="T3"/>
                    </a:cxn>
                    <a:cxn ang="0">
                      <a:pos x="T4" y="T5"/>
                    </a:cxn>
                    <a:cxn ang="0">
                      <a:pos x="T6" y="T7"/>
                    </a:cxn>
                    <a:cxn ang="0">
                      <a:pos x="T8" y="T9"/>
                    </a:cxn>
                  </a:cxnLst>
                  <a:rect l="0" t="0" r="r" b="b"/>
                  <a:pathLst>
                    <a:path w="1032" h="20">
                      <a:moveTo>
                        <a:pt x="0" y="0"/>
                      </a:moveTo>
                      <a:lnTo>
                        <a:pt x="1032" y="0"/>
                      </a:lnTo>
                      <a:lnTo>
                        <a:pt x="1011" y="20"/>
                      </a:lnTo>
                      <a:lnTo>
                        <a:pt x="21" y="20"/>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84" name="Freeform 28">
                  <a:extLst>
                    <a:ext uri="{FF2B5EF4-FFF2-40B4-BE49-F238E27FC236}">
                      <a16:creationId xmlns:a16="http://schemas.microsoft.com/office/drawing/2014/main" id="{6A745897-DC74-08C8-4E60-585200F989FD}"/>
                    </a:ext>
                  </a:extLst>
                </p:cNvPr>
                <p:cNvSpPr>
                  <a:spLocks noEditPoints="1"/>
                </p:cNvSpPr>
                <p:nvPr/>
              </p:nvSpPr>
              <p:spPr bwMode="auto">
                <a:xfrm>
                  <a:off x="7302051" y="888584"/>
                  <a:ext cx="2451245" cy="53071"/>
                </a:xfrm>
                <a:custGeom>
                  <a:avLst/>
                  <a:gdLst>
                    <a:gd name="T0" fmla="*/ 0 w 1032"/>
                    <a:gd name="T1" fmla="*/ 0 h 20"/>
                    <a:gd name="T2" fmla="*/ 1032 w 1032"/>
                    <a:gd name="T3" fmla="*/ 0 h 20"/>
                    <a:gd name="T4" fmla="*/ 21 w 1032"/>
                    <a:gd name="T5" fmla="*/ 20 h 20"/>
                    <a:gd name="T6" fmla="*/ 1011 w 1032"/>
                    <a:gd name="T7" fmla="*/ 20 h 20"/>
                  </a:gdLst>
                  <a:ahLst/>
                  <a:cxnLst>
                    <a:cxn ang="0">
                      <a:pos x="T0" y="T1"/>
                    </a:cxn>
                    <a:cxn ang="0">
                      <a:pos x="T2" y="T3"/>
                    </a:cxn>
                    <a:cxn ang="0">
                      <a:pos x="T4" y="T5"/>
                    </a:cxn>
                    <a:cxn ang="0">
                      <a:pos x="T6" y="T7"/>
                    </a:cxn>
                  </a:cxnLst>
                  <a:rect l="0" t="0" r="r" b="b"/>
                  <a:pathLst>
                    <a:path w="1032" h="20">
                      <a:moveTo>
                        <a:pt x="0" y="0"/>
                      </a:moveTo>
                      <a:lnTo>
                        <a:pt x="1032" y="0"/>
                      </a:lnTo>
                      <a:moveTo>
                        <a:pt x="21" y="20"/>
                      </a:moveTo>
                      <a:lnTo>
                        <a:pt x="1011" y="20"/>
                      </a:lnTo>
                    </a:path>
                  </a:pathLst>
                </a:custGeom>
                <a:solidFill>
                  <a:schemeClr val="tx2"/>
                </a:solid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8" name="Freeform 29">
                <a:extLst>
                  <a:ext uri="{FF2B5EF4-FFF2-40B4-BE49-F238E27FC236}">
                    <a16:creationId xmlns:a16="http://schemas.microsoft.com/office/drawing/2014/main" id="{CC2A3437-F4D0-EF4C-561C-7BA6B91114CC}"/>
                  </a:ext>
                </a:extLst>
              </p:cNvPr>
              <p:cNvSpPr>
                <a:spLocks/>
              </p:cNvSpPr>
              <p:nvPr/>
            </p:nvSpPr>
            <p:spPr bwMode="auto">
              <a:xfrm>
                <a:off x="7302052" y="888584"/>
                <a:ext cx="50210" cy="1984841"/>
              </a:xfrm>
              <a:custGeom>
                <a:avLst/>
                <a:gdLst>
                  <a:gd name="T0" fmla="*/ 0 w 21"/>
                  <a:gd name="T1" fmla="*/ 748 h 748"/>
                  <a:gd name="T2" fmla="*/ 0 w 21"/>
                  <a:gd name="T3" fmla="*/ 0 h 748"/>
                  <a:gd name="T4" fmla="*/ 21 w 21"/>
                  <a:gd name="T5" fmla="*/ 20 h 748"/>
                  <a:gd name="T6" fmla="*/ 21 w 21"/>
                  <a:gd name="T7" fmla="*/ 748 h 748"/>
                  <a:gd name="T8" fmla="*/ 0 w 21"/>
                  <a:gd name="T9" fmla="*/ 748 h 748"/>
                </a:gdLst>
                <a:ahLst/>
                <a:cxnLst>
                  <a:cxn ang="0">
                    <a:pos x="T0" y="T1"/>
                  </a:cxn>
                  <a:cxn ang="0">
                    <a:pos x="T2" y="T3"/>
                  </a:cxn>
                  <a:cxn ang="0">
                    <a:pos x="T4" y="T5"/>
                  </a:cxn>
                  <a:cxn ang="0">
                    <a:pos x="T6" y="T7"/>
                  </a:cxn>
                  <a:cxn ang="0">
                    <a:pos x="T8" y="T9"/>
                  </a:cxn>
                </a:cxnLst>
                <a:rect l="0" t="0" r="r" b="b"/>
                <a:pathLst>
                  <a:path w="21" h="748">
                    <a:moveTo>
                      <a:pt x="0" y="748"/>
                    </a:moveTo>
                    <a:lnTo>
                      <a:pt x="0" y="0"/>
                    </a:lnTo>
                    <a:lnTo>
                      <a:pt x="21" y="20"/>
                    </a:lnTo>
                    <a:lnTo>
                      <a:pt x="21" y="748"/>
                    </a:lnTo>
                    <a:lnTo>
                      <a:pt x="0" y="74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Rectangle 30">
                <a:extLst>
                  <a:ext uri="{FF2B5EF4-FFF2-40B4-BE49-F238E27FC236}">
                    <a16:creationId xmlns:a16="http://schemas.microsoft.com/office/drawing/2014/main" id="{C6D1CEF5-CFA1-34AF-950E-6173A5B2DE80}"/>
                  </a:ext>
                </a:extLst>
              </p:cNvPr>
              <p:cNvSpPr>
                <a:spLocks noChangeArrowheads="1"/>
              </p:cNvSpPr>
              <p:nvPr/>
            </p:nvSpPr>
            <p:spPr bwMode="auto">
              <a:xfrm>
                <a:off x="7302052" y="2873425"/>
                <a:ext cx="50210" cy="5307"/>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31">
                <a:extLst>
                  <a:ext uri="{FF2B5EF4-FFF2-40B4-BE49-F238E27FC236}">
                    <a16:creationId xmlns:a16="http://schemas.microsoft.com/office/drawing/2014/main" id="{8701D128-B050-F392-D51C-AA526BDE2F9D}"/>
                  </a:ext>
                </a:extLst>
              </p:cNvPr>
              <p:cNvSpPr>
                <a:spLocks noEditPoints="1"/>
              </p:cNvSpPr>
              <p:nvPr/>
            </p:nvSpPr>
            <p:spPr bwMode="auto">
              <a:xfrm>
                <a:off x="7302052" y="888584"/>
                <a:ext cx="50210" cy="1984841"/>
              </a:xfrm>
              <a:custGeom>
                <a:avLst/>
                <a:gdLst>
                  <a:gd name="T0" fmla="*/ 0 w 21"/>
                  <a:gd name="T1" fmla="*/ 748 h 748"/>
                  <a:gd name="T2" fmla="*/ 0 w 21"/>
                  <a:gd name="T3" fmla="*/ 0 h 748"/>
                  <a:gd name="T4" fmla="*/ 21 w 21"/>
                  <a:gd name="T5" fmla="*/ 748 h 748"/>
                  <a:gd name="T6" fmla="*/ 21 w 21"/>
                  <a:gd name="T7" fmla="*/ 20 h 748"/>
                </a:gdLst>
                <a:ahLst/>
                <a:cxnLst>
                  <a:cxn ang="0">
                    <a:pos x="T0" y="T1"/>
                  </a:cxn>
                  <a:cxn ang="0">
                    <a:pos x="T2" y="T3"/>
                  </a:cxn>
                  <a:cxn ang="0">
                    <a:pos x="T4" y="T5"/>
                  </a:cxn>
                  <a:cxn ang="0">
                    <a:pos x="T6" y="T7"/>
                  </a:cxn>
                </a:cxnLst>
                <a:rect l="0" t="0" r="r" b="b"/>
                <a:pathLst>
                  <a:path w="21" h="748">
                    <a:moveTo>
                      <a:pt x="0" y="748"/>
                    </a:moveTo>
                    <a:lnTo>
                      <a:pt x="0" y="0"/>
                    </a:lnTo>
                    <a:moveTo>
                      <a:pt x="21" y="748"/>
                    </a:moveTo>
                    <a:lnTo>
                      <a:pt x="21" y="20"/>
                    </a:lnTo>
                  </a:path>
                </a:pathLst>
              </a:custGeom>
              <a:solidFill>
                <a:schemeClr val="tx2"/>
              </a:solid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32">
                <a:extLst>
                  <a:ext uri="{FF2B5EF4-FFF2-40B4-BE49-F238E27FC236}">
                    <a16:creationId xmlns:a16="http://schemas.microsoft.com/office/drawing/2014/main" id="{59CB94CD-4E19-064D-B9FB-931BEA1DA7ED}"/>
                  </a:ext>
                </a:extLst>
              </p:cNvPr>
              <p:cNvSpPr>
                <a:spLocks/>
              </p:cNvSpPr>
              <p:nvPr/>
            </p:nvSpPr>
            <p:spPr bwMode="auto">
              <a:xfrm>
                <a:off x="9776411" y="888584"/>
                <a:ext cx="50210" cy="1984841"/>
              </a:xfrm>
              <a:custGeom>
                <a:avLst/>
                <a:gdLst>
                  <a:gd name="T0" fmla="*/ 0 w 21"/>
                  <a:gd name="T1" fmla="*/ 748 h 748"/>
                  <a:gd name="T2" fmla="*/ 0 w 21"/>
                  <a:gd name="T3" fmla="*/ 20 h 748"/>
                  <a:gd name="T4" fmla="*/ 21 w 21"/>
                  <a:gd name="T5" fmla="*/ 0 h 748"/>
                  <a:gd name="T6" fmla="*/ 21 w 21"/>
                  <a:gd name="T7" fmla="*/ 748 h 748"/>
                  <a:gd name="T8" fmla="*/ 0 w 21"/>
                  <a:gd name="T9" fmla="*/ 748 h 748"/>
                </a:gdLst>
                <a:ahLst/>
                <a:cxnLst>
                  <a:cxn ang="0">
                    <a:pos x="T0" y="T1"/>
                  </a:cxn>
                  <a:cxn ang="0">
                    <a:pos x="T2" y="T3"/>
                  </a:cxn>
                  <a:cxn ang="0">
                    <a:pos x="T4" y="T5"/>
                  </a:cxn>
                  <a:cxn ang="0">
                    <a:pos x="T6" y="T7"/>
                  </a:cxn>
                  <a:cxn ang="0">
                    <a:pos x="T8" y="T9"/>
                  </a:cxn>
                </a:cxnLst>
                <a:rect l="0" t="0" r="r" b="b"/>
                <a:pathLst>
                  <a:path w="21" h="748">
                    <a:moveTo>
                      <a:pt x="0" y="748"/>
                    </a:moveTo>
                    <a:lnTo>
                      <a:pt x="0" y="20"/>
                    </a:lnTo>
                    <a:lnTo>
                      <a:pt x="21" y="0"/>
                    </a:lnTo>
                    <a:lnTo>
                      <a:pt x="21" y="748"/>
                    </a:lnTo>
                    <a:lnTo>
                      <a:pt x="0" y="74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Rectangle 33">
                <a:extLst>
                  <a:ext uri="{FF2B5EF4-FFF2-40B4-BE49-F238E27FC236}">
                    <a16:creationId xmlns:a16="http://schemas.microsoft.com/office/drawing/2014/main" id="{3A9928B5-4A9B-8162-20D6-1CA151C12085}"/>
                  </a:ext>
                </a:extLst>
              </p:cNvPr>
              <p:cNvSpPr>
                <a:spLocks noChangeArrowheads="1"/>
              </p:cNvSpPr>
              <p:nvPr/>
            </p:nvSpPr>
            <p:spPr bwMode="auto">
              <a:xfrm>
                <a:off x="9776411" y="2873425"/>
                <a:ext cx="50210" cy="5307"/>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34">
                <a:extLst>
                  <a:ext uri="{FF2B5EF4-FFF2-40B4-BE49-F238E27FC236}">
                    <a16:creationId xmlns:a16="http://schemas.microsoft.com/office/drawing/2014/main" id="{A304A336-D8FB-8312-D576-A72492E4E81D}"/>
                  </a:ext>
                </a:extLst>
              </p:cNvPr>
              <p:cNvSpPr>
                <a:spLocks noEditPoints="1"/>
              </p:cNvSpPr>
              <p:nvPr/>
            </p:nvSpPr>
            <p:spPr bwMode="auto">
              <a:xfrm>
                <a:off x="9777338" y="888583"/>
                <a:ext cx="50210" cy="1984841"/>
              </a:xfrm>
              <a:custGeom>
                <a:avLst/>
                <a:gdLst>
                  <a:gd name="T0" fmla="*/ 0 w 21"/>
                  <a:gd name="T1" fmla="*/ 748 h 748"/>
                  <a:gd name="T2" fmla="*/ 0 w 21"/>
                  <a:gd name="T3" fmla="*/ 20 h 748"/>
                  <a:gd name="T4" fmla="*/ 21 w 21"/>
                  <a:gd name="T5" fmla="*/ 748 h 748"/>
                  <a:gd name="T6" fmla="*/ 21 w 21"/>
                  <a:gd name="T7" fmla="*/ 0 h 748"/>
                </a:gdLst>
                <a:ahLst/>
                <a:cxnLst>
                  <a:cxn ang="0">
                    <a:pos x="T0" y="T1"/>
                  </a:cxn>
                  <a:cxn ang="0">
                    <a:pos x="T2" y="T3"/>
                  </a:cxn>
                  <a:cxn ang="0">
                    <a:pos x="T4" y="T5"/>
                  </a:cxn>
                  <a:cxn ang="0">
                    <a:pos x="T6" y="T7"/>
                  </a:cxn>
                </a:cxnLst>
                <a:rect l="0" t="0" r="r" b="b"/>
                <a:pathLst>
                  <a:path w="21" h="748">
                    <a:moveTo>
                      <a:pt x="0" y="748"/>
                    </a:moveTo>
                    <a:lnTo>
                      <a:pt x="0" y="20"/>
                    </a:lnTo>
                    <a:moveTo>
                      <a:pt x="21" y="748"/>
                    </a:moveTo>
                    <a:lnTo>
                      <a:pt x="21" y="0"/>
                    </a:lnTo>
                  </a:path>
                </a:pathLst>
              </a:custGeom>
              <a:solidFill>
                <a:schemeClr val="tx2"/>
              </a:solid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35">
                <a:extLst>
                  <a:ext uri="{FF2B5EF4-FFF2-40B4-BE49-F238E27FC236}">
                    <a16:creationId xmlns:a16="http://schemas.microsoft.com/office/drawing/2014/main" id="{861D583E-86D4-AC02-C05D-C38BAE5E1F6C}"/>
                  </a:ext>
                </a:extLst>
              </p:cNvPr>
              <p:cNvSpPr>
                <a:spLocks/>
              </p:cNvSpPr>
              <p:nvPr/>
            </p:nvSpPr>
            <p:spPr bwMode="auto">
              <a:xfrm>
                <a:off x="5902321" y="4544057"/>
                <a:ext cx="1338263" cy="31750"/>
              </a:xfrm>
              <a:custGeom>
                <a:avLst/>
                <a:gdLst>
                  <a:gd name="T0" fmla="*/ 843 w 843"/>
                  <a:gd name="T1" fmla="*/ 20 h 20"/>
                  <a:gd name="T2" fmla="*/ 0 w 843"/>
                  <a:gd name="T3" fmla="*/ 20 h 20"/>
                  <a:gd name="T4" fmla="*/ 21 w 843"/>
                  <a:gd name="T5" fmla="*/ 0 h 20"/>
                  <a:gd name="T6" fmla="*/ 823 w 843"/>
                  <a:gd name="T7" fmla="*/ 0 h 20"/>
                  <a:gd name="T8" fmla="*/ 843 w 843"/>
                  <a:gd name="T9" fmla="*/ 20 h 20"/>
                </a:gdLst>
                <a:ahLst/>
                <a:cxnLst>
                  <a:cxn ang="0">
                    <a:pos x="T0" y="T1"/>
                  </a:cxn>
                  <a:cxn ang="0">
                    <a:pos x="T2" y="T3"/>
                  </a:cxn>
                  <a:cxn ang="0">
                    <a:pos x="T4" y="T5"/>
                  </a:cxn>
                  <a:cxn ang="0">
                    <a:pos x="T6" y="T7"/>
                  </a:cxn>
                  <a:cxn ang="0">
                    <a:pos x="T8" y="T9"/>
                  </a:cxn>
                </a:cxnLst>
                <a:rect l="0" t="0" r="r" b="b"/>
                <a:pathLst>
                  <a:path w="843" h="20">
                    <a:moveTo>
                      <a:pt x="843" y="20"/>
                    </a:moveTo>
                    <a:lnTo>
                      <a:pt x="0" y="20"/>
                    </a:lnTo>
                    <a:lnTo>
                      <a:pt x="21" y="0"/>
                    </a:lnTo>
                    <a:lnTo>
                      <a:pt x="823" y="0"/>
                    </a:lnTo>
                    <a:lnTo>
                      <a:pt x="843" y="2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36">
                <a:extLst>
                  <a:ext uri="{FF2B5EF4-FFF2-40B4-BE49-F238E27FC236}">
                    <a16:creationId xmlns:a16="http://schemas.microsoft.com/office/drawing/2014/main" id="{29EAADED-C81A-ABEE-6F56-82F992741C1D}"/>
                  </a:ext>
                </a:extLst>
              </p:cNvPr>
              <p:cNvSpPr>
                <a:spLocks noEditPoints="1"/>
              </p:cNvSpPr>
              <p:nvPr/>
            </p:nvSpPr>
            <p:spPr bwMode="auto">
              <a:xfrm>
                <a:off x="5902321" y="4544057"/>
                <a:ext cx="1338263" cy="31750"/>
              </a:xfrm>
              <a:custGeom>
                <a:avLst/>
                <a:gdLst>
                  <a:gd name="T0" fmla="*/ 843 w 843"/>
                  <a:gd name="T1" fmla="*/ 20 h 20"/>
                  <a:gd name="T2" fmla="*/ 0 w 843"/>
                  <a:gd name="T3" fmla="*/ 20 h 20"/>
                  <a:gd name="T4" fmla="*/ 823 w 843"/>
                  <a:gd name="T5" fmla="*/ 0 h 20"/>
                  <a:gd name="T6" fmla="*/ 21 w 843"/>
                  <a:gd name="T7" fmla="*/ 0 h 20"/>
                </a:gdLst>
                <a:ahLst/>
                <a:cxnLst>
                  <a:cxn ang="0">
                    <a:pos x="T0" y="T1"/>
                  </a:cxn>
                  <a:cxn ang="0">
                    <a:pos x="T2" y="T3"/>
                  </a:cxn>
                  <a:cxn ang="0">
                    <a:pos x="T4" y="T5"/>
                  </a:cxn>
                  <a:cxn ang="0">
                    <a:pos x="T6" y="T7"/>
                  </a:cxn>
                </a:cxnLst>
                <a:rect l="0" t="0" r="r" b="b"/>
                <a:pathLst>
                  <a:path w="843" h="20">
                    <a:moveTo>
                      <a:pt x="843" y="20"/>
                    </a:moveTo>
                    <a:lnTo>
                      <a:pt x="0" y="20"/>
                    </a:lnTo>
                    <a:moveTo>
                      <a:pt x="823" y="0"/>
                    </a:moveTo>
                    <a:lnTo>
                      <a:pt x="21" y="0"/>
                    </a:lnTo>
                  </a:path>
                </a:pathLst>
              </a:custGeom>
              <a:solidFill>
                <a:schemeClr val="tx2"/>
              </a:solid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37">
                <a:extLst>
                  <a:ext uri="{FF2B5EF4-FFF2-40B4-BE49-F238E27FC236}">
                    <a16:creationId xmlns:a16="http://schemas.microsoft.com/office/drawing/2014/main" id="{0BF3534A-7502-9706-B2E2-4AADF6D4DC27}"/>
                  </a:ext>
                </a:extLst>
              </p:cNvPr>
              <p:cNvSpPr>
                <a:spLocks/>
              </p:cNvSpPr>
              <p:nvPr/>
            </p:nvSpPr>
            <p:spPr bwMode="auto">
              <a:xfrm>
                <a:off x="7208833" y="3650295"/>
                <a:ext cx="31750" cy="925513"/>
              </a:xfrm>
              <a:custGeom>
                <a:avLst/>
                <a:gdLst>
                  <a:gd name="T0" fmla="*/ 20 w 20"/>
                  <a:gd name="T1" fmla="*/ 0 h 583"/>
                  <a:gd name="T2" fmla="*/ 20 w 20"/>
                  <a:gd name="T3" fmla="*/ 583 h 583"/>
                  <a:gd name="T4" fmla="*/ 0 w 20"/>
                  <a:gd name="T5" fmla="*/ 563 h 583"/>
                  <a:gd name="T6" fmla="*/ 0 w 20"/>
                  <a:gd name="T7" fmla="*/ 0 h 583"/>
                  <a:gd name="T8" fmla="*/ 20 w 20"/>
                  <a:gd name="T9" fmla="*/ 0 h 583"/>
                </a:gdLst>
                <a:ahLst/>
                <a:cxnLst>
                  <a:cxn ang="0">
                    <a:pos x="T0" y="T1"/>
                  </a:cxn>
                  <a:cxn ang="0">
                    <a:pos x="T2" y="T3"/>
                  </a:cxn>
                  <a:cxn ang="0">
                    <a:pos x="T4" y="T5"/>
                  </a:cxn>
                  <a:cxn ang="0">
                    <a:pos x="T6" y="T7"/>
                  </a:cxn>
                  <a:cxn ang="0">
                    <a:pos x="T8" y="T9"/>
                  </a:cxn>
                </a:cxnLst>
                <a:rect l="0" t="0" r="r" b="b"/>
                <a:pathLst>
                  <a:path w="20" h="583">
                    <a:moveTo>
                      <a:pt x="20" y="0"/>
                    </a:moveTo>
                    <a:lnTo>
                      <a:pt x="20" y="583"/>
                    </a:lnTo>
                    <a:lnTo>
                      <a:pt x="0" y="563"/>
                    </a:lnTo>
                    <a:lnTo>
                      <a:pt x="0" y="0"/>
                    </a:lnTo>
                    <a:lnTo>
                      <a:pt x="2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39">
                <a:extLst>
                  <a:ext uri="{FF2B5EF4-FFF2-40B4-BE49-F238E27FC236}">
                    <a16:creationId xmlns:a16="http://schemas.microsoft.com/office/drawing/2014/main" id="{BBFFFF48-2FE1-1AC5-C555-92FB1DC604F2}"/>
                  </a:ext>
                </a:extLst>
              </p:cNvPr>
              <p:cNvSpPr>
                <a:spLocks noEditPoints="1"/>
              </p:cNvSpPr>
              <p:nvPr/>
            </p:nvSpPr>
            <p:spPr bwMode="auto">
              <a:xfrm>
                <a:off x="7208833" y="3650295"/>
                <a:ext cx="31750" cy="925513"/>
              </a:xfrm>
              <a:custGeom>
                <a:avLst/>
                <a:gdLst>
                  <a:gd name="T0" fmla="*/ 20 w 20"/>
                  <a:gd name="T1" fmla="*/ 0 h 583"/>
                  <a:gd name="T2" fmla="*/ 20 w 20"/>
                  <a:gd name="T3" fmla="*/ 583 h 583"/>
                  <a:gd name="T4" fmla="*/ 0 w 20"/>
                  <a:gd name="T5" fmla="*/ 0 h 583"/>
                  <a:gd name="T6" fmla="*/ 0 w 20"/>
                  <a:gd name="T7" fmla="*/ 563 h 583"/>
                </a:gdLst>
                <a:ahLst/>
                <a:cxnLst>
                  <a:cxn ang="0">
                    <a:pos x="T0" y="T1"/>
                  </a:cxn>
                  <a:cxn ang="0">
                    <a:pos x="T2" y="T3"/>
                  </a:cxn>
                  <a:cxn ang="0">
                    <a:pos x="T4" y="T5"/>
                  </a:cxn>
                  <a:cxn ang="0">
                    <a:pos x="T6" y="T7"/>
                  </a:cxn>
                </a:cxnLst>
                <a:rect l="0" t="0" r="r" b="b"/>
                <a:pathLst>
                  <a:path w="20" h="583">
                    <a:moveTo>
                      <a:pt x="20" y="0"/>
                    </a:moveTo>
                    <a:lnTo>
                      <a:pt x="20" y="583"/>
                    </a:lnTo>
                    <a:moveTo>
                      <a:pt x="0" y="0"/>
                    </a:moveTo>
                    <a:lnTo>
                      <a:pt x="0" y="563"/>
                    </a:lnTo>
                  </a:path>
                </a:pathLst>
              </a:custGeom>
              <a:solidFill>
                <a:schemeClr val="tx2"/>
              </a:solid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40">
                <a:extLst>
                  <a:ext uri="{FF2B5EF4-FFF2-40B4-BE49-F238E27FC236}">
                    <a16:creationId xmlns:a16="http://schemas.microsoft.com/office/drawing/2014/main" id="{821067B5-8082-34DD-BD68-578F0AFE8197}"/>
                  </a:ext>
                </a:extLst>
              </p:cNvPr>
              <p:cNvSpPr>
                <a:spLocks/>
              </p:cNvSpPr>
              <p:nvPr/>
            </p:nvSpPr>
            <p:spPr bwMode="auto">
              <a:xfrm>
                <a:off x="7207246" y="4544057"/>
                <a:ext cx="1338263" cy="31750"/>
              </a:xfrm>
              <a:custGeom>
                <a:avLst/>
                <a:gdLst>
                  <a:gd name="T0" fmla="*/ 843 w 843"/>
                  <a:gd name="T1" fmla="*/ 20 h 20"/>
                  <a:gd name="T2" fmla="*/ 0 w 843"/>
                  <a:gd name="T3" fmla="*/ 20 h 20"/>
                  <a:gd name="T4" fmla="*/ 21 w 843"/>
                  <a:gd name="T5" fmla="*/ 0 h 20"/>
                  <a:gd name="T6" fmla="*/ 822 w 843"/>
                  <a:gd name="T7" fmla="*/ 0 h 20"/>
                  <a:gd name="T8" fmla="*/ 843 w 843"/>
                  <a:gd name="T9" fmla="*/ 20 h 20"/>
                </a:gdLst>
                <a:ahLst/>
                <a:cxnLst>
                  <a:cxn ang="0">
                    <a:pos x="T0" y="T1"/>
                  </a:cxn>
                  <a:cxn ang="0">
                    <a:pos x="T2" y="T3"/>
                  </a:cxn>
                  <a:cxn ang="0">
                    <a:pos x="T4" y="T5"/>
                  </a:cxn>
                  <a:cxn ang="0">
                    <a:pos x="T6" y="T7"/>
                  </a:cxn>
                  <a:cxn ang="0">
                    <a:pos x="T8" y="T9"/>
                  </a:cxn>
                </a:cxnLst>
                <a:rect l="0" t="0" r="r" b="b"/>
                <a:pathLst>
                  <a:path w="843" h="20">
                    <a:moveTo>
                      <a:pt x="843" y="20"/>
                    </a:moveTo>
                    <a:lnTo>
                      <a:pt x="0" y="20"/>
                    </a:lnTo>
                    <a:lnTo>
                      <a:pt x="21" y="0"/>
                    </a:lnTo>
                    <a:lnTo>
                      <a:pt x="822" y="0"/>
                    </a:lnTo>
                    <a:lnTo>
                      <a:pt x="843" y="2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41">
                <a:extLst>
                  <a:ext uri="{FF2B5EF4-FFF2-40B4-BE49-F238E27FC236}">
                    <a16:creationId xmlns:a16="http://schemas.microsoft.com/office/drawing/2014/main" id="{90366811-EDF7-7C50-FE73-2B9F025D8009}"/>
                  </a:ext>
                </a:extLst>
              </p:cNvPr>
              <p:cNvSpPr>
                <a:spLocks noEditPoints="1"/>
              </p:cNvSpPr>
              <p:nvPr/>
            </p:nvSpPr>
            <p:spPr bwMode="auto">
              <a:xfrm>
                <a:off x="7207246" y="4544057"/>
                <a:ext cx="1338263" cy="31750"/>
              </a:xfrm>
              <a:custGeom>
                <a:avLst/>
                <a:gdLst>
                  <a:gd name="T0" fmla="*/ 843 w 843"/>
                  <a:gd name="T1" fmla="*/ 20 h 20"/>
                  <a:gd name="T2" fmla="*/ 0 w 843"/>
                  <a:gd name="T3" fmla="*/ 20 h 20"/>
                  <a:gd name="T4" fmla="*/ 822 w 843"/>
                  <a:gd name="T5" fmla="*/ 0 h 20"/>
                  <a:gd name="T6" fmla="*/ 21 w 843"/>
                  <a:gd name="T7" fmla="*/ 0 h 20"/>
                </a:gdLst>
                <a:ahLst/>
                <a:cxnLst>
                  <a:cxn ang="0">
                    <a:pos x="T0" y="T1"/>
                  </a:cxn>
                  <a:cxn ang="0">
                    <a:pos x="T2" y="T3"/>
                  </a:cxn>
                  <a:cxn ang="0">
                    <a:pos x="T4" y="T5"/>
                  </a:cxn>
                  <a:cxn ang="0">
                    <a:pos x="T6" y="T7"/>
                  </a:cxn>
                </a:cxnLst>
                <a:rect l="0" t="0" r="r" b="b"/>
                <a:pathLst>
                  <a:path w="843" h="20">
                    <a:moveTo>
                      <a:pt x="843" y="20"/>
                    </a:moveTo>
                    <a:lnTo>
                      <a:pt x="0" y="20"/>
                    </a:lnTo>
                    <a:moveTo>
                      <a:pt x="822" y="0"/>
                    </a:moveTo>
                    <a:lnTo>
                      <a:pt x="21" y="0"/>
                    </a:lnTo>
                  </a:path>
                </a:pathLst>
              </a:custGeom>
              <a:solidFill>
                <a:schemeClr val="tx2"/>
              </a:solid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42">
                <a:extLst>
                  <a:ext uri="{FF2B5EF4-FFF2-40B4-BE49-F238E27FC236}">
                    <a16:creationId xmlns:a16="http://schemas.microsoft.com/office/drawing/2014/main" id="{6898A72D-DE30-9C4B-2393-857FB4281FD4}"/>
                  </a:ext>
                </a:extLst>
              </p:cNvPr>
              <p:cNvSpPr>
                <a:spLocks/>
              </p:cNvSpPr>
              <p:nvPr/>
            </p:nvSpPr>
            <p:spPr bwMode="auto">
              <a:xfrm>
                <a:off x="7207246" y="3650295"/>
                <a:ext cx="33338" cy="925513"/>
              </a:xfrm>
              <a:custGeom>
                <a:avLst/>
                <a:gdLst>
                  <a:gd name="T0" fmla="*/ 21 w 21"/>
                  <a:gd name="T1" fmla="*/ 0 h 583"/>
                  <a:gd name="T2" fmla="*/ 21 w 21"/>
                  <a:gd name="T3" fmla="*/ 563 h 583"/>
                  <a:gd name="T4" fmla="*/ 0 w 21"/>
                  <a:gd name="T5" fmla="*/ 583 h 583"/>
                  <a:gd name="T6" fmla="*/ 0 w 21"/>
                  <a:gd name="T7" fmla="*/ 0 h 583"/>
                  <a:gd name="T8" fmla="*/ 21 w 21"/>
                  <a:gd name="T9" fmla="*/ 0 h 583"/>
                </a:gdLst>
                <a:ahLst/>
                <a:cxnLst>
                  <a:cxn ang="0">
                    <a:pos x="T0" y="T1"/>
                  </a:cxn>
                  <a:cxn ang="0">
                    <a:pos x="T2" y="T3"/>
                  </a:cxn>
                  <a:cxn ang="0">
                    <a:pos x="T4" y="T5"/>
                  </a:cxn>
                  <a:cxn ang="0">
                    <a:pos x="T6" y="T7"/>
                  </a:cxn>
                  <a:cxn ang="0">
                    <a:pos x="T8" y="T9"/>
                  </a:cxn>
                </a:cxnLst>
                <a:rect l="0" t="0" r="r" b="b"/>
                <a:pathLst>
                  <a:path w="21" h="583">
                    <a:moveTo>
                      <a:pt x="21" y="0"/>
                    </a:moveTo>
                    <a:lnTo>
                      <a:pt x="21" y="563"/>
                    </a:lnTo>
                    <a:lnTo>
                      <a:pt x="0" y="583"/>
                    </a:lnTo>
                    <a:lnTo>
                      <a:pt x="0" y="0"/>
                    </a:lnTo>
                    <a:lnTo>
                      <a:pt x="21"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44">
                <a:extLst>
                  <a:ext uri="{FF2B5EF4-FFF2-40B4-BE49-F238E27FC236}">
                    <a16:creationId xmlns:a16="http://schemas.microsoft.com/office/drawing/2014/main" id="{A802CA6B-27EB-360C-DA88-E9B1E4B71ED6}"/>
                  </a:ext>
                </a:extLst>
              </p:cNvPr>
              <p:cNvSpPr>
                <a:spLocks noEditPoints="1"/>
              </p:cNvSpPr>
              <p:nvPr/>
            </p:nvSpPr>
            <p:spPr bwMode="auto">
              <a:xfrm>
                <a:off x="7207246" y="3650295"/>
                <a:ext cx="33338" cy="925513"/>
              </a:xfrm>
              <a:custGeom>
                <a:avLst/>
                <a:gdLst>
                  <a:gd name="T0" fmla="*/ 21 w 21"/>
                  <a:gd name="T1" fmla="*/ 0 h 583"/>
                  <a:gd name="T2" fmla="*/ 21 w 21"/>
                  <a:gd name="T3" fmla="*/ 563 h 583"/>
                  <a:gd name="T4" fmla="*/ 0 w 21"/>
                  <a:gd name="T5" fmla="*/ 0 h 583"/>
                  <a:gd name="T6" fmla="*/ 0 w 21"/>
                  <a:gd name="T7" fmla="*/ 583 h 583"/>
                </a:gdLst>
                <a:ahLst/>
                <a:cxnLst>
                  <a:cxn ang="0">
                    <a:pos x="T0" y="T1"/>
                  </a:cxn>
                  <a:cxn ang="0">
                    <a:pos x="T2" y="T3"/>
                  </a:cxn>
                  <a:cxn ang="0">
                    <a:pos x="T4" y="T5"/>
                  </a:cxn>
                  <a:cxn ang="0">
                    <a:pos x="T6" y="T7"/>
                  </a:cxn>
                </a:cxnLst>
                <a:rect l="0" t="0" r="r" b="b"/>
                <a:pathLst>
                  <a:path w="21" h="583">
                    <a:moveTo>
                      <a:pt x="21" y="0"/>
                    </a:moveTo>
                    <a:lnTo>
                      <a:pt x="21" y="563"/>
                    </a:lnTo>
                    <a:moveTo>
                      <a:pt x="0" y="0"/>
                    </a:moveTo>
                    <a:lnTo>
                      <a:pt x="0" y="583"/>
                    </a:lnTo>
                  </a:path>
                </a:pathLst>
              </a:custGeom>
              <a:solidFill>
                <a:schemeClr val="tx2"/>
              </a:solid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45">
                <a:extLst>
                  <a:ext uri="{FF2B5EF4-FFF2-40B4-BE49-F238E27FC236}">
                    <a16:creationId xmlns:a16="http://schemas.microsoft.com/office/drawing/2014/main" id="{C4886A3F-2FD3-C45A-15CE-4FE42ED492FF}"/>
                  </a:ext>
                </a:extLst>
              </p:cNvPr>
              <p:cNvSpPr>
                <a:spLocks/>
              </p:cNvSpPr>
              <p:nvPr/>
            </p:nvSpPr>
            <p:spPr bwMode="auto">
              <a:xfrm>
                <a:off x="8512171" y="3648707"/>
                <a:ext cx="33338" cy="927100"/>
              </a:xfrm>
              <a:custGeom>
                <a:avLst/>
                <a:gdLst>
                  <a:gd name="T0" fmla="*/ 21 w 21"/>
                  <a:gd name="T1" fmla="*/ 0 h 584"/>
                  <a:gd name="T2" fmla="*/ 21 w 21"/>
                  <a:gd name="T3" fmla="*/ 584 h 584"/>
                  <a:gd name="T4" fmla="*/ 0 w 21"/>
                  <a:gd name="T5" fmla="*/ 564 h 584"/>
                  <a:gd name="T6" fmla="*/ 0 w 21"/>
                  <a:gd name="T7" fmla="*/ 0 h 584"/>
                  <a:gd name="T8" fmla="*/ 21 w 21"/>
                  <a:gd name="T9" fmla="*/ 0 h 584"/>
                </a:gdLst>
                <a:ahLst/>
                <a:cxnLst>
                  <a:cxn ang="0">
                    <a:pos x="T0" y="T1"/>
                  </a:cxn>
                  <a:cxn ang="0">
                    <a:pos x="T2" y="T3"/>
                  </a:cxn>
                  <a:cxn ang="0">
                    <a:pos x="T4" y="T5"/>
                  </a:cxn>
                  <a:cxn ang="0">
                    <a:pos x="T6" y="T7"/>
                  </a:cxn>
                  <a:cxn ang="0">
                    <a:pos x="T8" y="T9"/>
                  </a:cxn>
                </a:cxnLst>
                <a:rect l="0" t="0" r="r" b="b"/>
                <a:pathLst>
                  <a:path w="21" h="584">
                    <a:moveTo>
                      <a:pt x="21" y="0"/>
                    </a:moveTo>
                    <a:lnTo>
                      <a:pt x="21" y="584"/>
                    </a:lnTo>
                    <a:lnTo>
                      <a:pt x="0" y="564"/>
                    </a:lnTo>
                    <a:lnTo>
                      <a:pt x="0" y="0"/>
                    </a:lnTo>
                    <a:lnTo>
                      <a:pt x="21"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Rectangle 46">
                <a:extLst>
                  <a:ext uri="{FF2B5EF4-FFF2-40B4-BE49-F238E27FC236}">
                    <a16:creationId xmlns:a16="http://schemas.microsoft.com/office/drawing/2014/main" id="{D6BE46B5-BC57-5A76-B08F-1A2200FA4D69}"/>
                  </a:ext>
                </a:extLst>
              </p:cNvPr>
              <p:cNvSpPr>
                <a:spLocks noChangeArrowheads="1"/>
              </p:cNvSpPr>
              <p:nvPr/>
            </p:nvSpPr>
            <p:spPr bwMode="auto">
              <a:xfrm>
                <a:off x="8512171" y="3645532"/>
                <a:ext cx="33338" cy="31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47">
                <a:extLst>
                  <a:ext uri="{FF2B5EF4-FFF2-40B4-BE49-F238E27FC236}">
                    <a16:creationId xmlns:a16="http://schemas.microsoft.com/office/drawing/2014/main" id="{EAAEC406-E83B-065A-0A61-56F526AF9190}"/>
                  </a:ext>
                </a:extLst>
              </p:cNvPr>
              <p:cNvSpPr>
                <a:spLocks noEditPoints="1"/>
              </p:cNvSpPr>
              <p:nvPr/>
            </p:nvSpPr>
            <p:spPr bwMode="auto">
              <a:xfrm>
                <a:off x="8512171" y="3648707"/>
                <a:ext cx="33338" cy="927100"/>
              </a:xfrm>
              <a:custGeom>
                <a:avLst/>
                <a:gdLst>
                  <a:gd name="T0" fmla="*/ 21 w 21"/>
                  <a:gd name="T1" fmla="*/ 0 h 584"/>
                  <a:gd name="T2" fmla="*/ 21 w 21"/>
                  <a:gd name="T3" fmla="*/ 584 h 584"/>
                  <a:gd name="T4" fmla="*/ 0 w 21"/>
                  <a:gd name="T5" fmla="*/ 0 h 584"/>
                  <a:gd name="T6" fmla="*/ 0 w 21"/>
                  <a:gd name="T7" fmla="*/ 564 h 584"/>
                </a:gdLst>
                <a:ahLst/>
                <a:cxnLst>
                  <a:cxn ang="0">
                    <a:pos x="T0" y="T1"/>
                  </a:cxn>
                  <a:cxn ang="0">
                    <a:pos x="T2" y="T3"/>
                  </a:cxn>
                  <a:cxn ang="0">
                    <a:pos x="T4" y="T5"/>
                  </a:cxn>
                  <a:cxn ang="0">
                    <a:pos x="T6" y="T7"/>
                  </a:cxn>
                </a:cxnLst>
                <a:rect l="0" t="0" r="r" b="b"/>
                <a:pathLst>
                  <a:path w="21" h="584">
                    <a:moveTo>
                      <a:pt x="21" y="0"/>
                    </a:moveTo>
                    <a:lnTo>
                      <a:pt x="21" y="584"/>
                    </a:lnTo>
                    <a:moveTo>
                      <a:pt x="0" y="0"/>
                    </a:moveTo>
                    <a:lnTo>
                      <a:pt x="0" y="564"/>
                    </a:lnTo>
                  </a:path>
                </a:pathLst>
              </a:custGeom>
              <a:solidFill>
                <a:schemeClr val="tx2"/>
              </a:solid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54">
                <a:extLst>
                  <a:ext uri="{FF2B5EF4-FFF2-40B4-BE49-F238E27FC236}">
                    <a16:creationId xmlns:a16="http://schemas.microsoft.com/office/drawing/2014/main" id="{EB32CBA2-EABC-16BB-C464-2BFB72F798DC}"/>
                  </a:ext>
                </a:extLst>
              </p:cNvPr>
              <p:cNvSpPr>
                <a:spLocks/>
              </p:cNvSpPr>
              <p:nvPr/>
            </p:nvSpPr>
            <p:spPr bwMode="auto">
              <a:xfrm>
                <a:off x="5902321" y="3650295"/>
                <a:ext cx="33338" cy="925513"/>
              </a:xfrm>
              <a:custGeom>
                <a:avLst/>
                <a:gdLst>
                  <a:gd name="T0" fmla="*/ 21 w 21"/>
                  <a:gd name="T1" fmla="*/ 0 h 583"/>
                  <a:gd name="T2" fmla="*/ 21 w 21"/>
                  <a:gd name="T3" fmla="*/ 563 h 583"/>
                  <a:gd name="T4" fmla="*/ 0 w 21"/>
                  <a:gd name="T5" fmla="*/ 583 h 583"/>
                  <a:gd name="T6" fmla="*/ 0 w 21"/>
                  <a:gd name="T7" fmla="*/ 0 h 583"/>
                  <a:gd name="T8" fmla="*/ 21 w 21"/>
                  <a:gd name="T9" fmla="*/ 0 h 583"/>
                </a:gdLst>
                <a:ahLst/>
                <a:cxnLst>
                  <a:cxn ang="0">
                    <a:pos x="T0" y="T1"/>
                  </a:cxn>
                  <a:cxn ang="0">
                    <a:pos x="T2" y="T3"/>
                  </a:cxn>
                  <a:cxn ang="0">
                    <a:pos x="T4" y="T5"/>
                  </a:cxn>
                  <a:cxn ang="0">
                    <a:pos x="T6" y="T7"/>
                  </a:cxn>
                  <a:cxn ang="0">
                    <a:pos x="T8" y="T9"/>
                  </a:cxn>
                </a:cxnLst>
                <a:rect l="0" t="0" r="r" b="b"/>
                <a:pathLst>
                  <a:path w="21" h="583">
                    <a:moveTo>
                      <a:pt x="21" y="0"/>
                    </a:moveTo>
                    <a:lnTo>
                      <a:pt x="21" y="563"/>
                    </a:lnTo>
                    <a:lnTo>
                      <a:pt x="0" y="583"/>
                    </a:lnTo>
                    <a:lnTo>
                      <a:pt x="0" y="0"/>
                    </a:lnTo>
                    <a:lnTo>
                      <a:pt x="21"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56">
                <a:extLst>
                  <a:ext uri="{FF2B5EF4-FFF2-40B4-BE49-F238E27FC236}">
                    <a16:creationId xmlns:a16="http://schemas.microsoft.com/office/drawing/2014/main" id="{DB9ED79D-5331-9F6C-80AC-4B5B25103173}"/>
                  </a:ext>
                </a:extLst>
              </p:cNvPr>
              <p:cNvSpPr>
                <a:spLocks noEditPoints="1"/>
              </p:cNvSpPr>
              <p:nvPr/>
            </p:nvSpPr>
            <p:spPr bwMode="auto">
              <a:xfrm>
                <a:off x="5902321" y="3650295"/>
                <a:ext cx="33338" cy="925513"/>
              </a:xfrm>
              <a:custGeom>
                <a:avLst/>
                <a:gdLst>
                  <a:gd name="T0" fmla="*/ 21 w 21"/>
                  <a:gd name="T1" fmla="*/ 0 h 583"/>
                  <a:gd name="T2" fmla="*/ 21 w 21"/>
                  <a:gd name="T3" fmla="*/ 563 h 583"/>
                  <a:gd name="T4" fmla="*/ 0 w 21"/>
                  <a:gd name="T5" fmla="*/ 0 h 583"/>
                  <a:gd name="T6" fmla="*/ 0 w 21"/>
                  <a:gd name="T7" fmla="*/ 583 h 583"/>
                </a:gdLst>
                <a:ahLst/>
                <a:cxnLst>
                  <a:cxn ang="0">
                    <a:pos x="T0" y="T1"/>
                  </a:cxn>
                  <a:cxn ang="0">
                    <a:pos x="T2" y="T3"/>
                  </a:cxn>
                  <a:cxn ang="0">
                    <a:pos x="T4" y="T5"/>
                  </a:cxn>
                  <a:cxn ang="0">
                    <a:pos x="T6" y="T7"/>
                  </a:cxn>
                </a:cxnLst>
                <a:rect l="0" t="0" r="r" b="b"/>
                <a:pathLst>
                  <a:path w="21" h="583">
                    <a:moveTo>
                      <a:pt x="21" y="0"/>
                    </a:moveTo>
                    <a:lnTo>
                      <a:pt x="21" y="563"/>
                    </a:lnTo>
                    <a:moveTo>
                      <a:pt x="0" y="0"/>
                    </a:moveTo>
                    <a:lnTo>
                      <a:pt x="0" y="583"/>
                    </a:lnTo>
                  </a:path>
                </a:pathLst>
              </a:custGeom>
              <a:solidFill>
                <a:schemeClr val="tx2"/>
              </a:solid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8" name="Group 77">
                <a:extLst>
                  <a:ext uri="{FF2B5EF4-FFF2-40B4-BE49-F238E27FC236}">
                    <a16:creationId xmlns:a16="http://schemas.microsoft.com/office/drawing/2014/main" id="{F8906076-49A6-3CD0-01A3-FDCD480E296D}"/>
                  </a:ext>
                </a:extLst>
              </p:cNvPr>
              <p:cNvGrpSpPr/>
              <p:nvPr/>
            </p:nvGrpSpPr>
            <p:grpSpPr>
              <a:xfrm>
                <a:off x="8493121" y="4544057"/>
                <a:ext cx="1338263" cy="31750"/>
                <a:chOff x="8512171" y="4544057"/>
                <a:chExt cx="1338263" cy="31750"/>
              </a:xfrm>
            </p:grpSpPr>
            <p:sp>
              <p:nvSpPr>
                <p:cNvPr id="381" name="Freeform 40">
                  <a:extLst>
                    <a:ext uri="{FF2B5EF4-FFF2-40B4-BE49-F238E27FC236}">
                      <a16:creationId xmlns:a16="http://schemas.microsoft.com/office/drawing/2014/main" id="{CC2E65E6-D516-398D-AD33-09627331E3A5}"/>
                    </a:ext>
                  </a:extLst>
                </p:cNvPr>
                <p:cNvSpPr>
                  <a:spLocks/>
                </p:cNvSpPr>
                <p:nvPr/>
              </p:nvSpPr>
              <p:spPr bwMode="auto">
                <a:xfrm>
                  <a:off x="8512171" y="4544057"/>
                  <a:ext cx="1338263" cy="31750"/>
                </a:xfrm>
                <a:custGeom>
                  <a:avLst/>
                  <a:gdLst>
                    <a:gd name="T0" fmla="*/ 843 w 843"/>
                    <a:gd name="T1" fmla="*/ 20 h 20"/>
                    <a:gd name="T2" fmla="*/ 0 w 843"/>
                    <a:gd name="T3" fmla="*/ 20 h 20"/>
                    <a:gd name="T4" fmla="*/ 21 w 843"/>
                    <a:gd name="T5" fmla="*/ 0 h 20"/>
                    <a:gd name="T6" fmla="*/ 822 w 843"/>
                    <a:gd name="T7" fmla="*/ 0 h 20"/>
                    <a:gd name="T8" fmla="*/ 843 w 843"/>
                    <a:gd name="T9" fmla="*/ 20 h 20"/>
                  </a:gdLst>
                  <a:ahLst/>
                  <a:cxnLst>
                    <a:cxn ang="0">
                      <a:pos x="T0" y="T1"/>
                    </a:cxn>
                    <a:cxn ang="0">
                      <a:pos x="T2" y="T3"/>
                    </a:cxn>
                    <a:cxn ang="0">
                      <a:pos x="T4" y="T5"/>
                    </a:cxn>
                    <a:cxn ang="0">
                      <a:pos x="T6" y="T7"/>
                    </a:cxn>
                    <a:cxn ang="0">
                      <a:pos x="T8" y="T9"/>
                    </a:cxn>
                  </a:cxnLst>
                  <a:rect l="0" t="0" r="r" b="b"/>
                  <a:pathLst>
                    <a:path w="843" h="20">
                      <a:moveTo>
                        <a:pt x="843" y="20"/>
                      </a:moveTo>
                      <a:lnTo>
                        <a:pt x="0" y="20"/>
                      </a:lnTo>
                      <a:lnTo>
                        <a:pt x="21" y="0"/>
                      </a:lnTo>
                      <a:lnTo>
                        <a:pt x="822" y="0"/>
                      </a:lnTo>
                      <a:lnTo>
                        <a:pt x="843" y="2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82" name="Freeform 41">
                  <a:extLst>
                    <a:ext uri="{FF2B5EF4-FFF2-40B4-BE49-F238E27FC236}">
                      <a16:creationId xmlns:a16="http://schemas.microsoft.com/office/drawing/2014/main" id="{78954142-A6B3-9236-15DD-20577A80078A}"/>
                    </a:ext>
                  </a:extLst>
                </p:cNvPr>
                <p:cNvSpPr>
                  <a:spLocks noEditPoints="1"/>
                </p:cNvSpPr>
                <p:nvPr/>
              </p:nvSpPr>
              <p:spPr bwMode="auto">
                <a:xfrm>
                  <a:off x="8512171" y="4544057"/>
                  <a:ext cx="1338263" cy="31750"/>
                </a:xfrm>
                <a:custGeom>
                  <a:avLst/>
                  <a:gdLst>
                    <a:gd name="T0" fmla="*/ 843 w 843"/>
                    <a:gd name="T1" fmla="*/ 20 h 20"/>
                    <a:gd name="T2" fmla="*/ 0 w 843"/>
                    <a:gd name="T3" fmla="*/ 20 h 20"/>
                    <a:gd name="T4" fmla="*/ 822 w 843"/>
                    <a:gd name="T5" fmla="*/ 0 h 20"/>
                    <a:gd name="T6" fmla="*/ 21 w 843"/>
                    <a:gd name="T7" fmla="*/ 0 h 20"/>
                  </a:gdLst>
                  <a:ahLst/>
                  <a:cxnLst>
                    <a:cxn ang="0">
                      <a:pos x="T0" y="T1"/>
                    </a:cxn>
                    <a:cxn ang="0">
                      <a:pos x="T2" y="T3"/>
                    </a:cxn>
                    <a:cxn ang="0">
                      <a:pos x="T4" y="T5"/>
                    </a:cxn>
                    <a:cxn ang="0">
                      <a:pos x="T6" y="T7"/>
                    </a:cxn>
                  </a:cxnLst>
                  <a:rect l="0" t="0" r="r" b="b"/>
                  <a:pathLst>
                    <a:path w="843" h="20">
                      <a:moveTo>
                        <a:pt x="843" y="20"/>
                      </a:moveTo>
                      <a:lnTo>
                        <a:pt x="0" y="20"/>
                      </a:lnTo>
                      <a:moveTo>
                        <a:pt x="822" y="0"/>
                      </a:moveTo>
                      <a:lnTo>
                        <a:pt x="21" y="0"/>
                      </a:lnTo>
                    </a:path>
                  </a:pathLst>
                </a:custGeom>
                <a:solidFill>
                  <a:schemeClr val="tx2"/>
                </a:solid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0" name="Freeform 42">
                <a:extLst>
                  <a:ext uri="{FF2B5EF4-FFF2-40B4-BE49-F238E27FC236}">
                    <a16:creationId xmlns:a16="http://schemas.microsoft.com/office/drawing/2014/main" id="{3272A13B-3134-10C9-4FF3-1DFD9BA0CC6E}"/>
                  </a:ext>
                </a:extLst>
              </p:cNvPr>
              <p:cNvSpPr>
                <a:spLocks/>
              </p:cNvSpPr>
              <p:nvPr/>
            </p:nvSpPr>
            <p:spPr bwMode="auto">
              <a:xfrm>
                <a:off x="8512171" y="3650295"/>
                <a:ext cx="33338" cy="925513"/>
              </a:xfrm>
              <a:custGeom>
                <a:avLst/>
                <a:gdLst>
                  <a:gd name="T0" fmla="*/ 21 w 21"/>
                  <a:gd name="T1" fmla="*/ 0 h 583"/>
                  <a:gd name="T2" fmla="*/ 21 w 21"/>
                  <a:gd name="T3" fmla="*/ 563 h 583"/>
                  <a:gd name="T4" fmla="*/ 0 w 21"/>
                  <a:gd name="T5" fmla="*/ 583 h 583"/>
                  <a:gd name="T6" fmla="*/ 0 w 21"/>
                  <a:gd name="T7" fmla="*/ 0 h 583"/>
                  <a:gd name="T8" fmla="*/ 21 w 21"/>
                  <a:gd name="T9" fmla="*/ 0 h 583"/>
                </a:gdLst>
                <a:ahLst/>
                <a:cxnLst>
                  <a:cxn ang="0">
                    <a:pos x="T0" y="T1"/>
                  </a:cxn>
                  <a:cxn ang="0">
                    <a:pos x="T2" y="T3"/>
                  </a:cxn>
                  <a:cxn ang="0">
                    <a:pos x="T4" y="T5"/>
                  </a:cxn>
                  <a:cxn ang="0">
                    <a:pos x="T6" y="T7"/>
                  </a:cxn>
                  <a:cxn ang="0">
                    <a:pos x="T8" y="T9"/>
                  </a:cxn>
                </a:cxnLst>
                <a:rect l="0" t="0" r="r" b="b"/>
                <a:pathLst>
                  <a:path w="21" h="583">
                    <a:moveTo>
                      <a:pt x="21" y="0"/>
                    </a:moveTo>
                    <a:lnTo>
                      <a:pt x="21" y="563"/>
                    </a:lnTo>
                    <a:lnTo>
                      <a:pt x="0" y="583"/>
                    </a:lnTo>
                    <a:lnTo>
                      <a:pt x="0" y="0"/>
                    </a:lnTo>
                    <a:lnTo>
                      <a:pt x="21"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Rectangle 43">
                <a:extLst>
                  <a:ext uri="{FF2B5EF4-FFF2-40B4-BE49-F238E27FC236}">
                    <a16:creationId xmlns:a16="http://schemas.microsoft.com/office/drawing/2014/main" id="{9E4352E9-CAF3-CF2C-71E9-D29267F6F7F5}"/>
                  </a:ext>
                </a:extLst>
              </p:cNvPr>
              <p:cNvSpPr>
                <a:spLocks noChangeArrowheads="1"/>
              </p:cNvSpPr>
              <p:nvPr/>
            </p:nvSpPr>
            <p:spPr bwMode="auto">
              <a:xfrm>
                <a:off x="8512171" y="3647120"/>
                <a:ext cx="33338" cy="31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44">
                <a:extLst>
                  <a:ext uri="{FF2B5EF4-FFF2-40B4-BE49-F238E27FC236}">
                    <a16:creationId xmlns:a16="http://schemas.microsoft.com/office/drawing/2014/main" id="{B85543D5-1503-8818-AE42-F2CCDD30BC6F}"/>
                  </a:ext>
                </a:extLst>
              </p:cNvPr>
              <p:cNvSpPr>
                <a:spLocks noEditPoints="1"/>
              </p:cNvSpPr>
              <p:nvPr/>
            </p:nvSpPr>
            <p:spPr bwMode="auto">
              <a:xfrm>
                <a:off x="8512171" y="3650295"/>
                <a:ext cx="33338" cy="925513"/>
              </a:xfrm>
              <a:custGeom>
                <a:avLst/>
                <a:gdLst>
                  <a:gd name="T0" fmla="*/ 21 w 21"/>
                  <a:gd name="T1" fmla="*/ 0 h 583"/>
                  <a:gd name="T2" fmla="*/ 21 w 21"/>
                  <a:gd name="T3" fmla="*/ 563 h 583"/>
                  <a:gd name="T4" fmla="*/ 0 w 21"/>
                  <a:gd name="T5" fmla="*/ 0 h 583"/>
                  <a:gd name="T6" fmla="*/ 0 w 21"/>
                  <a:gd name="T7" fmla="*/ 583 h 583"/>
                </a:gdLst>
                <a:ahLst/>
                <a:cxnLst>
                  <a:cxn ang="0">
                    <a:pos x="T0" y="T1"/>
                  </a:cxn>
                  <a:cxn ang="0">
                    <a:pos x="T2" y="T3"/>
                  </a:cxn>
                  <a:cxn ang="0">
                    <a:pos x="T4" y="T5"/>
                  </a:cxn>
                  <a:cxn ang="0">
                    <a:pos x="T6" y="T7"/>
                  </a:cxn>
                </a:cxnLst>
                <a:rect l="0" t="0" r="r" b="b"/>
                <a:pathLst>
                  <a:path w="21" h="583">
                    <a:moveTo>
                      <a:pt x="21" y="0"/>
                    </a:moveTo>
                    <a:lnTo>
                      <a:pt x="21" y="563"/>
                    </a:lnTo>
                    <a:moveTo>
                      <a:pt x="0" y="0"/>
                    </a:moveTo>
                    <a:lnTo>
                      <a:pt x="0" y="583"/>
                    </a:lnTo>
                  </a:path>
                </a:pathLst>
              </a:custGeom>
              <a:solidFill>
                <a:schemeClr val="tx2"/>
              </a:solid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40">
                <a:extLst>
                  <a:ext uri="{FF2B5EF4-FFF2-40B4-BE49-F238E27FC236}">
                    <a16:creationId xmlns:a16="http://schemas.microsoft.com/office/drawing/2014/main" id="{002EEA29-B2CE-8311-3980-12FBAB568753}"/>
                  </a:ext>
                </a:extLst>
              </p:cNvPr>
              <p:cNvSpPr>
                <a:spLocks/>
              </p:cNvSpPr>
              <p:nvPr/>
            </p:nvSpPr>
            <p:spPr bwMode="auto">
              <a:xfrm>
                <a:off x="4604539" y="4543478"/>
                <a:ext cx="1338263" cy="31750"/>
              </a:xfrm>
              <a:custGeom>
                <a:avLst/>
                <a:gdLst>
                  <a:gd name="T0" fmla="*/ 843 w 843"/>
                  <a:gd name="T1" fmla="*/ 20 h 20"/>
                  <a:gd name="T2" fmla="*/ 0 w 843"/>
                  <a:gd name="T3" fmla="*/ 20 h 20"/>
                  <a:gd name="T4" fmla="*/ 21 w 843"/>
                  <a:gd name="T5" fmla="*/ 0 h 20"/>
                  <a:gd name="T6" fmla="*/ 822 w 843"/>
                  <a:gd name="T7" fmla="*/ 0 h 20"/>
                  <a:gd name="T8" fmla="*/ 843 w 843"/>
                  <a:gd name="T9" fmla="*/ 20 h 20"/>
                </a:gdLst>
                <a:ahLst/>
                <a:cxnLst>
                  <a:cxn ang="0">
                    <a:pos x="T0" y="T1"/>
                  </a:cxn>
                  <a:cxn ang="0">
                    <a:pos x="T2" y="T3"/>
                  </a:cxn>
                  <a:cxn ang="0">
                    <a:pos x="T4" y="T5"/>
                  </a:cxn>
                  <a:cxn ang="0">
                    <a:pos x="T6" y="T7"/>
                  </a:cxn>
                  <a:cxn ang="0">
                    <a:pos x="T8" y="T9"/>
                  </a:cxn>
                </a:cxnLst>
                <a:rect l="0" t="0" r="r" b="b"/>
                <a:pathLst>
                  <a:path w="843" h="20">
                    <a:moveTo>
                      <a:pt x="843" y="20"/>
                    </a:moveTo>
                    <a:lnTo>
                      <a:pt x="0" y="20"/>
                    </a:lnTo>
                    <a:lnTo>
                      <a:pt x="21" y="0"/>
                    </a:lnTo>
                    <a:lnTo>
                      <a:pt x="822" y="0"/>
                    </a:lnTo>
                    <a:lnTo>
                      <a:pt x="843" y="2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41">
                <a:extLst>
                  <a:ext uri="{FF2B5EF4-FFF2-40B4-BE49-F238E27FC236}">
                    <a16:creationId xmlns:a16="http://schemas.microsoft.com/office/drawing/2014/main" id="{CE1BFE97-4DC8-CC2D-EE49-773698D0DCD0}"/>
                  </a:ext>
                </a:extLst>
              </p:cNvPr>
              <p:cNvSpPr>
                <a:spLocks noEditPoints="1"/>
              </p:cNvSpPr>
              <p:nvPr/>
            </p:nvSpPr>
            <p:spPr bwMode="auto">
              <a:xfrm>
                <a:off x="4604539" y="4543478"/>
                <a:ext cx="1338263" cy="31750"/>
              </a:xfrm>
              <a:custGeom>
                <a:avLst/>
                <a:gdLst>
                  <a:gd name="T0" fmla="*/ 843 w 843"/>
                  <a:gd name="T1" fmla="*/ 20 h 20"/>
                  <a:gd name="T2" fmla="*/ 0 w 843"/>
                  <a:gd name="T3" fmla="*/ 20 h 20"/>
                  <a:gd name="T4" fmla="*/ 822 w 843"/>
                  <a:gd name="T5" fmla="*/ 0 h 20"/>
                  <a:gd name="T6" fmla="*/ 21 w 843"/>
                  <a:gd name="T7" fmla="*/ 0 h 20"/>
                </a:gdLst>
                <a:ahLst/>
                <a:cxnLst>
                  <a:cxn ang="0">
                    <a:pos x="T0" y="T1"/>
                  </a:cxn>
                  <a:cxn ang="0">
                    <a:pos x="T2" y="T3"/>
                  </a:cxn>
                  <a:cxn ang="0">
                    <a:pos x="T4" y="T5"/>
                  </a:cxn>
                  <a:cxn ang="0">
                    <a:pos x="T6" y="T7"/>
                  </a:cxn>
                </a:cxnLst>
                <a:rect l="0" t="0" r="r" b="b"/>
                <a:pathLst>
                  <a:path w="843" h="20">
                    <a:moveTo>
                      <a:pt x="843" y="20"/>
                    </a:moveTo>
                    <a:lnTo>
                      <a:pt x="0" y="20"/>
                    </a:lnTo>
                    <a:moveTo>
                      <a:pt x="822" y="0"/>
                    </a:moveTo>
                    <a:lnTo>
                      <a:pt x="21" y="0"/>
                    </a:lnTo>
                  </a:path>
                </a:pathLst>
              </a:custGeom>
              <a:solidFill>
                <a:schemeClr val="tx2"/>
              </a:solid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3" name="Group 152">
                <a:extLst>
                  <a:ext uri="{FF2B5EF4-FFF2-40B4-BE49-F238E27FC236}">
                    <a16:creationId xmlns:a16="http://schemas.microsoft.com/office/drawing/2014/main" id="{DD9EBE88-BDAE-EDA3-E19E-65BBC0142C84}"/>
                  </a:ext>
                </a:extLst>
              </p:cNvPr>
              <p:cNvGrpSpPr/>
              <p:nvPr/>
            </p:nvGrpSpPr>
            <p:grpSpPr>
              <a:xfrm>
                <a:off x="4623589" y="3653901"/>
                <a:ext cx="33338" cy="923544"/>
                <a:chOff x="3068287" y="3652981"/>
                <a:chExt cx="33338" cy="1042988"/>
              </a:xfrm>
              <a:solidFill>
                <a:schemeClr val="tx2"/>
              </a:solidFill>
            </p:grpSpPr>
            <p:sp>
              <p:nvSpPr>
                <p:cNvPr id="376" name="Freeform 52">
                  <a:extLst>
                    <a:ext uri="{FF2B5EF4-FFF2-40B4-BE49-F238E27FC236}">
                      <a16:creationId xmlns:a16="http://schemas.microsoft.com/office/drawing/2014/main" id="{D6E7E4A4-BAC7-3AD2-F244-1D4293FD7385}"/>
                    </a:ext>
                  </a:extLst>
                </p:cNvPr>
                <p:cNvSpPr>
                  <a:spLocks/>
                </p:cNvSpPr>
                <p:nvPr/>
              </p:nvSpPr>
              <p:spPr bwMode="auto">
                <a:xfrm>
                  <a:off x="3068637" y="3652981"/>
                  <a:ext cx="31750" cy="1042988"/>
                </a:xfrm>
                <a:custGeom>
                  <a:avLst/>
                  <a:gdLst>
                    <a:gd name="T0" fmla="*/ 0 w 20"/>
                    <a:gd name="T1" fmla="*/ 637 h 657"/>
                    <a:gd name="T2" fmla="*/ 0 w 20"/>
                    <a:gd name="T3" fmla="*/ 0 h 657"/>
                    <a:gd name="T4" fmla="*/ 20 w 20"/>
                    <a:gd name="T5" fmla="*/ 21 h 657"/>
                    <a:gd name="T6" fmla="*/ 20 w 20"/>
                    <a:gd name="T7" fmla="*/ 657 h 657"/>
                    <a:gd name="T8" fmla="*/ 0 w 20"/>
                    <a:gd name="T9" fmla="*/ 637 h 657"/>
                  </a:gdLst>
                  <a:ahLst/>
                  <a:cxnLst>
                    <a:cxn ang="0">
                      <a:pos x="T0" y="T1"/>
                    </a:cxn>
                    <a:cxn ang="0">
                      <a:pos x="T2" y="T3"/>
                    </a:cxn>
                    <a:cxn ang="0">
                      <a:pos x="T4" y="T5"/>
                    </a:cxn>
                    <a:cxn ang="0">
                      <a:pos x="T6" y="T7"/>
                    </a:cxn>
                    <a:cxn ang="0">
                      <a:pos x="T8" y="T9"/>
                    </a:cxn>
                  </a:cxnLst>
                  <a:rect l="0" t="0" r="r" b="b"/>
                  <a:pathLst>
                    <a:path w="20" h="657">
                      <a:moveTo>
                        <a:pt x="0" y="637"/>
                      </a:moveTo>
                      <a:lnTo>
                        <a:pt x="0" y="0"/>
                      </a:lnTo>
                      <a:lnTo>
                        <a:pt x="20" y="21"/>
                      </a:lnTo>
                      <a:lnTo>
                        <a:pt x="20" y="657"/>
                      </a:lnTo>
                      <a:lnTo>
                        <a:pt x="0" y="6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7" name="Freeform 53">
                  <a:extLst>
                    <a:ext uri="{FF2B5EF4-FFF2-40B4-BE49-F238E27FC236}">
                      <a16:creationId xmlns:a16="http://schemas.microsoft.com/office/drawing/2014/main" id="{8E8875D6-86C2-0098-F5B9-33B5EF5B2A2A}"/>
                    </a:ext>
                  </a:extLst>
                </p:cNvPr>
                <p:cNvSpPr>
                  <a:spLocks noEditPoints="1"/>
                </p:cNvSpPr>
                <p:nvPr/>
              </p:nvSpPr>
              <p:spPr bwMode="auto">
                <a:xfrm>
                  <a:off x="3068637" y="3652981"/>
                  <a:ext cx="31750" cy="1042988"/>
                </a:xfrm>
                <a:custGeom>
                  <a:avLst/>
                  <a:gdLst>
                    <a:gd name="T0" fmla="*/ 0 w 20"/>
                    <a:gd name="T1" fmla="*/ 637 h 657"/>
                    <a:gd name="T2" fmla="*/ 0 w 20"/>
                    <a:gd name="T3" fmla="*/ 0 h 657"/>
                    <a:gd name="T4" fmla="*/ 20 w 20"/>
                    <a:gd name="T5" fmla="*/ 657 h 657"/>
                    <a:gd name="T6" fmla="*/ 20 w 20"/>
                    <a:gd name="T7" fmla="*/ 21 h 657"/>
                  </a:gdLst>
                  <a:ahLst/>
                  <a:cxnLst>
                    <a:cxn ang="0">
                      <a:pos x="T0" y="T1"/>
                    </a:cxn>
                    <a:cxn ang="0">
                      <a:pos x="T2" y="T3"/>
                    </a:cxn>
                    <a:cxn ang="0">
                      <a:pos x="T4" y="T5"/>
                    </a:cxn>
                    <a:cxn ang="0">
                      <a:pos x="T6" y="T7"/>
                    </a:cxn>
                  </a:cxnLst>
                  <a:rect l="0" t="0" r="r" b="b"/>
                  <a:pathLst>
                    <a:path w="20" h="657">
                      <a:moveTo>
                        <a:pt x="0" y="637"/>
                      </a:moveTo>
                      <a:lnTo>
                        <a:pt x="0" y="0"/>
                      </a:lnTo>
                      <a:moveTo>
                        <a:pt x="20" y="657"/>
                      </a:moveTo>
                      <a:lnTo>
                        <a:pt x="20" y="21"/>
                      </a:lnTo>
                    </a:path>
                  </a:pathLst>
                </a:custGeom>
                <a:grp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8" name="Freeform 42">
                  <a:extLst>
                    <a:ext uri="{FF2B5EF4-FFF2-40B4-BE49-F238E27FC236}">
                      <a16:creationId xmlns:a16="http://schemas.microsoft.com/office/drawing/2014/main" id="{94F0B662-1AD1-E58C-3833-7DBDF64054DD}"/>
                    </a:ext>
                  </a:extLst>
                </p:cNvPr>
                <p:cNvSpPr>
                  <a:spLocks/>
                </p:cNvSpPr>
                <p:nvPr/>
              </p:nvSpPr>
              <p:spPr bwMode="auto">
                <a:xfrm>
                  <a:off x="3068287" y="3685740"/>
                  <a:ext cx="33338" cy="925513"/>
                </a:xfrm>
                <a:custGeom>
                  <a:avLst/>
                  <a:gdLst>
                    <a:gd name="T0" fmla="*/ 21 w 21"/>
                    <a:gd name="T1" fmla="*/ 0 h 583"/>
                    <a:gd name="T2" fmla="*/ 21 w 21"/>
                    <a:gd name="T3" fmla="*/ 563 h 583"/>
                    <a:gd name="T4" fmla="*/ 0 w 21"/>
                    <a:gd name="T5" fmla="*/ 583 h 583"/>
                    <a:gd name="T6" fmla="*/ 0 w 21"/>
                    <a:gd name="T7" fmla="*/ 0 h 583"/>
                    <a:gd name="T8" fmla="*/ 21 w 21"/>
                    <a:gd name="T9" fmla="*/ 0 h 583"/>
                  </a:gdLst>
                  <a:ahLst/>
                  <a:cxnLst>
                    <a:cxn ang="0">
                      <a:pos x="T0" y="T1"/>
                    </a:cxn>
                    <a:cxn ang="0">
                      <a:pos x="T2" y="T3"/>
                    </a:cxn>
                    <a:cxn ang="0">
                      <a:pos x="T4" y="T5"/>
                    </a:cxn>
                    <a:cxn ang="0">
                      <a:pos x="T6" y="T7"/>
                    </a:cxn>
                    <a:cxn ang="0">
                      <a:pos x="T8" y="T9"/>
                    </a:cxn>
                  </a:cxnLst>
                  <a:rect l="0" t="0" r="r" b="b"/>
                  <a:pathLst>
                    <a:path w="21" h="583">
                      <a:moveTo>
                        <a:pt x="21" y="0"/>
                      </a:moveTo>
                      <a:lnTo>
                        <a:pt x="21" y="563"/>
                      </a:lnTo>
                      <a:lnTo>
                        <a:pt x="0" y="583"/>
                      </a:lnTo>
                      <a:lnTo>
                        <a:pt x="0" y="0"/>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9" name="Rectangle 43">
                  <a:extLst>
                    <a:ext uri="{FF2B5EF4-FFF2-40B4-BE49-F238E27FC236}">
                      <a16:creationId xmlns:a16="http://schemas.microsoft.com/office/drawing/2014/main" id="{11B33490-C3B2-970D-65E4-4AD42E406D00}"/>
                    </a:ext>
                  </a:extLst>
                </p:cNvPr>
                <p:cNvSpPr>
                  <a:spLocks noChangeArrowheads="1"/>
                </p:cNvSpPr>
                <p:nvPr/>
              </p:nvSpPr>
              <p:spPr bwMode="auto">
                <a:xfrm>
                  <a:off x="3068287" y="3682565"/>
                  <a:ext cx="33338" cy="3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 name="Freeform 44">
                  <a:extLst>
                    <a:ext uri="{FF2B5EF4-FFF2-40B4-BE49-F238E27FC236}">
                      <a16:creationId xmlns:a16="http://schemas.microsoft.com/office/drawing/2014/main" id="{264F062B-378D-4530-E57E-8BF65AA729A7}"/>
                    </a:ext>
                  </a:extLst>
                </p:cNvPr>
                <p:cNvSpPr>
                  <a:spLocks noEditPoints="1"/>
                </p:cNvSpPr>
                <p:nvPr/>
              </p:nvSpPr>
              <p:spPr bwMode="auto">
                <a:xfrm>
                  <a:off x="3068287" y="3685740"/>
                  <a:ext cx="33338" cy="925513"/>
                </a:xfrm>
                <a:custGeom>
                  <a:avLst/>
                  <a:gdLst>
                    <a:gd name="T0" fmla="*/ 21 w 21"/>
                    <a:gd name="T1" fmla="*/ 0 h 583"/>
                    <a:gd name="T2" fmla="*/ 21 w 21"/>
                    <a:gd name="T3" fmla="*/ 563 h 583"/>
                    <a:gd name="T4" fmla="*/ 0 w 21"/>
                    <a:gd name="T5" fmla="*/ 0 h 583"/>
                    <a:gd name="T6" fmla="*/ 0 w 21"/>
                    <a:gd name="T7" fmla="*/ 583 h 583"/>
                  </a:gdLst>
                  <a:ahLst/>
                  <a:cxnLst>
                    <a:cxn ang="0">
                      <a:pos x="T0" y="T1"/>
                    </a:cxn>
                    <a:cxn ang="0">
                      <a:pos x="T2" y="T3"/>
                    </a:cxn>
                    <a:cxn ang="0">
                      <a:pos x="T4" y="T5"/>
                    </a:cxn>
                    <a:cxn ang="0">
                      <a:pos x="T6" y="T7"/>
                    </a:cxn>
                  </a:cxnLst>
                  <a:rect l="0" t="0" r="r" b="b"/>
                  <a:pathLst>
                    <a:path w="21" h="583">
                      <a:moveTo>
                        <a:pt x="21" y="0"/>
                      </a:moveTo>
                      <a:lnTo>
                        <a:pt x="21" y="563"/>
                      </a:lnTo>
                      <a:moveTo>
                        <a:pt x="0" y="0"/>
                      </a:moveTo>
                      <a:lnTo>
                        <a:pt x="0" y="583"/>
                      </a:lnTo>
                    </a:path>
                  </a:pathLst>
                </a:custGeom>
                <a:grp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44" name="Freeform 45">
                <a:extLst>
                  <a:ext uri="{FF2B5EF4-FFF2-40B4-BE49-F238E27FC236}">
                    <a16:creationId xmlns:a16="http://schemas.microsoft.com/office/drawing/2014/main" id="{B4C3BA97-6195-33C3-3F38-57E08EDF565C}"/>
                  </a:ext>
                </a:extLst>
              </p:cNvPr>
              <p:cNvSpPr>
                <a:spLocks/>
              </p:cNvSpPr>
              <p:nvPr/>
            </p:nvSpPr>
            <p:spPr bwMode="auto">
              <a:xfrm>
                <a:off x="5909464" y="3648128"/>
                <a:ext cx="33338" cy="927100"/>
              </a:xfrm>
              <a:custGeom>
                <a:avLst/>
                <a:gdLst>
                  <a:gd name="T0" fmla="*/ 21 w 21"/>
                  <a:gd name="T1" fmla="*/ 0 h 584"/>
                  <a:gd name="T2" fmla="*/ 21 w 21"/>
                  <a:gd name="T3" fmla="*/ 584 h 584"/>
                  <a:gd name="T4" fmla="*/ 0 w 21"/>
                  <a:gd name="T5" fmla="*/ 564 h 584"/>
                  <a:gd name="T6" fmla="*/ 0 w 21"/>
                  <a:gd name="T7" fmla="*/ 0 h 584"/>
                  <a:gd name="T8" fmla="*/ 21 w 21"/>
                  <a:gd name="T9" fmla="*/ 0 h 584"/>
                </a:gdLst>
                <a:ahLst/>
                <a:cxnLst>
                  <a:cxn ang="0">
                    <a:pos x="T0" y="T1"/>
                  </a:cxn>
                  <a:cxn ang="0">
                    <a:pos x="T2" y="T3"/>
                  </a:cxn>
                  <a:cxn ang="0">
                    <a:pos x="T4" y="T5"/>
                  </a:cxn>
                  <a:cxn ang="0">
                    <a:pos x="T6" y="T7"/>
                  </a:cxn>
                  <a:cxn ang="0">
                    <a:pos x="T8" y="T9"/>
                  </a:cxn>
                </a:cxnLst>
                <a:rect l="0" t="0" r="r" b="b"/>
                <a:pathLst>
                  <a:path w="21" h="584">
                    <a:moveTo>
                      <a:pt x="21" y="0"/>
                    </a:moveTo>
                    <a:lnTo>
                      <a:pt x="21" y="584"/>
                    </a:lnTo>
                    <a:lnTo>
                      <a:pt x="0" y="564"/>
                    </a:lnTo>
                    <a:lnTo>
                      <a:pt x="0" y="0"/>
                    </a:lnTo>
                    <a:lnTo>
                      <a:pt x="21"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46" name="Group 245">
                <a:extLst>
                  <a:ext uri="{FF2B5EF4-FFF2-40B4-BE49-F238E27FC236}">
                    <a16:creationId xmlns:a16="http://schemas.microsoft.com/office/drawing/2014/main" id="{62D7D0D2-E7C3-E43D-1603-4F25D975D7CF}"/>
                  </a:ext>
                </a:extLst>
              </p:cNvPr>
              <p:cNvGrpSpPr/>
              <p:nvPr/>
            </p:nvGrpSpPr>
            <p:grpSpPr>
              <a:xfrm>
                <a:off x="5909464" y="3644190"/>
                <a:ext cx="1005840" cy="33338"/>
                <a:chOff x="3068637" y="3652981"/>
                <a:chExt cx="1565275" cy="33338"/>
              </a:xfrm>
              <a:solidFill>
                <a:schemeClr val="tx2"/>
              </a:solidFill>
            </p:grpSpPr>
            <p:sp>
              <p:nvSpPr>
                <p:cNvPr id="374" name="Freeform 11">
                  <a:extLst>
                    <a:ext uri="{FF2B5EF4-FFF2-40B4-BE49-F238E27FC236}">
                      <a16:creationId xmlns:a16="http://schemas.microsoft.com/office/drawing/2014/main" id="{4806AC8A-E68F-83BF-5A69-45D613CAD359}"/>
                    </a:ext>
                  </a:extLst>
                </p:cNvPr>
                <p:cNvSpPr>
                  <a:spLocks/>
                </p:cNvSpPr>
                <p:nvPr/>
              </p:nvSpPr>
              <p:spPr bwMode="auto">
                <a:xfrm>
                  <a:off x="3068637" y="3652981"/>
                  <a:ext cx="1565275" cy="33338"/>
                </a:xfrm>
                <a:custGeom>
                  <a:avLst/>
                  <a:gdLst>
                    <a:gd name="T0" fmla="*/ 0 w 986"/>
                    <a:gd name="T1" fmla="*/ 0 h 21"/>
                    <a:gd name="T2" fmla="*/ 986 w 986"/>
                    <a:gd name="T3" fmla="*/ 0 h 21"/>
                    <a:gd name="T4" fmla="*/ 986 w 986"/>
                    <a:gd name="T5" fmla="*/ 21 h 21"/>
                    <a:gd name="T6" fmla="*/ 20 w 986"/>
                    <a:gd name="T7" fmla="*/ 21 h 21"/>
                    <a:gd name="T8" fmla="*/ 0 w 986"/>
                    <a:gd name="T9" fmla="*/ 0 h 21"/>
                  </a:gdLst>
                  <a:ahLst/>
                  <a:cxnLst>
                    <a:cxn ang="0">
                      <a:pos x="T0" y="T1"/>
                    </a:cxn>
                    <a:cxn ang="0">
                      <a:pos x="T2" y="T3"/>
                    </a:cxn>
                    <a:cxn ang="0">
                      <a:pos x="T4" y="T5"/>
                    </a:cxn>
                    <a:cxn ang="0">
                      <a:pos x="T6" y="T7"/>
                    </a:cxn>
                    <a:cxn ang="0">
                      <a:pos x="T8" y="T9"/>
                    </a:cxn>
                  </a:cxnLst>
                  <a:rect l="0" t="0" r="r" b="b"/>
                  <a:pathLst>
                    <a:path w="986" h="21">
                      <a:moveTo>
                        <a:pt x="0" y="0"/>
                      </a:moveTo>
                      <a:lnTo>
                        <a:pt x="986" y="0"/>
                      </a:lnTo>
                      <a:lnTo>
                        <a:pt x="986" y="21"/>
                      </a:lnTo>
                      <a:lnTo>
                        <a:pt x="20" y="2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p>
              </p:txBody>
            </p:sp>
            <p:sp>
              <p:nvSpPr>
                <p:cNvPr id="375" name="Freeform 12">
                  <a:extLst>
                    <a:ext uri="{FF2B5EF4-FFF2-40B4-BE49-F238E27FC236}">
                      <a16:creationId xmlns:a16="http://schemas.microsoft.com/office/drawing/2014/main" id="{E654E5B2-D4D9-DF3B-723C-E381C19EB7B6}"/>
                    </a:ext>
                  </a:extLst>
                </p:cNvPr>
                <p:cNvSpPr>
                  <a:spLocks noEditPoints="1"/>
                </p:cNvSpPr>
                <p:nvPr/>
              </p:nvSpPr>
              <p:spPr bwMode="auto">
                <a:xfrm>
                  <a:off x="3068637" y="3652981"/>
                  <a:ext cx="1565275" cy="33338"/>
                </a:xfrm>
                <a:custGeom>
                  <a:avLst/>
                  <a:gdLst>
                    <a:gd name="T0" fmla="*/ 0 w 986"/>
                    <a:gd name="T1" fmla="*/ 0 h 21"/>
                    <a:gd name="T2" fmla="*/ 986 w 986"/>
                    <a:gd name="T3" fmla="*/ 0 h 21"/>
                    <a:gd name="T4" fmla="*/ 986 w 986"/>
                    <a:gd name="T5" fmla="*/ 11 h 21"/>
                    <a:gd name="T6" fmla="*/ 20 w 986"/>
                    <a:gd name="T7" fmla="*/ 21 h 21"/>
                    <a:gd name="T8" fmla="*/ 986 w 986"/>
                    <a:gd name="T9" fmla="*/ 21 h 21"/>
                    <a:gd name="T10" fmla="*/ 986 w 986"/>
                    <a:gd name="T11" fmla="*/ 11 h 21"/>
                  </a:gdLst>
                  <a:ahLst/>
                  <a:cxnLst>
                    <a:cxn ang="0">
                      <a:pos x="T0" y="T1"/>
                    </a:cxn>
                    <a:cxn ang="0">
                      <a:pos x="T2" y="T3"/>
                    </a:cxn>
                    <a:cxn ang="0">
                      <a:pos x="T4" y="T5"/>
                    </a:cxn>
                    <a:cxn ang="0">
                      <a:pos x="T6" y="T7"/>
                    </a:cxn>
                    <a:cxn ang="0">
                      <a:pos x="T8" y="T9"/>
                    </a:cxn>
                    <a:cxn ang="0">
                      <a:pos x="T10" y="T11"/>
                    </a:cxn>
                  </a:cxnLst>
                  <a:rect l="0" t="0" r="r" b="b"/>
                  <a:pathLst>
                    <a:path w="986" h="21">
                      <a:moveTo>
                        <a:pt x="0" y="0"/>
                      </a:moveTo>
                      <a:lnTo>
                        <a:pt x="986" y="0"/>
                      </a:lnTo>
                      <a:lnTo>
                        <a:pt x="986" y="11"/>
                      </a:lnTo>
                      <a:moveTo>
                        <a:pt x="20" y="21"/>
                      </a:moveTo>
                      <a:lnTo>
                        <a:pt x="986" y="21"/>
                      </a:lnTo>
                      <a:lnTo>
                        <a:pt x="986" y="11"/>
                      </a:lnTo>
                    </a:path>
                  </a:pathLst>
                </a:custGeom>
                <a:grp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b="1"/>
                </a:p>
              </p:txBody>
            </p:sp>
          </p:grpSp>
          <p:grpSp>
            <p:nvGrpSpPr>
              <p:cNvPr id="248" name="Group 247">
                <a:extLst>
                  <a:ext uri="{FF2B5EF4-FFF2-40B4-BE49-F238E27FC236}">
                    <a16:creationId xmlns:a16="http://schemas.microsoft.com/office/drawing/2014/main" id="{FA73EC0D-0B37-1FF7-5579-49433A58428C}"/>
                  </a:ext>
                </a:extLst>
              </p:cNvPr>
              <p:cNvGrpSpPr/>
              <p:nvPr/>
            </p:nvGrpSpPr>
            <p:grpSpPr>
              <a:xfrm>
                <a:off x="4620515" y="3659280"/>
                <a:ext cx="1005840" cy="33338"/>
                <a:chOff x="3068637" y="3652981"/>
                <a:chExt cx="1565275" cy="33338"/>
              </a:xfrm>
              <a:solidFill>
                <a:schemeClr val="tx2"/>
              </a:solidFill>
            </p:grpSpPr>
            <p:sp>
              <p:nvSpPr>
                <p:cNvPr id="372" name="Freeform 11">
                  <a:extLst>
                    <a:ext uri="{FF2B5EF4-FFF2-40B4-BE49-F238E27FC236}">
                      <a16:creationId xmlns:a16="http://schemas.microsoft.com/office/drawing/2014/main" id="{1582E81A-2183-BE52-9C12-7BCC4A1B4FF6}"/>
                    </a:ext>
                  </a:extLst>
                </p:cNvPr>
                <p:cNvSpPr>
                  <a:spLocks/>
                </p:cNvSpPr>
                <p:nvPr/>
              </p:nvSpPr>
              <p:spPr bwMode="auto">
                <a:xfrm>
                  <a:off x="3068637" y="3652981"/>
                  <a:ext cx="1565275" cy="33338"/>
                </a:xfrm>
                <a:custGeom>
                  <a:avLst/>
                  <a:gdLst>
                    <a:gd name="T0" fmla="*/ 0 w 986"/>
                    <a:gd name="T1" fmla="*/ 0 h 21"/>
                    <a:gd name="T2" fmla="*/ 986 w 986"/>
                    <a:gd name="T3" fmla="*/ 0 h 21"/>
                    <a:gd name="T4" fmla="*/ 986 w 986"/>
                    <a:gd name="T5" fmla="*/ 21 h 21"/>
                    <a:gd name="T6" fmla="*/ 20 w 986"/>
                    <a:gd name="T7" fmla="*/ 21 h 21"/>
                    <a:gd name="T8" fmla="*/ 0 w 986"/>
                    <a:gd name="T9" fmla="*/ 0 h 21"/>
                  </a:gdLst>
                  <a:ahLst/>
                  <a:cxnLst>
                    <a:cxn ang="0">
                      <a:pos x="T0" y="T1"/>
                    </a:cxn>
                    <a:cxn ang="0">
                      <a:pos x="T2" y="T3"/>
                    </a:cxn>
                    <a:cxn ang="0">
                      <a:pos x="T4" y="T5"/>
                    </a:cxn>
                    <a:cxn ang="0">
                      <a:pos x="T6" y="T7"/>
                    </a:cxn>
                    <a:cxn ang="0">
                      <a:pos x="T8" y="T9"/>
                    </a:cxn>
                  </a:cxnLst>
                  <a:rect l="0" t="0" r="r" b="b"/>
                  <a:pathLst>
                    <a:path w="986" h="21">
                      <a:moveTo>
                        <a:pt x="0" y="0"/>
                      </a:moveTo>
                      <a:lnTo>
                        <a:pt x="986" y="0"/>
                      </a:lnTo>
                      <a:lnTo>
                        <a:pt x="986" y="21"/>
                      </a:lnTo>
                      <a:lnTo>
                        <a:pt x="20" y="2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3" name="Freeform 12">
                  <a:extLst>
                    <a:ext uri="{FF2B5EF4-FFF2-40B4-BE49-F238E27FC236}">
                      <a16:creationId xmlns:a16="http://schemas.microsoft.com/office/drawing/2014/main" id="{C968055C-4BF0-1956-DDD8-F374F767750D}"/>
                    </a:ext>
                  </a:extLst>
                </p:cNvPr>
                <p:cNvSpPr>
                  <a:spLocks noEditPoints="1"/>
                </p:cNvSpPr>
                <p:nvPr/>
              </p:nvSpPr>
              <p:spPr bwMode="auto">
                <a:xfrm>
                  <a:off x="3068637" y="3652981"/>
                  <a:ext cx="1565275" cy="33338"/>
                </a:xfrm>
                <a:custGeom>
                  <a:avLst/>
                  <a:gdLst>
                    <a:gd name="T0" fmla="*/ 0 w 986"/>
                    <a:gd name="T1" fmla="*/ 0 h 21"/>
                    <a:gd name="T2" fmla="*/ 986 w 986"/>
                    <a:gd name="T3" fmla="*/ 0 h 21"/>
                    <a:gd name="T4" fmla="*/ 986 w 986"/>
                    <a:gd name="T5" fmla="*/ 11 h 21"/>
                    <a:gd name="T6" fmla="*/ 20 w 986"/>
                    <a:gd name="T7" fmla="*/ 21 h 21"/>
                    <a:gd name="T8" fmla="*/ 986 w 986"/>
                    <a:gd name="T9" fmla="*/ 21 h 21"/>
                    <a:gd name="T10" fmla="*/ 986 w 986"/>
                    <a:gd name="T11" fmla="*/ 11 h 21"/>
                  </a:gdLst>
                  <a:ahLst/>
                  <a:cxnLst>
                    <a:cxn ang="0">
                      <a:pos x="T0" y="T1"/>
                    </a:cxn>
                    <a:cxn ang="0">
                      <a:pos x="T2" y="T3"/>
                    </a:cxn>
                    <a:cxn ang="0">
                      <a:pos x="T4" y="T5"/>
                    </a:cxn>
                    <a:cxn ang="0">
                      <a:pos x="T6" y="T7"/>
                    </a:cxn>
                    <a:cxn ang="0">
                      <a:pos x="T8" y="T9"/>
                    </a:cxn>
                    <a:cxn ang="0">
                      <a:pos x="T10" y="T11"/>
                    </a:cxn>
                  </a:cxnLst>
                  <a:rect l="0" t="0" r="r" b="b"/>
                  <a:pathLst>
                    <a:path w="986" h="21">
                      <a:moveTo>
                        <a:pt x="0" y="0"/>
                      </a:moveTo>
                      <a:lnTo>
                        <a:pt x="986" y="0"/>
                      </a:lnTo>
                      <a:lnTo>
                        <a:pt x="986" y="11"/>
                      </a:lnTo>
                      <a:moveTo>
                        <a:pt x="20" y="21"/>
                      </a:moveTo>
                      <a:lnTo>
                        <a:pt x="986" y="21"/>
                      </a:lnTo>
                      <a:lnTo>
                        <a:pt x="986" y="11"/>
                      </a:lnTo>
                    </a:path>
                  </a:pathLst>
                </a:custGeom>
                <a:grp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9" name="Group 248">
                <a:extLst>
                  <a:ext uri="{FF2B5EF4-FFF2-40B4-BE49-F238E27FC236}">
                    <a16:creationId xmlns:a16="http://schemas.microsoft.com/office/drawing/2014/main" id="{49FCEA27-A41F-3A8F-0B53-A10934B18CA5}"/>
                  </a:ext>
                </a:extLst>
              </p:cNvPr>
              <p:cNvGrpSpPr/>
              <p:nvPr/>
            </p:nvGrpSpPr>
            <p:grpSpPr>
              <a:xfrm>
                <a:off x="7210024" y="3641779"/>
                <a:ext cx="1005840" cy="33338"/>
                <a:chOff x="3068637" y="3652981"/>
                <a:chExt cx="1565275" cy="33338"/>
              </a:xfrm>
              <a:solidFill>
                <a:schemeClr val="tx2"/>
              </a:solidFill>
            </p:grpSpPr>
            <p:sp>
              <p:nvSpPr>
                <p:cNvPr id="370" name="Freeform 11">
                  <a:extLst>
                    <a:ext uri="{FF2B5EF4-FFF2-40B4-BE49-F238E27FC236}">
                      <a16:creationId xmlns:a16="http://schemas.microsoft.com/office/drawing/2014/main" id="{A53CB8A1-850E-74BB-0577-8512715B7D6E}"/>
                    </a:ext>
                  </a:extLst>
                </p:cNvPr>
                <p:cNvSpPr>
                  <a:spLocks/>
                </p:cNvSpPr>
                <p:nvPr/>
              </p:nvSpPr>
              <p:spPr bwMode="auto">
                <a:xfrm>
                  <a:off x="3068637" y="3652981"/>
                  <a:ext cx="1565275" cy="33338"/>
                </a:xfrm>
                <a:custGeom>
                  <a:avLst/>
                  <a:gdLst>
                    <a:gd name="T0" fmla="*/ 0 w 986"/>
                    <a:gd name="T1" fmla="*/ 0 h 21"/>
                    <a:gd name="T2" fmla="*/ 986 w 986"/>
                    <a:gd name="T3" fmla="*/ 0 h 21"/>
                    <a:gd name="T4" fmla="*/ 986 w 986"/>
                    <a:gd name="T5" fmla="*/ 21 h 21"/>
                    <a:gd name="T6" fmla="*/ 20 w 986"/>
                    <a:gd name="T7" fmla="*/ 21 h 21"/>
                    <a:gd name="T8" fmla="*/ 0 w 986"/>
                    <a:gd name="T9" fmla="*/ 0 h 21"/>
                  </a:gdLst>
                  <a:ahLst/>
                  <a:cxnLst>
                    <a:cxn ang="0">
                      <a:pos x="T0" y="T1"/>
                    </a:cxn>
                    <a:cxn ang="0">
                      <a:pos x="T2" y="T3"/>
                    </a:cxn>
                    <a:cxn ang="0">
                      <a:pos x="T4" y="T5"/>
                    </a:cxn>
                    <a:cxn ang="0">
                      <a:pos x="T6" y="T7"/>
                    </a:cxn>
                    <a:cxn ang="0">
                      <a:pos x="T8" y="T9"/>
                    </a:cxn>
                  </a:cxnLst>
                  <a:rect l="0" t="0" r="r" b="b"/>
                  <a:pathLst>
                    <a:path w="986" h="21">
                      <a:moveTo>
                        <a:pt x="0" y="0"/>
                      </a:moveTo>
                      <a:lnTo>
                        <a:pt x="986" y="0"/>
                      </a:lnTo>
                      <a:lnTo>
                        <a:pt x="986" y="21"/>
                      </a:lnTo>
                      <a:lnTo>
                        <a:pt x="20" y="2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1" name="Freeform 12">
                  <a:extLst>
                    <a:ext uri="{FF2B5EF4-FFF2-40B4-BE49-F238E27FC236}">
                      <a16:creationId xmlns:a16="http://schemas.microsoft.com/office/drawing/2014/main" id="{2DB292F1-71C8-1029-6BC1-6C63A663B7AE}"/>
                    </a:ext>
                  </a:extLst>
                </p:cNvPr>
                <p:cNvSpPr>
                  <a:spLocks noEditPoints="1"/>
                </p:cNvSpPr>
                <p:nvPr/>
              </p:nvSpPr>
              <p:spPr bwMode="auto">
                <a:xfrm>
                  <a:off x="3068637" y="3652981"/>
                  <a:ext cx="1565275" cy="33338"/>
                </a:xfrm>
                <a:custGeom>
                  <a:avLst/>
                  <a:gdLst>
                    <a:gd name="T0" fmla="*/ 0 w 986"/>
                    <a:gd name="T1" fmla="*/ 0 h 21"/>
                    <a:gd name="T2" fmla="*/ 986 w 986"/>
                    <a:gd name="T3" fmla="*/ 0 h 21"/>
                    <a:gd name="T4" fmla="*/ 986 w 986"/>
                    <a:gd name="T5" fmla="*/ 11 h 21"/>
                    <a:gd name="T6" fmla="*/ 20 w 986"/>
                    <a:gd name="T7" fmla="*/ 21 h 21"/>
                    <a:gd name="T8" fmla="*/ 986 w 986"/>
                    <a:gd name="T9" fmla="*/ 21 h 21"/>
                    <a:gd name="T10" fmla="*/ 986 w 986"/>
                    <a:gd name="T11" fmla="*/ 11 h 21"/>
                  </a:gdLst>
                  <a:ahLst/>
                  <a:cxnLst>
                    <a:cxn ang="0">
                      <a:pos x="T0" y="T1"/>
                    </a:cxn>
                    <a:cxn ang="0">
                      <a:pos x="T2" y="T3"/>
                    </a:cxn>
                    <a:cxn ang="0">
                      <a:pos x="T4" y="T5"/>
                    </a:cxn>
                    <a:cxn ang="0">
                      <a:pos x="T6" y="T7"/>
                    </a:cxn>
                    <a:cxn ang="0">
                      <a:pos x="T8" y="T9"/>
                    </a:cxn>
                    <a:cxn ang="0">
                      <a:pos x="T10" y="T11"/>
                    </a:cxn>
                  </a:cxnLst>
                  <a:rect l="0" t="0" r="r" b="b"/>
                  <a:pathLst>
                    <a:path w="986" h="21">
                      <a:moveTo>
                        <a:pt x="0" y="0"/>
                      </a:moveTo>
                      <a:lnTo>
                        <a:pt x="986" y="0"/>
                      </a:lnTo>
                      <a:lnTo>
                        <a:pt x="986" y="11"/>
                      </a:lnTo>
                      <a:moveTo>
                        <a:pt x="20" y="21"/>
                      </a:moveTo>
                      <a:lnTo>
                        <a:pt x="986" y="21"/>
                      </a:lnTo>
                      <a:lnTo>
                        <a:pt x="986" y="11"/>
                      </a:lnTo>
                    </a:path>
                  </a:pathLst>
                </a:custGeom>
                <a:grp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50" name="Group 249">
                <a:extLst>
                  <a:ext uri="{FF2B5EF4-FFF2-40B4-BE49-F238E27FC236}">
                    <a16:creationId xmlns:a16="http://schemas.microsoft.com/office/drawing/2014/main" id="{8C18C41D-01CF-6C09-92FC-97AA9E8E5844}"/>
                  </a:ext>
                </a:extLst>
              </p:cNvPr>
              <p:cNvGrpSpPr/>
              <p:nvPr/>
            </p:nvGrpSpPr>
            <p:grpSpPr>
              <a:xfrm>
                <a:off x="8509495" y="3639578"/>
                <a:ext cx="1005840" cy="33338"/>
                <a:chOff x="3068637" y="3652981"/>
                <a:chExt cx="1565275" cy="33338"/>
              </a:xfrm>
              <a:solidFill>
                <a:schemeClr val="tx2"/>
              </a:solidFill>
            </p:grpSpPr>
            <p:sp>
              <p:nvSpPr>
                <p:cNvPr id="368" name="Freeform 11">
                  <a:extLst>
                    <a:ext uri="{FF2B5EF4-FFF2-40B4-BE49-F238E27FC236}">
                      <a16:creationId xmlns:a16="http://schemas.microsoft.com/office/drawing/2014/main" id="{03187BDA-2112-2AF5-5F8F-022A36E2EF11}"/>
                    </a:ext>
                  </a:extLst>
                </p:cNvPr>
                <p:cNvSpPr>
                  <a:spLocks/>
                </p:cNvSpPr>
                <p:nvPr/>
              </p:nvSpPr>
              <p:spPr bwMode="auto">
                <a:xfrm>
                  <a:off x="3068637" y="3652981"/>
                  <a:ext cx="1565275" cy="33338"/>
                </a:xfrm>
                <a:custGeom>
                  <a:avLst/>
                  <a:gdLst>
                    <a:gd name="T0" fmla="*/ 0 w 986"/>
                    <a:gd name="T1" fmla="*/ 0 h 21"/>
                    <a:gd name="T2" fmla="*/ 986 w 986"/>
                    <a:gd name="T3" fmla="*/ 0 h 21"/>
                    <a:gd name="T4" fmla="*/ 986 w 986"/>
                    <a:gd name="T5" fmla="*/ 21 h 21"/>
                    <a:gd name="T6" fmla="*/ 20 w 986"/>
                    <a:gd name="T7" fmla="*/ 21 h 21"/>
                    <a:gd name="T8" fmla="*/ 0 w 986"/>
                    <a:gd name="T9" fmla="*/ 0 h 21"/>
                  </a:gdLst>
                  <a:ahLst/>
                  <a:cxnLst>
                    <a:cxn ang="0">
                      <a:pos x="T0" y="T1"/>
                    </a:cxn>
                    <a:cxn ang="0">
                      <a:pos x="T2" y="T3"/>
                    </a:cxn>
                    <a:cxn ang="0">
                      <a:pos x="T4" y="T5"/>
                    </a:cxn>
                    <a:cxn ang="0">
                      <a:pos x="T6" y="T7"/>
                    </a:cxn>
                    <a:cxn ang="0">
                      <a:pos x="T8" y="T9"/>
                    </a:cxn>
                  </a:cxnLst>
                  <a:rect l="0" t="0" r="r" b="b"/>
                  <a:pathLst>
                    <a:path w="986" h="21">
                      <a:moveTo>
                        <a:pt x="0" y="0"/>
                      </a:moveTo>
                      <a:lnTo>
                        <a:pt x="986" y="0"/>
                      </a:lnTo>
                      <a:lnTo>
                        <a:pt x="986" y="21"/>
                      </a:lnTo>
                      <a:lnTo>
                        <a:pt x="20" y="2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p>
              </p:txBody>
            </p:sp>
            <p:sp>
              <p:nvSpPr>
                <p:cNvPr id="369" name="Freeform 12">
                  <a:extLst>
                    <a:ext uri="{FF2B5EF4-FFF2-40B4-BE49-F238E27FC236}">
                      <a16:creationId xmlns:a16="http://schemas.microsoft.com/office/drawing/2014/main" id="{E41A9617-1CB2-1204-F180-EAE9D786A8C8}"/>
                    </a:ext>
                  </a:extLst>
                </p:cNvPr>
                <p:cNvSpPr>
                  <a:spLocks noEditPoints="1"/>
                </p:cNvSpPr>
                <p:nvPr/>
              </p:nvSpPr>
              <p:spPr bwMode="auto">
                <a:xfrm>
                  <a:off x="3068637" y="3652981"/>
                  <a:ext cx="1565275" cy="33338"/>
                </a:xfrm>
                <a:custGeom>
                  <a:avLst/>
                  <a:gdLst>
                    <a:gd name="T0" fmla="*/ 0 w 986"/>
                    <a:gd name="T1" fmla="*/ 0 h 21"/>
                    <a:gd name="T2" fmla="*/ 986 w 986"/>
                    <a:gd name="T3" fmla="*/ 0 h 21"/>
                    <a:gd name="T4" fmla="*/ 986 w 986"/>
                    <a:gd name="T5" fmla="*/ 11 h 21"/>
                    <a:gd name="T6" fmla="*/ 20 w 986"/>
                    <a:gd name="T7" fmla="*/ 21 h 21"/>
                    <a:gd name="T8" fmla="*/ 986 w 986"/>
                    <a:gd name="T9" fmla="*/ 21 h 21"/>
                    <a:gd name="T10" fmla="*/ 986 w 986"/>
                    <a:gd name="T11" fmla="*/ 11 h 21"/>
                  </a:gdLst>
                  <a:ahLst/>
                  <a:cxnLst>
                    <a:cxn ang="0">
                      <a:pos x="T0" y="T1"/>
                    </a:cxn>
                    <a:cxn ang="0">
                      <a:pos x="T2" y="T3"/>
                    </a:cxn>
                    <a:cxn ang="0">
                      <a:pos x="T4" y="T5"/>
                    </a:cxn>
                    <a:cxn ang="0">
                      <a:pos x="T6" y="T7"/>
                    </a:cxn>
                    <a:cxn ang="0">
                      <a:pos x="T8" y="T9"/>
                    </a:cxn>
                    <a:cxn ang="0">
                      <a:pos x="T10" y="T11"/>
                    </a:cxn>
                  </a:cxnLst>
                  <a:rect l="0" t="0" r="r" b="b"/>
                  <a:pathLst>
                    <a:path w="986" h="21">
                      <a:moveTo>
                        <a:pt x="0" y="0"/>
                      </a:moveTo>
                      <a:lnTo>
                        <a:pt x="986" y="0"/>
                      </a:lnTo>
                      <a:lnTo>
                        <a:pt x="986" y="11"/>
                      </a:lnTo>
                      <a:moveTo>
                        <a:pt x="20" y="21"/>
                      </a:moveTo>
                      <a:lnTo>
                        <a:pt x="986" y="21"/>
                      </a:lnTo>
                      <a:lnTo>
                        <a:pt x="986" y="11"/>
                      </a:lnTo>
                    </a:path>
                  </a:pathLst>
                </a:custGeom>
                <a:grp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b="1"/>
                </a:p>
              </p:txBody>
            </p:sp>
          </p:grpSp>
          <p:grpSp>
            <p:nvGrpSpPr>
              <p:cNvPr id="251" name="Group 250">
                <a:extLst>
                  <a:ext uri="{FF2B5EF4-FFF2-40B4-BE49-F238E27FC236}">
                    <a16:creationId xmlns:a16="http://schemas.microsoft.com/office/drawing/2014/main" id="{C0B3879D-BB14-0A38-A1D7-0984EB79868D}"/>
                  </a:ext>
                </a:extLst>
              </p:cNvPr>
              <p:cNvGrpSpPr/>
              <p:nvPr/>
            </p:nvGrpSpPr>
            <p:grpSpPr>
              <a:xfrm>
                <a:off x="7766545" y="2809036"/>
                <a:ext cx="1581912" cy="54864"/>
                <a:chOff x="5522912" y="2827481"/>
                <a:chExt cx="1933575" cy="31750"/>
              </a:xfrm>
              <a:solidFill>
                <a:schemeClr val="tx2"/>
              </a:solidFill>
            </p:grpSpPr>
            <p:sp>
              <p:nvSpPr>
                <p:cNvPr id="366" name="Rectangle 7">
                  <a:extLst>
                    <a:ext uri="{FF2B5EF4-FFF2-40B4-BE49-F238E27FC236}">
                      <a16:creationId xmlns:a16="http://schemas.microsoft.com/office/drawing/2014/main" id="{5C698D61-2BBF-9E4A-1B35-A75287B79DBD}"/>
                    </a:ext>
                  </a:extLst>
                </p:cNvPr>
                <p:cNvSpPr>
                  <a:spLocks noChangeArrowheads="1"/>
                </p:cNvSpPr>
                <p:nvPr/>
              </p:nvSpPr>
              <p:spPr bwMode="auto">
                <a:xfrm>
                  <a:off x="5522912" y="2827481"/>
                  <a:ext cx="1933575"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7" name="Freeform 8">
                  <a:extLst>
                    <a:ext uri="{FF2B5EF4-FFF2-40B4-BE49-F238E27FC236}">
                      <a16:creationId xmlns:a16="http://schemas.microsoft.com/office/drawing/2014/main" id="{89BDFEC8-A46F-35A9-0E2D-64E2DFB5CA5E}"/>
                    </a:ext>
                  </a:extLst>
                </p:cNvPr>
                <p:cNvSpPr>
                  <a:spLocks noEditPoints="1"/>
                </p:cNvSpPr>
                <p:nvPr/>
              </p:nvSpPr>
              <p:spPr bwMode="auto">
                <a:xfrm>
                  <a:off x="5522912" y="2827481"/>
                  <a:ext cx="1933575" cy="31750"/>
                </a:xfrm>
                <a:custGeom>
                  <a:avLst/>
                  <a:gdLst>
                    <a:gd name="T0" fmla="*/ 0 w 1218"/>
                    <a:gd name="T1" fmla="*/ 10 h 20"/>
                    <a:gd name="T2" fmla="*/ 0 w 1218"/>
                    <a:gd name="T3" fmla="*/ 0 h 20"/>
                    <a:gd name="T4" fmla="*/ 1218 w 1218"/>
                    <a:gd name="T5" fmla="*/ 0 h 20"/>
                    <a:gd name="T6" fmla="*/ 1218 w 1218"/>
                    <a:gd name="T7" fmla="*/ 10 h 20"/>
                    <a:gd name="T8" fmla="*/ 0 w 1218"/>
                    <a:gd name="T9" fmla="*/ 10 h 20"/>
                    <a:gd name="T10" fmla="*/ 0 w 1218"/>
                    <a:gd name="T11" fmla="*/ 20 h 20"/>
                    <a:gd name="T12" fmla="*/ 1218 w 1218"/>
                    <a:gd name="T13" fmla="*/ 20 h 20"/>
                    <a:gd name="T14" fmla="*/ 1218 w 1218"/>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8" h="20">
                      <a:moveTo>
                        <a:pt x="0" y="10"/>
                      </a:moveTo>
                      <a:lnTo>
                        <a:pt x="0" y="0"/>
                      </a:lnTo>
                      <a:lnTo>
                        <a:pt x="1218" y="0"/>
                      </a:lnTo>
                      <a:lnTo>
                        <a:pt x="1218" y="10"/>
                      </a:lnTo>
                      <a:moveTo>
                        <a:pt x="0" y="10"/>
                      </a:moveTo>
                      <a:lnTo>
                        <a:pt x="0" y="20"/>
                      </a:lnTo>
                      <a:lnTo>
                        <a:pt x="1218" y="20"/>
                      </a:lnTo>
                      <a:lnTo>
                        <a:pt x="1218" y="10"/>
                      </a:lnTo>
                    </a:path>
                  </a:pathLst>
                </a:custGeom>
                <a:grp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52" name="Freeform 54">
                <a:extLst>
                  <a:ext uri="{FF2B5EF4-FFF2-40B4-BE49-F238E27FC236}">
                    <a16:creationId xmlns:a16="http://schemas.microsoft.com/office/drawing/2014/main" id="{1534013F-B1B3-B593-95FC-5C0BD968A564}"/>
                  </a:ext>
                </a:extLst>
              </p:cNvPr>
              <p:cNvSpPr>
                <a:spLocks/>
              </p:cNvSpPr>
              <p:nvPr/>
            </p:nvSpPr>
            <p:spPr bwMode="auto">
              <a:xfrm>
                <a:off x="3241960" y="3665407"/>
                <a:ext cx="33338" cy="925513"/>
              </a:xfrm>
              <a:custGeom>
                <a:avLst/>
                <a:gdLst>
                  <a:gd name="T0" fmla="*/ 21 w 21"/>
                  <a:gd name="T1" fmla="*/ 0 h 583"/>
                  <a:gd name="T2" fmla="*/ 21 w 21"/>
                  <a:gd name="T3" fmla="*/ 563 h 583"/>
                  <a:gd name="T4" fmla="*/ 0 w 21"/>
                  <a:gd name="T5" fmla="*/ 583 h 583"/>
                  <a:gd name="T6" fmla="*/ 0 w 21"/>
                  <a:gd name="T7" fmla="*/ 0 h 583"/>
                  <a:gd name="T8" fmla="*/ 21 w 21"/>
                  <a:gd name="T9" fmla="*/ 0 h 583"/>
                </a:gdLst>
                <a:ahLst/>
                <a:cxnLst>
                  <a:cxn ang="0">
                    <a:pos x="T0" y="T1"/>
                  </a:cxn>
                  <a:cxn ang="0">
                    <a:pos x="T2" y="T3"/>
                  </a:cxn>
                  <a:cxn ang="0">
                    <a:pos x="T4" y="T5"/>
                  </a:cxn>
                  <a:cxn ang="0">
                    <a:pos x="T6" y="T7"/>
                  </a:cxn>
                  <a:cxn ang="0">
                    <a:pos x="T8" y="T9"/>
                  </a:cxn>
                </a:cxnLst>
                <a:rect l="0" t="0" r="r" b="b"/>
                <a:pathLst>
                  <a:path w="21" h="583">
                    <a:moveTo>
                      <a:pt x="21" y="0"/>
                    </a:moveTo>
                    <a:lnTo>
                      <a:pt x="21" y="563"/>
                    </a:lnTo>
                    <a:lnTo>
                      <a:pt x="0" y="583"/>
                    </a:lnTo>
                    <a:lnTo>
                      <a:pt x="0" y="0"/>
                    </a:lnTo>
                    <a:lnTo>
                      <a:pt x="21"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253" name="Freeform 56">
                <a:extLst>
                  <a:ext uri="{FF2B5EF4-FFF2-40B4-BE49-F238E27FC236}">
                    <a16:creationId xmlns:a16="http://schemas.microsoft.com/office/drawing/2014/main" id="{6D09FEE0-678F-D1C7-B2ED-097B082E7760}"/>
                  </a:ext>
                </a:extLst>
              </p:cNvPr>
              <p:cNvSpPr>
                <a:spLocks noEditPoints="1"/>
              </p:cNvSpPr>
              <p:nvPr/>
            </p:nvSpPr>
            <p:spPr bwMode="auto">
              <a:xfrm>
                <a:off x="3241960" y="3665407"/>
                <a:ext cx="33338" cy="925513"/>
              </a:xfrm>
              <a:custGeom>
                <a:avLst/>
                <a:gdLst>
                  <a:gd name="T0" fmla="*/ 21 w 21"/>
                  <a:gd name="T1" fmla="*/ 0 h 583"/>
                  <a:gd name="T2" fmla="*/ 21 w 21"/>
                  <a:gd name="T3" fmla="*/ 563 h 583"/>
                  <a:gd name="T4" fmla="*/ 0 w 21"/>
                  <a:gd name="T5" fmla="*/ 0 h 583"/>
                  <a:gd name="T6" fmla="*/ 0 w 21"/>
                  <a:gd name="T7" fmla="*/ 583 h 583"/>
                </a:gdLst>
                <a:ahLst/>
                <a:cxnLst>
                  <a:cxn ang="0">
                    <a:pos x="T0" y="T1"/>
                  </a:cxn>
                  <a:cxn ang="0">
                    <a:pos x="T2" y="T3"/>
                  </a:cxn>
                  <a:cxn ang="0">
                    <a:pos x="T4" y="T5"/>
                  </a:cxn>
                  <a:cxn ang="0">
                    <a:pos x="T6" y="T7"/>
                  </a:cxn>
                </a:cxnLst>
                <a:rect l="0" t="0" r="r" b="b"/>
                <a:pathLst>
                  <a:path w="21" h="583">
                    <a:moveTo>
                      <a:pt x="21" y="0"/>
                    </a:moveTo>
                    <a:lnTo>
                      <a:pt x="21" y="563"/>
                    </a:lnTo>
                    <a:moveTo>
                      <a:pt x="0" y="0"/>
                    </a:moveTo>
                    <a:lnTo>
                      <a:pt x="0" y="583"/>
                    </a:lnTo>
                  </a:path>
                </a:pathLst>
              </a:custGeom>
              <a:solidFill>
                <a:schemeClr val="tx2"/>
              </a:solid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 name="Freeform 40">
                <a:extLst>
                  <a:ext uri="{FF2B5EF4-FFF2-40B4-BE49-F238E27FC236}">
                    <a16:creationId xmlns:a16="http://schemas.microsoft.com/office/drawing/2014/main" id="{C88C951F-EF51-F1DE-0ED6-777CE65340C0}"/>
                  </a:ext>
                </a:extLst>
              </p:cNvPr>
              <p:cNvSpPr>
                <a:spLocks/>
              </p:cNvSpPr>
              <p:nvPr/>
            </p:nvSpPr>
            <p:spPr bwMode="auto">
              <a:xfrm>
                <a:off x="1944178" y="4558590"/>
                <a:ext cx="1338263" cy="31750"/>
              </a:xfrm>
              <a:custGeom>
                <a:avLst/>
                <a:gdLst>
                  <a:gd name="T0" fmla="*/ 843 w 843"/>
                  <a:gd name="T1" fmla="*/ 20 h 20"/>
                  <a:gd name="T2" fmla="*/ 0 w 843"/>
                  <a:gd name="T3" fmla="*/ 20 h 20"/>
                  <a:gd name="T4" fmla="*/ 21 w 843"/>
                  <a:gd name="T5" fmla="*/ 0 h 20"/>
                  <a:gd name="T6" fmla="*/ 822 w 843"/>
                  <a:gd name="T7" fmla="*/ 0 h 20"/>
                  <a:gd name="T8" fmla="*/ 843 w 843"/>
                  <a:gd name="T9" fmla="*/ 20 h 20"/>
                </a:gdLst>
                <a:ahLst/>
                <a:cxnLst>
                  <a:cxn ang="0">
                    <a:pos x="T0" y="T1"/>
                  </a:cxn>
                  <a:cxn ang="0">
                    <a:pos x="T2" y="T3"/>
                  </a:cxn>
                  <a:cxn ang="0">
                    <a:pos x="T4" y="T5"/>
                  </a:cxn>
                  <a:cxn ang="0">
                    <a:pos x="T6" y="T7"/>
                  </a:cxn>
                  <a:cxn ang="0">
                    <a:pos x="T8" y="T9"/>
                  </a:cxn>
                </a:cxnLst>
                <a:rect l="0" t="0" r="r" b="b"/>
                <a:pathLst>
                  <a:path w="843" h="20">
                    <a:moveTo>
                      <a:pt x="843" y="20"/>
                    </a:moveTo>
                    <a:lnTo>
                      <a:pt x="0" y="20"/>
                    </a:lnTo>
                    <a:lnTo>
                      <a:pt x="21" y="0"/>
                    </a:lnTo>
                    <a:lnTo>
                      <a:pt x="822" y="0"/>
                    </a:lnTo>
                    <a:lnTo>
                      <a:pt x="843" y="2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255" name="Freeform 41">
                <a:extLst>
                  <a:ext uri="{FF2B5EF4-FFF2-40B4-BE49-F238E27FC236}">
                    <a16:creationId xmlns:a16="http://schemas.microsoft.com/office/drawing/2014/main" id="{34520DD9-3264-FC35-BF1A-5A0C0DD5B41B}"/>
                  </a:ext>
                </a:extLst>
              </p:cNvPr>
              <p:cNvSpPr>
                <a:spLocks noEditPoints="1"/>
              </p:cNvSpPr>
              <p:nvPr/>
            </p:nvSpPr>
            <p:spPr bwMode="auto">
              <a:xfrm>
                <a:off x="1944178" y="4558590"/>
                <a:ext cx="1338263" cy="31750"/>
              </a:xfrm>
              <a:custGeom>
                <a:avLst/>
                <a:gdLst>
                  <a:gd name="T0" fmla="*/ 843 w 843"/>
                  <a:gd name="T1" fmla="*/ 20 h 20"/>
                  <a:gd name="T2" fmla="*/ 0 w 843"/>
                  <a:gd name="T3" fmla="*/ 20 h 20"/>
                  <a:gd name="T4" fmla="*/ 822 w 843"/>
                  <a:gd name="T5" fmla="*/ 0 h 20"/>
                  <a:gd name="T6" fmla="*/ 21 w 843"/>
                  <a:gd name="T7" fmla="*/ 0 h 20"/>
                </a:gdLst>
                <a:ahLst/>
                <a:cxnLst>
                  <a:cxn ang="0">
                    <a:pos x="T0" y="T1"/>
                  </a:cxn>
                  <a:cxn ang="0">
                    <a:pos x="T2" y="T3"/>
                  </a:cxn>
                  <a:cxn ang="0">
                    <a:pos x="T4" y="T5"/>
                  </a:cxn>
                  <a:cxn ang="0">
                    <a:pos x="T6" y="T7"/>
                  </a:cxn>
                </a:cxnLst>
                <a:rect l="0" t="0" r="r" b="b"/>
                <a:pathLst>
                  <a:path w="843" h="20">
                    <a:moveTo>
                      <a:pt x="843" y="20"/>
                    </a:moveTo>
                    <a:lnTo>
                      <a:pt x="0" y="20"/>
                    </a:lnTo>
                    <a:moveTo>
                      <a:pt x="822" y="0"/>
                    </a:moveTo>
                    <a:lnTo>
                      <a:pt x="21" y="0"/>
                    </a:lnTo>
                  </a:path>
                </a:pathLst>
              </a:custGeom>
              <a:solidFill>
                <a:schemeClr val="tx2"/>
              </a:solid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 name="Freeform 45">
                <a:extLst>
                  <a:ext uri="{FF2B5EF4-FFF2-40B4-BE49-F238E27FC236}">
                    <a16:creationId xmlns:a16="http://schemas.microsoft.com/office/drawing/2014/main" id="{845212AA-2D06-1DE3-5743-A8F4F5E39B7A}"/>
                  </a:ext>
                </a:extLst>
              </p:cNvPr>
              <p:cNvSpPr>
                <a:spLocks/>
              </p:cNvSpPr>
              <p:nvPr/>
            </p:nvSpPr>
            <p:spPr bwMode="auto">
              <a:xfrm>
                <a:off x="3249103" y="3663240"/>
                <a:ext cx="33338" cy="927100"/>
              </a:xfrm>
              <a:custGeom>
                <a:avLst/>
                <a:gdLst>
                  <a:gd name="T0" fmla="*/ 21 w 21"/>
                  <a:gd name="T1" fmla="*/ 0 h 584"/>
                  <a:gd name="T2" fmla="*/ 21 w 21"/>
                  <a:gd name="T3" fmla="*/ 584 h 584"/>
                  <a:gd name="T4" fmla="*/ 0 w 21"/>
                  <a:gd name="T5" fmla="*/ 564 h 584"/>
                  <a:gd name="T6" fmla="*/ 0 w 21"/>
                  <a:gd name="T7" fmla="*/ 0 h 584"/>
                  <a:gd name="T8" fmla="*/ 21 w 21"/>
                  <a:gd name="T9" fmla="*/ 0 h 584"/>
                </a:gdLst>
                <a:ahLst/>
                <a:cxnLst>
                  <a:cxn ang="0">
                    <a:pos x="T0" y="T1"/>
                  </a:cxn>
                  <a:cxn ang="0">
                    <a:pos x="T2" y="T3"/>
                  </a:cxn>
                  <a:cxn ang="0">
                    <a:pos x="T4" y="T5"/>
                  </a:cxn>
                  <a:cxn ang="0">
                    <a:pos x="T6" y="T7"/>
                  </a:cxn>
                  <a:cxn ang="0">
                    <a:pos x="T8" y="T9"/>
                  </a:cxn>
                </a:cxnLst>
                <a:rect l="0" t="0" r="r" b="b"/>
                <a:pathLst>
                  <a:path w="21" h="584">
                    <a:moveTo>
                      <a:pt x="21" y="0"/>
                    </a:moveTo>
                    <a:lnTo>
                      <a:pt x="21" y="584"/>
                    </a:lnTo>
                    <a:lnTo>
                      <a:pt x="0" y="564"/>
                    </a:lnTo>
                    <a:lnTo>
                      <a:pt x="0" y="0"/>
                    </a:lnTo>
                    <a:lnTo>
                      <a:pt x="21"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57" name="Group 256">
                <a:extLst>
                  <a:ext uri="{FF2B5EF4-FFF2-40B4-BE49-F238E27FC236}">
                    <a16:creationId xmlns:a16="http://schemas.microsoft.com/office/drawing/2014/main" id="{3F547985-C48A-D482-79C2-57B4DD90D0B8}"/>
                  </a:ext>
                </a:extLst>
              </p:cNvPr>
              <p:cNvGrpSpPr/>
              <p:nvPr/>
            </p:nvGrpSpPr>
            <p:grpSpPr>
              <a:xfrm>
                <a:off x="1948543" y="3673325"/>
                <a:ext cx="1005840" cy="33338"/>
                <a:chOff x="3068637" y="3652981"/>
                <a:chExt cx="1565275" cy="33338"/>
              </a:xfrm>
              <a:solidFill>
                <a:schemeClr val="tx2"/>
              </a:solidFill>
            </p:grpSpPr>
            <p:sp>
              <p:nvSpPr>
                <p:cNvPr id="364" name="Freeform 11">
                  <a:extLst>
                    <a:ext uri="{FF2B5EF4-FFF2-40B4-BE49-F238E27FC236}">
                      <a16:creationId xmlns:a16="http://schemas.microsoft.com/office/drawing/2014/main" id="{CCFAA140-5D8F-CC04-9056-00F5BE8199AD}"/>
                    </a:ext>
                  </a:extLst>
                </p:cNvPr>
                <p:cNvSpPr>
                  <a:spLocks/>
                </p:cNvSpPr>
                <p:nvPr/>
              </p:nvSpPr>
              <p:spPr bwMode="auto">
                <a:xfrm>
                  <a:off x="3068637" y="3652981"/>
                  <a:ext cx="1565275" cy="33338"/>
                </a:xfrm>
                <a:custGeom>
                  <a:avLst/>
                  <a:gdLst>
                    <a:gd name="T0" fmla="*/ 0 w 986"/>
                    <a:gd name="T1" fmla="*/ 0 h 21"/>
                    <a:gd name="T2" fmla="*/ 986 w 986"/>
                    <a:gd name="T3" fmla="*/ 0 h 21"/>
                    <a:gd name="T4" fmla="*/ 986 w 986"/>
                    <a:gd name="T5" fmla="*/ 21 h 21"/>
                    <a:gd name="T6" fmla="*/ 20 w 986"/>
                    <a:gd name="T7" fmla="*/ 21 h 21"/>
                    <a:gd name="T8" fmla="*/ 0 w 986"/>
                    <a:gd name="T9" fmla="*/ 0 h 21"/>
                  </a:gdLst>
                  <a:ahLst/>
                  <a:cxnLst>
                    <a:cxn ang="0">
                      <a:pos x="T0" y="T1"/>
                    </a:cxn>
                    <a:cxn ang="0">
                      <a:pos x="T2" y="T3"/>
                    </a:cxn>
                    <a:cxn ang="0">
                      <a:pos x="T4" y="T5"/>
                    </a:cxn>
                    <a:cxn ang="0">
                      <a:pos x="T6" y="T7"/>
                    </a:cxn>
                    <a:cxn ang="0">
                      <a:pos x="T8" y="T9"/>
                    </a:cxn>
                  </a:cxnLst>
                  <a:rect l="0" t="0" r="r" b="b"/>
                  <a:pathLst>
                    <a:path w="986" h="21">
                      <a:moveTo>
                        <a:pt x="0" y="0"/>
                      </a:moveTo>
                      <a:lnTo>
                        <a:pt x="986" y="0"/>
                      </a:lnTo>
                      <a:lnTo>
                        <a:pt x="986" y="21"/>
                      </a:lnTo>
                      <a:lnTo>
                        <a:pt x="20" y="2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5" name="Freeform 12">
                  <a:extLst>
                    <a:ext uri="{FF2B5EF4-FFF2-40B4-BE49-F238E27FC236}">
                      <a16:creationId xmlns:a16="http://schemas.microsoft.com/office/drawing/2014/main" id="{9658E613-E843-A575-BB46-92CEDFAF89FF}"/>
                    </a:ext>
                  </a:extLst>
                </p:cNvPr>
                <p:cNvSpPr>
                  <a:spLocks noEditPoints="1"/>
                </p:cNvSpPr>
                <p:nvPr/>
              </p:nvSpPr>
              <p:spPr bwMode="auto">
                <a:xfrm>
                  <a:off x="3068637" y="3652981"/>
                  <a:ext cx="1565275" cy="33338"/>
                </a:xfrm>
                <a:custGeom>
                  <a:avLst/>
                  <a:gdLst>
                    <a:gd name="T0" fmla="*/ 0 w 986"/>
                    <a:gd name="T1" fmla="*/ 0 h 21"/>
                    <a:gd name="T2" fmla="*/ 986 w 986"/>
                    <a:gd name="T3" fmla="*/ 0 h 21"/>
                    <a:gd name="T4" fmla="*/ 986 w 986"/>
                    <a:gd name="T5" fmla="*/ 11 h 21"/>
                    <a:gd name="T6" fmla="*/ 20 w 986"/>
                    <a:gd name="T7" fmla="*/ 21 h 21"/>
                    <a:gd name="T8" fmla="*/ 986 w 986"/>
                    <a:gd name="T9" fmla="*/ 21 h 21"/>
                    <a:gd name="T10" fmla="*/ 986 w 986"/>
                    <a:gd name="T11" fmla="*/ 11 h 21"/>
                  </a:gdLst>
                  <a:ahLst/>
                  <a:cxnLst>
                    <a:cxn ang="0">
                      <a:pos x="T0" y="T1"/>
                    </a:cxn>
                    <a:cxn ang="0">
                      <a:pos x="T2" y="T3"/>
                    </a:cxn>
                    <a:cxn ang="0">
                      <a:pos x="T4" y="T5"/>
                    </a:cxn>
                    <a:cxn ang="0">
                      <a:pos x="T6" y="T7"/>
                    </a:cxn>
                    <a:cxn ang="0">
                      <a:pos x="T8" y="T9"/>
                    </a:cxn>
                    <a:cxn ang="0">
                      <a:pos x="T10" y="T11"/>
                    </a:cxn>
                  </a:cxnLst>
                  <a:rect l="0" t="0" r="r" b="b"/>
                  <a:pathLst>
                    <a:path w="986" h="21">
                      <a:moveTo>
                        <a:pt x="0" y="0"/>
                      </a:moveTo>
                      <a:lnTo>
                        <a:pt x="986" y="0"/>
                      </a:lnTo>
                      <a:lnTo>
                        <a:pt x="986" y="11"/>
                      </a:lnTo>
                      <a:moveTo>
                        <a:pt x="20" y="21"/>
                      </a:moveTo>
                      <a:lnTo>
                        <a:pt x="986" y="21"/>
                      </a:lnTo>
                      <a:lnTo>
                        <a:pt x="986" y="11"/>
                      </a:lnTo>
                    </a:path>
                  </a:pathLst>
                </a:custGeom>
                <a:grp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58" name="Freeform 40">
                <a:extLst>
                  <a:ext uri="{FF2B5EF4-FFF2-40B4-BE49-F238E27FC236}">
                    <a16:creationId xmlns:a16="http://schemas.microsoft.com/office/drawing/2014/main" id="{7606C638-DCDB-9786-3108-92FF8F45AE13}"/>
                  </a:ext>
                </a:extLst>
              </p:cNvPr>
              <p:cNvSpPr>
                <a:spLocks/>
              </p:cNvSpPr>
              <p:nvPr/>
            </p:nvSpPr>
            <p:spPr bwMode="auto">
              <a:xfrm rot="16200000" flipV="1">
                <a:off x="1286429" y="1864169"/>
                <a:ext cx="2001030" cy="48699"/>
              </a:xfrm>
              <a:custGeom>
                <a:avLst/>
                <a:gdLst>
                  <a:gd name="T0" fmla="*/ 843 w 843"/>
                  <a:gd name="T1" fmla="*/ 20 h 20"/>
                  <a:gd name="T2" fmla="*/ 0 w 843"/>
                  <a:gd name="T3" fmla="*/ 20 h 20"/>
                  <a:gd name="T4" fmla="*/ 21 w 843"/>
                  <a:gd name="T5" fmla="*/ 0 h 20"/>
                  <a:gd name="T6" fmla="*/ 822 w 843"/>
                  <a:gd name="T7" fmla="*/ 0 h 20"/>
                  <a:gd name="T8" fmla="*/ 843 w 843"/>
                  <a:gd name="T9" fmla="*/ 20 h 20"/>
                </a:gdLst>
                <a:ahLst/>
                <a:cxnLst>
                  <a:cxn ang="0">
                    <a:pos x="T0" y="T1"/>
                  </a:cxn>
                  <a:cxn ang="0">
                    <a:pos x="T2" y="T3"/>
                  </a:cxn>
                  <a:cxn ang="0">
                    <a:pos x="T4" y="T5"/>
                  </a:cxn>
                  <a:cxn ang="0">
                    <a:pos x="T6" y="T7"/>
                  </a:cxn>
                  <a:cxn ang="0">
                    <a:pos x="T8" y="T9"/>
                  </a:cxn>
                </a:cxnLst>
                <a:rect l="0" t="0" r="r" b="b"/>
                <a:pathLst>
                  <a:path w="843" h="20">
                    <a:moveTo>
                      <a:pt x="843" y="20"/>
                    </a:moveTo>
                    <a:lnTo>
                      <a:pt x="0" y="20"/>
                    </a:lnTo>
                    <a:lnTo>
                      <a:pt x="21" y="0"/>
                    </a:lnTo>
                    <a:lnTo>
                      <a:pt x="822" y="0"/>
                    </a:lnTo>
                    <a:lnTo>
                      <a:pt x="843" y="2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259" name="Freeform 41">
                <a:extLst>
                  <a:ext uri="{FF2B5EF4-FFF2-40B4-BE49-F238E27FC236}">
                    <a16:creationId xmlns:a16="http://schemas.microsoft.com/office/drawing/2014/main" id="{62CCE9A0-4662-A06F-4D8E-8630E0E6CA7F}"/>
                  </a:ext>
                </a:extLst>
              </p:cNvPr>
              <p:cNvSpPr>
                <a:spLocks noEditPoints="1"/>
              </p:cNvSpPr>
              <p:nvPr/>
            </p:nvSpPr>
            <p:spPr bwMode="auto">
              <a:xfrm rot="16200000" flipV="1">
                <a:off x="1286429" y="1864169"/>
                <a:ext cx="2001030" cy="48699"/>
              </a:xfrm>
              <a:custGeom>
                <a:avLst/>
                <a:gdLst>
                  <a:gd name="T0" fmla="*/ 843 w 843"/>
                  <a:gd name="T1" fmla="*/ 20 h 20"/>
                  <a:gd name="T2" fmla="*/ 0 w 843"/>
                  <a:gd name="T3" fmla="*/ 20 h 20"/>
                  <a:gd name="T4" fmla="*/ 822 w 843"/>
                  <a:gd name="T5" fmla="*/ 0 h 20"/>
                  <a:gd name="T6" fmla="*/ 21 w 843"/>
                  <a:gd name="T7" fmla="*/ 0 h 20"/>
                </a:gdLst>
                <a:ahLst/>
                <a:cxnLst>
                  <a:cxn ang="0">
                    <a:pos x="T0" y="T1"/>
                  </a:cxn>
                  <a:cxn ang="0">
                    <a:pos x="T2" y="T3"/>
                  </a:cxn>
                  <a:cxn ang="0">
                    <a:pos x="T4" y="T5"/>
                  </a:cxn>
                  <a:cxn ang="0">
                    <a:pos x="T6" y="T7"/>
                  </a:cxn>
                </a:cxnLst>
                <a:rect l="0" t="0" r="r" b="b"/>
                <a:pathLst>
                  <a:path w="843" h="20">
                    <a:moveTo>
                      <a:pt x="843" y="20"/>
                    </a:moveTo>
                    <a:lnTo>
                      <a:pt x="0" y="20"/>
                    </a:lnTo>
                    <a:moveTo>
                      <a:pt x="822" y="0"/>
                    </a:moveTo>
                    <a:lnTo>
                      <a:pt x="21" y="0"/>
                    </a:lnTo>
                  </a:path>
                </a:pathLst>
              </a:custGeom>
              <a:solidFill>
                <a:schemeClr val="tx2"/>
              </a:solid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260" name="Group 259">
                <a:extLst>
                  <a:ext uri="{FF2B5EF4-FFF2-40B4-BE49-F238E27FC236}">
                    <a16:creationId xmlns:a16="http://schemas.microsoft.com/office/drawing/2014/main" id="{F24D5885-3804-5116-402A-CE3C93D606C1}"/>
                  </a:ext>
                </a:extLst>
              </p:cNvPr>
              <p:cNvGrpSpPr/>
              <p:nvPr/>
            </p:nvGrpSpPr>
            <p:grpSpPr>
              <a:xfrm rot="16200000" flipV="1">
                <a:off x="2964746" y="2123988"/>
                <a:ext cx="1503976" cy="51134"/>
                <a:chOff x="3068637" y="3652981"/>
                <a:chExt cx="1565275" cy="33338"/>
              </a:xfrm>
              <a:solidFill>
                <a:schemeClr val="tx2"/>
              </a:solidFill>
            </p:grpSpPr>
            <p:sp>
              <p:nvSpPr>
                <p:cNvPr id="362" name="Freeform 11">
                  <a:extLst>
                    <a:ext uri="{FF2B5EF4-FFF2-40B4-BE49-F238E27FC236}">
                      <a16:creationId xmlns:a16="http://schemas.microsoft.com/office/drawing/2014/main" id="{A419C443-A854-57BC-078B-AC0C362F9485}"/>
                    </a:ext>
                  </a:extLst>
                </p:cNvPr>
                <p:cNvSpPr>
                  <a:spLocks/>
                </p:cNvSpPr>
                <p:nvPr/>
              </p:nvSpPr>
              <p:spPr bwMode="auto">
                <a:xfrm>
                  <a:off x="3068637" y="3652981"/>
                  <a:ext cx="1565275" cy="33338"/>
                </a:xfrm>
                <a:custGeom>
                  <a:avLst/>
                  <a:gdLst>
                    <a:gd name="T0" fmla="*/ 0 w 986"/>
                    <a:gd name="T1" fmla="*/ 0 h 21"/>
                    <a:gd name="T2" fmla="*/ 986 w 986"/>
                    <a:gd name="T3" fmla="*/ 0 h 21"/>
                    <a:gd name="T4" fmla="*/ 986 w 986"/>
                    <a:gd name="T5" fmla="*/ 21 h 21"/>
                    <a:gd name="T6" fmla="*/ 20 w 986"/>
                    <a:gd name="T7" fmla="*/ 21 h 21"/>
                    <a:gd name="T8" fmla="*/ 0 w 986"/>
                    <a:gd name="T9" fmla="*/ 0 h 21"/>
                  </a:gdLst>
                  <a:ahLst/>
                  <a:cxnLst>
                    <a:cxn ang="0">
                      <a:pos x="T0" y="T1"/>
                    </a:cxn>
                    <a:cxn ang="0">
                      <a:pos x="T2" y="T3"/>
                    </a:cxn>
                    <a:cxn ang="0">
                      <a:pos x="T4" y="T5"/>
                    </a:cxn>
                    <a:cxn ang="0">
                      <a:pos x="T6" y="T7"/>
                    </a:cxn>
                    <a:cxn ang="0">
                      <a:pos x="T8" y="T9"/>
                    </a:cxn>
                  </a:cxnLst>
                  <a:rect l="0" t="0" r="r" b="b"/>
                  <a:pathLst>
                    <a:path w="986" h="21">
                      <a:moveTo>
                        <a:pt x="0" y="0"/>
                      </a:moveTo>
                      <a:lnTo>
                        <a:pt x="986" y="0"/>
                      </a:lnTo>
                      <a:lnTo>
                        <a:pt x="986" y="21"/>
                      </a:lnTo>
                      <a:lnTo>
                        <a:pt x="20" y="2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3" name="Freeform 12">
                  <a:extLst>
                    <a:ext uri="{FF2B5EF4-FFF2-40B4-BE49-F238E27FC236}">
                      <a16:creationId xmlns:a16="http://schemas.microsoft.com/office/drawing/2014/main" id="{9D5ED3FF-9883-5988-A012-641D337812E7}"/>
                    </a:ext>
                  </a:extLst>
                </p:cNvPr>
                <p:cNvSpPr>
                  <a:spLocks noEditPoints="1"/>
                </p:cNvSpPr>
                <p:nvPr/>
              </p:nvSpPr>
              <p:spPr bwMode="auto">
                <a:xfrm>
                  <a:off x="3068637" y="3652981"/>
                  <a:ext cx="1565275" cy="33338"/>
                </a:xfrm>
                <a:custGeom>
                  <a:avLst/>
                  <a:gdLst>
                    <a:gd name="T0" fmla="*/ 0 w 986"/>
                    <a:gd name="T1" fmla="*/ 0 h 21"/>
                    <a:gd name="T2" fmla="*/ 986 w 986"/>
                    <a:gd name="T3" fmla="*/ 0 h 21"/>
                    <a:gd name="T4" fmla="*/ 986 w 986"/>
                    <a:gd name="T5" fmla="*/ 11 h 21"/>
                    <a:gd name="T6" fmla="*/ 20 w 986"/>
                    <a:gd name="T7" fmla="*/ 21 h 21"/>
                    <a:gd name="T8" fmla="*/ 986 w 986"/>
                    <a:gd name="T9" fmla="*/ 21 h 21"/>
                    <a:gd name="T10" fmla="*/ 986 w 986"/>
                    <a:gd name="T11" fmla="*/ 11 h 21"/>
                  </a:gdLst>
                  <a:ahLst/>
                  <a:cxnLst>
                    <a:cxn ang="0">
                      <a:pos x="T0" y="T1"/>
                    </a:cxn>
                    <a:cxn ang="0">
                      <a:pos x="T2" y="T3"/>
                    </a:cxn>
                    <a:cxn ang="0">
                      <a:pos x="T4" y="T5"/>
                    </a:cxn>
                    <a:cxn ang="0">
                      <a:pos x="T6" y="T7"/>
                    </a:cxn>
                    <a:cxn ang="0">
                      <a:pos x="T8" y="T9"/>
                    </a:cxn>
                    <a:cxn ang="0">
                      <a:pos x="T10" y="T11"/>
                    </a:cxn>
                  </a:cxnLst>
                  <a:rect l="0" t="0" r="r" b="b"/>
                  <a:pathLst>
                    <a:path w="986" h="21">
                      <a:moveTo>
                        <a:pt x="0" y="0"/>
                      </a:moveTo>
                      <a:lnTo>
                        <a:pt x="986" y="0"/>
                      </a:lnTo>
                      <a:lnTo>
                        <a:pt x="986" y="11"/>
                      </a:lnTo>
                      <a:moveTo>
                        <a:pt x="20" y="21"/>
                      </a:moveTo>
                      <a:lnTo>
                        <a:pt x="986" y="21"/>
                      </a:lnTo>
                      <a:lnTo>
                        <a:pt x="986" y="11"/>
                      </a:lnTo>
                    </a:path>
                  </a:pathLst>
                </a:custGeom>
                <a:grp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61" name="Group 260">
                <a:extLst>
                  <a:ext uri="{FF2B5EF4-FFF2-40B4-BE49-F238E27FC236}">
                    <a16:creationId xmlns:a16="http://schemas.microsoft.com/office/drawing/2014/main" id="{B98C99D4-E231-0453-1204-47FE596BE417}"/>
                  </a:ext>
                </a:extLst>
              </p:cNvPr>
              <p:cNvGrpSpPr/>
              <p:nvPr/>
            </p:nvGrpSpPr>
            <p:grpSpPr>
              <a:xfrm flipV="1">
                <a:off x="2270774" y="2842655"/>
                <a:ext cx="1463040" cy="48992"/>
                <a:chOff x="5918200" y="1077008"/>
                <a:chExt cx="2467419" cy="53071"/>
              </a:xfrm>
              <a:solidFill>
                <a:schemeClr val="tx2"/>
              </a:solidFill>
            </p:grpSpPr>
            <p:sp>
              <p:nvSpPr>
                <p:cNvPr id="360" name="Freeform 27">
                  <a:extLst>
                    <a:ext uri="{FF2B5EF4-FFF2-40B4-BE49-F238E27FC236}">
                      <a16:creationId xmlns:a16="http://schemas.microsoft.com/office/drawing/2014/main" id="{305B31EC-2B40-41F2-1ADD-FB57AA4C60F0}"/>
                    </a:ext>
                  </a:extLst>
                </p:cNvPr>
                <p:cNvSpPr>
                  <a:spLocks/>
                </p:cNvSpPr>
                <p:nvPr/>
              </p:nvSpPr>
              <p:spPr bwMode="auto">
                <a:xfrm>
                  <a:off x="5918200" y="1077008"/>
                  <a:ext cx="2467419" cy="53071"/>
                </a:xfrm>
                <a:custGeom>
                  <a:avLst/>
                  <a:gdLst>
                    <a:gd name="T0" fmla="*/ 0 w 1032"/>
                    <a:gd name="T1" fmla="*/ 0 h 20"/>
                    <a:gd name="T2" fmla="*/ 1032 w 1032"/>
                    <a:gd name="T3" fmla="*/ 0 h 20"/>
                    <a:gd name="T4" fmla="*/ 1011 w 1032"/>
                    <a:gd name="T5" fmla="*/ 20 h 20"/>
                    <a:gd name="T6" fmla="*/ 21 w 1032"/>
                    <a:gd name="T7" fmla="*/ 20 h 20"/>
                    <a:gd name="T8" fmla="*/ 0 w 1032"/>
                    <a:gd name="T9" fmla="*/ 0 h 20"/>
                  </a:gdLst>
                  <a:ahLst/>
                  <a:cxnLst>
                    <a:cxn ang="0">
                      <a:pos x="T0" y="T1"/>
                    </a:cxn>
                    <a:cxn ang="0">
                      <a:pos x="T2" y="T3"/>
                    </a:cxn>
                    <a:cxn ang="0">
                      <a:pos x="T4" y="T5"/>
                    </a:cxn>
                    <a:cxn ang="0">
                      <a:pos x="T6" y="T7"/>
                    </a:cxn>
                    <a:cxn ang="0">
                      <a:pos x="T8" y="T9"/>
                    </a:cxn>
                  </a:cxnLst>
                  <a:rect l="0" t="0" r="r" b="b"/>
                  <a:pathLst>
                    <a:path w="1032" h="20">
                      <a:moveTo>
                        <a:pt x="0" y="0"/>
                      </a:moveTo>
                      <a:lnTo>
                        <a:pt x="1032" y="0"/>
                      </a:lnTo>
                      <a:lnTo>
                        <a:pt x="1011" y="20"/>
                      </a:lnTo>
                      <a:lnTo>
                        <a:pt x="21" y="2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1" name="Freeform 28">
                  <a:extLst>
                    <a:ext uri="{FF2B5EF4-FFF2-40B4-BE49-F238E27FC236}">
                      <a16:creationId xmlns:a16="http://schemas.microsoft.com/office/drawing/2014/main" id="{C28A8EC8-CE75-FE50-0B26-BCBF65C38C32}"/>
                    </a:ext>
                  </a:extLst>
                </p:cNvPr>
                <p:cNvSpPr>
                  <a:spLocks noEditPoints="1"/>
                </p:cNvSpPr>
                <p:nvPr/>
              </p:nvSpPr>
              <p:spPr bwMode="auto">
                <a:xfrm>
                  <a:off x="5918200" y="1077008"/>
                  <a:ext cx="2467419" cy="53071"/>
                </a:xfrm>
                <a:custGeom>
                  <a:avLst/>
                  <a:gdLst>
                    <a:gd name="T0" fmla="*/ 0 w 1032"/>
                    <a:gd name="T1" fmla="*/ 0 h 20"/>
                    <a:gd name="T2" fmla="*/ 1032 w 1032"/>
                    <a:gd name="T3" fmla="*/ 0 h 20"/>
                    <a:gd name="T4" fmla="*/ 21 w 1032"/>
                    <a:gd name="T5" fmla="*/ 20 h 20"/>
                    <a:gd name="T6" fmla="*/ 1011 w 1032"/>
                    <a:gd name="T7" fmla="*/ 20 h 20"/>
                  </a:gdLst>
                  <a:ahLst/>
                  <a:cxnLst>
                    <a:cxn ang="0">
                      <a:pos x="T0" y="T1"/>
                    </a:cxn>
                    <a:cxn ang="0">
                      <a:pos x="T2" y="T3"/>
                    </a:cxn>
                    <a:cxn ang="0">
                      <a:pos x="T4" y="T5"/>
                    </a:cxn>
                    <a:cxn ang="0">
                      <a:pos x="T6" y="T7"/>
                    </a:cxn>
                  </a:cxnLst>
                  <a:rect l="0" t="0" r="r" b="b"/>
                  <a:pathLst>
                    <a:path w="1032" h="20">
                      <a:moveTo>
                        <a:pt x="0" y="0"/>
                      </a:moveTo>
                      <a:lnTo>
                        <a:pt x="1032" y="0"/>
                      </a:lnTo>
                      <a:moveTo>
                        <a:pt x="21" y="20"/>
                      </a:moveTo>
                      <a:lnTo>
                        <a:pt x="1011" y="20"/>
                      </a:lnTo>
                    </a:path>
                  </a:pathLst>
                </a:custGeom>
                <a:grp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62" name="Group 261">
                <a:extLst>
                  <a:ext uri="{FF2B5EF4-FFF2-40B4-BE49-F238E27FC236}">
                    <a16:creationId xmlns:a16="http://schemas.microsoft.com/office/drawing/2014/main" id="{2CCAC987-58DA-7695-D8EC-EE6D5552CBF7}"/>
                  </a:ext>
                </a:extLst>
              </p:cNvPr>
              <p:cNvGrpSpPr/>
              <p:nvPr/>
            </p:nvGrpSpPr>
            <p:grpSpPr>
              <a:xfrm>
                <a:off x="2275562" y="895286"/>
                <a:ext cx="1481328" cy="54793"/>
                <a:chOff x="3068637" y="3652981"/>
                <a:chExt cx="1565275" cy="33338"/>
              </a:xfrm>
              <a:solidFill>
                <a:schemeClr val="tx2"/>
              </a:solidFill>
            </p:grpSpPr>
            <p:sp>
              <p:nvSpPr>
                <p:cNvPr id="358" name="Freeform 11">
                  <a:extLst>
                    <a:ext uri="{FF2B5EF4-FFF2-40B4-BE49-F238E27FC236}">
                      <a16:creationId xmlns:a16="http://schemas.microsoft.com/office/drawing/2014/main" id="{695CD9D2-7EFA-D060-8D7C-CBD6E9F0B07D}"/>
                    </a:ext>
                  </a:extLst>
                </p:cNvPr>
                <p:cNvSpPr>
                  <a:spLocks/>
                </p:cNvSpPr>
                <p:nvPr/>
              </p:nvSpPr>
              <p:spPr bwMode="auto">
                <a:xfrm>
                  <a:off x="3068637" y="3652981"/>
                  <a:ext cx="1565275" cy="33338"/>
                </a:xfrm>
                <a:custGeom>
                  <a:avLst/>
                  <a:gdLst>
                    <a:gd name="T0" fmla="*/ 0 w 986"/>
                    <a:gd name="T1" fmla="*/ 0 h 21"/>
                    <a:gd name="T2" fmla="*/ 986 w 986"/>
                    <a:gd name="T3" fmla="*/ 0 h 21"/>
                    <a:gd name="T4" fmla="*/ 986 w 986"/>
                    <a:gd name="T5" fmla="*/ 21 h 21"/>
                    <a:gd name="T6" fmla="*/ 20 w 986"/>
                    <a:gd name="T7" fmla="*/ 21 h 21"/>
                    <a:gd name="T8" fmla="*/ 0 w 986"/>
                    <a:gd name="T9" fmla="*/ 0 h 21"/>
                  </a:gdLst>
                  <a:ahLst/>
                  <a:cxnLst>
                    <a:cxn ang="0">
                      <a:pos x="T0" y="T1"/>
                    </a:cxn>
                    <a:cxn ang="0">
                      <a:pos x="T2" y="T3"/>
                    </a:cxn>
                    <a:cxn ang="0">
                      <a:pos x="T4" y="T5"/>
                    </a:cxn>
                    <a:cxn ang="0">
                      <a:pos x="T6" y="T7"/>
                    </a:cxn>
                    <a:cxn ang="0">
                      <a:pos x="T8" y="T9"/>
                    </a:cxn>
                  </a:cxnLst>
                  <a:rect l="0" t="0" r="r" b="b"/>
                  <a:pathLst>
                    <a:path w="986" h="21">
                      <a:moveTo>
                        <a:pt x="0" y="0"/>
                      </a:moveTo>
                      <a:lnTo>
                        <a:pt x="986" y="0"/>
                      </a:lnTo>
                      <a:lnTo>
                        <a:pt x="986" y="21"/>
                      </a:lnTo>
                      <a:lnTo>
                        <a:pt x="20" y="2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9" name="Freeform 12">
                  <a:extLst>
                    <a:ext uri="{FF2B5EF4-FFF2-40B4-BE49-F238E27FC236}">
                      <a16:creationId xmlns:a16="http://schemas.microsoft.com/office/drawing/2014/main" id="{76373000-AE46-3AFC-D19B-3F917D7846B6}"/>
                    </a:ext>
                  </a:extLst>
                </p:cNvPr>
                <p:cNvSpPr>
                  <a:spLocks noEditPoints="1"/>
                </p:cNvSpPr>
                <p:nvPr/>
              </p:nvSpPr>
              <p:spPr bwMode="auto">
                <a:xfrm>
                  <a:off x="3068637" y="3652981"/>
                  <a:ext cx="1565275" cy="33338"/>
                </a:xfrm>
                <a:custGeom>
                  <a:avLst/>
                  <a:gdLst>
                    <a:gd name="T0" fmla="*/ 0 w 986"/>
                    <a:gd name="T1" fmla="*/ 0 h 21"/>
                    <a:gd name="T2" fmla="*/ 986 w 986"/>
                    <a:gd name="T3" fmla="*/ 0 h 21"/>
                    <a:gd name="T4" fmla="*/ 986 w 986"/>
                    <a:gd name="T5" fmla="*/ 11 h 21"/>
                    <a:gd name="T6" fmla="*/ 20 w 986"/>
                    <a:gd name="T7" fmla="*/ 21 h 21"/>
                    <a:gd name="T8" fmla="*/ 986 w 986"/>
                    <a:gd name="T9" fmla="*/ 21 h 21"/>
                    <a:gd name="T10" fmla="*/ 986 w 986"/>
                    <a:gd name="T11" fmla="*/ 11 h 21"/>
                  </a:gdLst>
                  <a:ahLst/>
                  <a:cxnLst>
                    <a:cxn ang="0">
                      <a:pos x="T0" y="T1"/>
                    </a:cxn>
                    <a:cxn ang="0">
                      <a:pos x="T2" y="T3"/>
                    </a:cxn>
                    <a:cxn ang="0">
                      <a:pos x="T4" y="T5"/>
                    </a:cxn>
                    <a:cxn ang="0">
                      <a:pos x="T6" y="T7"/>
                    </a:cxn>
                    <a:cxn ang="0">
                      <a:pos x="T8" y="T9"/>
                    </a:cxn>
                    <a:cxn ang="0">
                      <a:pos x="T10" y="T11"/>
                    </a:cxn>
                  </a:cxnLst>
                  <a:rect l="0" t="0" r="r" b="b"/>
                  <a:pathLst>
                    <a:path w="986" h="21">
                      <a:moveTo>
                        <a:pt x="0" y="0"/>
                      </a:moveTo>
                      <a:lnTo>
                        <a:pt x="986" y="0"/>
                      </a:lnTo>
                      <a:lnTo>
                        <a:pt x="986" y="11"/>
                      </a:lnTo>
                      <a:moveTo>
                        <a:pt x="20" y="21"/>
                      </a:moveTo>
                      <a:lnTo>
                        <a:pt x="986" y="21"/>
                      </a:lnTo>
                      <a:lnTo>
                        <a:pt x="986" y="11"/>
                      </a:lnTo>
                    </a:path>
                  </a:pathLst>
                </a:custGeom>
                <a:grp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63" name="Group 262">
                <a:extLst>
                  <a:ext uri="{FF2B5EF4-FFF2-40B4-BE49-F238E27FC236}">
                    <a16:creationId xmlns:a16="http://schemas.microsoft.com/office/drawing/2014/main" id="{8C9D76A2-69DE-EE3B-1CBB-ABED0BA74489}"/>
                  </a:ext>
                </a:extLst>
              </p:cNvPr>
              <p:cNvGrpSpPr/>
              <p:nvPr/>
            </p:nvGrpSpPr>
            <p:grpSpPr>
              <a:xfrm>
                <a:off x="1943839" y="3676238"/>
                <a:ext cx="36576" cy="914400"/>
                <a:chOff x="1953741" y="4043288"/>
                <a:chExt cx="36576" cy="1005840"/>
              </a:xfrm>
              <a:solidFill>
                <a:schemeClr val="tx2"/>
              </a:solidFill>
            </p:grpSpPr>
            <p:sp>
              <p:nvSpPr>
                <p:cNvPr id="356" name="Freeform 40">
                  <a:extLst>
                    <a:ext uri="{FF2B5EF4-FFF2-40B4-BE49-F238E27FC236}">
                      <a16:creationId xmlns:a16="http://schemas.microsoft.com/office/drawing/2014/main" id="{7218CE67-F1BD-C50D-4918-CDECD1A20669}"/>
                    </a:ext>
                  </a:extLst>
                </p:cNvPr>
                <p:cNvSpPr>
                  <a:spLocks/>
                </p:cNvSpPr>
                <p:nvPr/>
              </p:nvSpPr>
              <p:spPr bwMode="auto">
                <a:xfrm rot="16200000" flipV="1">
                  <a:off x="1469109" y="4527920"/>
                  <a:ext cx="1005840" cy="36576"/>
                </a:xfrm>
                <a:custGeom>
                  <a:avLst/>
                  <a:gdLst>
                    <a:gd name="T0" fmla="*/ 843 w 843"/>
                    <a:gd name="T1" fmla="*/ 20 h 20"/>
                    <a:gd name="T2" fmla="*/ 0 w 843"/>
                    <a:gd name="T3" fmla="*/ 20 h 20"/>
                    <a:gd name="T4" fmla="*/ 21 w 843"/>
                    <a:gd name="T5" fmla="*/ 0 h 20"/>
                    <a:gd name="T6" fmla="*/ 822 w 843"/>
                    <a:gd name="T7" fmla="*/ 0 h 20"/>
                    <a:gd name="T8" fmla="*/ 843 w 843"/>
                    <a:gd name="T9" fmla="*/ 20 h 20"/>
                  </a:gdLst>
                  <a:ahLst/>
                  <a:cxnLst>
                    <a:cxn ang="0">
                      <a:pos x="T0" y="T1"/>
                    </a:cxn>
                    <a:cxn ang="0">
                      <a:pos x="T2" y="T3"/>
                    </a:cxn>
                    <a:cxn ang="0">
                      <a:pos x="T4" y="T5"/>
                    </a:cxn>
                    <a:cxn ang="0">
                      <a:pos x="T6" y="T7"/>
                    </a:cxn>
                    <a:cxn ang="0">
                      <a:pos x="T8" y="T9"/>
                    </a:cxn>
                  </a:cxnLst>
                  <a:rect l="0" t="0" r="r" b="b"/>
                  <a:pathLst>
                    <a:path w="843" h="20">
                      <a:moveTo>
                        <a:pt x="843" y="20"/>
                      </a:moveTo>
                      <a:lnTo>
                        <a:pt x="0" y="20"/>
                      </a:lnTo>
                      <a:lnTo>
                        <a:pt x="21" y="0"/>
                      </a:lnTo>
                      <a:lnTo>
                        <a:pt x="822" y="0"/>
                      </a:lnTo>
                      <a:lnTo>
                        <a:pt x="84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7" name="Freeform 41">
                  <a:extLst>
                    <a:ext uri="{FF2B5EF4-FFF2-40B4-BE49-F238E27FC236}">
                      <a16:creationId xmlns:a16="http://schemas.microsoft.com/office/drawing/2014/main" id="{EE4F28AE-A4E7-E24C-DC3E-A6B43FF74881}"/>
                    </a:ext>
                  </a:extLst>
                </p:cNvPr>
                <p:cNvSpPr>
                  <a:spLocks noEditPoints="1"/>
                </p:cNvSpPr>
                <p:nvPr/>
              </p:nvSpPr>
              <p:spPr bwMode="auto">
                <a:xfrm rot="16200000" flipV="1">
                  <a:off x="1469109" y="4527920"/>
                  <a:ext cx="1005840" cy="36576"/>
                </a:xfrm>
                <a:custGeom>
                  <a:avLst/>
                  <a:gdLst>
                    <a:gd name="T0" fmla="*/ 843 w 843"/>
                    <a:gd name="T1" fmla="*/ 20 h 20"/>
                    <a:gd name="T2" fmla="*/ 0 w 843"/>
                    <a:gd name="T3" fmla="*/ 20 h 20"/>
                    <a:gd name="T4" fmla="*/ 822 w 843"/>
                    <a:gd name="T5" fmla="*/ 0 h 20"/>
                    <a:gd name="T6" fmla="*/ 21 w 843"/>
                    <a:gd name="T7" fmla="*/ 0 h 20"/>
                  </a:gdLst>
                  <a:ahLst/>
                  <a:cxnLst>
                    <a:cxn ang="0">
                      <a:pos x="T0" y="T1"/>
                    </a:cxn>
                    <a:cxn ang="0">
                      <a:pos x="T2" y="T3"/>
                    </a:cxn>
                    <a:cxn ang="0">
                      <a:pos x="T4" y="T5"/>
                    </a:cxn>
                    <a:cxn ang="0">
                      <a:pos x="T6" y="T7"/>
                    </a:cxn>
                  </a:cxnLst>
                  <a:rect l="0" t="0" r="r" b="b"/>
                  <a:pathLst>
                    <a:path w="843" h="20">
                      <a:moveTo>
                        <a:pt x="843" y="20"/>
                      </a:moveTo>
                      <a:lnTo>
                        <a:pt x="0" y="20"/>
                      </a:lnTo>
                      <a:moveTo>
                        <a:pt x="822" y="0"/>
                      </a:moveTo>
                      <a:lnTo>
                        <a:pt x="21" y="0"/>
                      </a:lnTo>
                    </a:path>
                  </a:pathLst>
                </a:custGeom>
                <a:grp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64" name="Group 263">
                <a:extLst>
                  <a:ext uri="{FF2B5EF4-FFF2-40B4-BE49-F238E27FC236}">
                    <a16:creationId xmlns:a16="http://schemas.microsoft.com/office/drawing/2014/main" id="{D4C715EA-01D3-9064-3906-E608B087B777}"/>
                  </a:ext>
                </a:extLst>
              </p:cNvPr>
              <p:cNvGrpSpPr/>
              <p:nvPr/>
            </p:nvGrpSpPr>
            <p:grpSpPr>
              <a:xfrm>
                <a:off x="1219090" y="3685474"/>
                <a:ext cx="457200" cy="33338"/>
                <a:chOff x="3068637" y="3652981"/>
                <a:chExt cx="1565275" cy="33338"/>
              </a:xfrm>
              <a:solidFill>
                <a:schemeClr val="tx2"/>
              </a:solidFill>
            </p:grpSpPr>
            <p:sp>
              <p:nvSpPr>
                <p:cNvPr id="354" name="Freeform 11">
                  <a:extLst>
                    <a:ext uri="{FF2B5EF4-FFF2-40B4-BE49-F238E27FC236}">
                      <a16:creationId xmlns:a16="http://schemas.microsoft.com/office/drawing/2014/main" id="{CAF6C3AA-AF05-D0D1-C21C-6CC1ECF6BBD3}"/>
                    </a:ext>
                  </a:extLst>
                </p:cNvPr>
                <p:cNvSpPr>
                  <a:spLocks/>
                </p:cNvSpPr>
                <p:nvPr/>
              </p:nvSpPr>
              <p:spPr bwMode="auto">
                <a:xfrm>
                  <a:off x="3068637" y="3652981"/>
                  <a:ext cx="1565275" cy="33338"/>
                </a:xfrm>
                <a:custGeom>
                  <a:avLst/>
                  <a:gdLst>
                    <a:gd name="T0" fmla="*/ 0 w 986"/>
                    <a:gd name="T1" fmla="*/ 0 h 21"/>
                    <a:gd name="T2" fmla="*/ 986 w 986"/>
                    <a:gd name="T3" fmla="*/ 0 h 21"/>
                    <a:gd name="T4" fmla="*/ 986 w 986"/>
                    <a:gd name="T5" fmla="*/ 21 h 21"/>
                    <a:gd name="T6" fmla="*/ 20 w 986"/>
                    <a:gd name="T7" fmla="*/ 21 h 21"/>
                    <a:gd name="T8" fmla="*/ 0 w 986"/>
                    <a:gd name="T9" fmla="*/ 0 h 21"/>
                  </a:gdLst>
                  <a:ahLst/>
                  <a:cxnLst>
                    <a:cxn ang="0">
                      <a:pos x="T0" y="T1"/>
                    </a:cxn>
                    <a:cxn ang="0">
                      <a:pos x="T2" y="T3"/>
                    </a:cxn>
                    <a:cxn ang="0">
                      <a:pos x="T4" y="T5"/>
                    </a:cxn>
                    <a:cxn ang="0">
                      <a:pos x="T6" y="T7"/>
                    </a:cxn>
                    <a:cxn ang="0">
                      <a:pos x="T8" y="T9"/>
                    </a:cxn>
                  </a:cxnLst>
                  <a:rect l="0" t="0" r="r" b="b"/>
                  <a:pathLst>
                    <a:path w="986" h="21">
                      <a:moveTo>
                        <a:pt x="0" y="0"/>
                      </a:moveTo>
                      <a:lnTo>
                        <a:pt x="986" y="0"/>
                      </a:lnTo>
                      <a:lnTo>
                        <a:pt x="986" y="21"/>
                      </a:lnTo>
                      <a:lnTo>
                        <a:pt x="20" y="2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5" name="Freeform 12">
                  <a:extLst>
                    <a:ext uri="{FF2B5EF4-FFF2-40B4-BE49-F238E27FC236}">
                      <a16:creationId xmlns:a16="http://schemas.microsoft.com/office/drawing/2014/main" id="{8A415E00-2F53-EA7E-180F-405B60CDB912}"/>
                    </a:ext>
                  </a:extLst>
                </p:cNvPr>
                <p:cNvSpPr>
                  <a:spLocks noEditPoints="1"/>
                </p:cNvSpPr>
                <p:nvPr/>
              </p:nvSpPr>
              <p:spPr bwMode="auto">
                <a:xfrm>
                  <a:off x="3068637" y="3652981"/>
                  <a:ext cx="1565275" cy="33338"/>
                </a:xfrm>
                <a:custGeom>
                  <a:avLst/>
                  <a:gdLst>
                    <a:gd name="T0" fmla="*/ 0 w 986"/>
                    <a:gd name="T1" fmla="*/ 0 h 21"/>
                    <a:gd name="T2" fmla="*/ 986 w 986"/>
                    <a:gd name="T3" fmla="*/ 0 h 21"/>
                    <a:gd name="T4" fmla="*/ 986 w 986"/>
                    <a:gd name="T5" fmla="*/ 11 h 21"/>
                    <a:gd name="T6" fmla="*/ 20 w 986"/>
                    <a:gd name="T7" fmla="*/ 21 h 21"/>
                    <a:gd name="T8" fmla="*/ 986 w 986"/>
                    <a:gd name="T9" fmla="*/ 21 h 21"/>
                    <a:gd name="T10" fmla="*/ 986 w 986"/>
                    <a:gd name="T11" fmla="*/ 11 h 21"/>
                  </a:gdLst>
                  <a:ahLst/>
                  <a:cxnLst>
                    <a:cxn ang="0">
                      <a:pos x="T0" y="T1"/>
                    </a:cxn>
                    <a:cxn ang="0">
                      <a:pos x="T2" y="T3"/>
                    </a:cxn>
                    <a:cxn ang="0">
                      <a:pos x="T4" y="T5"/>
                    </a:cxn>
                    <a:cxn ang="0">
                      <a:pos x="T6" y="T7"/>
                    </a:cxn>
                    <a:cxn ang="0">
                      <a:pos x="T8" y="T9"/>
                    </a:cxn>
                    <a:cxn ang="0">
                      <a:pos x="T10" y="T11"/>
                    </a:cxn>
                  </a:cxnLst>
                  <a:rect l="0" t="0" r="r" b="b"/>
                  <a:pathLst>
                    <a:path w="986" h="21">
                      <a:moveTo>
                        <a:pt x="0" y="0"/>
                      </a:moveTo>
                      <a:lnTo>
                        <a:pt x="986" y="0"/>
                      </a:lnTo>
                      <a:lnTo>
                        <a:pt x="986" y="11"/>
                      </a:lnTo>
                      <a:moveTo>
                        <a:pt x="20" y="21"/>
                      </a:moveTo>
                      <a:lnTo>
                        <a:pt x="986" y="21"/>
                      </a:lnTo>
                      <a:lnTo>
                        <a:pt x="986" y="11"/>
                      </a:lnTo>
                    </a:path>
                  </a:pathLst>
                </a:custGeom>
                <a:grp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65" name="Group 264">
                <a:extLst>
                  <a:ext uri="{FF2B5EF4-FFF2-40B4-BE49-F238E27FC236}">
                    <a16:creationId xmlns:a16="http://schemas.microsoft.com/office/drawing/2014/main" id="{84D1E279-C88D-F0A5-AF95-D966A589F43D}"/>
                  </a:ext>
                </a:extLst>
              </p:cNvPr>
              <p:cNvGrpSpPr/>
              <p:nvPr/>
            </p:nvGrpSpPr>
            <p:grpSpPr>
              <a:xfrm>
                <a:off x="1715331" y="894832"/>
                <a:ext cx="548640" cy="54793"/>
                <a:chOff x="3068637" y="3652981"/>
                <a:chExt cx="1565275" cy="33338"/>
              </a:xfrm>
              <a:solidFill>
                <a:schemeClr val="tx2"/>
              </a:solidFill>
            </p:grpSpPr>
            <p:sp>
              <p:nvSpPr>
                <p:cNvPr id="352" name="Freeform 11">
                  <a:extLst>
                    <a:ext uri="{FF2B5EF4-FFF2-40B4-BE49-F238E27FC236}">
                      <a16:creationId xmlns:a16="http://schemas.microsoft.com/office/drawing/2014/main" id="{1D17F974-2DDC-65AF-E2F4-832D7FA8B77F}"/>
                    </a:ext>
                  </a:extLst>
                </p:cNvPr>
                <p:cNvSpPr>
                  <a:spLocks/>
                </p:cNvSpPr>
                <p:nvPr/>
              </p:nvSpPr>
              <p:spPr bwMode="auto">
                <a:xfrm>
                  <a:off x="3068637" y="3652981"/>
                  <a:ext cx="1565275" cy="33338"/>
                </a:xfrm>
                <a:custGeom>
                  <a:avLst/>
                  <a:gdLst>
                    <a:gd name="T0" fmla="*/ 0 w 986"/>
                    <a:gd name="T1" fmla="*/ 0 h 21"/>
                    <a:gd name="T2" fmla="*/ 986 w 986"/>
                    <a:gd name="T3" fmla="*/ 0 h 21"/>
                    <a:gd name="T4" fmla="*/ 986 w 986"/>
                    <a:gd name="T5" fmla="*/ 21 h 21"/>
                    <a:gd name="T6" fmla="*/ 20 w 986"/>
                    <a:gd name="T7" fmla="*/ 21 h 21"/>
                    <a:gd name="T8" fmla="*/ 0 w 986"/>
                    <a:gd name="T9" fmla="*/ 0 h 21"/>
                  </a:gdLst>
                  <a:ahLst/>
                  <a:cxnLst>
                    <a:cxn ang="0">
                      <a:pos x="T0" y="T1"/>
                    </a:cxn>
                    <a:cxn ang="0">
                      <a:pos x="T2" y="T3"/>
                    </a:cxn>
                    <a:cxn ang="0">
                      <a:pos x="T4" y="T5"/>
                    </a:cxn>
                    <a:cxn ang="0">
                      <a:pos x="T6" y="T7"/>
                    </a:cxn>
                    <a:cxn ang="0">
                      <a:pos x="T8" y="T9"/>
                    </a:cxn>
                  </a:cxnLst>
                  <a:rect l="0" t="0" r="r" b="b"/>
                  <a:pathLst>
                    <a:path w="986" h="21">
                      <a:moveTo>
                        <a:pt x="0" y="0"/>
                      </a:moveTo>
                      <a:lnTo>
                        <a:pt x="986" y="0"/>
                      </a:lnTo>
                      <a:lnTo>
                        <a:pt x="986" y="21"/>
                      </a:lnTo>
                      <a:lnTo>
                        <a:pt x="20" y="2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3" name="Freeform 12">
                  <a:extLst>
                    <a:ext uri="{FF2B5EF4-FFF2-40B4-BE49-F238E27FC236}">
                      <a16:creationId xmlns:a16="http://schemas.microsoft.com/office/drawing/2014/main" id="{DD0E1C1F-691D-2F61-068A-CA58233AC1D0}"/>
                    </a:ext>
                  </a:extLst>
                </p:cNvPr>
                <p:cNvSpPr>
                  <a:spLocks noEditPoints="1"/>
                </p:cNvSpPr>
                <p:nvPr/>
              </p:nvSpPr>
              <p:spPr bwMode="auto">
                <a:xfrm>
                  <a:off x="3068637" y="3652981"/>
                  <a:ext cx="1565275" cy="33338"/>
                </a:xfrm>
                <a:custGeom>
                  <a:avLst/>
                  <a:gdLst>
                    <a:gd name="T0" fmla="*/ 0 w 986"/>
                    <a:gd name="T1" fmla="*/ 0 h 21"/>
                    <a:gd name="T2" fmla="*/ 986 w 986"/>
                    <a:gd name="T3" fmla="*/ 0 h 21"/>
                    <a:gd name="T4" fmla="*/ 986 w 986"/>
                    <a:gd name="T5" fmla="*/ 11 h 21"/>
                    <a:gd name="T6" fmla="*/ 20 w 986"/>
                    <a:gd name="T7" fmla="*/ 21 h 21"/>
                    <a:gd name="T8" fmla="*/ 986 w 986"/>
                    <a:gd name="T9" fmla="*/ 21 h 21"/>
                    <a:gd name="T10" fmla="*/ 986 w 986"/>
                    <a:gd name="T11" fmla="*/ 11 h 21"/>
                  </a:gdLst>
                  <a:ahLst/>
                  <a:cxnLst>
                    <a:cxn ang="0">
                      <a:pos x="T0" y="T1"/>
                    </a:cxn>
                    <a:cxn ang="0">
                      <a:pos x="T2" y="T3"/>
                    </a:cxn>
                    <a:cxn ang="0">
                      <a:pos x="T4" y="T5"/>
                    </a:cxn>
                    <a:cxn ang="0">
                      <a:pos x="T6" y="T7"/>
                    </a:cxn>
                    <a:cxn ang="0">
                      <a:pos x="T8" y="T9"/>
                    </a:cxn>
                    <a:cxn ang="0">
                      <a:pos x="T10" y="T11"/>
                    </a:cxn>
                  </a:cxnLst>
                  <a:rect l="0" t="0" r="r" b="b"/>
                  <a:pathLst>
                    <a:path w="986" h="21">
                      <a:moveTo>
                        <a:pt x="0" y="0"/>
                      </a:moveTo>
                      <a:lnTo>
                        <a:pt x="986" y="0"/>
                      </a:lnTo>
                      <a:lnTo>
                        <a:pt x="986" y="11"/>
                      </a:lnTo>
                      <a:moveTo>
                        <a:pt x="20" y="21"/>
                      </a:moveTo>
                      <a:lnTo>
                        <a:pt x="986" y="21"/>
                      </a:lnTo>
                      <a:lnTo>
                        <a:pt x="986" y="11"/>
                      </a:lnTo>
                    </a:path>
                  </a:pathLst>
                </a:custGeom>
                <a:grp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66" name="TextBox 265">
                <a:extLst>
                  <a:ext uri="{FF2B5EF4-FFF2-40B4-BE49-F238E27FC236}">
                    <a16:creationId xmlns:a16="http://schemas.microsoft.com/office/drawing/2014/main" id="{F863DC97-DE08-CF5C-95ED-194B6EB31AFB}"/>
                  </a:ext>
                </a:extLst>
              </p:cNvPr>
              <p:cNvSpPr txBox="1"/>
              <p:nvPr/>
            </p:nvSpPr>
            <p:spPr>
              <a:xfrm>
                <a:off x="1625993" y="1262592"/>
                <a:ext cx="424796" cy="738664"/>
              </a:xfrm>
              <a:prstGeom prst="rect">
                <a:avLst/>
              </a:prstGeom>
              <a:noFill/>
            </p:spPr>
            <p:txBody>
              <a:bodyPr wrap="none" lIns="0" tIns="0" rIns="0" bIns="0" rtlCol="0">
                <a:spAutoFit/>
              </a:bodyPr>
              <a:lstStyle/>
              <a:p>
                <a:r>
                  <a:rPr lang="en-US" sz="4800" dirty="0"/>
                  <a:t>…</a:t>
                </a:r>
              </a:p>
            </p:txBody>
          </p:sp>
          <p:sp>
            <p:nvSpPr>
              <p:cNvPr id="267" name="TextBox 266">
                <a:extLst>
                  <a:ext uri="{FF2B5EF4-FFF2-40B4-BE49-F238E27FC236}">
                    <a16:creationId xmlns:a16="http://schemas.microsoft.com/office/drawing/2014/main" id="{9DEE1BBD-DAA3-194E-C2A8-2ABCCFDEA2D4}"/>
                  </a:ext>
                </a:extLst>
              </p:cNvPr>
              <p:cNvSpPr txBox="1"/>
              <p:nvPr/>
            </p:nvSpPr>
            <p:spPr>
              <a:xfrm>
                <a:off x="1232762" y="3689994"/>
                <a:ext cx="424796" cy="738664"/>
              </a:xfrm>
              <a:prstGeom prst="rect">
                <a:avLst/>
              </a:prstGeom>
              <a:noFill/>
            </p:spPr>
            <p:txBody>
              <a:bodyPr wrap="none" lIns="0" tIns="0" rIns="0" bIns="0" rtlCol="0">
                <a:spAutoFit/>
              </a:bodyPr>
              <a:lstStyle/>
              <a:p>
                <a:r>
                  <a:rPr lang="en-US" sz="4800" dirty="0"/>
                  <a:t>…</a:t>
                </a:r>
              </a:p>
            </p:txBody>
          </p:sp>
          <p:grpSp>
            <p:nvGrpSpPr>
              <p:cNvPr id="268" name="Group 267">
                <a:extLst>
                  <a:ext uri="{FF2B5EF4-FFF2-40B4-BE49-F238E27FC236}">
                    <a16:creationId xmlns:a16="http://schemas.microsoft.com/office/drawing/2014/main" id="{9646326E-FC13-4EB1-2A74-A65BC332C329}"/>
                  </a:ext>
                </a:extLst>
              </p:cNvPr>
              <p:cNvGrpSpPr/>
              <p:nvPr/>
            </p:nvGrpSpPr>
            <p:grpSpPr>
              <a:xfrm flipH="1">
                <a:off x="9351680" y="2582053"/>
                <a:ext cx="453625" cy="512109"/>
                <a:chOff x="4851761" y="2769085"/>
                <a:chExt cx="387404" cy="437980"/>
              </a:xfrm>
            </p:grpSpPr>
            <p:cxnSp>
              <p:nvCxnSpPr>
                <p:cNvPr id="350" name="Straight Connector 349">
                  <a:extLst>
                    <a:ext uri="{FF2B5EF4-FFF2-40B4-BE49-F238E27FC236}">
                      <a16:creationId xmlns:a16="http://schemas.microsoft.com/office/drawing/2014/main" id="{C7727122-FA5A-70B8-C292-834FE49A58FE}"/>
                    </a:ext>
                  </a:extLst>
                </p:cNvPr>
                <p:cNvCxnSpPr>
                  <a:cxnSpLocks noChangeAspect="1"/>
                </p:cNvCxnSpPr>
                <p:nvPr/>
              </p:nvCxnSpPr>
              <p:spPr>
                <a:xfrm flipV="1">
                  <a:off x="4879944" y="2776509"/>
                  <a:ext cx="219456" cy="253772"/>
                </a:xfrm>
                <a:prstGeom prst="line">
                  <a:avLst/>
                </a:prstGeom>
              </p:spPr>
              <p:style>
                <a:lnRef idx="3">
                  <a:schemeClr val="accent1"/>
                </a:lnRef>
                <a:fillRef idx="0">
                  <a:schemeClr val="accent1"/>
                </a:fillRef>
                <a:effectRef idx="2">
                  <a:schemeClr val="accent1"/>
                </a:effectRef>
                <a:fontRef idx="minor">
                  <a:schemeClr val="tx1"/>
                </a:fontRef>
              </p:style>
            </p:cxnSp>
            <p:sp>
              <p:nvSpPr>
                <p:cNvPr id="351" name="Arc 350">
                  <a:extLst>
                    <a:ext uri="{FF2B5EF4-FFF2-40B4-BE49-F238E27FC236}">
                      <a16:creationId xmlns:a16="http://schemas.microsoft.com/office/drawing/2014/main" id="{B8AB4641-C8B9-2981-74ED-0A29303CFD00}"/>
                    </a:ext>
                  </a:extLst>
                </p:cNvPr>
                <p:cNvSpPr/>
                <p:nvPr/>
              </p:nvSpPr>
              <p:spPr>
                <a:xfrm>
                  <a:off x="4851761" y="2769085"/>
                  <a:ext cx="387404" cy="437980"/>
                </a:xfrm>
                <a:prstGeom prst="arc">
                  <a:avLst>
                    <a:gd name="adj1" fmla="val 17014391"/>
                    <a:gd name="adj2" fmla="val 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grpSp>
            <p:nvGrpSpPr>
              <p:cNvPr id="269" name="Group 268">
                <a:extLst>
                  <a:ext uri="{FF2B5EF4-FFF2-40B4-BE49-F238E27FC236}">
                    <a16:creationId xmlns:a16="http://schemas.microsoft.com/office/drawing/2014/main" id="{98D7F58D-A9DD-2FCD-580F-1CD496AC73FA}"/>
                  </a:ext>
                </a:extLst>
              </p:cNvPr>
              <p:cNvGrpSpPr>
                <a:grpSpLocks noChangeAspect="1"/>
              </p:cNvGrpSpPr>
              <p:nvPr/>
            </p:nvGrpSpPr>
            <p:grpSpPr>
              <a:xfrm>
                <a:off x="7310633" y="2591081"/>
                <a:ext cx="453625" cy="512109"/>
                <a:chOff x="4851761" y="2769085"/>
                <a:chExt cx="387404" cy="437980"/>
              </a:xfrm>
            </p:grpSpPr>
            <p:cxnSp>
              <p:nvCxnSpPr>
                <p:cNvPr id="348" name="Straight Connector 347">
                  <a:extLst>
                    <a:ext uri="{FF2B5EF4-FFF2-40B4-BE49-F238E27FC236}">
                      <a16:creationId xmlns:a16="http://schemas.microsoft.com/office/drawing/2014/main" id="{983774A2-00AA-E9CF-5104-11E3D5FB9545}"/>
                    </a:ext>
                  </a:extLst>
                </p:cNvPr>
                <p:cNvCxnSpPr>
                  <a:cxnSpLocks noChangeAspect="1"/>
                </p:cNvCxnSpPr>
                <p:nvPr/>
              </p:nvCxnSpPr>
              <p:spPr>
                <a:xfrm flipV="1">
                  <a:off x="4879944" y="2776509"/>
                  <a:ext cx="219456" cy="253772"/>
                </a:xfrm>
                <a:prstGeom prst="line">
                  <a:avLst/>
                </a:prstGeom>
              </p:spPr>
              <p:style>
                <a:lnRef idx="3">
                  <a:schemeClr val="accent1"/>
                </a:lnRef>
                <a:fillRef idx="0">
                  <a:schemeClr val="accent1"/>
                </a:fillRef>
                <a:effectRef idx="2">
                  <a:schemeClr val="accent1"/>
                </a:effectRef>
                <a:fontRef idx="minor">
                  <a:schemeClr val="tx1"/>
                </a:fontRef>
              </p:style>
            </p:cxnSp>
            <p:sp>
              <p:nvSpPr>
                <p:cNvPr id="349" name="Arc 348">
                  <a:extLst>
                    <a:ext uri="{FF2B5EF4-FFF2-40B4-BE49-F238E27FC236}">
                      <a16:creationId xmlns:a16="http://schemas.microsoft.com/office/drawing/2014/main" id="{4EF27DFF-B46E-A915-4DDB-F9FC8E8C143F}"/>
                    </a:ext>
                  </a:extLst>
                </p:cNvPr>
                <p:cNvSpPr/>
                <p:nvPr/>
              </p:nvSpPr>
              <p:spPr>
                <a:xfrm>
                  <a:off x="4851761" y="2769085"/>
                  <a:ext cx="387404" cy="437980"/>
                </a:xfrm>
                <a:prstGeom prst="arc">
                  <a:avLst>
                    <a:gd name="adj1" fmla="val 17014391"/>
                    <a:gd name="adj2" fmla="val 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grpSp>
            <p:nvGrpSpPr>
              <p:cNvPr id="270" name="Group 269">
                <a:extLst>
                  <a:ext uri="{FF2B5EF4-FFF2-40B4-BE49-F238E27FC236}">
                    <a16:creationId xmlns:a16="http://schemas.microsoft.com/office/drawing/2014/main" id="{B34DA17A-FB04-0BC1-2F5E-E2137E6160BE}"/>
                  </a:ext>
                </a:extLst>
              </p:cNvPr>
              <p:cNvGrpSpPr>
                <a:grpSpLocks noChangeAspect="1"/>
              </p:cNvGrpSpPr>
              <p:nvPr/>
            </p:nvGrpSpPr>
            <p:grpSpPr>
              <a:xfrm flipH="1" flipV="1">
                <a:off x="5631867" y="3519666"/>
                <a:ext cx="301752" cy="340656"/>
                <a:chOff x="4851761" y="2769085"/>
                <a:chExt cx="387404" cy="437980"/>
              </a:xfrm>
            </p:grpSpPr>
            <p:cxnSp>
              <p:nvCxnSpPr>
                <p:cNvPr id="346" name="Straight Connector 345">
                  <a:extLst>
                    <a:ext uri="{FF2B5EF4-FFF2-40B4-BE49-F238E27FC236}">
                      <a16:creationId xmlns:a16="http://schemas.microsoft.com/office/drawing/2014/main" id="{10CA93BA-301E-06E6-DA17-8EB5F0BAF2CA}"/>
                    </a:ext>
                  </a:extLst>
                </p:cNvPr>
                <p:cNvCxnSpPr>
                  <a:cxnSpLocks noChangeAspect="1"/>
                </p:cNvCxnSpPr>
                <p:nvPr/>
              </p:nvCxnSpPr>
              <p:spPr>
                <a:xfrm flipV="1">
                  <a:off x="4879944" y="2776509"/>
                  <a:ext cx="219456" cy="253772"/>
                </a:xfrm>
                <a:prstGeom prst="line">
                  <a:avLst/>
                </a:prstGeom>
              </p:spPr>
              <p:style>
                <a:lnRef idx="3">
                  <a:schemeClr val="accent1"/>
                </a:lnRef>
                <a:fillRef idx="0">
                  <a:schemeClr val="accent1"/>
                </a:fillRef>
                <a:effectRef idx="2">
                  <a:schemeClr val="accent1"/>
                </a:effectRef>
                <a:fontRef idx="minor">
                  <a:schemeClr val="tx1"/>
                </a:fontRef>
              </p:style>
            </p:cxnSp>
            <p:sp>
              <p:nvSpPr>
                <p:cNvPr id="347" name="Arc 346">
                  <a:extLst>
                    <a:ext uri="{FF2B5EF4-FFF2-40B4-BE49-F238E27FC236}">
                      <a16:creationId xmlns:a16="http://schemas.microsoft.com/office/drawing/2014/main" id="{AE50A251-932D-1205-480E-E49111D7957B}"/>
                    </a:ext>
                  </a:extLst>
                </p:cNvPr>
                <p:cNvSpPr/>
                <p:nvPr/>
              </p:nvSpPr>
              <p:spPr>
                <a:xfrm>
                  <a:off x="4851761" y="2769085"/>
                  <a:ext cx="387404" cy="437980"/>
                </a:xfrm>
                <a:prstGeom prst="arc">
                  <a:avLst>
                    <a:gd name="adj1" fmla="val 17014391"/>
                    <a:gd name="adj2" fmla="val 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grpSp>
            <p:nvGrpSpPr>
              <p:cNvPr id="271" name="Group 270">
                <a:extLst>
                  <a:ext uri="{FF2B5EF4-FFF2-40B4-BE49-F238E27FC236}">
                    <a16:creationId xmlns:a16="http://schemas.microsoft.com/office/drawing/2014/main" id="{859554B9-B7CE-432B-EF34-A434AB677FC9}"/>
                  </a:ext>
                </a:extLst>
              </p:cNvPr>
              <p:cNvGrpSpPr>
                <a:grpSpLocks noChangeAspect="1"/>
              </p:cNvGrpSpPr>
              <p:nvPr/>
            </p:nvGrpSpPr>
            <p:grpSpPr>
              <a:xfrm flipH="1" flipV="1">
                <a:off x="6926631" y="3500616"/>
                <a:ext cx="301752" cy="340656"/>
                <a:chOff x="4851761" y="2769085"/>
                <a:chExt cx="387404" cy="437980"/>
              </a:xfrm>
            </p:grpSpPr>
            <p:cxnSp>
              <p:nvCxnSpPr>
                <p:cNvPr id="344" name="Straight Connector 343">
                  <a:extLst>
                    <a:ext uri="{FF2B5EF4-FFF2-40B4-BE49-F238E27FC236}">
                      <a16:creationId xmlns:a16="http://schemas.microsoft.com/office/drawing/2014/main" id="{4098DE97-DA2C-3956-8792-06BC76E8DB7B}"/>
                    </a:ext>
                  </a:extLst>
                </p:cNvPr>
                <p:cNvCxnSpPr>
                  <a:cxnSpLocks noChangeAspect="1"/>
                </p:cNvCxnSpPr>
                <p:nvPr/>
              </p:nvCxnSpPr>
              <p:spPr>
                <a:xfrm flipV="1">
                  <a:off x="4879944" y="2776509"/>
                  <a:ext cx="219456" cy="253772"/>
                </a:xfrm>
                <a:prstGeom prst="line">
                  <a:avLst/>
                </a:prstGeom>
              </p:spPr>
              <p:style>
                <a:lnRef idx="3">
                  <a:schemeClr val="accent1"/>
                </a:lnRef>
                <a:fillRef idx="0">
                  <a:schemeClr val="accent1"/>
                </a:fillRef>
                <a:effectRef idx="2">
                  <a:schemeClr val="accent1"/>
                </a:effectRef>
                <a:fontRef idx="minor">
                  <a:schemeClr val="tx1"/>
                </a:fontRef>
              </p:style>
            </p:cxnSp>
            <p:sp>
              <p:nvSpPr>
                <p:cNvPr id="345" name="Arc 344">
                  <a:extLst>
                    <a:ext uri="{FF2B5EF4-FFF2-40B4-BE49-F238E27FC236}">
                      <a16:creationId xmlns:a16="http://schemas.microsoft.com/office/drawing/2014/main" id="{89E1596D-7CE5-DBA9-B6CE-B762C02B8EE9}"/>
                    </a:ext>
                  </a:extLst>
                </p:cNvPr>
                <p:cNvSpPr/>
                <p:nvPr/>
              </p:nvSpPr>
              <p:spPr>
                <a:xfrm>
                  <a:off x="4851761" y="2769085"/>
                  <a:ext cx="387404" cy="437980"/>
                </a:xfrm>
                <a:prstGeom prst="arc">
                  <a:avLst>
                    <a:gd name="adj1" fmla="val 17014391"/>
                    <a:gd name="adj2" fmla="val 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grpSp>
            <p:nvGrpSpPr>
              <p:cNvPr id="272" name="Group 271">
                <a:extLst>
                  <a:ext uri="{FF2B5EF4-FFF2-40B4-BE49-F238E27FC236}">
                    <a16:creationId xmlns:a16="http://schemas.microsoft.com/office/drawing/2014/main" id="{28CD9BE7-1D0B-1BDA-25B8-0BCB41887B56}"/>
                  </a:ext>
                </a:extLst>
              </p:cNvPr>
              <p:cNvGrpSpPr>
                <a:grpSpLocks noChangeAspect="1"/>
              </p:cNvGrpSpPr>
              <p:nvPr/>
            </p:nvGrpSpPr>
            <p:grpSpPr>
              <a:xfrm flipH="1" flipV="1">
                <a:off x="8231814" y="3509329"/>
                <a:ext cx="301752" cy="340656"/>
                <a:chOff x="4851761" y="2769085"/>
                <a:chExt cx="387404" cy="437980"/>
              </a:xfrm>
            </p:grpSpPr>
            <p:cxnSp>
              <p:nvCxnSpPr>
                <p:cNvPr id="342" name="Straight Connector 341">
                  <a:extLst>
                    <a:ext uri="{FF2B5EF4-FFF2-40B4-BE49-F238E27FC236}">
                      <a16:creationId xmlns:a16="http://schemas.microsoft.com/office/drawing/2014/main" id="{2F5F3251-9110-E5CC-3A59-BF5148FA66AF}"/>
                    </a:ext>
                  </a:extLst>
                </p:cNvPr>
                <p:cNvCxnSpPr>
                  <a:cxnSpLocks noChangeAspect="1"/>
                </p:cNvCxnSpPr>
                <p:nvPr/>
              </p:nvCxnSpPr>
              <p:spPr>
                <a:xfrm flipV="1">
                  <a:off x="4879944" y="2776509"/>
                  <a:ext cx="219456" cy="253772"/>
                </a:xfrm>
                <a:prstGeom prst="line">
                  <a:avLst/>
                </a:prstGeom>
              </p:spPr>
              <p:style>
                <a:lnRef idx="3">
                  <a:schemeClr val="accent1"/>
                </a:lnRef>
                <a:fillRef idx="0">
                  <a:schemeClr val="accent1"/>
                </a:fillRef>
                <a:effectRef idx="2">
                  <a:schemeClr val="accent1"/>
                </a:effectRef>
                <a:fontRef idx="minor">
                  <a:schemeClr val="tx1"/>
                </a:fontRef>
              </p:style>
            </p:cxnSp>
            <p:sp>
              <p:nvSpPr>
                <p:cNvPr id="343" name="Arc 342">
                  <a:extLst>
                    <a:ext uri="{FF2B5EF4-FFF2-40B4-BE49-F238E27FC236}">
                      <a16:creationId xmlns:a16="http://schemas.microsoft.com/office/drawing/2014/main" id="{59725998-CDEB-27BB-1B31-46EA2FF1C486}"/>
                    </a:ext>
                  </a:extLst>
                </p:cNvPr>
                <p:cNvSpPr/>
                <p:nvPr/>
              </p:nvSpPr>
              <p:spPr>
                <a:xfrm>
                  <a:off x="4851761" y="2769085"/>
                  <a:ext cx="387404" cy="437980"/>
                </a:xfrm>
                <a:prstGeom prst="arc">
                  <a:avLst>
                    <a:gd name="adj1" fmla="val 17014391"/>
                    <a:gd name="adj2" fmla="val 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grpSp>
            <p:nvGrpSpPr>
              <p:cNvPr id="273" name="Group 272">
                <a:extLst>
                  <a:ext uri="{FF2B5EF4-FFF2-40B4-BE49-F238E27FC236}">
                    <a16:creationId xmlns:a16="http://schemas.microsoft.com/office/drawing/2014/main" id="{CB10B014-612D-13A7-A6A8-C60AB7361F34}"/>
                  </a:ext>
                </a:extLst>
              </p:cNvPr>
              <p:cNvGrpSpPr>
                <a:grpSpLocks noChangeAspect="1"/>
              </p:cNvGrpSpPr>
              <p:nvPr/>
            </p:nvGrpSpPr>
            <p:grpSpPr>
              <a:xfrm flipH="1" flipV="1">
                <a:off x="9520381" y="3509008"/>
                <a:ext cx="310896" cy="350979"/>
                <a:chOff x="4851761" y="2769085"/>
                <a:chExt cx="387404" cy="437980"/>
              </a:xfrm>
            </p:grpSpPr>
            <p:cxnSp>
              <p:nvCxnSpPr>
                <p:cNvPr id="340" name="Straight Connector 339">
                  <a:extLst>
                    <a:ext uri="{FF2B5EF4-FFF2-40B4-BE49-F238E27FC236}">
                      <a16:creationId xmlns:a16="http://schemas.microsoft.com/office/drawing/2014/main" id="{A4ABE520-3640-1BD3-4B04-600AC42E6C14}"/>
                    </a:ext>
                  </a:extLst>
                </p:cNvPr>
                <p:cNvCxnSpPr>
                  <a:cxnSpLocks noChangeAspect="1"/>
                </p:cNvCxnSpPr>
                <p:nvPr/>
              </p:nvCxnSpPr>
              <p:spPr>
                <a:xfrm flipV="1">
                  <a:off x="4879944" y="2776509"/>
                  <a:ext cx="219456" cy="253772"/>
                </a:xfrm>
                <a:prstGeom prst="line">
                  <a:avLst/>
                </a:prstGeom>
              </p:spPr>
              <p:style>
                <a:lnRef idx="3">
                  <a:schemeClr val="accent1"/>
                </a:lnRef>
                <a:fillRef idx="0">
                  <a:schemeClr val="accent1"/>
                </a:fillRef>
                <a:effectRef idx="2">
                  <a:schemeClr val="accent1"/>
                </a:effectRef>
                <a:fontRef idx="minor">
                  <a:schemeClr val="tx1"/>
                </a:fontRef>
              </p:style>
            </p:cxnSp>
            <p:sp>
              <p:nvSpPr>
                <p:cNvPr id="341" name="Arc 340">
                  <a:extLst>
                    <a:ext uri="{FF2B5EF4-FFF2-40B4-BE49-F238E27FC236}">
                      <a16:creationId xmlns:a16="http://schemas.microsoft.com/office/drawing/2014/main" id="{BF78CEFE-E536-EDCC-7C64-7967F20A8C40}"/>
                    </a:ext>
                  </a:extLst>
                </p:cNvPr>
                <p:cNvSpPr/>
                <p:nvPr/>
              </p:nvSpPr>
              <p:spPr>
                <a:xfrm>
                  <a:off x="4851761" y="2769085"/>
                  <a:ext cx="387404" cy="437980"/>
                </a:xfrm>
                <a:prstGeom prst="arc">
                  <a:avLst>
                    <a:gd name="adj1" fmla="val 17014391"/>
                    <a:gd name="adj2" fmla="val 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grpSp>
            <p:nvGrpSpPr>
              <p:cNvPr id="274" name="Group 273">
                <a:extLst>
                  <a:ext uri="{FF2B5EF4-FFF2-40B4-BE49-F238E27FC236}">
                    <a16:creationId xmlns:a16="http://schemas.microsoft.com/office/drawing/2014/main" id="{19C96457-97AB-BC95-0D2F-282D2F632200}"/>
                  </a:ext>
                </a:extLst>
              </p:cNvPr>
              <p:cNvGrpSpPr>
                <a:grpSpLocks noChangeAspect="1"/>
              </p:cNvGrpSpPr>
              <p:nvPr/>
            </p:nvGrpSpPr>
            <p:grpSpPr>
              <a:xfrm flipH="1" flipV="1">
                <a:off x="2962678" y="3534165"/>
                <a:ext cx="301752" cy="340656"/>
                <a:chOff x="4851761" y="2769085"/>
                <a:chExt cx="387404" cy="437980"/>
              </a:xfrm>
            </p:grpSpPr>
            <p:cxnSp>
              <p:nvCxnSpPr>
                <p:cNvPr id="338" name="Straight Connector 337">
                  <a:extLst>
                    <a:ext uri="{FF2B5EF4-FFF2-40B4-BE49-F238E27FC236}">
                      <a16:creationId xmlns:a16="http://schemas.microsoft.com/office/drawing/2014/main" id="{64935BCD-1243-39E9-FB87-ADC8945A6F18}"/>
                    </a:ext>
                  </a:extLst>
                </p:cNvPr>
                <p:cNvCxnSpPr>
                  <a:cxnSpLocks noChangeAspect="1"/>
                </p:cNvCxnSpPr>
                <p:nvPr/>
              </p:nvCxnSpPr>
              <p:spPr>
                <a:xfrm flipV="1">
                  <a:off x="4879944" y="2776509"/>
                  <a:ext cx="219456" cy="253772"/>
                </a:xfrm>
                <a:prstGeom prst="line">
                  <a:avLst/>
                </a:prstGeom>
              </p:spPr>
              <p:style>
                <a:lnRef idx="3">
                  <a:schemeClr val="accent1"/>
                </a:lnRef>
                <a:fillRef idx="0">
                  <a:schemeClr val="accent1"/>
                </a:fillRef>
                <a:effectRef idx="2">
                  <a:schemeClr val="accent1"/>
                </a:effectRef>
                <a:fontRef idx="minor">
                  <a:schemeClr val="tx1"/>
                </a:fontRef>
              </p:style>
            </p:cxnSp>
            <p:sp>
              <p:nvSpPr>
                <p:cNvPr id="339" name="Arc 338">
                  <a:extLst>
                    <a:ext uri="{FF2B5EF4-FFF2-40B4-BE49-F238E27FC236}">
                      <a16:creationId xmlns:a16="http://schemas.microsoft.com/office/drawing/2014/main" id="{6722C4FC-F5B0-E68B-7A5D-3202B8B21BA3}"/>
                    </a:ext>
                  </a:extLst>
                </p:cNvPr>
                <p:cNvSpPr/>
                <p:nvPr/>
              </p:nvSpPr>
              <p:spPr>
                <a:xfrm>
                  <a:off x="4851761" y="2769085"/>
                  <a:ext cx="387404" cy="437980"/>
                </a:xfrm>
                <a:prstGeom prst="arc">
                  <a:avLst>
                    <a:gd name="adj1" fmla="val 17014391"/>
                    <a:gd name="adj2" fmla="val 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grpSp>
            <p:nvGrpSpPr>
              <p:cNvPr id="275" name="Group 274">
                <a:extLst>
                  <a:ext uri="{FF2B5EF4-FFF2-40B4-BE49-F238E27FC236}">
                    <a16:creationId xmlns:a16="http://schemas.microsoft.com/office/drawing/2014/main" id="{69E0D269-FE01-DD4C-E903-95B00E0EC3B1}"/>
                  </a:ext>
                </a:extLst>
              </p:cNvPr>
              <p:cNvGrpSpPr>
                <a:grpSpLocks noChangeAspect="1"/>
              </p:cNvGrpSpPr>
              <p:nvPr/>
            </p:nvGrpSpPr>
            <p:grpSpPr>
              <a:xfrm rot="5400000" flipV="1">
                <a:off x="3449099" y="882415"/>
                <a:ext cx="502920" cy="567760"/>
                <a:chOff x="4851761" y="2769085"/>
                <a:chExt cx="387404" cy="437980"/>
              </a:xfrm>
            </p:grpSpPr>
            <p:cxnSp>
              <p:nvCxnSpPr>
                <p:cNvPr id="336" name="Straight Connector 335">
                  <a:extLst>
                    <a:ext uri="{FF2B5EF4-FFF2-40B4-BE49-F238E27FC236}">
                      <a16:creationId xmlns:a16="http://schemas.microsoft.com/office/drawing/2014/main" id="{B59A54BB-3AAE-2CA2-4C43-7917DAF65349}"/>
                    </a:ext>
                  </a:extLst>
                </p:cNvPr>
                <p:cNvCxnSpPr>
                  <a:cxnSpLocks noChangeAspect="1"/>
                </p:cNvCxnSpPr>
                <p:nvPr/>
              </p:nvCxnSpPr>
              <p:spPr>
                <a:xfrm flipV="1">
                  <a:off x="4879944" y="2776509"/>
                  <a:ext cx="219456" cy="253772"/>
                </a:xfrm>
                <a:prstGeom prst="line">
                  <a:avLst/>
                </a:prstGeom>
              </p:spPr>
              <p:style>
                <a:lnRef idx="3">
                  <a:schemeClr val="accent1"/>
                </a:lnRef>
                <a:fillRef idx="0">
                  <a:schemeClr val="accent1"/>
                </a:fillRef>
                <a:effectRef idx="2">
                  <a:schemeClr val="accent1"/>
                </a:effectRef>
                <a:fontRef idx="minor">
                  <a:schemeClr val="tx1"/>
                </a:fontRef>
              </p:style>
            </p:cxnSp>
            <p:sp>
              <p:nvSpPr>
                <p:cNvPr id="337" name="Arc 336">
                  <a:extLst>
                    <a:ext uri="{FF2B5EF4-FFF2-40B4-BE49-F238E27FC236}">
                      <a16:creationId xmlns:a16="http://schemas.microsoft.com/office/drawing/2014/main" id="{130442D4-995C-DB58-1E9D-436DC29AA4B0}"/>
                    </a:ext>
                  </a:extLst>
                </p:cNvPr>
                <p:cNvSpPr/>
                <p:nvPr/>
              </p:nvSpPr>
              <p:spPr>
                <a:xfrm>
                  <a:off x="4851761" y="2769085"/>
                  <a:ext cx="387404" cy="437980"/>
                </a:xfrm>
                <a:prstGeom prst="arc">
                  <a:avLst>
                    <a:gd name="adj1" fmla="val 17014391"/>
                    <a:gd name="adj2" fmla="val 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grpSp>
            <p:nvGrpSpPr>
              <p:cNvPr id="276" name="Group 275">
                <a:extLst>
                  <a:ext uri="{FF2B5EF4-FFF2-40B4-BE49-F238E27FC236}">
                    <a16:creationId xmlns:a16="http://schemas.microsoft.com/office/drawing/2014/main" id="{38444933-8D2E-3E71-AEAB-0547A8ECA9BF}"/>
                  </a:ext>
                </a:extLst>
              </p:cNvPr>
              <p:cNvGrpSpPr/>
              <p:nvPr/>
            </p:nvGrpSpPr>
            <p:grpSpPr>
              <a:xfrm>
                <a:off x="1400332" y="2849345"/>
                <a:ext cx="457200" cy="33338"/>
                <a:chOff x="3068637" y="3652981"/>
                <a:chExt cx="1565275" cy="33338"/>
              </a:xfrm>
              <a:solidFill>
                <a:schemeClr val="tx2"/>
              </a:solidFill>
            </p:grpSpPr>
            <p:sp>
              <p:nvSpPr>
                <p:cNvPr id="334" name="Freeform 11">
                  <a:extLst>
                    <a:ext uri="{FF2B5EF4-FFF2-40B4-BE49-F238E27FC236}">
                      <a16:creationId xmlns:a16="http://schemas.microsoft.com/office/drawing/2014/main" id="{44534629-ECE8-6F6C-39DB-2E44AD4E6CAF}"/>
                    </a:ext>
                  </a:extLst>
                </p:cNvPr>
                <p:cNvSpPr>
                  <a:spLocks/>
                </p:cNvSpPr>
                <p:nvPr/>
              </p:nvSpPr>
              <p:spPr bwMode="auto">
                <a:xfrm>
                  <a:off x="3068637" y="3652981"/>
                  <a:ext cx="1565275" cy="33338"/>
                </a:xfrm>
                <a:custGeom>
                  <a:avLst/>
                  <a:gdLst>
                    <a:gd name="T0" fmla="*/ 0 w 986"/>
                    <a:gd name="T1" fmla="*/ 0 h 21"/>
                    <a:gd name="T2" fmla="*/ 986 w 986"/>
                    <a:gd name="T3" fmla="*/ 0 h 21"/>
                    <a:gd name="T4" fmla="*/ 986 w 986"/>
                    <a:gd name="T5" fmla="*/ 21 h 21"/>
                    <a:gd name="T6" fmla="*/ 20 w 986"/>
                    <a:gd name="T7" fmla="*/ 21 h 21"/>
                    <a:gd name="T8" fmla="*/ 0 w 986"/>
                    <a:gd name="T9" fmla="*/ 0 h 21"/>
                  </a:gdLst>
                  <a:ahLst/>
                  <a:cxnLst>
                    <a:cxn ang="0">
                      <a:pos x="T0" y="T1"/>
                    </a:cxn>
                    <a:cxn ang="0">
                      <a:pos x="T2" y="T3"/>
                    </a:cxn>
                    <a:cxn ang="0">
                      <a:pos x="T4" y="T5"/>
                    </a:cxn>
                    <a:cxn ang="0">
                      <a:pos x="T6" y="T7"/>
                    </a:cxn>
                    <a:cxn ang="0">
                      <a:pos x="T8" y="T9"/>
                    </a:cxn>
                  </a:cxnLst>
                  <a:rect l="0" t="0" r="r" b="b"/>
                  <a:pathLst>
                    <a:path w="986" h="21">
                      <a:moveTo>
                        <a:pt x="0" y="0"/>
                      </a:moveTo>
                      <a:lnTo>
                        <a:pt x="986" y="0"/>
                      </a:lnTo>
                      <a:lnTo>
                        <a:pt x="986" y="21"/>
                      </a:lnTo>
                      <a:lnTo>
                        <a:pt x="20" y="2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 name="Freeform 12">
                  <a:extLst>
                    <a:ext uri="{FF2B5EF4-FFF2-40B4-BE49-F238E27FC236}">
                      <a16:creationId xmlns:a16="http://schemas.microsoft.com/office/drawing/2014/main" id="{678CC2B8-E631-CF71-766F-B278F5ABF5B5}"/>
                    </a:ext>
                  </a:extLst>
                </p:cNvPr>
                <p:cNvSpPr>
                  <a:spLocks noEditPoints="1"/>
                </p:cNvSpPr>
                <p:nvPr/>
              </p:nvSpPr>
              <p:spPr bwMode="auto">
                <a:xfrm>
                  <a:off x="3068637" y="3652981"/>
                  <a:ext cx="1565275" cy="33338"/>
                </a:xfrm>
                <a:custGeom>
                  <a:avLst/>
                  <a:gdLst>
                    <a:gd name="T0" fmla="*/ 0 w 986"/>
                    <a:gd name="T1" fmla="*/ 0 h 21"/>
                    <a:gd name="T2" fmla="*/ 986 w 986"/>
                    <a:gd name="T3" fmla="*/ 0 h 21"/>
                    <a:gd name="T4" fmla="*/ 986 w 986"/>
                    <a:gd name="T5" fmla="*/ 11 h 21"/>
                    <a:gd name="T6" fmla="*/ 20 w 986"/>
                    <a:gd name="T7" fmla="*/ 21 h 21"/>
                    <a:gd name="T8" fmla="*/ 986 w 986"/>
                    <a:gd name="T9" fmla="*/ 21 h 21"/>
                    <a:gd name="T10" fmla="*/ 986 w 986"/>
                    <a:gd name="T11" fmla="*/ 11 h 21"/>
                  </a:gdLst>
                  <a:ahLst/>
                  <a:cxnLst>
                    <a:cxn ang="0">
                      <a:pos x="T0" y="T1"/>
                    </a:cxn>
                    <a:cxn ang="0">
                      <a:pos x="T2" y="T3"/>
                    </a:cxn>
                    <a:cxn ang="0">
                      <a:pos x="T4" y="T5"/>
                    </a:cxn>
                    <a:cxn ang="0">
                      <a:pos x="T6" y="T7"/>
                    </a:cxn>
                    <a:cxn ang="0">
                      <a:pos x="T8" y="T9"/>
                    </a:cxn>
                    <a:cxn ang="0">
                      <a:pos x="T10" y="T11"/>
                    </a:cxn>
                  </a:cxnLst>
                  <a:rect l="0" t="0" r="r" b="b"/>
                  <a:pathLst>
                    <a:path w="986" h="21">
                      <a:moveTo>
                        <a:pt x="0" y="0"/>
                      </a:moveTo>
                      <a:lnTo>
                        <a:pt x="986" y="0"/>
                      </a:lnTo>
                      <a:lnTo>
                        <a:pt x="986" y="11"/>
                      </a:lnTo>
                      <a:moveTo>
                        <a:pt x="20" y="21"/>
                      </a:moveTo>
                      <a:lnTo>
                        <a:pt x="986" y="21"/>
                      </a:lnTo>
                      <a:lnTo>
                        <a:pt x="986" y="11"/>
                      </a:lnTo>
                    </a:path>
                  </a:pathLst>
                </a:custGeom>
                <a:grp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77" name="Group 276">
                <a:extLst>
                  <a:ext uri="{FF2B5EF4-FFF2-40B4-BE49-F238E27FC236}">
                    <a16:creationId xmlns:a16="http://schemas.microsoft.com/office/drawing/2014/main" id="{E4BEB55A-B42C-8A1D-F103-E146E2E75532}"/>
                  </a:ext>
                </a:extLst>
              </p:cNvPr>
              <p:cNvGrpSpPr/>
              <p:nvPr/>
            </p:nvGrpSpPr>
            <p:grpSpPr>
              <a:xfrm flipH="1">
                <a:off x="1857881" y="2590863"/>
                <a:ext cx="453625" cy="512109"/>
                <a:chOff x="4851761" y="2769085"/>
                <a:chExt cx="387404" cy="437980"/>
              </a:xfrm>
            </p:grpSpPr>
            <p:cxnSp>
              <p:nvCxnSpPr>
                <p:cNvPr id="332" name="Straight Connector 331">
                  <a:extLst>
                    <a:ext uri="{FF2B5EF4-FFF2-40B4-BE49-F238E27FC236}">
                      <a16:creationId xmlns:a16="http://schemas.microsoft.com/office/drawing/2014/main" id="{1C1AE0E8-E336-5394-8036-5528BCE61012}"/>
                    </a:ext>
                  </a:extLst>
                </p:cNvPr>
                <p:cNvCxnSpPr>
                  <a:cxnSpLocks noChangeAspect="1"/>
                </p:cNvCxnSpPr>
                <p:nvPr/>
              </p:nvCxnSpPr>
              <p:spPr>
                <a:xfrm flipV="1">
                  <a:off x="4879944" y="2776509"/>
                  <a:ext cx="219456" cy="253772"/>
                </a:xfrm>
                <a:prstGeom prst="line">
                  <a:avLst/>
                </a:prstGeom>
              </p:spPr>
              <p:style>
                <a:lnRef idx="3">
                  <a:schemeClr val="accent1"/>
                </a:lnRef>
                <a:fillRef idx="0">
                  <a:schemeClr val="accent1"/>
                </a:fillRef>
                <a:effectRef idx="2">
                  <a:schemeClr val="accent1"/>
                </a:effectRef>
                <a:fontRef idx="minor">
                  <a:schemeClr val="tx1"/>
                </a:fontRef>
              </p:style>
            </p:cxnSp>
            <p:sp>
              <p:nvSpPr>
                <p:cNvPr id="333" name="Arc 332">
                  <a:extLst>
                    <a:ext uri="{FF2B5EF4-FFF2-40B4-BE49-F238E27FC236}">
                      <a16:creationId xmlns:a16="http://schemas.microsoft.com/office/drawing/2014/main" id="{2B9C49A3-AE14-A684-01E2-77E5C1A99CFF}"/>
                    </a:ext>
                  </a:extLst>
                </p:cNvPr>
                <p:cNvSpPr/>
                <p:nvPr/>
              </p:nvSpPr>
              <p:spPr>
                <a:xfrm>
                  <a:off x="4851761" y="2769085"/>
                  <a:ext cx="387404" cy="437980"/>
                </a:xfrm>
                <a:prstGeom prst="arc">
                  <a:avLst>
                    <a:gd name="adj1" fmla="val 17014391"/>
                    <a:gd name="adj2" fmla="val 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pic>
            <p:nvPicPr>
              <p:cNvPr id="278" name="Graphic 277" descr="Work from home desk with solid fill">
                <a:extLst>
                  <a:ext uri="{FF2B5EF4-FFF2-40B4-BE49-F238E27FC236}">
                    <a16:creationId xmlns:a16="http://schemas.microsoft.com/office/drawing/2014/main" id="{859F2241-D87B-175C-8DF3-D7FE4D66DAE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56442" y="3984095"/>
                <a:ext cx="566391" cy="566391"/>
              </a:xfrm>
              <a:prstGeom prst="rect">
                <a:avLst/>
              </a:prstGeom>
            </p:spPr>
          </p:pic>
          <p:pic>
            <p:nvPicPr>
              <p:cNvPr id="279" name="Graphic 278" descr="Work from home desk with solid fill">
                <a:extLst>
                  <a:ext uri="{FF2B5EF4-FFF2-40B4-BE49-F238E27FC236}">
                    <a16:creationId xmlns:a16="http://schemas.microsoft.com/office/drawing/2014/main" id="{FB0F0EE5-F125-39E4-1470-5101E26805A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28873" y="3984095"/>
                <a:ext cx="566391" cy="566391"/>
              </a:xfrm>
              <a:prstGeom prst="rect">
                <a:avLst/>
              </a:prstGeom>
            </p:spPr>
          </p:pic>
          <p:pic>
            <p:nvPicPr>
              <p:cNvPr id="280" name="Graphic 279" descr="Work from home desk with solid fill">
                <a:extLst>
                  <a:ext uri="{FF2B5EF4-FFF2-40B4-BE49-F238E27FC236}">
                    <a16:creationId xmlns:a16="http://schemas.microsoft.com/office/drawing/2014/main" id="{2FF13A8A-9E94-F5F0-96CF-DDC7E407D1F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35085" y="3965226"/>
                <a:ext cx="566391" cy="566391"/>
              </a:xfrm>
              <a:prstGeom prst="rect">
                <a:avLst/>
              </a:prstGeom>
            </p:spPr>
          </p:pic>
          <p:pic>
            <p:nvPicPr>
              <p:cNvPr id="281" name="Graphic 280" descr="Work from home desk with solid fill">
                <a:extLst>
                  <a:ext uri="{FF2B5EF4-FFF2-40B4-BE49-F238E27FC236}">
                    <a16:creationId xmlns:a16="http://schemas.microsoft.com/office/drawing/2014/main" id="{EA580E15-FA13-45A1-AD18-B076A8B0B71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81058" y="3965225"/>
                <a:ext cx="566391" cy="566391"/>
              </a:xfrm>
              <a:prstGeom prst="rect">
                <a:avLst/>
              </a:prstGeom>
            </p:spPr>
          </p:pic>
          <p:pic>
            <p:nvPicPr>
              <p:cNvPr id="282" name="Graphic 281" descr="Work from home desk with solid fill">
                <a:extLst>
                  <a:ext uri="{FF2B5EF4-FFF2-40B4-BE49-F238E27FC236}">
                    <a16:creationId xmlns:a16="http://schemas.microsoft.com/office/drawing/2014/main" id="{D40229E0-F4B5-5918-37CF-A1E07F90EA2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37688" y="3954899"/>
                <a:ext cx="566391" cy="566391"/>
              </a:xfrm>
              <a:prstGeom prst="rect">
                <a:avLst/>
              </a:prstGeom>
            </p:spPr>
          </p:pic>
          <p:grpSp>
            <p:nvGrpSpPr>
              <p:cNvPr id="283" name="Graphic 117" descr="Desk outline">
                <a:extLst>
                  <a:ext uri="{FF2B5EF4-FFF2-40B4-BE49-F238E27FC236}">
                    <a16:creationId xmlns:a16="http://schemas.microsoft.com/office/drawing/2014/main" id="{D2826422-468C-5911-F7F1-9E06CA23E82E}"/>
                  </a:ext>
                </a:extLst>
              </p:cNvPr>
              <p:cNvGrpSpPr/>
              <p:nvPr/>
            </p:nvGrpSpPr>
            <p:grpSpPr>
              <a:xfrm>
                <a:off x="4860618" y="1074436"/>
                <a:ext cx="615557" cy="424111"/>
                <a:chOff x="4878996" y="1194703"/>
                <a:chExt cx="615557" cy="424111"/>
              </a:xfrm>
              <a:solidFill>
                <a:srgbClr val="000000"/>
              </a:solidFill>
            </p:grpSpPr>
            <p:sp>
              <p:nvSpPr>
                <p:cNvPr id="328" name="Freeform: Shape 327">
                  <a:extLst>
                    <a:ext uri="{FF2B5EF4-FFF2-40B4-BE49-F238E27FC236}">
                      <a16:creationId xmlns:a16="http://schemas.microsoft.com/office/drawing/2014/main" id="{24603EC7-AA0E-45CE-56DA-8D49E3ADF9D4}"/>
                    </a:ext>
                  </a:extLst>
                </p:cNvPr>
                <p:cNvSpPr/>
                <p:nvPr/>
              </p:nvSpPr>
              <p:spPr>
                <a:xfrm>
                  <a:off x="4878996" y="1194703"/>
                  <a:ext cx="615557" cy="424111"/>
                </a:xfrm>
                <a:custGeom>
                  <a:avLst/>
                  <a:gdLst>
                    <a:gd name="connsiteX0" fmla="*/ 615557 w 615557"/>
                    <a:gd name="connsiteY0" fmla="*/ 123661 h 424111"/>
                    <a:gd name="connsiteX1" fmla="*/ 526705 w 615557"/>
                    <a:gd name="connsiteY1" fmla="*/ 123661 h 424111"/>
                    <a:gd name="connsiteX2" fmla="*/ 526705 w 615557"/>
                    <a:gd name="connsiteY2" fmla="*/ 21984 h 424111"/>
                    <a:gd name="connsiteX3" fmla="*/ 469912 w 615557"/>
                    <a:gd name="connsiteY3" fmla="*/ 21984 h 424111"/>
                    <a:gd name="connsiteX4" fmla="*/ 469912 w 615557"/>
                    <a:gd name="connsiteY4" fmla="*/ 43968 h 424111"/>
                    <a:gd name="connsiteX5" fmla="*/ 446096 w 615557"/>
                    <a:gd name="connsiteY5" fmla="*/ 43968 h 424111"/>
                    <a:gd name="connsiteX6" fmla="*/ 446096 w 615557"/>
                    <a:gd name="connsiteY6" fmla="*/ 0 h 424111"/>
                    <a:gd name="connsiteX7" fmla="*/ 396631 w 615557"/>
                    <a:gd name="connsiteY7" fmla="*/ 0 h 424111"/>
                    <a:gd name="connsiteX8" fmla="*/ 396631 w 615557"/>
                    <a:gd name="connsiteY8" fmla="*/ 29312 h 424111"/>
                    <a:gd name="connsiteX9" fmla="*/ 367319 w 615557"/>
                    <a:gd name="connsiteY9" fmla="*/ 29312 h 424111"/>
                    <a:gd name="connsiteX10" fmla="*/ 367319 w 615557"/>
                    <a:gd name="connsiteY10" fmla="*/ 123661 h 424111"/>
                    <a:gd name="connsiteX11" fmla="*/ 174958 w 615557"/>
                    <a:gd name="connsiteY11" fmla="*/ 123661 h 424111"/>
                    <a:gd name="connsiteX12" fmla="*/ 174958 w 615557"/>
                    <a:gd name="connsiteY12" fmla="*/ 111409 h 424111"/>
                    <a:gd name="connsiteX13" fmla="*/ 153889 w 615557"/>
                    <a:gd name="connsiteY13" fmla="*/ 90340 h 424111"/>
                    <a:gd name="connsiteX14" fmla="*/ 109921 w 615557"/>
                    <a:gd name="connsiteY14" fmla="*/ 90340 h 424111"/>
                    <a:gd name="connsiteX15" fmla="*/ 88853 w 615557"/>
                    <a:gd name="connsiteY15" fmla="*/ 111409 h 424111"/>
                    <a:gd name="connsiteX16" fmla="*/ 88853 w 615557"/>
                    <a:gd name="connsiteY16" fmla="*/ 123661 h 424111"/>
                    <a:gd name="connsiteX17" fmla="*/ 0 w 615557"/>
                    <a:gd name="connsiteY17" fmla="*/ 123661 h 424111"/>
                    <a:gd name="connsiteX18" fmla="*/ 0 w 615557"/>
                    <a:gd name="connsiteY18" fmla="*/ 167629 h 424111"/>
                    <a:gd name="connsiteX19" fmla="*/ 21984 w 615557"/>
                    <a:gd name="connsiteY19" fmla="*/ 167629 h 424111"/>
                    <a:gd name="connsiteX20" fmla="*/ 21984 w 615557"/>
                    <a:gd name="connsiteY20" fmla="*/ 424112 h 424111"/>
                    <a:gd name="connsiteX21" fmla="*/ 36640 w 615557"/>
                    <a:gd name="connsiteY21" fmla="*/ 424112 h 424111"/>
                    <a:gd name="connsiteX22" fmla="*/ 36640 w 615557"/>
                    <a:gd name="connsiteY22" fmla="*/ 394799 h 424111"/>
                    <a:gd name="connsiteX23" fmla="*/ 227170 w 615557"/>
                    <a:gd name="connsiteY23" fmla="*/ 394799 h 424111"/>
                    <a:gd name="connsiteX24" fmla="*/ 227170 w 615557"/>
                    <a:gd name="connsiteY24" fmla="*/ 424112 h 424111"/>
                    <a:gd name="connsiteX25" fmla="*/ 241826 w 615557"/>
                    <a:gd name="connsiteY25" fmla="*/ 424112 h 424111"/>
                    <a:gd name="connsiteX26" fmla="*/ 241826 w 615557"/>
                    <a:gd name="connsiteY26" fmla="*/ 167629 h 424111"/>
                    <a:gd name="connsiteX27" fmla="*/ 578917 w 615557"/>
                    <a:gd name="connsiteY27" fmla="*/ 167629 h 424111"/>
                    <a:gd name="connsiteX28" fmla="*/ 578917 w 615557"/>
                    <a:gd name="connsiteY28" fmla="*/ 424112 h 424111"/>
                    <a:gd name="connsiteX29" fmla="*/ 593573 w 615557"/>
                    <a:gd name="connsiteY29" fmla="*/ 424112 h 424111"/>
                    <a:gd name="connsiteX30" fmla="*/ 593573 w 615557"/>
                    <a:gd name="connsiteY30" fmla="*/ 167629 h 424111"/>
                    <a:gd name="connsiteX31" fmla="*/ 615557 w 615557"/>
                    <a:gd name="connsiteY31" fmla="*/ 167629 h 424111"/>
                    <a:gd name="connsiteX32" fmla="*/ 482736 w 615557"/>
                    <a:gd name="connsiteY32" fmla="*/ 123661 h 424111"/>
                    <a:gd name="connsiteX33" fmla="*/ 482736 w 615557"/>
                    <a:gd name="connsiteY33" fmla="*/ 112669 h 424111"/>
                    <a:gd name="connsiteX34" fmla="*/ 513880 w 615557"/>
                    <a:gd name="connsiteY34" fmla="*/ 112669 h 424111"/>
                    <a:gd name="connsiteX35" fmla="*/ 513880 w 615557"/>
                    <a:gd name="connsiteY35" fmla="*/ 123661 h 424111"/>
                    <a:gd name="connsiteX36" fmla="*/ 482736 w 615557"/>
                    <a:gd name="connsiteY36" fmla="*/ 54044 h 424111"/>
                    <a:gd name="connsiteX37" fmla="*/ 513880 w 615557"/>
                    <a:gd name="connsiteY37" fmla="*/ 54044 h 424111"/>
                    <a:gd name="connsiteX38" fmla="*/ 513880 w 615557"/>
                    <a:gd name="connsiteY38" fmla="*/ 105341 h 424111"/>
                    <a:gd name="connsiteX39" fmla="*/ 482736 w 615557"/>
                    <a:gd name="connsiteY39" fmla="*/ 105341 h 424111"/>
                    <a:gd name="connsiteX40" fmla="*/ 482736 w 615557"/>
                    <a:gd name="connsiteY40" fmla="*/ 34808 h 424111"/>
                    <a:gd name="connsiteX41" fmla="*/ 513880 w 615557"/>
                    <a:gd name="connsiteY41" fmla="*/ 34808 h 424111"/>
                    <a:gd name="connsiteX42" fmla="*/ 513880 w 615557"/>
                    <a:gd name="connsiteY42" fmla="*/ 46716 h 424111"/>
                    <a:gd name="connsiteX43" fmla="*/ 482736 w 615557"/>
                    <a:gd name="connsiteY43" fmla="*/ 46716 h 424111"/>
                    <a:gd name="connsiteX44" fmla="*/ 482736 w 615557"/>
                    <a:gd name="connsiteY44" fmla="*/ 34808 h 424111"/>
                    <a:gd name="connsiteX45" fmla="*/ 469912 w 615557"/>
                    <a:gd name="connsiteY45" fmla="*/ 56792 h 424111"/>
                    <a:gd name="connsiteX46" fmla="*/ 469912 w 615557"/>
                    <a:gd name="connsiteY46" fmla="*/ 123661 h 424111"/>
                    <a:gd name="connsiteX47" fmla="*/ 446096 w 615557"/>
                    <a:gd name="connsiteY47" fmla="*/ 123661 h 424111"/>
                    <a:gd name="connsiteX48" fmla="*/ 446096 w 615557"/>
                    <a:gd name="connsiteY48" fmla="*/ 56792 h 424111"/>
                    <a:gd name="connsiteX49" fmla="*/ 409456 w 615557"/>
                    <a:gd name="connsiteY49" fmla="*/ 12824 h 424111"/>
                    <a:gd name="connsiteX50" fmla="*/ 433272 w 615557"/>
                    <a:gd name="connsiteY50" fmla="*/ 12824 h 424111"/>
                    <a:gd name="connsiteX51" fmla="*/ 433272 w 615557"/>
                    <a:gd name="connsiteY51" fmla="*/ 123661 h 424111"/>
                    <a:gd name="connsiteX52" fmla="*/ 409456 w 615557"/>
                    <a:gd name="connsiteY52" fmla="*/ 123661 h 424111"/>
                    <a:gd name="connsiteX53" fmla="*/ 409456 w 615557"/>
                    <a:gd name="connsiteY53" fmla="*/ 12824 h 424111"/>
                    <a:gd name="connsiteX54" fmla="*/ 380143 w 615557"/>
                    <a:gd name="connsiteY54" fmla="*/ 42136 h 424111"/>
                    <a:gd name="connsiteX55" fmla="*/ 396631 w 615557"/>
                    <a:gd name="connsiteY55" fmla="*/ 42136 h 424111"/>
                    <a:gd name="connsiteX56" fmla="*/ 396631 w 615557"/>
                    <a:gd name="connsiteY56" fmla="*/ 123661 h 424111"/>
                    <a:gd name="connsiteX57" fmla="*/ 380143 w 615557"/>
                    <a:gd name="connsiteY57" fmla="*/ 123661 h 424111"/>
                    <a:gd name="connsiteX58" fmla="*/ 101677 w 615557"/>
                    <a:gd name="connsiteY58" fmla="*/ 111409 h 424111"/>
                    <a:gd name="connsiteX59" fmla="*/ 109921 w 615557"/>
                    <a:gd name="connsiteY59" fmla="*/ 103142 h 424111"/>
                    <a:gd name="connsiteX60" fmla="*/ 153889 w 615557"/>
                    <a:gd name="connsiteY60" fmla="*/ 103142 h 424111"/>
                    <a:gd name="connsiteX61" fmla="*/ 162133 w 615557"/>
                    <a:gd name="connsiteY61" fmla="*/ 111387 h 424111"/>
                    <a:gd name="connsiteX62" fmla="*/ 162133 w 615557"/>
                    <a:gd name="connsiteY62" fmla="*/ 123661 h 424111"/>
                    <a:gd name="connsiteX63" fmla="*/ 101677 w 615557"/>
                    <a:gd name="connsiteY63" fmla="*/ 123661 h 424111"/>
                    <a:gd name="connsiteX64" fmla="*/ 36640 w 615557"/>
                    <a:gd name="connsiteY64" fmla="*/ 380143 h 424111"/>
                    <a:gd name="connsiteX65" fmla="*/ 36640 w 615557"/>
                    <a:gd name="connsiteY65" fmla="*/ 255566 h 424111"/>
                    <a:gd name="connsiteX66" fmla="*/ 227170 w 615557"/>
                    <a:gd name="connsiteY66" fmla="*/ 255566 h 424111"/>
                    <a:gd name="connsiteX67" fmla="*/ 227170 w 615557"/>
                    <a:gd name="connsiteY67" fmla="*/ 380143 h 424111"/>
                    <a:gd name="connsiteX68" fmla="*/ 227170 w 615557"/>
                    <a:gd name="connsiteY68" fmla="*/ 240910 h 424111"/>
                    <a:gd name="connsiteX69" fmla="*/ 36640 w 615557"/>
                    <a:gd name="connsiteY69" fmla="*/ 240910 h 424111"/>
                    <a:gd name="connsiteX70" fmla="*/ 36640 w 615557"/>
                    <a:gd name="connsiteY70" fmla="*/ 167629 h 424111"/>
                    <a:gd name="connsiteX71" fmla="*/ 227170 w 615557"/>
                    <a:gd name="connsiteY71" fmla="*/ 167629 h 424111"/>
                    <a:gd name="connsiteX72" fmla="*/ 600901 w 615557"/>
                    <a:gd name="connsiteY72" fmla="*/ 152973 h 424111"/>
                    <a:gd name="connsiteX73" fmla="*/ 14656 w 615557"/>
                    <a:gd name="connsiteY73" fmla="*/ 152973 h 424111"/>
                    <a:gd name="connsiteX74" fmla="*/ 14656 w 615557"/>
                    <a:gd name="connsiteY74" fmla="*/ 138317 h 424111"/>
                    <a:gd name="connsiteX75" fmla="*/ 600901 w 615557"/>
                    <a:gd name="connsiteY75" fmla="*/ 138317 h 42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15557" h="424111">
                      <a:moveTo>
                        <a:pt x="615557" y="123661"/>
                      </a:moveTo>
                      <a:lnTo>
                        <a:pt x="526705" y="123661"/>
                      </a:lnTo>
                      <a:lnTo>
                        <a:pt x="526705" y="21984"/>
                      </a:lnTo>
                      <a:lnTo>
                        <a:pt x="469912" y="21984"/>
                      </a:lnTo>
                      <a:lnTo>
                        <a:pt x="469912" y="43968"/>
                      </a:lnTo>
                      <a:lnTo>
                        <a:pt x="446096" y="43968"/>
                      </a:lnTo>
                      <a:lnTo>
                        <a:pt x="446096" y="0"/>
                      </a:lnTo>
                      <a:lnTo>
                        <a:pt x="396631" y="0"/>
                      </a:lnTo>
                      <a:lnTo>
                        <a:pt x="396631" y="29312"/>
                      </a:lnTo>
                      <a:lnTo>
                        <a:pt x="367319" y="29312"/>
                      </a:lnTo>
                      <a:lnTo>
                        <a:pt x="367319" y="123661"/>
                      </a:lnTo>
                      <a:lnTo>
                        <a:pt x="174958" y="123661"/>
                      </a:lnTo>
                      <a:lnTo>
                        <a:pt x="174958" y="111409"/>
                      </a:lnTo>
                      <a:cubicBezTo>
                        <a:pt x="174945" y="99778"/>
                        <a:pt x="165520" y="90353"/>
                        <a:pt x="153889" y="90340"/>
                      </a:cubicBezTo>
                      <a:lnTo>
                        <a:pt x="109921" y="90340"/>
                      </a:lnTo>
                      <a:cubicBezTo>
                        <a:pt x="98291" y="90353"/>
                        <a:pt x="88865" y="99778"/>
                        <a:pt x="88853" y="111409"/>
                      </a:cubicBezTo>
                      <a:lnTo>
                        <a:pt x="88853" y="123661"/>
                      </a:lnTo>
                      <a:lnTo>
                        <a:pt x="0" y="123661"/>
                      </a:lnTo>
                      <a:lnTo>
                        <a:pt x="0" y="167629"/>
                      </a:lnTo>
                      <a:lnTo>
                        <a:pt x="21984" y="167629"/>
                      </a:lnTo>
                      <a:lnTo>
                        <a:pt x="21984" y="424112"/>
                      </a:lnTo>
                      <a:lnTo>
                        <a:pt x="36640" y="424112"/>
                      </a:lnTo>
                      <a:lnTo>
                        <a:pt x="36640" y="394799"/>
                      </a:lnTo>
                      <a:lnTo>
                        <a:pt x="227170" y="394799"/>
                      </a:lnTo>
                      <a:lnTo>
                        <a:pt x="227170" y="424112"/>
                      </a:lnTo>
                      <a:lnTo>
                        <a:pt x="241826" y="424112"/>
                      </a:lnTo>
                      <a:lnTo>
                        <a:pt x="241826" y="167629"/>
                      </a:lnTo>
                      <a:lnTo>
                        <a:pt x="578917" y="167629"/>
                      </a:lnTo>
                      <a:lnTo>
                        <a:pt x="578917" y="424112"/>
                      </a:lnTo>
                      <a:lnTo>
                        <a:pt x="593573" y="424112"/>
                      </a:lnTo>
                      <a:lnTo>
                        <a:pt x="593573" y="167629"/>
                      </a:lnTo>
                      <a:lnTo>
                        <a:pt x="615557" y="167629"/>
                      </a:lnTo>
                      <a:close/>
                      <a:moveTo>
                        <a:pt x="482736" y="123661"/>
                      </a:moveTo>
                      <a:lnTo>
                        <a:pt x="482736" y="112669"/>
                      </a:lnTo>
                      <a:lnTo>
                        <a:pt x="513880" y="112669"/>
                      </a:lnTo>
                      <a:lnTo>
                        <a:pt x="513880" y="123661"/>
                      </a:lnTo>
                      <a:close/>
                      <a:moveTo>
                        <a:pt x="482736" y="54044"/>
                      </a:moveTo>
                      <a:lnTo>
                        <a:pt x="513880" y="54044"/>
                      </a:lnTo>
                      <a:lnTo>
                        <a:pt x="513880" y="105341"/>
                      </a:lnTo>
                      <a:lnTo>
                        <a:pt x="482736" y="105341"/>
                      </a:lnTo>
                      <a:close/>
                      <a:moveTo>
                        <a:pt x="482736" y="34808"/>
                      </a:moveTo>
                      <a:lnTo>
                        <a:pt x="513880" y="34808"/>
                      </a:lnTo>
                      <a:lnTo>
                        <a:pt x="513880" y="46716"/>
                      </a:lnTo>
                      <a:lnTo>
                        <a:pt x="482736" y="46716"/>
                      </a:lnTo>
                      <a:lnTo>
                        <a:pt x="482736" y="34808"/>
                      </a:lnTo>
                      <a:close/>
                      <a:moveTo>
                        <a:pt x="469912" y="56792"/>
                      </a:moveTo>
                      <a:lnTo>
                        <a:pt x="469912" y="123661"/>
                      </a:lnTo>
                      <a:lnTo>
                        <a:pt x="446096" y="123661"/>
                      </a:lnTo>
                      <a:lnTo>
                        <a:pt x="446096" y="56792"/>
                      </a:lnTo>
                      <a:close/>
                      <a:moveTo>
                        <a:pt x="409456" y="12824"/>
                      </a:moveTo>
                      <a:lnTo>
                        <a:pt x="433272" y="12824"/>
                      </a:lnTo>
                      <a:lnTo>
                        <a:pt x="433272" y="123661"/>
                      </a:lnTo>
                      <a:lnTo>
                        <a:pt x="409456" y="123661"/>
                      </a:lnTo>
                      <a:lnTo>
                        <a:pt x="409456" y="12824"/>
                      </a:lnTo>
                      <a:close/>
                      <a:moveTo>
                        <a:pt x="380143" y="42136"/>
                      </a:moveTo>
                      <a:lnTo>
                        <a:pt x="396631" y="42136"/>
                      </a:lnTo>
                      <a:lnTo>
                        <a:pt x="396631" y="123661"/>
                      </a:lnTo>
                      <a:lnTo>
                        <a:pt x="380143" y="123661"/>
                      </a:lnTo>
                      <a:close/>
                      <a:moveTo>
                        <a:pt x="101677" y="111409"/>
                      </a:moveTo>
                      <a:cubicBezTo>
                        <a:pt x="101672" y="106850"/>
                        <a:pt x="105363" y="103151"/>
                        <a:pt x="109921" y="103142"/>
                      </a:cubicBezTo>
                      <a:lnTo>
                        <a:pt x="153889" y="103142"/>
                      </a:lnTo>
                      <a:cubicBezTo>
                        <a:pt x="158439" y="103151"/>
                        <a:pt x="162125" y="106837"/>
                        <a:pt x="162133" y="111387"/>
                      </a:cubicBezTo>
                      <a:lnTo>
                        <a:pt x="162133" y="123661"/>
                      </a:lnTo>
                      <a:lnTo>
                        <a:pt x="101677" y="123661"/>
                      </a:lnTo>
                      <a:close/>
                      <a:moveTo>
                        <a:pt x="36640" y="380143"/>
                      </a:moveTo>
                      <a:lnTo>
                        <a:pt x="36640" y="255566"/>
                      </a:lnTo>
                      <a:lnTo>
                        <a:pt x="227170" y="255566"/>
                      </a:lnTo>
                      <a:lnTo>
                        <a:pt x="227170" y="380143"/>
                      </a:lnTo>
                      <a:close/>
                      <a:moveTo>
                        <a:pt x="227170" y="240910"/>
                      </a:moveTo>
                      <a:lnTo>
                        <a:pt x="36640" y="240910"/>
                      </a:lnTo>
                      <a:lnTo>
                        <a:pt x="36640" y="167629"/>
                      </a:lnTo>
                      <a:lnTo>
                        <a:pt x="227170" y="167629"/>
                      </a:lnTo>
                      <a:close/>
                      <a:moveTo>
                        <a:pt x="600901" y="152973"/>
                      </a:moveTo>
                      <a:lnTo>
                        <a:pt x="14656" y="152973"/>
                      </a:lnTo>
                      <a:lnTo>
                        <a:pt x="14656" y="138317"/>
                      </a:lnTo>
                      <a:lnTo>
                        <a:pt x="600901" y="138317"/>
                      </a:lnTo>
                      <a:close/>
                    </a:path>
                  </a:pathLst>
                </a:custGeom>
                <a:solidFill>
                  <a:srgbClr val="000000"/>
                </a:solidFill>
                <a:ln w="7243"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EB2CB8B7-0036-3883-784F-0826D124457A}"/>
                    </a:ext>
                  </a:extLst>
                </p:cNvPr>
                <p:cNvSpPr/>
                <p:nvPr/>
              </p:nvSpPr>
              <p:spPr>
                <a:xfrm>
                  <a:off x="4981589" y="1391645"/>
                  <a:ext cx="58624" cy="14656"/>
                </a:xfrm>
                <a:custGeom>
                  <a:avLst/>
                  <a:gdLst>
                    <a:gd name="connsiteX0" fmla="*/ 7328 w 58624"/>
                    <a:gd name="connsiteY0" fmla="*/ 14656 h 14656"/>
                    <a:gd name="connsiteX1" fmla="*/ 51296 w 58624"/>
                    <a:gd name="connsiteY1" fmla="*/ 14656 h 14656"/>
                    <a:gd name="connsiteX2" fmla="*/ 58625 w 58624"/>
                    <a:gd name="connsiteY2" fmla="*/ 7328 h 14656"/>
                    <a:gd name="connsiteX3" fmla="*/ 51296 w 58624"/>
                    <a:gd name="connsiteY3" fmla="*/ 0 h 14656"/>
                    <a:gd name="connsiteX4" fmla="*/ 7328 w 58624"/>
                    <a:gd name="connsiteY4" fmla="*/ 0 h 14656"/>
                    <a:gd name="connsiteX5" fmla="*/ 0 w 58624"/>
                    <a:gd name="connsiteY5" fmla="*/ 7328 h 14656"/>
                    <a:gd name="connsiteX6" fmla="*/ 7328 w 58624"/>
                    <a:gd name="connsiteY6" fmla="*/ 14656 h 1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24" h="14656">
                      <a:moveTo>
                        <a:pt x="7328" y="14656"/>
                      </a:moveTo>
                      <a:lnTo>
                        <a:pt x="51296" y="14656"/>
                      </a:lnTo>
                      <a:cubicBezTo>
                        <a:pt x="55344" y="14656"/>
                        <a:pt x="58625" y="11375"/>
                        <a:pt x="58625" y="7328"/>
                      </a:cubicBezTo>
                      <a:cubicBezTo>
                        <a:pt x="58625" y="3281"/>
                        <a:pt x="55344" y="0"/>
                        <a:pt x="51296" y="0"/>
                      </a:cubicBezTo>
                      <a:lnTo>
                        <a:pt x="7328" y="0"/>
                      </a:lnTo>
                      <a:cubicBezTo>
                        <a:pt x="3281" y="0"/>
                        <a:pt x="0" y="3281"/>
                        <a:pt x="0" y="7328"/>
                      </a:cubicBezTo>
                      <a:cubicBezTo>
                        <a:pt x="0" y="11375"/>
                        <a:pt x="3281" y="14656"/>
                        <a:pt x="7328" y="14656"/>
                      </a:cubicBezTo>
                      <a:close/>
                    </a:path>
                  </a:pathLst>
                </a:custGeom>
                <a:solidFill>
                  <a:srgbClr val="000000"/>
                </a:solidFill>
                <a:ln w="7243"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72CFB423-35B7-686C-4A80-A1CC431ACBC0}"/>
                    </a:ext>
                  </a:extLst>
                </p:cNvPr>
                <p:cNvSpPr/>
                <p:nvPr/>
              </p:nvSpPr>
              <p:spPr>
                <a:xfrm>
                  <a:off x="4981589" y="1479582"/>
                  <a:ext cx="58624" cy="14656"/>
                </a:xfrm>
                <a:custGeom>
                  <a:avLst/>
                  <a:gdLst>
                    <a:gd name="connsiteX0" fmla="*/ 51296 w 58624"/>
                    <a:gd name="connsiteY0" fmla="*/ 0 h 14656"/>
                    <a:gd name="connsiteX1" fmla="*/ 7328 w 58624"/>
                    <a:gd name="connsiteY1" fmla="*/ 0 h 14656"/>
                    <a:gd name="connsiteX2" fmla="*/ 0 w 58624"/>
                    <a:gd name="connsiteY2" fmla="*/ 7328 h 14656"/>
                    <a:gd name="connsiteX3" fmla="*/ 7328 w 58624"/>
                    <a:gd name="connsiteY3" fmla="*/ 14656 h 14656"/>
                    <a:gd name="connsiteX4" fmla="*/ 51296 w 58624"/>
                    <a:gd name="connsiteY4" fmla="*/ 14656 h 14656"/>
                    <a:gd name="connsiteX5" fmla="*/ 58625 w 58624"/>
                    <a:gd name="connsiteY5" fmla="*/ 7328 h 14656"/>
                    <a:gd name="connsiteX6" fmla="*/ 51296 w 58624"/>
                    <a:gd name="connsiteY6" fmla="*/ 0 h 1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24" h="14656">
                      <a:moveTo>
                        <a:pt x="51296" y="0"/>
                      </a:moveTo>
                      <a:lnTo>
                        <a:pt x="7328" y="0"/>
                      </a:lnTo>
                      <a:cubicBezTo>
                        <a:pt x="3281" y="0"/>
                        <a:pt x="0" y="3281"/>
                        <a:pt x="0" y="7328"/>
                      </a:cubicBezTo>
                      <a:cubicBezTo>
                        <a:pt x="0" y="11375"/>
                        <a:pt x="3281" y="14656"/>
                        <a:pt x="7328" y="14656"/>
                      </a:cubicBezTo>
                      <a:lnTo>
                        <a:pt x="51296" y="14656"/>
                      </a:lnTo>
                      <a:cubicBezTo>
                        <a:pt x="55344" y="14656"/>
                        <a:pt x="58625" y="11375"/>
                        <a:pt x="58625" y="7328"/>
                      </a:cubicBezTo>
                      <a:cubicBezTo>
                        <a:pt x="58625" y="3281"/>
                        <a:pt x="55344" y="0"/>
                        <a:pt x="51296" y="0"/>
                      </a:cubicBezTo>
                      <a:close/>
                    </a:path>
                  </a:pathLst>
                </a:custGeom>
                <a:solidFill>
                  <a:srgbClr val="000000"/>
                </a:solidFill>
                <a:ln w="7243"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204AC233-4F69-DD1D-B78D-A18013FFA2B0}"/>
                    </a:ext>
                  </a:extLst>
                </p:cNvPr>
                <p:cNvSpPr/>
                <p:nvPr/>
              </p:nvSpPr>
              <p:spPr>
                <a:xfrm>
                  <a:off x="5296695" y="1223099"/>
                  <a:ext cx="7328" cy="14656"/>
                </a:xfrm>
                <a:custGeom>
                  <a:avLst/>
                  <a:gdLst>
                    <a:gd name="connsiteX0" fmla="*/ 0 w 7328"/>
                    <a:gd name="connsiteY0" fmla="*/ 0 h 14656"/>
                    <a:gd name="connsiteX1" fmla="*/ 7328 w 7328"/>
                    <a:gd name="connsiteY1" fmla="*/ 0 h 14656"/>
                    <a:gd name="connsiteX2" fmla="*/ 7328 w 7328"/>
                    <a:gd name="connsiteY2" fmla="*/ 14656 h 14656"/>
                    <a:gd name="connsiteX3" fmla="*/ 0 w 7328"/>
                    <a:gd name="connsiteY3" fmla="*/ 14656 h 14656"/>
                  </a:gdLst>
                  <a:ahLst/>
                  <a:cxnLst>
                    <a:cxn ang="0">
                      <a:pos x="connsiteX0" y="connsiteY0"/>
                    </a:cxn>
                    <a:cxn ang="0">
                      <a:pos x="connsiteX1" y="connsiteY1"/>
                    </a:cxn>
                    <a:cxn ang="0">
                      <a:pos x="connsiteX2" y="connsiteY2"/>
                    </a:cxn>
                    <a:cxn ang="0">
                      <a:pos x="connsiteX3" y="connsiteY3"/>
                    </a:cxn>
                  </a:cxnLst>
                  <a:rect l="l" t="t" r="r" b="b"/>
                  <a:pathLst>
                    <a:path w="7328" h="14656">
                      <a:moveTo>
                        <a:pt x="0" y="0"/>
                      </a:moveTo>
                      <a:lnTo>
                        <a:pt x="7328" y="0"/>
                      </a:lnTo>
                      <a:lnTo>
                        <a:pt x="7328" y="14656"/>
                      </a:lnTo>
                      <a:lnTo>
                        <a:pt x="0" y="14656"/>
                      </a:lnTo>
                      <a:close/>
                    </a:path>
                  </a:pathLst>
                </a:custGeom>
                <a:solidFill>
                  <a:srgbClr val="000000"/>
                </a:solidFill>
                <a:ln w="7243" cap="flat">
                  <a:noFill/>
                  <a:prstDash val="solid"/>
                  <a:miter/>
                </a:ln>
              </p:spPr>
              <p:txBody>
                <a:bodyPr rtlCol="0" anchor="ctr"/>
                <a:lstStyle/>
                <a:p>
                  <a:endParaRPr lang="en-US"/>
                </a:p>
              </p:txBody>
            </p:sp>
          </p:grpSp>
          <p:pic>
            <p:nvPicPr>
              <p:cNvPr id="284" name="Picture 2" descr="Oscilloscope - Free electronics icons">
                <a:extLst>
                  <a:ext uri="{FF2B5EF4-FFF2-40B4-BE49-F238E27FC236}">
                    <a16:creationId xmlns:a16="http://schemas.microsoft.com/office/drawing/2014/main" id="{8254F8E7-7A5E-491E-53F0-561AA7EC97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8974" y="1697922"/>
                <a:ext cx="475928" cy="475928"/>
              </a:xfrm>
              <a:prstGeom prst="rect">
                <a:avLst/>
              </a:prstGeom>
              <a:noFill/>
              <a:extLst>
                <a:ext uri="{909E8E84-426E-40DD-AFC4-6F175D3DCCD1}">
                  <a14:hiddenFill xmlns:a14="http://schemas.microsoft.com/office/drawing/2010/main">
                    <a:solidFill>
                      <a:srgbClr val="FFFFFF"/>
                    </a:solidFill>
                  </a14:hiddenFill>
                </a:ext>
              </a:extLst>
            </p:spPr>
          </p:pic>
          <p:pic>
            <p:nvPicPr>
              <p:cNvPr id="285" name="Picture 6" descr="Table - Free furniture and household icons">
                <a:extLst>
                  <a:ext uri="{FF2B5EF4-FFF2-40B4-BE49-F238E27FC236}">
                    <a16:creationId xmlns:a16="http://schemas.microsoft.com/office/drawing/2014/main" id="{7000B736-0D51-9AFB-6EC1-96E675B7E29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66503" y="1366189"/>
                <a:ext cx="1230084" cy="1230084"/>
              </a:xfrm>
              <a:prstGeom prst="rect">
                <a:avLst/>
              </a:prstGeom>
              <a:noFill/>
              <a:extLst>
                <a:ext uri="{909E8E84-426E-40DD-AFC4-6F175D3DCCD1}">
                  <a14:hiddenFill xmlns:a14="http://schemas.microsoft.com/office/drawing/2010/main">
                    <a:solidFill>
                      <a:srgbClr val="FFFFFF"/>
                    </a:solidFill>
                  </a14:hiddenFill>
                </a:ext>
              </a:extLst>
            </p:spPr>
          </p:pic>
          <p:pic>
            <p:nvPicPr>
              <p:cNvPr id="286" name="Picture 8" descr="Fiber Icons &amp; Symbols">
                <a:extLst>
                  <a:ext uri="{FF2B5EF4-FFF2-40B4-BE49-F238E27FC236}">
                    <a16:creationId xmlns:a16="http://schemas.microsoft.com/office/drawing/2014/main" id="{5269F6A2-4BD7-D7F8-4D22-D1AAB133A36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200000">
                <a:off x="8434523" y="1271378"/>
                <a:ext cx="615474" cy="615474"/>
              </a:xfrm>
              <a:prstGeom prst="rect">
                <a:avLst/>
              </a:prstGeom>
              <a:noFill/>
              <a:extLst>
                <a:ext uri="{909E8E84-426E-40DD-AFC4-6F175D3DCCD1}">
                  <a14:hiddenFill xmlns:a14="http://schemas.microsoft.com/office/drawing/2010/main">
                    <a:solidFill>
                      <a:srgbClr val="FFFFFF"/>
                    </a:solidFill>
                  </a14:hiddenFill>
                </a:ext>
              </a:extLst>
            </p:spPr>
          </p:pic>
          <p:grpSp>
            <p:nvGrpSpPr>
              <p:cNvPr id="287" name="Graphic 117" descr="Desk outline">
                <a:extLst>
                  <a:ext uri="{FF2B5EF4-FFF2-40B4-BE49-F238E27FC236}">
                    <a16:creationId xmlns:a16="http://schemas.microsoft.com/office/drawing/2014/main" id="{33F1971A-94B5-BA9A-9F67-3CF3610F3383}"/>
                  </a:ext>
                </a:extLst>
              </p:cNvPr>
              <p:cNvGrpSpPr/>
              <p:nvPr/>
            </p:nvGrpSpPr>
            <p:grpSpPr>
              <a:xfrm>
                <a:off x="9081791" y="1045488"/>
                <a:ext cx="615557" cy="424111"/>
                <a:chOff x="4878996" y="1194703"/>
                <a:chExt cx="615557" cy="424111"/>
              </a:xfrm>
              <a:solidFill>
                <a:srgbClr val="000000"/>
              </a:solidFill>
            </p:grpSpPr>
            <p:sp>
              <p:nvSpPr>
                <p:cNvPr id="324" name="Freeform: Shape 323">
                  <a:extLst>
                    <a:ext uri="{FF2B5EF4-FFF2-40B4-BE49-F238E27FC236}">
                      <a16:creationId xmlns:a16="http://schemas.microsoft.com/office/drawing/2014/main" id="{29F9D2C8-193F-2D12-951B-2A0C58F0C722}"/>
                    </a:ext>
                  </a:extLst>
                </p:cNvPr>
                <p:cNvSpPr/>
                <p:nvPr/>
              </p:nvSpPr>
              <p:spPr>
                <a:xfrm>
                  <a:off x="4878996" y="1194703"/>
                  <a:ext cx="615557" cy="424111"/>
                </a:xfrm>
                <a:custGeom>
                  <a:avLst/>
                  <a:gdLst>
                    <a:gd name="connsiteX0" fmla="*/ 615557 w 615557"/>
                    <a:gd name="connsiteY0" fmla="*/ 123661 h 424111"/>
                    <a:gd name="connsiteX1" fmla="*/ 526705 w 615557"/>
                    <a:gd name="connsiteY1" fmla="*/ 123661 h 424111"/>
                    <a:gd name="connsiteX2" fmla="*/ 526705 w 615557"/>
                    <a:gd name="connsiteY2" fmla="*/ 21984 h 424111"/>
                    <a:gd name="connsiteX3" fmla="*/ 469912 w 615557"/>
                    <a:gd name="connsiteY3" fmla="*/ 21984 h 424111"/>
                    <a:gd name="connsiteX4" fmla="*/ 469912 w 615557"/>
                    <a:gd name="connsiteY4" fmla="*/ 43968 h 424111"/>
                    <a:gd name="connsiteX5" fmla="*/ 446096 w 615557"/>
                    <a:gd name="connsiteY5" fmla="*/ 43968 h 424111"/>
                    <a:gd name="connsiteX6" fmla="*/ 446096 w 615557"/>
                    <a:gd name="connsiteY6" fmla="*/ 0 h 424111"/>
                    <a:gd name="connsiteX7" fmla="*/ 396631 w 615557"/>
                    <a:gd name="connsiteY7" fmla="*/ 0 h 424111"/>
                    <a:gd name="connsiteX8" fmla="*/ 396631 w 615557"/>
                    <a:gd name="connsiteY8" fmla="*/ 29312 h 424111"/>
                    <a:gd name="connsiteX9" fmla="*/ 367319 w 615557"/>
                    <a:gd name="connsiteY9" fmla="*/ 29312 h 424111"/>
                    <a:gd name="connsiteX10" fmla="*/ 367319 w 615557"/>
                    <a:gd name="connsiteY10" fmla="*/ 123661 h 424111"/>
                    <a:gd name="connsiteX11" fmla="*/ 174958 w 615557"/>
                    <a:gd name="connsiteY11" fmla="*/ 123661 h 424111"/>
                    <a:gd name="connsiteX12" fmla="*/ 174958 w 615557"/>
                    <a:gd name="connsiteY12" fmla="*/ 111409 h 424111"/>
                    <a:gd name="connsiteX13" fmla="*/ 153889 w 615557"/>
                    <a:gd name="connsiteY13" fmla="*/ 90340 h 424111"/>
                    <a:gd name="connsiteX14" fmla="*/ 109921 w 615557"/>
                    <a:gd name="connsiteY14" fmla="*/ 90340 h 424111"/>
                    <a:gd name="connsiteX15" fmla="*/ 88853 w 615557"/>
                    <a:gd name="connsiteY15" fmla="*/ 111409 h 424111"/>
                    <a:gd name="connsiteX16" fmla="*/ 88853 w 615557"/>
                    <a:gd name="connsiteY16" fmla="*/ 123661 h 424111"/>
                    <a:gd name="connsiteX17" fmla="*/ 0 w 615557"/>
                    <a:gd name="connsiteY17" fmla="*/ 123661 h 424111"/>
                    <a:gd name="connsiteX18" fmla="*/ 0 w 615557"/>
                    <a:gd name="connsiteY18" fmla="*/ 167629 h 424111"/>
                    <a:gd name="connsiteX19" fmla="*/ 21984 w 615557"/>
                    <a:gd name="connsiteY19" fmla="*/ 167629 h 424111"/>
                    <a:gd name="connsiteX20" fmla="*/ 21984 w 615557"/>
                    <a:gd name="connsiteY20" fmla="*/ 424112 h 424111"/>
                    <a:gd name="connsiteX21" fmla="*/ 36640 w 615557"/>
                    <a:gd name="connsiteY21" fmla="*/ 424112 h 424111"/>
                    <a:gd name="connsiteX22" fmla="*/ 36640 w 615557"/>
                    <a:gd name="connsiteY22" fmla="*/ 394799 h 424111"/>
                    <a:gd name="connsiteX23" fmla="*/ 227170 w 615557"/>
                    <a:gd name="connsiteY23" fmla="*/ 394799 h 424111"/>
                    <a:gd name="connsiteX24" fmla="*/ 227170 w 615557"/>
                    <a:gd name="connsiteY24" fmla="*/ 424112 h 424111"/>
                    <a:gd name="connsiteX25" fmla="*/ 241826 w 615557"/>
                    <a:gd name="connsiteY25" fmla="*/ 424112 h 424111"/>
                    <a:gd name="connsiteX26" fmla="*/ 241826 w 615557"/>
                    <a:gd name="connsiteY26" fmla="*/ 167629 h 424111"/>
                    <a:gd name="connsiteX27" fmla="*/ 578917 w 615557"/>
                    <a:gd name="connsiteY27" fmla="*/ 167629 h 424111"/>
                    <a:gd name="connsiteX28" fmla="*/ 578917 w 615557"/>
                    <a:gd name="connsiteY28" fmla="*/ 424112 h 424111"/>
                    <a:gd name="connsiteX29" fmla="*/ 593573 w 615557"/>
                    <a:gd name="connsiteY29" fmla="*/ 424112 h 424111"/>
                    <a:gd name="connsiteX30" fmla="*/ 593573 w 615557"/>
                    <a:gd name="connsiteY30" fmla="*/ 167629 h 424111"/>
                    <a:gd name="connsiteX31" fmla="*/ 615557 w 615557"/>
                    <a:gd name="connsiteY31" fmla="*/ 167629 h 424111"/>
                    <a:gd name="connsiteX32" fmla="*/ 482736 w 615557"/>
                    <a:gd name="connsiteY32" fmla="*/ 123661 h 424111"/>
                    <a:gd name="connsiteX33" fmla="*/ 482736 w 615557"/>
                    <a:gd name="connsiteY33" fmla="*/ 112669 h 424111"/>
                    <a:gd name="connsiteX34" fmla="*/ 513880 w 615557"/>
                    <a:gd name="connsiteY34" fmla="*/ 112669 h 424111"/>
                    <a:gd name="connsiteX35" fmla="*/ 513880 w 615557"/>
                    <a:gd name="connsiteY35" fmla="*/ 123661 h 424111"/>
                    <a:gd name="connsiteX36" fmla="*/ 482736 w 615557"/>
                    <a:gd name="connsiteY36" fmla="*/ 54044 h 424111"/>
                    <a:gd name="connsiteX37" fmla="*/ 513880 w 615557"/>
                    <a:gd name="connsiteY37" fmla="*/ 54044 h 424111"/>
                    <a:gd name="connsiteX38" fmla="*/ 513880 w 615557"/>
                    <a:gd name="connsiteY38" fmla="*/ 105341 h 424111"/>
                    <a:gd name="connsiteX39" fmla="*/ 482736 w 615557"/>
                    <a:gd name="connsiteY39" fmla="*/ 105341 h 424111"/>
                    <a:gd name="connsiteX40" fmla="*/ 482736 w 615557"/>
                    <a:gd name="connsiteY40" fmla="*/ 34808 h 424111"/>
                    <a:gd name="connsiteX41" fmla="*/ 513880 w 615557"/>
                    <a:gd name="connsiteY41" fmla="*/ 34808 h 424111"/>
                    <a:gd name="connsiteX42" fmla="*/ 513880 w 615557"/>
                    <a:gd name="connsiteY42" fmla="*/ 46716 h 424111"/>
                    <a:gd name="connsiteX43" fmla="*/ 482736 w 615557"/>
                    <a:gd name="connsiteY43" fmla="*/ 46716 h 424111"/>
                    <a:gd name="connsiteX44" fmla="*/ 482736 w 615557"/>
                    <a:gd name="connsiteY44" fmla="*/ 34808 h 424111"/>
                    <a:gd name="connsiteX45" fmla="*/ 469912 w 615557"/>
                    <a:gd name="connsiteY45" fmla="*/ 56792 h 424111"/>
                    <a:gd name="connsiteX46" fmla="*/ 469912 w 615557"/>
                    <a:gd name="connsiteY46" fmla="*/ 123661 h 424111"/>
                    <a:gd name="connsiteX47" fmla="*/ 446096 w 615557"/>
                    <a:gd name="connsiteY47" fmla="*/ 123661 h 424111"/>
                    <a:gd name="connsiteX48" fmla="*/ 446096 w 615557"/>
                    <a:gd name="connsiteY48" fmla="*/ 56792 h 424111"/>
                    <a:gd name="connsiteX49" fmla="*/ 409456 w 615557"/>
                    <a:gd name="connsiteY49" fmla="*/ 12824 h 424111"/>
                    <a:gd name="connsiteX50" fmla="*/ 433272 w 615557"/>
                    <a:gd name="connsiteY50" fmla="*/ 12824 h 424111"/>
                    <a:gd name="connsiteX51" fmla="*/ 433272 w 615557"/>
                    <a:gd name="connsiteY51" fmla="*/ 123661 h 424111"/>
                    <a:gd name="connsiteX52" fmla="*/ 409456 w 615557"/>
                    <a:gd name="connsiteY52" fmla="*/ 123661 h 424111"/>
                    <a:gd name="connsiteX53" fmla="*/ 409456 w 615557"/>
                    <a:gd name="connsiteY53" fmla="*/ 12824 h 424111"/>
                    <a:gd name="connsiteX54" fmla="*/ 380143 w 615557"/>
                    <a:gd name="connsiteY54" fmla="*/ 42136 h 424111"/>
                    <a:gd name="connsiteX55" fmla="*/ 396631 w 615557"/>
                    <a:gd name="connsiteY55" fmla="*/ 42136 h 424111"/>
                    <a:gd name="connsiteX56" fmla="*/ 396631 w 615557"/>
                    <a:gd name="connsiteY56" fmla="*/ 123661 h 424111"/>
                    <a:gd name="connsiteX57" fmla="*/ 380143 w 615557"/>
                    <a:gd name="connsiteY57" fmla="*/ 123661 h 424111"/>
                    <a:gd name="connsiteX58" fmla="*/ 101677 w 615557"/>
                    <a:gd name="connsiteY58" fmla="*/ 111409 h 424111"/>
                    <a:gd name="connsiteX59" fmla="*/ 109921 w 615557"/>
                    <a:gd name="connsiteY59" fmla="*/ 103142 h 424111"/>
                    <a:gd name="connsiteX60" fmla="*/ 153889 w 615557"/>
                    <a:gd name="connsiteY60" fmla="*/ 103142 h 424111"/>
                    <a:gd name="connsiteX61" fmla="*/ 162133 w 615557"/>
                    <a:gd name="connsiteY61" fmla="*/ 111387 h 424111"/>
                    <a:gd name="connsiteX62" fmla="*/ 162133 w 615557"/>
                    <a:gd name="connsiteY62" fmla="*/ 123661 h 424111"/>
                    <a:gd name="connsiteX63" fmla="*/ 101677 w 615557"/>
                    <a:gd name="connsiteY63" fmla="*/ 123661 h 424111"/>
                    <a:gd name="connsiteX64" fmla="*/ 36640 w 615557"/>
                    <a:gd name="connsiteY64" fmla="*/ 380143 h 424111"/>
                    <a:gd name="connsiteX65" fmla="*/ 36640 w 615557"/>
                    <a:gd name="connsiteY65" fmla="*/ 255566 h 424111"/>
                    <a:gd name="connsiteX66" fmla="*/ 227170 w 615557"/>
                    <a:gd name="connsiteY66" fmla="*/ 255566 h 424111"/>
                    <a:gd name="connsiteX67" fmla="*/ 227170 w 615557"/>
                    <a:gd name="connsiteY67" fmla="*/ 380143 h 424111"/>
                    <a:gd name="connsiteX68" fmla="*/ 227170 w 615557"/>
                    <a:gd name="connsiteY68" fmla="*/ 240910 h 424111"/>
                    <a:gd name="connsiteX69" fmla="*/ 36640 w 615557"/>
                    <a:gd name="connsiteY69" fmla="*/ 240910 h 424111"/>
                    <a:gd name="connsiteX70" fmla="*/ 36640 w 615557"/>
                    <a:gd name="connsiteY70" fmla="*/ 167629 h 424111"/>
                    <a:gd name="connsiteX71" fmla="*/ 227170 w 615557"/>
                    <a:gd name="connsiteY71" fmla="*/ 167629 h 424111"/>
                    <a:gd name="connsiteX72" fmla="*/ 600901 w 615557"/>
                    <a:gd name="connsiteY72" fmla="*/ 152973 h 424111"/>
                    <a:gd name="connsiteX73" fmla="*/ 14656 w 615557"/>
                    <a:gd name="connsiteY73" fmla="*/ 152973 h 424111"/>
                    <a:gd name="connsiteX74" fmla="*/ 14656 w 615557"/>
                    <a:gd name="connsiteY74" fmla="*/ 138317 h 424111"/>
                    <a:gd name="connsiteX75" fmla="*/ 600901 w 615557"/>
                    <a:gd name="connsiteY75" fmla="*/ 138317 h 42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15557" h="424111">
                      <a:moveTo>
                        <a:pt x="615557" y="123661"/>
                      </a:moveTo>
                      <a:lnTo>
                        <a:pt x="526705" y="123661"/>
                      </a:lnTo>
                      <a:lnTo>
                        <a:pt x="526705" y="21984"/>
                      </a:lnTo>
                      <a:lnTo>
                        <a:pt x="469912" y="21984"/>
                      </a:lnTo>
                      <a:lnTo>
                        <a:pt x="469912" y="43968"/>
                      </a:lnTo>
                      <a:lnTo>
                        <a:pt x="446096" y="43968"/>
                      </a:lnTo>
                      <a:lnTo>
                        <a:pt x="446096" y="0"/>
                      </a:lnTo>
                      <a:lnTo>
                        <a:pt x="396631" y="0"/>
                      </a:lnTo>
                      <a:lnTo>
                        <a:pt x="396631" y="29312"/>
                      </a:lnTo>
                      <a:lnTo>
                        <a:pt x="367319" y="29312"/>
                      </a:lnTo>
                      <a:lnTo>
                        <a:pt x="367319" y="123661"/>
                      </a:lnTo>
                      <a:lnTo>
                        <a:pt x="174958" y="123661"/>
                      </a:lnTo>
                      <a:lnTo>
                        <a:pt x="174958" y="111409"/>
                      </a:lnTo>
                      <a:cubicBezTo>
                        <a:pt x="174945" y="99778"/>
                        <a:pt x="165520" y="90353"/>
                        <a:pt x="153889" y="90340"/>
                      </a:cubicBezTo>
                      <a:lnTo>
                        <a:pt x="109921" y="90340"/>
                      </a:lnTo>
                      <a:cubicBezTo>
                        <a:pt x="98291" y="90353"/>
                        <a:pt x="88865" y="99778"/>
                        <a:pt x="88853" y="111409"/>
                      </a:cubicBezTo>
                      <a:lnTo>
                        <a:pt x="88853" y="123661"/>
                      </a:lnTo>
                      <a:lnTo>
                        <a:pt x="0" y="123661"/>
                      </a:lnTo>
                      <a:lnTo>
                        <a:pt x="0" y="167629"/>
                      </a:lnTo>
                      <a:lnTo>
                        <a:pt x="21984" y="167629"/>
                      </a:lnTo>
                      <a:lnTo>
                        <a:pt x="21984" y="424112"/>
                      </a:lnTo>
                      <a:lnTo>
                        <a:pt x="36640" y="424112"/>
                      </a:lnTo>
                      <a:lnTo>
                        <a:pt x="36640" y="394799"/>
                      </a:lnTo>
                      <a:lnTo>
                        <a:pt x="227170" y="394799"/>
                      </a:lnTo>
                      <a:lnTo>
                        <a:pt x="227170" y="424112"/>
                      </a:lnTo>
                      <a:lnTo>
                        <a:pt x="241826" y="424112"/>
                      </a:lnTo>
                      <a:lnTo>
                        <a:pt x="241826" y="167629"/>
                      </a:lnTo>
                      <a:lnTo>
                        <a:pt x="578917" y="167629"/>
                      </a:lnTo>
                      <a:lnTo>
                        <a:pt x="578917" y="424112"/>
                      </a:lnTo>
                      <a:lnTo>
                        <a:pt x="593573" y="424112"/>
                      </a:lnTo>
                      <a:lnTo>
                        <a:pt x="593573" y="167629"/>
                      </a:lnTo>
                      <a:lnTo>
                        <a:pt x="615557" y="167629"/>
                      </a:lnTo>
                      <a:close/>
                      <a:moveTo>
                        <a:pt x="482736" y="123661"/>
                      </a:moveTo>
                      <a:lnTo>
                        <a:pt x="482736" y="112669"/>
                      </a:lnTo>
                      <a:lnTo>
                        <a:pt x="513880" y="112669"/>
                      </a:lnTo>
                      <a:lnTo>
                        <a:pt x="513880" y="123661"/>
                      </a:lnTo>
                      <a:close/>
                      <a:moveTo>
                        <a:pt x="482736" y="54044"/>
                      </a:moveTo>
                      <a:lnTo>
                        <a:pt x="513880" y="54044"/>
                      </a:lnTo>
                      <a:lnTo>
                        <a:pt x="513880" y="105341"/>
                      </a:lnTo>
                      <a:lnTo>
                        <a:pt x="482736" y="105341"/>
                      </a:lnTo>
                      <a:close/>
                      <a:moveTo>
                        <a:pt x="482736" y="34808"/>
                      </a:moveTo>
                      <a:lnTo>
                        <a:pt x="513880" y="34808"/>
                      </a:lnTo>
                      <a:lnTo>
                        <a:pt x="513880" y="46716"/>
                      </a:lnTo>
                      <a:lnTo>
                        <a:pt x="482736" y="46716"/>
                      </a:lnTo>
                      <a:lnTo>
                        <a:pt x="482736" y="34808"/>
                      </a:lnTo>
                      <a:close/>
                      <a:moveTo>
                        <a:pt x="469912" y="56792"/>
                      </a:moveTo>
                      <a:lnTo>
                        <a:pt x="469912" y="123661"/>
                      </a:lnTo>
                      <a:lnTo>
                        <a:pt x="446096" y="123661"/>
                      </a:lnTo>
                      <a:lnTo>
                        <a:pt x="446096" y="56792"/>
                      </a:lnTo>
                      <a:close/>
                      <a:moveTo>
                        <a:pt x="409456" y="12824"/>
                      </a:moveTo>
                      <a:lnTo>
                        <a:pt x="433272" y="12824"/>
                      </a:lnTo>
                      <a:lnTo>
                        <a:pt x="433272" y="123661"/>
                      </a:lnTo>
                      <a:lnTo>
                        <a:pt x="409456" y="123661"/>
                      </a:lnTo>
                      <a:lnTo>
                        <a:pt x="409456" y="12824"/>
                      </a:lnTo>
                      <a:close/>
                      <a:moveTo>
                        <a:pt x="380143" y="42136"/>
                      </a:moveTo>
                      <a:lnTo>
                        <a:pt x="396631" y="42136"/>
                      </a:lnTo>
                      <a:lnTo>
                        <a:pt x="396631" y="123661"/>
                      </a:lnTo>
                      <a:lnTo>
                        <a:pt x="380143" y="123661"/>
                      </a:lnTo>
                      <a:close/>
                      <a:moveTo>
                        <a:pt x="101677" y="111409"/>
                      </a:moveTo>
                      <a:cubicBezTo>
                        <a:pt x="101672" y="106850"/>
                        <a:pt x="105363" y="103151"/>
                        <a:pt x="109921" y="103142"/>
                      </a:cubicBezTo>
                      <a:lnTo>
                        <a:pt x="153889" y="103142"/>
                      </a:lnTo>
                      <a:cubicBezTo>
                        <a:pt x="158439" y="103151"/>
                        <a:pt x="162125" y="106837"/>
                        <a:pt x="162133" y="111387"/>
                      </a:cubicBezTo>
                      <a:lnTo>
                        <a:pt x="162133" y="123661"/>
                      </a:lnTo>
                      <a:lnTo>
                        <a:pt x="101677" y="123661"/>
                      </a:lnTo>
                      <a:close/>
                      <a:moveTo>
                        <a:pt x="36640" y="380143"/>
                      </a:moveTo>
                      <a:lnTo>
                        <a:pt x="36640" y="255566"/>
                      </a:lnTo>
                      <a:lnTo>
                        <a:pt x="227170" y="255566"/>
                      </a:lnTo>
                      <a:lnTo>
                        <a:pt x="227170" y="380143"/>
                      </a:lnTo>
                      <a:close/>
                      <a:moveTo>
                        <a:pt x="227170" y="240910"/>
                      </a:moveTo>
                      <a:lnTo>
                        <a:pt x="36640" y="240910"/>
                      </a:lnTo>
                      <a:lnTo>
                        <a:pt x="36640" y="167629"/>
                      </a:lnTo>
                      <a:lnTo>
                        <a:pt x="227170" y="167629"/>
                      </a:lnTo>
                      <a:close/>
                      <a:moveTo>
                        <a:pt x="600901" y="152973"/>
                      </a:moveTo>
                      <a:lnTo>
                        <a:pt x="14656" y="152973"/>
                      </a:lnTo>
                      <a:lnTo>
                        <a:pt x="14656" y="138317"/>
                      </a:lnTo>
                      <a:lnTo>
                        <a:pt x="600901" y="138317"/>
                      </a:lnTo>
                      <a:close/>
                    </a:path>
                  </a:pathLst>
                </a:custGeom>
                <a:solidFill>
                  <a:srgbClr val="000000"/>
                </a:solidFill>
                <a:ln w="7243"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F1387764-B758-9E6F-BF53-D8670512E57A}"/>
                    </a:ext>
                  </a:extLst>
                </p:cNvPr>
                <p:cNvSpPr/>
                <p:nvPr/>
              </p:nvSpPr>
              <p:spPr>
                <a:xfrm>
                  <a:off x="4981589" y="1391645"/>
                  <a:ext cx="58624" cy="14656"/>
                </a:xfrm>
                <a:custGeom>
                  <a:avLst/>
                  <a:gdLst>
                    <a:gd name="connsiteX0" fmla="*/ 7328 w 58624"/>
                    <a:gd name="connsiteY0" fmla="*/ 14656 h 14656"/>
                    <a:gd name="connsiteX1" fmla="*/ 51296 w 58624"/>
                    <a:gd name="connsiteY1" fmla="*/ 14656 h 14656"/>
                    <a:gd name="connsiteX2" fmla="*/ 58625 w 58624"/>
                    <a:gd name="connsiteY2" fmla="*/ 7328 h 14656"/>
                    <a:gd name="connsiteX3" fmla="*/ 51296 w 58624"/>
                    <a:gd name="connsiteY3" fmla="*/ 0 h 14656"/>
                    <a:gd name="connsiteX4" fmla="*/ 7328 w 58624"/>
                    <a:gd name="connsiteY4" fmla="*/ 0 h 14656"/>
                    <a:gd name="connsiteX5" fmla="*/ 0 w 58624"/>
                    <a:gd name="connsiteY5" fmla="*/ 7328 h 14656"/>
                    <a:gd name="connsiteX6" fmla="*/ 7328 w 58624"/>
                    <a:gd name="connsiteY6" fmla="*/ 14656 h 1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24" h="14656">
                      <a:moveTo>
                        <a:pt x="7328" y="14656"/>
                      </a:moveTo>
                      <a:lnTo>
                        <a:pt x="51296" y="14656"/>
                      </a:lnTo>
                      <a:cubicBezTo>
                        <a:pt x="55344" y="14656"/>
                        <a:pt x="58625" y="11375"/>
                        <a:pt x="58625" y="7328"/>
                      </a:cubicBezTo>
                      <a:cubicBezTo>
                        <a:pt x="58625" y="3281"/>
                        <a:pt x="55344" y="0"/>
                        <a:pt x="51296" y="0"/>
                      </a:cubicBezTo>
                      <a:lnTo>
                        <a:pt x="7328" y="0"/>
                      </a:lnTo>
                      <a:cubicBezTo>
                        <a:pt x="3281" y="0"/>
                        <a:pt x="0" y="3281"/>
                        <a:pt x="0" y="7328"/>
                      </a:cubicBezTo>
                      <a:cubicBezTo>
                        <a:pt x="0" y="11375"/>
                        <a:pt x="3281" y="14656"/>
                        <a:pt x="7328" y="14656"/>
                      </a:cubicBezTo>
                      <a:close/>
                    </a:path>
                  </a:pathLst>
                </a:custGeom>
                <a:solidFill>
                  <a:srgbClr val="000000"/>
                </a:solidFill>
                <a:ln w="7243"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66727E1F-0C0F-5E1D-77D8-0B2C3AD5848C}"/>
                    </a:ext>
                  </a:extLst>
                </p:cNvPr>
                <p:cNvSpPr/>
                <p:nvPr/>
              </p:nvSpPr>
              <p:spPr>
                <a:xfrm>
                  <a:off x="4981589" y="1479582"/>
                  <a:ext cx="58624" cy="14656"/>
                </a:xfrm>
                <a:custGeom>
                  <a:avLst/>
                  <a:gdLst>
                    <a:gd name="connsiteX0" fmla="*/ 51296 w 58624"/>
                    <a:gd name="connsiteY0" fmla="*/ 0 h 14656"/>
                    <a:gd name="connsiteX1" fmla="*/ 7328 w 58624"/>
                    <a:gd name="connsiteY1" fmla="*/ 0 h 14656"/>
                    <a:gd name="connsiteX2" fmla="*/ 0 w 58624"/>
                    <a:gd name="connsiteY2" fmla="*/ 7328 h 14656"/>
                    <a:gd name="connsiteX3" fmla="*/ 7328 w 58624"/>
                    <a:gd name="connsiteY3" fmla="*/ 14656 h 14656"/>
                    <a:gd name="connsiteX4" fmla="*/ 51296 w 58624"/>
                    <a:gd name="connsiteY4" fmla="*/ 14656 h 14656"/>
                    <a:gd name="connsiteX5" fmla="*/ 58625 w 58624"/>
                    <a:gd name="connsiteY5" fmla="*/ 7328 h 14656"/>
                    <a:gd name="connsiteX6" fmla="*/ 51296 w 58624"/>
                    <a:gd name="connsiteY6" fmla="*/ 0 h 1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24" h="14656">
                      <a:moveTo>
                        <a:pt x="51296" y="0"/>
                      </a:moveTo>
                      <a:lnTo>
                        <a:pt x="7328" y="0"/>
                      </a:lnTo>
                      <a:cubicBezTo>
                        <a:pt x="3281" y="0"/>
                        <a:pt x="0" y="3281"/>
                        <a:pt x="0" y="7328"/>
                      </a:cubicBezTo>
                      <a:cubicBezTo>
                        <a:pt x="0" y="11375"/>
                        <a:pt x="3281" y="14656"/>
                        <a:pt x="7328" y="14656"/>
                      </a:cubicBezTo>
                      <a:lnTo>
                        <a:pt x="51296" y="14656"/>
                      </a:lnTo>
                      <a:cubicBezTo>
                        <a:pt x="55344" y="14656"/>
                        <a:pt x="58625" y="11375"/>
                        <a:pt x="58625" y="7328"/>
                      </a:cubicBezTo>
                      <a:cubicBezTo>
                        <a:pt x="58625" y="3281"/>
                        <a:pt x="55344" y="0"/>
                        <a:pt x="51296" y="0"/>
                      </a:cubicBezTo>
                      <a:close/>
                    </a:path>
                  </a:pathLst>
                </a:custGeom>
                <a:solidFill>
                  <a:srgbClr val="000000"/>
                </a:solidFill>
                <a:ln w="7243"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DEF33888-804D-060B-588B-85FDDB06515A}"/>
                    </a:ext>
                  </a:extLst>
                </p:cNvPr>
                <p:cNvSpPr/>
                <p:nvPr/>
              </p:nvSpPr>
              <p:spPr>
                <a:xfrm>
                  <a:off x="5296695" y="1223099"/>
                  <a:ext cx="7328" cy="14656"/>
                </a:xfrm>
                <a:custGeom>
                  <a:avLst/>
                  <a:gdLst>
                    <a:gd name="connsiteX0" fmla="*/ 0 w 7328"/>
                    <a:gd name="connsiteY0" fmla="*/ 0 h 14656"/>
                    <a:gd name="connsiteX1" fmla="*/ 7328 w 7328"/>
                    <a:gd name="connsiteY1" fmla="*/ 0 h 14656"/>
                    <a:gd name="connsiteX2" fmla="*/ 7328 w 7328"/>
                    <a:gd name="connsiteY2" fmla="*/ 14656 h 14656"/>
                    <a:gd name="connsiteX3" fmla="*/ 0 w 7328"/>
                    <a:gd name="connsiteY3" fmla="*/ 14656 h 14656"/>
                  </a:gdLst>
                  <a:ahLst/>
                  <a:cxnLst>
                    <a:cxn ang="0">
                      <a:pos x="connsiteX0" y="connsiteY0"/>
                    </a:cxn>
                    <a:cxn ang="0">
                      <a:pos x="connsiteX1" y="connsiteY1"/>
                    </a:cxn>
                    <a:cxn ang="0">
                      <a:pos x="connsiteX2" y="connsiteY2"/>
                    </a:cxn>
                    <a:cxn ang="0">
                      <a:pos x="connsiteX3" y="connsiteY3"/>
                    </a:cxn>
                  </a:cxnLst>
                  <a:rect l="l" t="t" r="r" b="b"/>
                  <a:pathLst>
                    <a:path w="7328" h="14656">
                      <a:moveTo>
                        <a:pt x="0" y="0"/>
                      </a:moveTo>
                      <a:lnTo>
                        <a:pt x="7328" y="0"/>
                      </a:lnTo>
                      <a:lnTo>
                        <a:pt x="7328" y="14656"/>
                      </a:lnTo>
                      <a:lnTo>
                        <a:pt x="0" y="14656"/>
                      </a:lnTo>
                      <a:close/>
                    </a:path>
                  </a:pathLst>
                </a:custGeom>
                <a:solidFill>
                  <a:srgbClr val="000000"/>
                </a:solidFill>
                <a:ln w="7243" cap="flat">
                  <a:noFill/>
                  <a:prstDash val="solid"/>
                  <a:miter/>
                </a:ln>
              </p:spPr>
              <p:txBody>
                <a:bodyPr rtlCol="0" anchor="ctr"/>
                <a:lstStyle/>
                <a:p>
                  <a:endParaRPr lang="en-US"/>
                </a:p>
              </p:txBody>
            </p:sp>
          </p:grpSp>
          <p:pic>
            <p:nvPicPr>
              <p:cNvPr id="288" name="Graphic 287" descr="Meeting outline">
                <a:extLst>
                  <a:ext uri="{FF2B5EF4-FFF2-40B4-BE49-F238E27FC236}">
                    <a16:creationId xmlns:a16="http://schemas.microsoft.com/office/drawing/2014/main" id="{CC977725-C8AF-7606-A6FF-63C82EF848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11902" y="1429652"/>
                <a:ext cx="914400" cy="914400"/>
              </a:xfrm>
              <a:prstGeom prst="rect">
                <a:avLst/>
              </a:prstGeom>
            </p:spPr>
          </p:pic>
          <p:cxnSp>
            <p:nvCxnSpPr>
              <p:cNvPr id="289" name="Straight Arrow Connector 288">
                <a:extLst>
                  <a:ext uri="{FF2B5EF4-FFF2-40B4-BE49-F238E27FC236}">
                    <a16:creationId xmlns:a16="http://schemas.microsoft.com/office/drawing/2014/main" id="{0330BD84-643C-8413-6B3C-78AF1DCF4D48}"/>
                  </a:ext>
                </a:extLst>
              </p:cNvPr>
              <p:cNvCxnSpPr>
                <a:cxnSpLocks/>
              </p:cNvCxnSpPr>
              <p:nvPr/>
            </p:nvCxnSpPr>
            <p:spPr>
              <a:xfrm>
                <a:off x="1020941" y="5086350"/>
                <a:ext cx="8869680" cy="0"/>
              </a:xfrm>
              <a:prstGeom prst="straightConnector1">
                <a:avLst/>
              </a:prstGeom>
              <a:ln>
                <a:headEnd type="arrow" w="med" len="med"/>
                <a:tailEnd type="arrow" w="med" len="med"/>
              </a:ln>
            </p:spPr>
            <p:style>
              <a:lnRef idx="3">
                <a:schemeClr val="dk1"/>
              </a:lnRef>
              <a:fillRef idx="0">
                <a:schemeClr val="dk1"/>
              </a:fillRef>
              <a:effectRef idx="2">
                <a:schemeClr val="dk1"/>
              </a:effectRef>
              <a:fontRef idx="minor">
                <a:schemeClr val="tx1"/>
              </a:fontRef>
            </p:style>
          </p:cxnSp>
          <p:sp>
            <p:nvSpPr>
              <p:cNvPr id="290" name="TextBox 289">
                <a:extLst>
                  <a:ext uri="{FF2B5EF4-FFF2-40B4-BE49-F238E27FC236}">
                    <a16:creationId xmlns:a16="http://schemas.microsoft.com/office/drawing/2014/main" id="{CF9B4D94-DB80-7E1D-C647-B4CCE91C567D}"/>
                  </a:ext>
                </a:extLst>
              </p:cNvPr>
              <p:cNvSpPr txBox="1"/>
              <p:nvPr/>
            </p:nvSpPr>
            <p:spPr>
              <a:xfrm>
                <a:off x="2183439" y="5058126"/>
                <a:ext cx="6096000" cy="369332"/>
              </a:xfrm>
              <a:prstGeom prst="rect">
                <a:avLst/>
              </a:prstGeom>
              <a:noFill/>
            </p:spPr>
            <p:txBody>
              <a:bodyPr wrap="square">
                <a:spAutoFit/>
              </a:bodyPr>
              <a:lstStyle/>
              <a:p>
                <a:pPr lvl="0" algn="ctr"/>
                <a:r>
                  <a:rPr lang="en-US" sz="1800" b="0" spc="30" dirty="0">
                    <a:latin typeface="Times New Roman" panose="02020603050405020304" pitchFamily="18" charset="0"/>
                    <a:cs typeface="Times New Roman" panose="02020603050405020304" pitchFamily="18" charset="0"/>
                  </a:rPr>
                  <a:t>118 m</a:t>
                </a:r>
                <a:endParaRPr lang="en-US" sz="1800" b="0" dirty="0">
                  <a:latin typeface="Times New Roman" panose="02020603050405020304" pitchFamily="18" charset="0"/>
                  <a:cs typeface="Times New Roman" panose="02020603050405020304" pitchFamily="18" charset="0"/>
                </a:endParaRPr>
              </a:p>
            </p:txBody>
          </p:sp>
          <p:cxnSp>
            <p:nvCxnSpPr>
              <p:cNvPr id="291" name="Straight Arrow Connector 290">
                <a:extLst>
                  <a:ext uri="{FF2B5EF4-FFF2-40B4-BE49-F238E27FC236}">
                    <a16:creationId xmlns:a16="http://schemas.microsoft.com/office/drawing/2014/main" id="{5B0F2C76-27AE-CA88-68F4-9640381D8D63}"/>
                  </a:ext>
                </a:extLst>
              </p:cNvPr>
              <p:cNvCxnSpPr>
                <a:cxnSpLocks/>
              </p:cNvCxnSpPr>
              <p:nvPr/>
            </p:nvCxnSpPr>
            <p:spPr>
              <a:xfrm>
                <a:off x="4666235" y="4676775"/>
                <a:ext cx="1280160" cy="0"/>
              </a:xfrm>
              <a:prstGeom prst="straightConnector1">
                <a:avLst/>
              </a:prstGeom>
              <a:ln>
                <a:headEnd type="arrow" w="med" len="med"/>
                <a:tailEnd type="arrow" w="med" len="med"/>
              </a:ln>
            </p:spPr>
            <p:style>
              <a:lnRef idx="3">
                <a:schemeClr val="dk1"/>
              </a:lnRef>
              <a:fillRef idx="0">
                <a:schemeClr val="dk1"/>
              </a:fillRef>
              <a:effectRef idx="2">
                <a:schemeClr val="dk1"/>
              </a:effectRef>
              <a:fontRef idx="minor">
                <a:schemeClr val="tx1"/>
              </a:fontRef>
            </p:style>
          </p:cxnSp>
          <p:sp>
            <p:nvSpPr>
              <p:cNvPr id="292" name="TextBox 291">
                <a:extLst>
                  <a:ext uri="{FF2B5EF4-FFF2-40B4-BE49-F238E27FC236}">
                    <a16:creationId xmlns:a16="http://schemas.microsoft.com/office/drawing/2014/main" id="{8BA16406-11AC-5323-A726-C1DAA3F7EBFC}"/>
                  </a:ext>
                </a:extLst>
              </p:cNvPr>
              <p:cNvSpPr txBox="1"/>
              <p:nvPr/>
            </p:nvSpPr>
            <p:spPr>
              <a:xfrm>
                <a:off x="4716116" y="4632011"/>
                <a:ext cx="1056771" cy="369332"/>
              </a:xfrm>
              <a:prstGeom prst="rect">
                <a:avLst/>
              </a:prstGeom>
              <a:noFill/>
            </p:spPr>
            <p:txBody>
              <a:bodyPr wrap="square">
                <a:spAutoFit/>
              </a:bodyPr>
              <a:lstStyle/>
              <a:p>
                <a:pPr lvl="0" algn="ctr"/>
                <a:r>
                  <a:rPr lang="en-US" sz="1800" b="0" spc="30" dirty="0">
                    <a:latin typeface="Times New Roman" panose="02020603050405020304" pitchFamily="18" charset="0"/>
                    <a:cs typeface="Times New Roman" panose="02020603050405020304" pitchFamily="18" charset="0"/>
                  </a:rPr>
                  <a:t>5 m</a:t>
                </a:r>
                <a:endParaRPr lang="en-US" sz="1800" b="0" dirty="0">
                  <a:latin typeface="Times New Roman" panose="02020603050405020304" pitchFamily="18" charset="0"/>
                  <a:cs typeface="Times New Roman" panose="02020603050405020304" pitchFamily="18" charset="0"/>
                </a:endParaRPr>
              </a:p>
            </p:txBody>
          </p:sp>
          <p:sp>
            <p:nvSpPr>
              <p:cNvPr id="293" name="Flowchart: Connector 292">
                <a:extLst>
                  <a:ext uri="{FF2B5EF4-FFF2-40B4-BE49-F238E27FC236}">
                    <a16:creationId xmlns:a16="http://schemas.microsoft.com/office/drawing/2014/main" id="{611E1241-499F-268C-1414-7830F5D3FD0A}"/>
                  </a:ext>
                </a:extLst>
              </p:cNvPr>
              <p:cNvSpPr/>
              <p:nvPr/>
            </p:nvSpPr>
            <p:spPr>
              <a:xfrm>
                <a:off x="2716744" y="2434097"/>
                <a:ext cx="110836" cy="11083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Flowchart: Connector 293">
                <a:extLst>
                  <a:ext uri="{FF2B5EF4-FFF2-40B4-BE49-F238E27FC236}">
                    <a16:creationId xmlns:a16="http://schemas.microsoft.com/office/drawing/2014/main" id="{1713384D-8766-5244-85E6-2A58A037898C}"/>
                  </a:ext>
                </a:extLst>
              </p:cNvPr>
              <p:cNvSpPr/>
              <p:nvPr/>
            </p:nvSpPr>
            <p:spPr>
              <a:xfrm>
                <a:off x="2970451" y="4100374"/>
                <a:ext cx="110836" cy="11083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Flowchart: Connector 294">
                <a:extLst>
                  <a:ext uri="{FF2B5EF4-FFF2-40B4-BE49-F238E27FC236}">
                    <a16:creationId xmlns:a16="http://schemas.microsoft.com/office/drawing/2014/main" id="{A37E1934-43BB-0153-B4EC-766A1442AE76}"/>
                  </a:ext>
                </a:extLst>
              </p:cNvPr>
              <p:cNvSpPr/>
              <p:nvPr/>
            </p:nvSpPr>
            <p:spPr>
              <a:xfrm>
                <a:off x="4959805" y="1950479"/>
                <a:ext cx="110836" cy="11083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Flowchart: Connector 295">
                <a:extLst>
                  <a:ext uri="{FF2B5EF4-FFF2-40B4-BE49-F238E27FC236}">
                    <a16:creationId xmlns:a16="http://schemas.microsoft.com/office/drawing/2014/main" id="{00A7E4C6-BBBD-EBCC-10FE-D240B4B80E69}"/>
                  </a:ext>
                </a:extLst>
              </p:cNvPr>
              <p:cNvSpPr/>
              <p:nvPr/>
            </p:nvSpPr>
            <p:spPr>
              <a:xfrm>
                <a:off x="5855995" y="1300613"/>
                <a:ext cx="110836" cy="11083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Flowchart: Connector 296">
                <a:extLst>
                  <a:ext uri="{FF2B5EF4-FFF2-40B4-BE49-F238E27FC236}">
                    <a16:creationId xmlns:a16="http://schemas.microsoft.com/office/drawing/2014/main" id="{6D2BCBFA-F81A-A4D7-34FB-9A9F460A9F59}"/>
                  </a:ext>
                </a:extLst>
              </p:cNvPr>
              <p:cNvSpPr/>
              <p:nvPr/>
            </p:nvSpPr>
            <p:spPr>
              <a:xfrm>
                <a:off x="5141897" y="3835498"/>
                <a:ext cx="110836" cy="11083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Flowchart: Connector 297">
                <a:extLst>
                  <a:ext uri="{FF2B5EF4-FFF2-40B4-BE49-F238E27FC236}">
                    <a16:creationId xmlns:a16="http://schemas.microsoft.com/office/drawing/2014/main" id="{883D3A89-2A0E-FFDC-7535-BDA9B4180993}"/>
                  </a:ext>
                </a:extLst>
              </p:cNvPr>
              <p:cNvSpPr/>
              <p:nvPr/>
            </p:nvSpPr>
            <p:spPr>
              <a:xfrm>
                <a:off x="4065428" y="2738816"/>
                <a:ext cx="110836" cy="11083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Flowchart: Connector 298">
                <a:extLst>
                  <a:ext uri="{FF2B5EF4-FFF2-40B4-BE49-F238E27FC236}">
                    <a16:creationId xmlns:a16="http://schemas.microsoft.com/office/drawing/2014/main" id="{5AA8E78C-CFE7-D438-3A01-EA4243997D16}"/>
                  </a:ext>
                </a:extLst>
              </p:cNvPr>
              <p:cNvSpPr/>
              <p:nvPr/>
            </p:nvSpPr>
            <p:spPr>
              <a:xfrm>
                <a:off x="4162299" y="4127258"/>
                <a:ext cx="110836" cy="11083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Flowchart: Connector 299">
                <a:extLst>
                  <a:ext uri="{FF2B5EF4-FFF2-40B4-BE49-F238E27FC236}">
                    <a16:creationId xmlns:a16="http://schemas.microsoft.com/office/drawing/2014/main" id="{D6A1430A-14E4-32DE-EC32-B57E4EFC1050}"/>
                  </a:ext>
                </a:extLst>
              </p:cNvPr>
              <p:cNvSpPr/>
              <p:nvPr/>
            </p:nvSpPr>
            <p:spPr>
              <a:xfrm>
                <a:off x="5520069" y="4204180"/>
                <a:ext cx="110836" cy="11083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Flowchart: Connector 300">
                <a:extLst>
                  <a:ext uri="{FF2B5EF4-FFF2-40B4-BE49-F238E27FC236}">
                    <a16:creationId xmlns:a16="http://schemas.microsoft.com/office/drawing/2014/main" id="{3813E257-CBF9-F8FB-5F69-9EEB4D8DFC1F}"/>
                  </a:ext>
                </a:extLst>
              </p:cNvPr>
              <p:cNvSpPr/>
              <p:nvPr/>
            </p:nvSpPr>
            <p:spPr>
              <a:xfrm>
                <a:off x="6816754" y="4015954"/>
                <a:ext cx="110836" cy="11083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2" name="Curved Connector 45">
                <a:extLst>
                  <a:ext uri="{FF2B5EF4-FFF2-40B4-BE49-F238E27FC236}">
                    <a16:creationId xmlns:a16="http://schemas.microsoft.com/office/drawing/2014/main" id="{36BED4EC-10DE-B2F7-D454-3BBD3B4EA74B}"/>
                  </a:ext>
                </a:extLst>
              </p:cNvPr>
              <p:cNvCxnSpPr>
                <a:cxnSpLocks/>
              </p:cNvCxnSpPr>
              <p:nvPr/>
            </p:nvCxnSpPr>
            <p:spPr>
              <a:xfrm rot="5400000" flipH="1" flipV="1">
                <a:off x="5564660" y="517233"/>
                <a:ext cx="1097280" cy="6126480"/>
              </a:xfrm>
              <a:prstGeom prst="curved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3" name="Graphic 302" descr="Woman outline">
                <a:extLst>
                  <a:ext uri="{FF2B5EF4-FFF2-40B4-BE49-F238E27FC236}">
                    <a16:creationId xmlns:a16="http://schemas.microsoft.com/office/drawing/2014/main" id="{171304BB-61F1-6FF5-9546-938ACFD927F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059047" y="3903297"/>
                <a:ext cx="597914" cy="597914"/>
              </a:xfrm>
              <a:prstGeom prst="rect">
                <a:avLst/>
              </a:prstGeom>
            </p:spPr>
          </p:pic>
          <p:pic>
            <p:nvPicPr>
              <p:cNvPr id="304" name="Graphic 303" descr="Man outline">
                <a:extLst>
                  <a:ext uri="{FF2B5EF4-FFF2-40B4-BE49-F238E27FC236}">
                    <a16:creationId xmlns:a16="http://schemas.microsoft.com/office/drawing/2014/main" id="{C700AC78-916B-33A7-7C68-FBF19AAFF7A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232110" y="3038890"/>
                <a:ext cx="474730" cy="474730"/>
              </a:xfrm>
              <a:prstGeom prst="rect">
                <a:avLst/>
              </a:prstGeom>
            </p:spPr>
          </p:pic>
          <p:cxnSp>
            <p:nvCxnSpPr>
              <p:cNvPr id="305" name="Curved Connector 42">
                <a:extLst>
                  <a:ext uri="{FF2B5EF4-FFF2-40B4-BE49-F238E27FC236}">
                    <a16:creationId xmlns:a16="http://schemas.microsoft.com/office/drawing/2014/main" id="{7E5330C7-688F-0CD6-B0D9-E113A713FF47}"/>
                  </a:ext>
                </a:extLst>
              </p:cNvPr>
              <p:cNvCxnSpPr/>
              <p:nvPr/>
            </p:nvCxnSpPr>
            <p:spPr>
              <a:xfrm rot="16200000" flipH="1">
                <a:off x="6569703" y="472619"/>
                <a:ext cx="1005840" cy="4114800"/>
              </a:xfrm>
              <a:prstGeom prst="curved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6" name="Curved Connector 42">
                <a:extLst>
                  <a:ext uri="{FF2B5EF4-FFF2-40B4-BE49-F238E27FC236}">
                    <a16:creationId xmlns:a16="http://schemas.microsoft.com/office/drawing/2014/main" id="{73E02BBB-A358-0CA5-E580-681B98C7DDC8}"/>
                  </a:ext>
                </a:extLst>
              </p:cNvPr>
              <p:cNvCxnSpPr>
                <a:cxnSpLocks/>
              </p:cNvCxnSpPr>
              <p:nvPr/>
            </p:nvCxnSpPr>
            <p:spPr>
              <a:xfrm rot="16200000" flipH="1">
                <a:off x="6494623" y="475569"/>
                <a:ext cx="190206" cy="4937760"/>
              </a:xfrm>
              <a:prstGeom prst="curved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7" name="Graphic 306" descr="Wireless router outline">
                <a:extLst>
                  <a:ext uri="{FF2B5EF4-FFF2-40B4-BE49-F238E27FC236}">
                    <a16:creationId xmlns:a16="http://schemas.microsoft.com/office/drawing/2014/main" id="{894E6738-C5A2-63BA-F462-3720F6995A0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973906" y="2784802"/>
                <a:ext cx="914400" cy="914400"/>
              </a:xfrm>
              <a:prstGeom prst="rect">
                <a:avLst/>
              </a:prstGeom>
            </p:spPr>
          </p:pic>
          <p:grpSp>
            <p:nvGrpSpPr>
              <p:cNvPr id="308" name="Group 307">
                <a:extLst>
                  <a:ext uri="{FF2B5EF4-FFF2-40B4-BE49-F238E27FC236}">
                    <a16:creationId xmlns:a16="http://schemas.microsoft.com/office/drawing/2014/main" id="{595BB6C3-9803-5ECB-FB93-EED5172F9E46}"/>
                  </a:ext>
                </a:extLst>
              </p:cNvPr>
              <p:cNvGrpSpPr/>
              <p:nvPr/>
            </p:nvGrpSpPr>
            <p:grpSpPr>
              <a:xfrm>
                <a:off x="9777865" y="2586001"/>
                <a:ext cx="51137" cy="1990149"/>
                <a:chOff x="9786661" y="2212140"/>
                <a:chExt cx="51137" cy="1990149"/>
              </a:xfrm>
            </p:grpSpPr>
            <p:sp>
              <p:nvSpPr>
                <p:cNvPr id="321" name="Freeform 32">
                  <a:extLst>
                    <a:ext uri="{FF2B5EF4-FFF2-40B4-BE49-F238E27FC236}">
                      <a16:creationId xmlns:a16="http://schemas.microsoft.com/office/drawing/2014/main" id="{66BAC4CF-2561-55F9-0221-B43A01F974C3}"/>
                    </a:ext>
                  </a:extLst>
                </p:cNvPr>
                <p:cNvSpPr>
                  <a:spLocks/>
                </p:cNvSpPr>
                <p:nvPr/>
              </p:nvSpPr>
              <p:spPr bwMode="auto">
                <a:xfrm>
                  <a:off x="9786661" y="2212141"/>
                  <a:ext cx="50210" cy="1984841"/>
                </a:xfrm>
                <a:custGeom>
                  <a:avLst/>
                  <a:gdLst>
                    <a:gd name="T0" fmla="*/ 0 w 21"/>
                    <a:gd name="T1" fmla="*/ 748 h 748"/>
                    <a:gd name="T2" fmla="*/ 0 w 21"/>
                    <a:gd name="T3" fmla="*/ 20 h 748"/>
                    <a:gd name="T4" fmla="*/ 21 w 21"/>
                    <a:gd name="T5" fmla="*/ 0 h 748"/>
                    <a:gd name="T6" fmla="*/ 21 w 21"/>
                    <a:gd name="T7" fmla="*/ 748 h 748"/>
                    <a:gd name="T8" fmla="*/ 0 w 21"/>
                    <a:gd name="T9" fmla="*/ 748 h 748"/>
                  </a:gdLst>
                  <a:ahLst/>
                  <a:cxnLst>
                    <a:cxn ang="0">
                      <a:pos x="T0" y="T1"/>
                    </a:cxn>
                    <a:cxn ang="0">
                      <a:pos x="T2" y="T3"/>
                    </a:cxn>
                    <a:cxn ang="0">
                      <a:pos x="T4" y="T5"/>
                    </a:cxn>
                    <a:cxn ang="0">
                      <a:pos x="T6" y="T7"/>
                    </a:cxn>
                    <a:cxn ang="0">
                      <a:pos x="T8" y="T9"/>
                    </a:cxn>
                  </a:cxnLst>
                  <a:rect l="0" t="0" r="r" b="b"/>
                  <a:pathLst>
                    <a:path w="21" h="748">
                      <a:moveTo>
                        <a:pt x="0" y="748"/>
                      </a:moveTo>
                      <a:lnTo>
                        <a:pt x="0" y="20"/>
                      </a:lnTo>
                      <a:lnTo>
                        <a:pt x="21" y="0"/>
                      </a:lnTo>
                      <a:lnTo>
                        <a:pt x="21" y="748"/>
                      </a:lnTo>
                      <a:lnTo>
                        <a:pt x="0" y="74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22" name="Rectangle 33">
                  <a:extLst>
                    <a:ext uri="{FF2B5EF4-FFF2-40B4-BE49-F238E27FC236}">
                      <a16:creationId xmlns:a16="http://schemas.microsoft.com/office/drawing/2014/main" id="{A732B63D-E118-011A-CC49-C7F8686C862B}"/>
                    </a:ext>
                  </a:extLst>
                </p:cNvPr>
                <p:cNvSpPr>
                  <a:spLocks noChangeArrowheads="1"/>
                </p:cNvSpPr>
                <p:nvPr/>
              </p:nvSpPr>
              <p:spPr bwMode="auto">
                <a:xfrm>
                  <a:off x="9786661" y="4196982"/>
                  <a:ext cx="50210" cy="5307"/>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23" name="Freeform 34">
                  <a:extLst>
                    <a:ext uri="{FF2B5EF4-FFF2-40B4-BE49-F238E27FC236}">
                      <a16:creationId xmlns:a16="http://schemas.microsoft.com/office/drawing/2014/main" id="{27297E8E-DAA4-0498-590F-3A0667035103}"/>
                    </a:ext>
                  </a:extLst>
                </p:cNvPr>
                <p:cNvSpPr>
                  <a:spLocks noEditPoints="1"/>
                </p:cNvSpPr>
                <p:nvPr/>
              </p:nvSpPr>
              <p:spPr bwMode="auto">
                <a:xfrm>
                  <a:off x="9787588" y="2212140"/>
                  <a:ext cx="50210" cy="1984841"/>
                </a:xfrm>
                <a:custGeom>
                  <a:avLst/>
                  <a:gdLst>
                    <a:gd name="T0" fmla="*/ 0 w 21"/>
                    <a:gd name="T1" fmla="*/ 748 h 748"/>
                    <a:gd name="T2" fmla="*/ 0 w 21"/>
                    <a:gd name="T3" fmla="*/ 20 h 748"/>
                    <a:gd name="T4" fmla="*/ 21 w 21"/>
                    <a:gd name="T5" fmla="*/ 748 h 748"/>
                    <a:gd name="T6" fmla="*/ 21 w 21"/>
                    <a:gd name="T7" fmla="*/ 0 h 748"/>
                  </a:gdLst>
                  <a:ahLst/>
                  <a:cxnLst>
                    <a:cxn ang="0">
                      <a:pos x="T0" y="T1"/>
                    </a:cxn>
                    <a:cxn ang="0">
                      <a:pos x="T2" y="T3"/>
                    </a:cxn>
                    <a:cxn ang="0">
                      <a:pos x="T4" y="T5"/>
                    </a:cxn>
                    <a:cxn ang="0">
                      <a:pos x="T6" y="T7"/>
                    </a:cxn>
                  </a:cxnLst>
                  <a:rect l="0" t="0" r="r" b="b"/>
                  <a:pathLst>
                    <a:path w="21" h="748">
                      <a:moveTo>
                        <a:pt x="0" y="748"/>
                      </a:moveTo>
                      <a:lnTo>
                        <a:pt x="0" y="20"/>
                      </a:lnTo>
                      <a:moveTo>
                        <a:pt x="21" y="748"/>
                      </a:moveTo>
                      <a:lnTo>
                        <a:pt x="21" y="0"/>
                      </a:lnTo>
                    </a:path>
                  </a:pathLst>
                </a:custGeom>
                <a:solidFill>
                  <a:schemeClr val="tx2"/>
                </a:solidFill>
                <a:ln w="317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09" name="Graphic 117" descr="Desk outline">
                <a:extLst>
                  <a:ext uri="{FF2B5EF4-FFF2-40B4-BE49-F238E27FC236}">
                    <a16:creationId xmlns:a16="http://schemas.microsoft.com/office/drawing/2014/main" id="{4B9B21FF-33AA-1C42-061E-C8F48EA9B8C4}"/>
                  </a:ext>
                </a:extLst>
              </p:cNvPr>
              <p:cNvGrpSpPr/>
              <p:nvPr/>
            </p:nvGrpSpPr>
            <p:grpSpPr>
              <a:xfrm>
                <a:off x="6243664" y="1081080"/>
                <a:ext cx="615557" cy="424111"/>
                <a:chOff x="4878996" y="1194703"/>
                <a:chExt cx="615557" cy="424111"/>
              </a:xfrm>
              <a:solidFill>
                <a:srgbClr val="000000"/>
              </a:solidFill>
            </p:grpSpPr>
            <p:sp>
              <p:nvSpPr>
                <p:cNvPr id="317" name="Freeform: Shape 316">
                  <a:extLst>
                    <a:ext uri="{FF2B5EF4-FFF2-40B4-BE49-F238E27FC236}">
                      <a16:creationId xmlns:a16="http://schemas.microsoft.com/office/drawing/2014/main" id="{6895031F-E276-F4EF-3871-C726D258E33F}"/>
                    </a:ext>
                  </a:extLst>
                </p:cNvPr>
                <p:cNvSpPr/>
                <p:nvPr/>
              </p:nvSpPr>
              <p:spPr>
                <a:xfrm>
                  <a:off x="4878996" y="1194703"/>
                  <a:ext cx="615557" cy="424111"/>
                </a:xfrm>
                <a:custGeom>
                  <a:avLst/>
                  <a:gdLst>
                    <a:gd name="connsiteX0" fmla="*/ 615557 w 615557"/>
                    <a:gd name="connsiteY0" fmla="*/ 123661 h 424111"/>
                    <a:gd name="connsiteX1" fmla="*/ 526705 w 615557"/>
                    <a:gd name="connsiteY1" fmla="*/ 123661 h 424111"/>
                    <a:gd name="connsiteX2" fmla="*/ 526705 w 615557"/>
                    <a:gd name="connsiteY2" fmla="*/ 21984 h 424111"/>
                    <a:gd name="connsiteX3" fmla="*/ 469912 w 615557"/>
                    <a:gd name="connsiteY3" fmla="*/ 21984 h 424111"/>
                    <a:gd name="connsiteX4" fmla="*/ 469912 w 615557"/>
                    <a:gd name="connsiteY4" fmla="*/ 43968 h 424111"/>
                    <a:gd name="connsiteX5" fmla="*/ 446096 w 615557"/>
                    <a:gd name="connsiteY5" fmla="*/ 43968 h 424111"/>
                    <a:gd name="connsiteX6" fmla="*/ 446096 w 615557"/>
                    <a:gd name="connsiteY6" fmla="*/ 0 h 424111"/>
                    <a:gd name="connsiteX7" fmla="*/ 396631 w 615557"/>
                    <a:gd name="connsiteY7" fmla="*/ 0 h 424111"/>
                    <a:gd name="connsiteX8" fmla="*/ 396631 w 615557"/>
                    <a:gd name="connsiteY8" fmla="*/ 29312 h 424111"/>
                    <a:gd name="connsiteX9" fmla="*/ 367319 w 615557"/>
                    <a:gd name="connsiteY9" fmla="*/ 29312 h 424111"/>
                    <a:gd name="connsiteX10" fmla="*/ 367319 w 615557"/>
                    <a:gd name="connsiteY10" fmla="*/ 123661 h 424111"/>
                    <a:gd name="connsiteX11" fmla="*/ 174958 w 615557"/>
                    <a:gd name="connsiteY11" fmla="*/ 123661 h 424111"/>
                    <a:gd name="connsiteX12" fmla="*/ 174958 w 615557"/>
                    <a:gd name="connsiteY12" fmla="*/ 111409 h 424111"/>
                    <a:gd name="connsiteX13" fmla="*/ 153889 w 615557"/>
                    <a:gd name="connsiteY13" fmla="*/ 90340 h 424111"/>
                    <a:gd name="connsiteX14" fmla="*/ 109921 w 615557"/>
                    <a:gd name="connsiteY14" fmla="*/ 90340 h 424111"/>
                    <a:gd name="connsiteX15" fmla="*/ 88853 w 615557"/>
                    <a:gd name="connsiteY15" fmla="*/ 111409 h 424111"/>
                    <a:gd name="connsiteX16" fmla="*/ 88853 w 615557"/>
                    <a:gd name="connsiteY16" fmla="*/ 123661 h 424111"/>
                    <a:gd name="connsiteX17" fmla="*/ 0 w 615557"/>
                    <a:gd name="connsiteY17" fmla="*/ 123661 h 424111"/>
                    <a:gd name="connsiteX18" fmla="*/ 0 w 615557"/>
                    <a:gd name="connsiteY18" fmla="*/ 167629 h 424111"/>
                    <a:gd name="connsiteX19" fmla="*/ 21984 w 615557"/>
                    <a:gd name="connsiteY19" fmla="*/ 167629 h 424111"/>
                    <a:gd name="connsiteX20" fmla="*/ 21984 w 615557"/>
                    <a:gd name="connsiteY20" fmla="*/ 424112 h 424111"/>
                    <a:gd name="connsiteX21" fmla="*/ 36640 w 615557"/>
                    <a:gd name="connsiteY21" fmla="*/ 424112 h 424111"/>
                    <a:gd name="connsiteX22" fmla="*/ 36640 w 615557"/>
                    <a:gd name="connsiteY22" fmla="*/ 394799 h 424111"/>
                    <a:gd name="connsiteX23" fmla="*/ 227170 w 615557"/>
                    <a:gd name="connsiteY23" fmla="*/ 394799 h 424111"/>
                    <a:gd name="connsiteX24" fmla="*/ 227170 w 615557"/>
                    <a:gd name="connsiteY24" fmla="*/ 424112 h 424111"/>
                    <a:gd name="connsiteX25" fmla="*/ 241826 w 615557"/>
                    <a:gd name="connsiteY25" fmla="*/ 424112 h 424111"/>
                    <a:gd name="connsiteX26" fmla="*/ 241826 w 615557"/>
                    <a:gd name="connsiteY26" fmla="*/ 167629 h 424111"/>
                    <a:gd name="connsiteX27" fmla="*/ 578917 w 615557"/>
                    <a:gd name="connsiteY27" fmla="*/ 167629 h 424111"/>
                    <a:gd name="connsiteX28" fmla="*/ 578917 w 615557"/>
                    <a:gd name="connsiteY28" fmla="*/ 424112 h 424111"/>
                    <a:gd name="connsiteX29" fmla="*/ 593573 w 615557"/>
                    <a:gd name="connsiteY29" fmla="*/ 424112 h 424111"/>
                    <a:gd name="connsiteX30" fmla="*/ 593573 w 615557"/>
                    <a:gd name="connsiteY30" fmla="*/ 167629 h 424111"/>
                    <a:gd name="connsiteX31" fmla="*/ 615557 w 615557"/>
                    <a:gd name="connsiteY31" fmla="*/ 167629 h 424111"/>
                    <a:gd name="connsiteX32" fmla="*/ 482736 w 615557"/>
                    <a:gd name="connsiteY32" fmla="*/ 123661 h 424111"/>
                    <a:gd name="connsiteX33" fmla="*/ 482736 w 615557"/>
                    <a:gd name="connsiteY33" fmla="*/ 112669 h 424111"/>
                    <a:gd name="connsiteX34" fmla="*/ 513880 w 615557"/>
                    <a:gd name="connsiteY34" fmla="*/ 112669 h 424111"/>
                    <a:gd name="connsiteX35" fmla="*/ 513880 w 615557"/>
                    <a:gd name="connsiteY35" fmla="*/ 123661 h 424111"/>
                    <a:gd name="connsiteX36" fmla="*/ 482736 w 615557"/>
                    <a:gd name="connsiteY36" fmla="*/ 54044 h 424111"/>
                    <a:gd name="connsiteX37" fmla="*/ 513880 w 615557"/>
                    <a:gd name="connsiteY37" fmla="*/ 54044 h 424111"/>
                    <a:gd name="connsiteX38" fmla="*/ 513880 w 615557"/>
                    <a:gd name="connsiteY38" fmla="*/ 105341 h 424111"/>
                    <a:gd name="connsiteX39" fmla="*/ 482736 w 615557"/>
                    <a:gd name="connsiteY39" fmla="*/ 105341 h 424111"/>
                    <a:gd name="connsiteX40" fmla="*/ 482736 w 615557"/>
                    <a:gd name="connsiteY40" fmla="*/ 34808 h 424111"/>
                    <a:gd name="connsiteX41" fmla="*/ 513880 w 615557"/>
                    <a:gd name="connsiteY41" fmla="*/ 34808 h 424111"/>
                    <a:gd name="connsiteX42" fmla="*/ 513880 w 615557"/>
                    <a:gd name="connsiteY42" fmla="*/ 46716 h 424111"/>
                    <a:gd name="connsiteX43" fmla="*/ 482736 w 615557"/>
                    <a:gd name="connsiteY43" fmla="*/ 46716 h 424111"/>
                    <a:gd name="connsiteX44" fmla="*/ 482736 w 615557"/>
                    <a:gd name="connsiteY44" fmla="*/ 34808 h 424111"/>
                    <a:gd name="connsiteX45" fmla="*/ 469912 w 615557"/>
                    <a:gd name="connsiteY45" fmla="*/ 56792 h 424111"/>
                    <a:gd name="connsiteX46" fmla="*/ 469912 w 615557"/>
                    <a:gd name="connsiteY46" fmla="*/ 123661 h 424111"/>
                    <a:gd name="connsiteX47" fmla="*/ 446096 w 615557"/>
                    <a:gd name="connsiteY47" fmla="*/ 123661 h 424111"/>
                    <a:gd name="connsiteX48" fmla="*/ 446096 w 615557"/>
                    <a:gd name="connsiteY48" fmla="*/ 56792 h 424111"/>
                    <a:gd name="connsiteX49" fmla="*/ 409456 w 615557"/>
                    <a:gd name="connsiteY49" fmla="*/ 12824 h 424111"/>
                    <a:gd name="connsiteX50" fmla="*/ 433272 w 615557"/>
                    <a:gd name="connsiteY50" fmla="*/ 12824 h 424111"/>
                    <a:gd name="connsiteX51" fmla="*/ 433272 w 615557"/>
                    <a:gd name="connsiteY51" fmla="*/ 123661 h 424111"/>
                    <a:gd name="connsiteX52" fmla="*/ 409456 w 615557"/>
                    <a:gd name="connsiteY52" fmla="*/ 123661 h 424111"/>
                    <a:gd name="connsiteX53" fmla="*/ 409456 w 615557"/>
                    <a:gd name="connsiteY53" fmla="*/ 12824 h 424111"/>
                    <a:gd name="connsiteX54" fmla="*/ 380143 w 615557"/>
                    <a:gd name="connsiteY54" fmla="*/ 42136 h 424111"/>
                    <a:gd name="connsiteX55" fmla="*/ 396631 w 615557"/>
                    <a:gd name="connsiteY55" fmla="*/ 42136 h 424111"/>
                    <a:gd name="connsiteX56" fmla="*/ 396631 w 615557"/>
                    <a:gd name="connsiteY56" fmla="*/ 123661 h 424111"/>
                    <a:gd name="connsiteX57" fmla="*/ 380143 w 615557"/>
                    <a:gd name="connsiteY57" fmla="*/ 123661 h 424111"/>
                    <a:gd name="connsiteX58" fmla="*/ 101677 w 615557"/>
                    <a:gd name="connsiteY58" fmla="*/ 111409 h 424111"/>
                    <a:gd name="connsiteX59" fmla="*/ 109921 w 615557"/>
                    <a:gd name="connsiteY59" fmla="*/ 103142 h 424111"/>
                    <a:gd name="connsiteX60" fmla="*/ 153889 w 615557"/>
                    <a:gd name="connsiteY60" fmla="*/ 103142 h 424111"/>
                    <a:gd name="connsiteX61" fmla="*/ 162133 w 615557"/>
                    <a:gd name="connsiteY61" fmla="*/ 111387 h 424111"/>
                    <a:gd name="connsiteX62" fmla="*/ 162133 w 615557"/>
                    <a:gd name="connsiteY62" fmla="*/ 123661 h 424111"/>
                    <a:gd name="connsiteX63" fmla="*/ 101677 w 615557"/>
                    <a:gd name="connsiteY63" fmla="*/ 123661 h 424111"/>
                    <a:gd name="connsiteX64" fmla="*/ 36640 w 615557"/>
                    <a:gd name="connsiteY64" fmla="*/ 380143 h 424111"/>
                    <a:gd name="connsiteX65" fmla="*/ 36640 w 615557"/>
                    <a:gd name="connsiteY65" fmla="*/ 255566 h 424111"/>
                    <a:gd name="connsiteX66" fmla="*/ 227170 w 615557"/>
                    <a:gd name="connsiteY66" fmla="*/ 255566 h 424111"/>
                    <a:gd name="connsiteX67" fmla="*/ 227170 w 615557"/>
                    <a:gd name="connsiteY67" fmla="*/ 380143 h 424111"/>
                    <a:gd name="connsiteX68" fmla="*/ 227170 w 615557"/>
                    <a:gd name="connsiteY68" fmla="*/ 240910 h 424111"/>
                    <a:gd name="connsiteX69" fmla="*/ 36640 w 615557"/>
                    <a:gd name="connsiteY69" fmla="*/ 240910 h 424111"/>
                    <a:gd name="connsiteX70" fmla="*/ 36640 w 615557"/>
                    <a:gd name="connsiteY70" fmla="*/ 167629 h 424111"/>
                    <a:gd name="connsiteX71" fmla="*/ 227170 w 615557"/>
                    <a:gd name="connsiteY71" fmla="*/ 167629 h 424111"/>
                    <a:gd name="connsiteX72" fmla="*/ 600901 w 615557"/>
                    <a:gd name="connsiteY72" fmla="*/ 152973 h 424111"/>
                    <a:gd name="connsiteX73" fmla="*/ 14656 w 615557"/>
                    <a:gd name="connsiteY73" fmla="*/ 152973 h 424111"/>
                    <a:gd name="connsiteX74" fmla="*/ 14656 w 615557"/>
                    <a:gd name="connsiteY74" fmla="*/ 138317 h 424111"/>
                    <a:gd name="connsiteX75" fmla="*/ 600901 w 615557"/>
                    <a:gd name="connsiteY75" fmla="*/ 138317 h 42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15557" h="424111">
                      <a:moveTo>
                        <a:pt x="615557" y="123661"/>
                      </a:moveTo>
                      <a:lnTo>
                        <a:pt x="526705" y="123661"/>
                      </a:lnTo>
                      <a:lnTo>
                        <a:pt x="526705" y="21984"/>
                      </a:lnTo>
                      <a:lnTo>
                        <a:pt x="469912" y="21984"/>
                      </a:lnTo>
                      <a:lnTo>
                        <a:pt x="469912" y="43968"/>
                      </a:lnTo>
                      <a:lnTo>
                        <a:pt x="446096" y="43968"/>
                      </a:lnTo>
                      <a:lnTo>
                        <a:pt x="446096" y="0"/>
                      </a:lnTo>
                      <a:lnTo>
                        <a:pt x="396631" y="0"/>
                      </a:lnTo>
                      <a:lnTo>
                        <a:pt x="396631" y="29312"/>
                      </a:lnTo>
                      <a:lnTo>
                        <a:pt x="367319" y="29312"/>
                      </a:lnTo>
                      <a:lnTo>
                        <a:pt x="367319" y="123661"/>
                      </a:lnTo>
                      <a:lnTo>
                        <a:pt x="174958" y="123661"/>
                      </a:lnTo>
                      <a:lnTo>
                        <a:pt x="174958" y="111409"/>
                      </a:lnTo>
                      <a:cubicBezTo>
                        <a:pt x="174945" y="99778"/>
                        <a:pt x="165520" y="90353"/>
                        <a:pt x="153889" y="90340"/>
                      </a:cubicBezTo>
                      <a:lnTo>
                        <a:pt x="109921" y="90340"/>
                      </a:lnTo>
                      <a:cubicBezTo>
                        <a:pt x="98291" y="90353"/>
                        <a:pt x="88865" y="99778"/>
                        <a:pt x="88853" y="111409"/>
                      </a:cubicBezTo>
                      <a:lnTo>
                        <a:pt x="88853" y="123661"/>
                      </a:lnTo>
                      <a:lnTo>
                        <a:pt x="0" y="123661"/>
                      </a:lnTo>
                      <a:lnTo>
                        <a:pt x="0" y="167629"/>
                      </a:lnTo>
                      <a:lnTo>
                        <a:pt x="21984" y="167629"/>
                      </a:lnTo>
                      <a:lnTo>
                        <a:pt x="21984" y="424112"/>
                      </a:lnTo>
                      <a:lnTo>
                        <a:pt x="36640" y="424112"/>
                      </a:lnTo>
                      <a:lnTo>
                        <a:pt x="36640" y="394799"/>
                      </a:lnTo>
                      <a:lnTo>
                        <a:pt x="227170" y="394799"/>
                      </a:lnTo>
                      <a:lnTo>
                        <a:pt x="227170" y="424112"/>
                      </a:lnTo>
                      <a:lnTo>
                        <a:pt x="241826" y="424112"/>
                      </a:lnTo>
                      <a:lnTo>
                        <a:pt x="241826" y="167629"/>
                      </a:lnTo>
                      <a:lnTo>
                        <a:pt x="578917" y="167629"/>
                      </a:lnTo>
                      <a:lnTo>
                        <a:pt x="578917" y="424112"/>
                      </a:lnTo>
                      <a:lnTo>
                        <a:pt x="593573" y="424112"/>
                      </a:lnTo>
                      <a:lnTo>
                        <a:pt x="593573" y="167629"/>
                      </a:lnTo>
                      <a:lnTo>
                        <a:pt x="615557" y="167629"/>
                      </a:lnTo>
                      <a:close/>
                      <a:moveTo>
                        <a:pt x="482736" y="123661"/>
                      </a:moveTo>
                      <a:lnTo>
                        <a:pt x="482736" y="112669"/>
                      </a:lnTo>
                      <a:lnTo>
                        <a:pt x="513880" y="112669"/>
                      </a:lnTo>
                      <a:lnTo>
                        <a:pt x="513880" y="123661"/>
                      </a:lnTo>
                      <a:close/>
                      <a:moveTo>
                        <a:pt x="482736" y="54044"/>
                      </a:moveTo>
                      <a:lnTo>
                        <a:pt x="513880" y="54044"/>
                      </a:lnTo>
                      <a:lnTo>
                        <a:pt x="513880" y="105341"/>
                      </a:lnTo>
                      <a:lnTo>
                        <a:pt x="482736" y="105341"/>
                      </a:lnTo>
                      <a:close/>
                      <a:moveTo>
                        <a:pt x="482736" y="34808"/>
                      </a:moveTo>
                      <a:lnTo>
                        <a:pt x="513880" y="34808"/>
                      </a:lnTo>
                      <a:lnTo>
                        <a:pt x="513880" y="46716"/>
                      </a:lnTo>
                      <a:lnTo>
                        <a:pt x="482736" y="46716"/>
                      </a:lnTo>
                      <a:lnTo>
                        <a:pt x="482736" y="34808"/>
                      </a:lnTo>
                      <a:close/>
                      <a:moveTo>
                        <a:pt x="469912" y="56792"/>
                      </a:moveTo>
                      <a:lnTo>
                        <a:pt x="469912" y="123661"/>
                      </a:lnTo>
                      <a:lnTo>
                        <a:pt x="446096" y="123661"/>
                      </a:lnTo>
                      <a:lnTo>
                        <a:pt x="446096" y="56792"/>
                      </a:lnTo>
                      <a:close/>
                      <a:moveTo>
                        <a:pt x="409456" y="12824"/>
                      </a:moveTo>
                      <a:lnTo>
                        <a:pt x="433272" y="12824"/>
                      </a:lnTo>
                      <a:lnTo>
                        <a:pt x="433272" y="123661"/>
                      </a:lnTo>
                      <a:lnTo>
                        <a:pt x="409456" y="123661"/>
                      </a:lnTo>
                      <a:lnTo>
                        <a:pt x="409456" y="12824"/>
                      </a:lnTo>
                      <a:close/>
                      <a:moveTo>
                        <a:pt x="380143" y="42136"/>
                      </a:moveTo>
                      <a:lnTo>
                        <a:pt x="396631" y="42136"/>
                      </a:lnTo>
                      <a:lnTo>
                        <a:pt x="396631" y="123661"/>
                      </a:lnTo>
                      <a:lnTo>
                        <a:pt x="380143" y="123661"/>
                      </a:lnTo>
                      <a:close/>
                      <a:moveTo>
                        <a:pt x="101677" y="111409"/>
                      </a:moveTo>
                      <a:cubicBezTo>
                        <a:pt x="101672" y="106850"/>
                        <a:pt x="105363" y="103151"/>
                        <a:pt x="109921" y="103142"/>
                      </a:cubicBezTo>
                      <a:lnTo>
                        <a:pt x="153889" y="103142"/>
                      </a:lnTo>
                      <a:cubicBezTo>
                        <a:pt x="158439" y="103151"/>
                        <a:pt x="162125" y="106837"/>
                        <a:pt x="162133" y="111387"/>
                      </a:cubicBezTo>
                      <a:lnTo>
                        <a:pt x="162133" y="123661"/>
                      </a:lnTo>
                      <a:lnTo>
                        <a:pt x="101677" y="123661"/>
                      </a:lnTo>
                      <a:close/>
                      <a:moveTo>
                        <a:pt x="36640" y="380143"/>
                      </a:moveTo>
                      <a:lnTo>
                        <a:pt x="36640" y="255566"/>
                      </a:lnTo>
                      <a:lnTo>
                        <a:pt x="227170" y="255566"/>
                      </a:lnTo>
                      <a:lnTo>
                        <a:pt x="227170" y="380143"/>
                      </a:lnTo>
                      <a:close/>
                      <a:moveTo>
                        <a:pt x="227170" y="240910"/>
                      </a:moveTo>
                      <a:lnTo>
                        <a:pt x="36640" y="240910"/>
                      </a:lnTo>
                      <a:lnTo>
                        <a:pt x="36640" y="167629"/>
                      </a:lnTo>
                      <a:lnTo>
                        <a:pt x="227170" y="167629"/>
                      </a:lnTo>
                      <a:close/>
                      <a:moveTo>
                        <a:pt x="600901" y="152973"/>
                      </a:moveTo>
                      <a:lnTo>
                        <a:pt x="14656" y="152973"/>
                      </a:lnTo>
                      <a:lnTo>
                        <a:pt x="14656" y="138317"/>
                      </a:lnTo>
                      <a:lnTo>
                        <a:pt x="600901" y="138317"/>
                      </a:lnTo>
                      <a:close/>
                    </a:path>
                  </a:pathLst>
                </a:custGeom>
                <a:solidFill>
                  <a:srgbClr val="000000"/>
                </a:solidFill>
                <a:ln w="7243"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2426A5B4-50FD-0781-C2CD-C5093C90E559}"/>
                    </a:ext>
                  </a:extLst>
                </p:cNvPr>
                <p:cNvSpPr/>
                <p:nvPr/>
              </p:nvSpPr>
              <p:spPr>
                <a:xfrm>
                  <a:off x="4981589" y="1391645"/>
                  <a:ext cx="58624" cy="14656"/>
                </a:xfrm>
                <a:custGeom>
                  <a:avLst/>
                  <a:gdLst>
                    <a:gd name="connsiteX0" fmla="*/ 7328 w 58624"/>
                    <a:gd name="connsiteY0" fmla="*/ 14656 h 14656"/>
                    <a:gd name="connsiteX1" fmla="*/ 51296 w 58624"/>
                    <a:gd name="connsiteY1" fmla="*/ 14656 h 14656"/>
                    <a:gd name="connsiteX2" fmla="*/ 58625 w 58624"/>
                    <a:gd name="connsiteY2" fmla="*/ 7328 h 14656"/>
                    <a:gd name="connsiteX3" fmla="*/ 51296 w 58624"/>
                    <a:gd name="connsiteY3" fmla="*/ 0 h 14656"/>
                    <a:gd name="connsiteX4" fmla="*/ 7328 w 58624"/>
                    <a:gd name="connsiteY4" fmla="*/ 0 h 14656"/>
                    <a:gd name="connsiteX5" fmla="*/ 0 w 58624"/>
                    <a:gd name="connsiteY5" fmla="*/ 7328 h 14656"/>
                    <a:gd name="connsiteX6" fmla="*/ 7328 w 58624"/>
                    <a:gd name="connsiteY6" fmla="*/ 14656 h 1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24" h="14656">
                      <a:moveTo>
                        <a:pt x="7328" y="14656"/>
                      </a:moveTo>
                      <a:lnTo>
                        <a:pt x="51296" y="14656"/>
                      </a:lnTo>
                      <a:cubicBezTo>
                        <a:pt x="55344" y="14656"/>
                        <a:pt x="58625" y="11375"/>
                        <a:pt x="58625" y="7328"/>
                      </a:cubicBezTo>
                      <a:cubicBezTo>
                        <a:pt x="58625" y="3281"/>
                        <a:pt x="55344" y="0"/>
                        <a:pt x="51296" y="0"/>
                      </a:cubicBezTo>
                      <a:lnTo>
                        <a:pt x="7328" y="0"/>
                      </a:lnTo>
                      <a:cubicBezTo>
                        <a:pt x="3281" y="0"/>
                        <a:pt x="0" y="3281"/>
                        <a:pt x="0" y="7328"/>
                      </a:cubicBezTo>
                      <a:cubicBezTo>
                        <a:pt x="0" y="11375"/>
                        <a:pt x="3281" y="14656"/>
                        <a:pt x="7328" y="14656"/>
                      </a:cubicBezTo>
                      <a:close/>
                    </a:path>
                  </a:pathLst>
                </a:custGeom>
                <a:solidFill>
                  <a:srgbClr val="000000"/>
                </a:solidFill>
                <a:ln w="7243"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5EB6FC05-B0DE-914E-DEB4-1853F0639FF3}"/>
                    </a:ext>
                  </a:extLst>
                </p:cNvPr>
                <p:cNvSpPr/>
                <p:nvPr/>
              </p:nvSpPr>
              <p:spPr>
                <a:xfrm>
                  <a:off x="4981589" y="1479582"/>
                  <a:ext cx="58624" cy="14656"/>
                </a:xfrm>
                <a:custGeom>
                  <a:avLst/>
                  <a:gdLst>
                    <a:gd name="connsiteX0" fmla="*/ 51296 w 58624"/>
                    <a:gd name="connsiteY0" fmla="*/ 0 h 14656"/>
                    <a:gd name="connsiteX1" fmla="*/ 7328 w 58624"/>
                    <a:gd name="connsiteY1" fmla="*/ 0 h 14656"/>
                    <a:gd name="connsiteX2" fmla="*/ 0 w 58624"/>
                    <a:gd name="connsiteY2" fmla="*/ 7328 h 14656"/>
                    <a:gd name="connsiteX3" fmla="*/ 7328 w 58624"/>
                    <a:gd name="connsiteY3" fmla="*/ 14656 h 14656"/>
                    <a:gd name="connsiteX4" fmla="*/ 51296 w 58624"/>
                    <a:gd name="connsiteY4" fmla="*/ 14656 h 14656"/>
                    <a:gd name="connsiteX5" fmla="*/ 58625 w 58624"/>
                    <a:gd name="connsiteY5" fmla="*/ 7328 h 14656"/>
                    <a:gd name="connsiteX6" fmla="*/ 51296 w 58624"/>
                    <a:gd name="connsiteY6" fmla="*/ 0 h 1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24" h="14656">
                      <a:moveTo>
                        <a:pt x="51296" y="0"/>
                      </a:moveTo>
                      <a:lnTo>
                        <a:pt x="7328" y="0"/>
                      </a:lnTo>
                      <a:cubicBezTo>
                        <a:pt x="3281" y="0"/>
                        <a:pt x="0" y="3281"/>
                        <a:pt x="0" y="7328"/>
                      </a:cubicBezTo>
                      <a:cubicBezTo>
                        <a:pt x="0" y="11375"/>
                        <a:pt x="3281" y="14656"/>
                        <a:pt x="7328" y="14656"/>
                      </a:cubicBezTo>
                      <a:lnTo>
                        <a:pt x="51296" y="14656"/>
                      </a:lnTo>
                      <a:cubicBezTo>
                        <a:pt x="55344" y="14656"/>
                        <a:pt x="58625" y="11375"/>
                        <a:pt x="58625" y="7328"/>
                      </a:cubicBezTo>
                      <a:cubicBezTo>
                        <a:pt x="58625" y="3281"/>
                        <a:pt x="55344" y="0"/>
                        <a:pt x="51296" y="0"/>
                      </a:cubicBezTo>
                      <a:close/>
                    </a:path>
                  </a:pathLst>
                </a:custGeom>
                <a:solidFill>
                  <a:srgbClr val="000000"/>
                </a:solidFill>
                <a:ln w="7243"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F3BFD248-DFDB-3E9F-8AB6-BD254A3EB4B9}"/>
                    </a:ext>
                  </a:extLst>
                </p:cNvPr>
                <p:cNvSpPr/>
                <p:nvPr/>
              </p:nvSpPr>
              <p:spPr>
                <a:xfrm>
                  <a:off x="5296695" y="1223099"/>
                  <a:ext cx="7328" cy="14656"/>
                </a:xfrm>
                <a:custGeom>
                  <a:avLst/>
                  <a:gdLst>
                    <a:gd name="connsiteX0" fmla="*/ 0 w 7328"/>
                    <a:gd name="connsiteY0" fmla="*/ 0 h 14656"/>
                    <a:gd name="connsiteX1" fmla="*/ 7328 w 7328"/>
                    <a:gd name="connsiteY1" fmla="*/ 0 h 14656"/>
                    <a:gd name="connsiteX2" fmla="*/ 7328 w 7328"/>
                    <a:gd name="connsiteY2" fmla="*/ 14656 h 14656"/>
                    <a:gd name="connsiteX3" fmla="*/ 0 w 7328"/>
                    <a:gd name="connsiteY3" fmla="*/ 14656 h 14656"/>
                  </a:gdLst>
                  <a:ahLst/>
                  <a:cxnLst>
                    <a:cxn ang="0">
                      <a:pos x="connsiteX0" y="connsiteY0"/>
                    </a:cxn>
                    <a:cxn ang="0">
                      <a:pos x="connsiteX1" y="connsiteY1"/>
                    </a:cxn>
                    <a:cxn ang="0">
                      <a:pos x="connsiteX2" y="connsiteY2"/>
                    </a:cxn>
                    <a:cxn ang="0">
                      <a:pos x="connsiteX3" y="connsiteY3"/>
                    </a:cxn>
                  </a:cxnLst>
                  <a:rect l="l" t="t" r="r" b="b"/>
                  <a:pathLst>
                    <a:path w="7328" h="14656">
                      <a:moveTo>
                        <a:pt x="0" y="0"/>
                      </a:moveTo>
                      <a:lnTo>
                        <a:pt x="7328" y="0"/>
                      </a:lnTo>
                      <a:lnTo>
                        <a:pt x="7328" y="14656"/>
                      </a:lnTo>
                      <a:lnTo>
                        <a:pt x="0" y="14656"/>
                      </a:lnTo>
                      <a:close/>
                    </a:path>
                  </a:pathLst>
                </a:custGeom>
                <a:solidFill>
                  <a:srgbClr val="000000"/>
                </a:solidFill>
                <a:ln w="7243" cap="flat">
                  <a:noFill/>
                  <a:prstDash val="solid"/>
                  <a:miter/>
                </a:ln>
              </p:spPr>
              <p:txBody>
                <a:bodyPr rtlCol="0" anchor="ctr"/>
                <a:lstStyle/>
                <a:p>
                  <a:endParaRPr lang="en-US"/>
                </a:p>
              </p:txBody>
            </p:sp>
          </p:grpSp>
          <p:pic>
            <p:nvPicPr>
              <p:cNvPr id="310" name="Picture 6" descr="Table - Free furniture and household icons">
                <a:extLst>
                  <a:ext uri="{FF2B5EF4-FFF2-40B4-BE49-F238E27FC236}">
                    <a16:creationId xmlns:a16="http://schemas.microsoft.com/office/drawing/2014/main" id="{A19CC3DD-0B4D-C432-EB9A-A4A92A5AB81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6200000">
                <a:off x="6575990" y="1528024"/>
                <a:ext cx="991936" cy="991936"/>
              </a:xfrm>
              <a:prstGeom prst="rect">
                <a:avLst/>
              </a:prstGeom>
              <a:noFill/>
              <a:extLst>
                <a:ext uri="{909E8E84-426E-40DD-AFC4-6F175D3DCCD1}">
                  <a14:hiddenFill xmlns:a14="http://schemas.microsoft.com/office/drawing/2010/main">
                    <a:solidFill>
                      <a:srgbClr val="FFFFFF"/>
                    </a:solidFill>
                  </a14:hiddenFill>
                </a:ext>
              </a:extLst>
            </p:spPr>
          </p:pic>
          <p:pic>
            <p:nvPicPr>
              <p:cNvPr id="311" name="Graphic 310" descr="Wireless router outline">
                <a:extLst>
                  <a:ext uri="{FF2B5EF4-FFF2-40B4-BE49-F238E27FC236}">
                    <a16:creationId xmlns:a16="http://schemas.microsoft.com/office/drawing/2014/main" id="{44F16330-9B26-DDF9-3254-B1D6379E1222}"/>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flipH="1">
                <a:off x="5473832" y="2100402"/>
                <a:ext cx="256036" cy="256036"/>
              </a:xfrm>
              <a:prstGeom prst="rect">
                <a:avLst/>
              </a:prstGeom>
            </p:spPr>
          </p:pic>
          <p:pic>
            <p:nvPicPr>
              <p:cNvPr id="312" name="Graphic 311" descr="Wireless router outline">
                <a:extLst>
                  <a:ext uri="{FF2B5EF4-FFF2-40B4-BE49-F238E27FC236}">
                    <a16:creationId xmlns:a16="http://schemas.microsoft.com/office/drawing/2014/main" id="{5DB786C4-C340-CD7C-E86E-4416DA33B7F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flipH="1">
                <a:off x="5873187" y="2096540"/>
                <a:ext cx="256036" cy="256036"/>
              </a:xfrm>
              <a:prstGeom prst="rect">
                <a:avLst/>
              </a:prstGeom>
            </p:spPr>
          </p:pic>
          <p:sp>
            <p:nvSpPr>
              <p:cNvPr id="313" name="Flowchart: Connector 312">
                <a:extLst>
                  <a:ext uri="{FF2B5EF4-FFF2-40B4-BE49-F238E27FC236}">
                    <a16:creationId xmlns:a16="http://schemas.microsoft.com/office/drawing/2014/main" id="{FDF2B51C-C640-C92C-0B67-8C1A2F0465BF}"/>
                  </a:ext>
                </a:extLst>
              </p:cNvPr>
              <p:cNvSpPr/>
              <p:nvPr/>
            </p:nvSpPr>
            <p:spPr>
              <a:xfrm>
                <a:off x="3078812" y="2434095"/>
                <a:ext cx="110836" cy="11083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4" name="Group 313">
                <a:extLst>
                  <a:ext uri="{FF2B5EF4-FFF2-40B4-BE49-F238E27FC236}">
                    <a16:creationId xmlns:a16="http://schemas.microsoft.com/office/drawing/2014/main" id="{6BCE8D7B-79BA-9B23-140B-483DB9DAB578}"/>
                  </a:ext>
                </a:extLst>
              </p:cNvPr>
              <p:cNvGrpSpPr>
                <a:grpSpLocks noChangeAspect="1"/>
              </p:cNvGrpSpPr>
              <p:nvPr/>
            </p:nvGrpSpPr>
            <p:grpSpPr>
              <a:xfrm flipH="1" flipV="1">
                <a:off x="1687004" y="3562641"/>
                <a:ext cx="301752" cy="340656"/>
                <a:chOff x="4851761" y="2769085"/>
                <a:chExt cx="387404" cy="437980"/>
              </a:xfrm>
            </p:grpSpPr>
            <p:cxnSp>
              <p:nvCxnSpPr>
                <p:cNvPr id="315" name="Straight Connector 314">
                  <a:extLst>
                    <a:ext uri="{FF2B5EF4-FFF2-40B4-BE49-F238E27FC236}">
                      <a16:creationId xmlns:a16="http://schemas.microsoft.com/office/drawing/2014/main" id="{DE37690F-2A2B-74FE-48B1-B2E163A29CED}"/>
                    </a:ext>
                  </a:extLst>
                </p:cNvPr>
                <p:cNvCxnSpPr>
                  <a:cxnSpLocks noChangeAspect="1"/>
                </p:cNvCxnSpPr>
                <p:nvPr/>
              </p:nvCxnSpPr>
              <p:spPr>
                <a:xfrm flipV="1">
                  <a:off x="4879944" y="2776509"/>
                  <a:ext cx="219456" cy="253772"/>
                </a:xfrm>
                <a:prstGeom prst="line">
                  <a:avLst/>
                </a:prstGeom>
              </p:spPr>
              <p:style>
                <a:lnRef idx="3">
                  <a:schemeClr val="accent1"/>
                </a:lnRef>
                <a:fillRef idx="0">
                  <a:schemeClr val="accent1"/>
                </a:fillRef>
                <a:effectRef idx="2">
                  <a:schemeClr val="accent1"/>
                </a:effectRef>
                <a:fontRef idx="minor">
                  <a:schemeClr val="tx1"/>
                </a:fontRef>
              </p:style>
            </p:cxnSp>
            <p:sp>
              <p:nvSpPr>
                <p:cNvPr id="316" name="Arc 315">
                  <a:extLst>
                    <a:ext uri="{FF2B5EF4-FFF2-40B4-BE49-F238E27FC236}">
                      <a16:creationId xmlns:a16="http://schemas.microsoft.com/office/drawing/2014/main" id="{57E1F958-2510-99E4-6D08-BD36ADA1932B}"/>
                    </a:ext>
                  </a:extLst>
                </p:cNvPr>
                <p:cNvSpPr/>
                <p:nvPr/>
              </p:nvSpPr>
              <p:spPr>
                <a:xfrm>
                  <a:off x="4851761" y="2769085"/>
                  <a:ext cx="387404" cy="437980"/>
                </a:xfrm>
                <a:prstGeom prst="arc">
                  <a:avLst>
                    <a:gd name="adj1" fmla="val 17014391"/>
                    <a:gd name="adj2" fmla="val 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grpSp>
        <p:cxnSp>
          <p:nvCxnSpPr>
            <p:cNvPr id="6" name="Straight Arrow Connector 5">
              <a:extLst>
                <a:ext uri="{FF2B5EF4-FFF2-40B4-BE49-F238E27FC236}">
                  <a16:creationId xmlns:a16="http://schemas.microsoft.com/office/drawing/2014/main" id="{66056274-463C-0753-1EB3-224575B84526}"/>
                </a:ext>
              </a:extLst>
            </p:cNvPr>
            <p:cNvCxnSpPr/>
            <p:nvPr/>
          </p:nvCxnSpPr>
          <p:spPr>
            <a:xfrm flipH="1">
              <a:off x="7619294" y="3491349"/>
              <a:ext cx="1466121" cy="430560"/>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78CB9D3-EE09-31C1-D8C2-DED48147E39C}"/>
                    </a:ext>
                  </a:extLst>
                </p:cNvPr>
                <p:cNvSpPr txBox="1"/>
                <p:nvPr/>
              </p:nvSpPr>
              <p:spPr>
                <a:xfrm>
                  <a:off x="8948075" y="3065269"/>
                  <a:ext cx="1719925" cy="738664"/>
                </a:xfrm>
                <a:prstGeom prst="rect">
                  <a:avLst/>
                </a:prstGeom>
                <a:noFill/>
              </p:spPr>
              <p:txBody>
                <a:bodyPr wrap="square">
                  <a:spAutoFit/>
                </a:bodyPr>
                <a:lstStyle/>
                <a:p>
                  <a:pPr lvl="0" algn="ctr"/>
                  <a:r>
                    <a:rPr lang="en-US" sz="1400" b="1" spc="30" dirty="0">
                      <a:latin typeface="Times New Roman" panose="02020603050405020304" pitchFamily="18" charset="0"/>
                      <a:cs typeface="Times New Roman" panose="02020603050405020304" pitchFamily="18" charset="0"/>
                    </a:rPr>
                    <a:t>Horn antenna:</a:t>
                  </a:r>
                  <a:br>
                    <a:rPr lang="en-US" sz="1400" b="1" spc="30" dirty="0">
                      <a:latin typeface="Times New Roman" panose="02020603050405020304" pitchFamily="18" charset="0"/>
                      <a:cs typeface="Times New Roman" panose="02020603050405020304" pitchFamily="18" charset="0"/>
                    </a:rPr>
                  </a:br>
                  <a:r>
                    <a:rPr lang="en-US" sz="1400" spc="3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1400" b="0" i="1" spc="30" smtClean="0">
                              <a:latin typeface="Cambria Math" panose="02040503050406030204" pitchFamily="18" charset="0"/>
                              <a:cs typeface="Times New Roman" panose="02020603050405020304" pitchFamily="18" charset="0"/>
                            </a:rPr>
                          </m:ctrlPr>
                        </m:sSupPr>
                        <m:e>
                          <m:r>
                            <a:rPr lang="en-US" sz="1400" b="0" i="1" spc="30" smtClean="0">
                              <a:latin typeface="Cambria Math" panose="02040503050406030204" pitchFamily="18" charset="0"/>
                              <a:cs typeface="Times New Roman" panose="02020603050405020304" pitchFamily="18" charset="0"/>
                            </a:rPr>
                            <m:t>55</m:t>
                          </m:r>
                        </m:e>
                        <m:sup>
                          <m:r>
                            <a:rPr lang="en-US" sz="1400" b="0" i="1" spc="30" smtClean="0">
                              <a:latin typeface="Cambria Math" panose="02040503050406030204" pitchFamily="18" charset="0"/>
                              <a:cs typeface="Times New Roman" panose="02020603050405020304" pitchFamily="18" charset="0"/>
                            </a:rPr>
                            <m:t>𝑜</m:t>
                          </m:r>
                        </m:sup>
                      </m:sSup>
                    </m:oMath>
                  </a14:m>
                  <a:r>
                    <a:rPr lang="en-US" sz="1400" spc="30" dirty="0">
                      <a:latin typeface="Times New Roman" panose="02020603050405020304" pitchFamily="18" charset="0"/>
                      <a:cs typeface="Times New Roman" panose="02020603050405020304" pitchFamily="18" charset="0"/>
                    </a:rPr>
                    <a:t> half-power beamwidth</a:t>
                  </a:r>
                  <a:endParaRPr lang="en-US" sz="1400" dirty="0">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478CB9D3-EE09-31C1-D8C2-DED48147E39C}"/>
                    </a:ext>
                  </a:extLst>
                </p:cNvPr>
                <p:cNvSpPr txBox="1">
                  <a:spLocks noRot="1" noChangeAspect="1" noMove="1" noResize="1" noEditPoints="1" noAdjustHandles="1" noChangeArrowheads="1" noChangeShapeType="1" noTextEdit="1"/>
                </p:cNvSpPr>
                <p:nvPr/>
              </p:nvSpPr>
              <p:spPr>
                <a:xfrm>
                  <a:off x="8948075" y="3065269"/>
                  <a:ext cx="1719925" cy="738664"/>
                </a:xfrm>
                <a:prstGeom prst="rect">
                  <a:avLst/>
                </a:prstGeom>
                <a:blipFill>
                  <a:blip r:embed="rId20"/>
                  <a:stretch>
                    <a:fillRect t="-1802" b="-17117"/>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15A94CF5-C5FF-CB15-6E47-977D877567A6}"/>
                </a:ext>
              </a:extLst>
            </p:cNvPr>
            <p:cNvCxnSpPr>
              <a:cxnSpLocks/>
            </p:cNvCxnSpPr>
            <p:nvPr/>
          </p:nvCxnSpPr>
          <p:spPr>
            <a:xfrm flipH="1">
              <a:off x="5286565" y="1698810"/>
              <a:ext cx="1162362" cy="826065"/>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01F060D-C4B8-6C28-5F76-643FD8C7FBA7}"/>
                    </a:ext>
                  </a:extLst>
                </p:cNvPr>
                <p:cNvSpPr txBox="1"/>
                <p:nvPr/>
              </p:nvSpPr>
              <p:spPr>
                <a:xfrm>
                  <a:off x="6378486" y="1217362"/>
                  <a:ext cx="2065172" cy="954107"/>
                </a:xfrm>
                <a:prstGeom prst="rect">
                  <a:avLst/>
                </a:prstGeom>
                <a:noFill/>
              </p:spPr>
              <p:txBody>
                <a:bodyPr wrap="square">
                  <a:spAutoFit/>
                </a:bodyPr>
                <a:lstStyle/>
                <a:p>
                  <a:pPr lvl="0"/>
                  <a:r>
                    <a:rPr lang="en-US" sz="1400" b="1" spc="30" dirty="0">
                      <a:latin typeface="Times New Roman" panose="02020603050405020304" pitchFamily="18" charset="0"/>
                      <a:cs typeface="Times New Roman" panose="02020603050405020304" pitchFamily="18" charset="0"/>
                    </a:rPr>
                    <a:t>Measuremnet point:</a:t>
                  </a:r>
                  <a:br>
                    <a:rPr lang="en-US" sz="1400" b="1" spc="30" dirty="0">
                      <a:latin typeface="Times New Roman" panose="02020603050405020304" pitchFamily="18" charset="0"/>
                      <a:cs typeface="Times New Roman" panose="02020603050405020304" pitchFamily="18" charset="0"/>
                    </a:rPr>
                  </a:br>
                  <a:r>
                    <a:rPr lang="en-US" sz="1400" b="1" spc="30" dirty="0">
                      <a:latin typeface="Times New Roman" panose="02020603050405020304" pitchFamily="18" charset="0"/>
                      <a:cs typeface="Times New Roman" panose="02020603050405020304" pitchFamily="18" charset="0"/>
                    </a:rPr>
                    <a:t>- </a:t>
                  </a:r>
                  <a14:m>
                    <m:oMath xmlns:m="http://schemas.openxmlformats.org/officeDocument/2006/math">
                      <m:r>
                        <a:rPr lang="en-US" sz="1400" b="0" i="1" spc="30" smtClean="0">
                          <a:latin typeface="Cambria Math" panose="02040503050406030204" pitchFamily="18" charset="0"/>
                          <a:cs typeface="Times New Roman" panose="02020603050405020304" pitchFamily="18" charset="0"/>
                        </a:rPr>
                        <m:t>1</m:t>
                      </m:r>
                      <m:sSup>
                        <m:sSupPr>
                          <m:ctrlPr>
                            <a:rPr lang="en-US" sz="1400" i="1" spc="30" smtClean="0">
                              <a:latin typeface="Cambria Math" panose="02040503050406030204" pitchFamily="18" charset="0"/>
                              <a:cs typeface="Times New Roman" panose="02020603050405020304" pitchFamily="18" charset="0"/>
                            </a:rPr>
                          </m:ctrlPr>
                        </m:sSupPr>
                        <m:e>
                          <m:r>
                            <a:rPr lang="en-US" sz="1400" b="0" i="1" spc="30" smtClean="0">
                              <a:latin typeface="Cambria Math" panose="02040503050406030204" pitchFamily="18" charset="0"/>
                              <a:cs typeface="Times New Roman" panose="02020603050405020304" pitchFamily="18" charset="0"/>
                            </a:rPr>
                            <m:t>0</m:t>
                          </m:r>
                        </m:e>
                        <m:sup>
                          <m:r>
                            <a:rPr lang="en-US" sz="1400" b="0" i="1" spc="30" smtClean="0">
                              <a:latin typeface="Cambria Math" panose="02040503050406030204" pitchFamily="18" charset="0"/>
                              <a:cs typeface="Times New Roman" panose="02020603050405020304" pitchFamily="18" charset="0"/>
                            </a:rPr>
                            <m:t>𝑜</m:t>
                          </m:r>
                        </m:sup>
                      </m:sSup>
                    </m:oMath>
                  </a14:m>
                  <a:r>
                    <a:rPr lang="en-US" sz="1400" spc="30" dirty="0">
                      <a:latin typeface="Times New Roman" panose="02020603050405020304" pitchFamily="18" charset="0"/>
                      <a:cs typeface="Times New Roman" panose="02020603050405020304" pitchFamily="18" charset="0"/>
                    </a:rPr>
                    <a:t> horn antenna mounted on a rotating platform </a:t>
                  </a:r>
                  <a:endParaRPr lang="en-US" sz="1400" dirty="0">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D01F060D-C4B8-6C28-5F76-643FD8C7FBA7}"/>
                    </a:ext>
                  </a:extLst>
                </p:cNvPr>
                <p:cNvSpPr txBox="1">
                  <a:spLocks noRot="1" noChangeAspect="1" noMove="1" noResize="1" noEditPoints="1" noAdjustHandles="1" noChangeArrowheads="1" noChangeShapeType="1" noTextEdit="1"/>
                </p:cNvSpPr>
                <p:nvPr/>
              </p:nvSpPr>
              <p:spPr>
                <a:xfrm>
                  <a:off x="6378486" y="1217362"/>
                  <a:ext cx="2065172" cy="954107"/>
                </a:xfrm>
                <a:prstGeom prst="rect">
                  <a:avLst/>
                </a:prstGeom>
                <a:blipFill>
                  <a:blip r:embed="rId21"/>
                  <a:stretch>
                    <a:fillRect l="-968" t="-1399" r="-323"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A5B084A-0ED8-D4CB-DB7C-9340DA46B294}"/>
                    </a:ext>
                  </a:extLst>
                </p:cNvPr>
                <p:cNvSpPr txBox="1"/>
                <p:nvPr/>
              </p:nvSpPr>
              <p:spPr>
                <a:xfrm>
                  <a:off x="8443658" y="1398213"/>
                  <a:ext cx="2065172" cy="954107"/>
                </a:xfrm>
                <a:prstGeom prst="rect">
                  <a:avLst/>
                </a:prstGeom>
                <a:noFill/>
              </p:spPr>
              <p:txBody>
                <a:bodyPr wrap="square">
                  <a:spAutoFit/>
                </a:bodyPr>
                <a:lstStyle/>
                <a:p>
                  <a:pPr lvl="0"/>
                  <a:r>
                    <a:rPr lang="en-US" sz="1400" spc="30" dirty="0">
                      <a:latin typeface="Times New Roman" panose="02020603050405020304" pitchFamily="18" charset="0"/>
                      <a:cs typeface="Times New Roman" panose="02020603050405020304" pitchFamily="18" charset="0"/>
                    </a:rPr>
                    <a:t>- Full scan 400 </a:t>
                  </a:r>
                  <a:r>
                    <a:rPr lang="en-US" sz="1400" spc="30" dirty="0" err="1">
                      <a:latin typeface="Times New Roman" panose="02020603050405020304" pitchFamily="18" charset="0"/>
                      <a:cs typeface="Times New Roman" panose="02020603050405020304" pitchFamily="18" charset="0"/>
                    </a:rPr>
                    <a:t>ms</a:t>
                  </a:r>
                  <a:r>
                    <a:rPr lang="en-US" sz="1400" spc="30" dirty="0">
                      <a:latin typeface="Times New Roman" panose="02020603050405020304" pitchFamily="18" charset="0"/>
                      <a:cs typeface="Times New Roman" panose="02020603050405020304" pitchFamily="18" charset="0"/>
                    </a:rPr>
                    <a:t> mounted </a:t>
                  </a:r>
                </a:p>
                <a:p>
                  <a:pPr lvl="0"/>
                  <a:r>
                    <a:rPr lang="en-US" sz="1400" spc="3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1400" b="0" i="1" spc="30" smtClean="0">
                              <a:latin typeface="Cambria Math" panose="02040503050406030204" pitchFamily="18" charset="0"/>
                              <a:cs typeface="Times New Roman" panose="02020603050405020304" pitchFamily="18" charset="0"/>
                            </a:rPr>
                          </m:ctrlPr>
                        </m:sSupPr>
                        <m:e>
                          <m:r>
                            <a:rPr lang="en-US" sz="1400" b="0" i="1" spc="30" smtClean="0">
                              <a:latin typeface="Cambria Math" panose="02040503050406030204" pitchFamily="18" charset="0"/>
                              <a:cs typeface="Times New Roman" panose="02020603050405020304" pitchFamily="18" charset="0"/>
                            </a:rPr>
                            <m:t>1</m:t>
                          </m:r>
                        </m:e>
                        <m:sup>
                          <m:r>
                            <a:rPr lang="en-US" sz="1400" b="0" i="1" spc="30" smtClean="0">
                              <a:latin typeface="Cambria Math" panose="02040503050406030204" pitchFamily="18" charset="0"/>
                              <a:cs typeface="Times New Roman" panose="02020603050405020304" pitchFamily="18" charset="0"/>
                            </a:rPr>
                            <m:t>𝑜</m:t>
                          </m:r>
                        </m:sup>
                      </m:sSup>
                    </m:oMath>
                  </a14:m>
                  <a:r>
                    <a:rPr lang="en-US" sz="1400" spc="30" dirty="0">
                      <a:latin typeface="Times New Roman" panose="02020603050405020304" pitchFamily="18" charset="0"/>
                      <a:cs typeface="Times New Roman" panose="02020603050405020304" pitchFamily="18" charset="0"/>
                    </a:rPr>
                    <a:t> precision </a:t>
                  </a:r>
                  <a:br>
                    <a:rPr lang="en-US" sz="1400" spc="30" dirty="0">
                      <a:latin typeface="Times New Roman" panose="02020603050405020304" pitchFamily="18" charset="0"/>
                      <a:cs typeface="Times New Roman" panose="02020603050405020304" pitchFamily="18" charset="0"/>
                    </a:rPr>
                  </a:br>
                  <a:r>
                    <a:rPr lang="en-US" sz="1400" spc="30" dirty="0">
                      <a:latin typeface="Times New Roman" panose="02020603050405020304" pitchFamily="18" charset="0"/>
                      <a:cs typeface="Times New Roman" panose="02020603050405020304" pitchFamily="18" charset="0"/>
                    </a:rPr>
                    <a:t>- 700 measurement point</a:t>
                  </a:r>
                  <a:endParaRPr lang="en-US" sz="1400" dirty="0">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6A5B084A-0ED8-D4CB-DB7C-9340DA46B294}"/>
                    </a:ext>
                  </a:extLst>
                </p:cNvPr>
                <p:cNvSpPr txBox="1">
                  <a:spLocks noRot="1" noChangeAspect="1" noMove="1" noResize="1" noEditPoints="1" noAdjustHandles="1" noChangeArrowheads="1" noChangeShapeType="1" noTextEdit="1"/>
                </p:cNvSpPr>
                <p:nvPr/>
              </p:nvSpPr>
              <p:spPr>
                <a:xfrm>
                  <a:off x="8443658" y="1398213"/>
                  <a:ext cx="2065172" cy="954107"/>
                </a:xfrm>
                <a:prstGeom prst="rect">
                  <a:avLst/>
                </a:prstGeom>
                <a:blipFill>
                  <a:blip r:embed="rId22"/>
                  <a:stretch>
                    <a:fillRect l="-971" t="-1399" b="-39860"/>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1A4FEFF4-5016-FE41-12B4-9E74B1ECD7C9}"/>
                </a:ext>
              </a:extLst>
            </p:cNvPr>
            <p:cNvCxnSpPr>
              <a:cxnSpLocks/>
            </p:cNvCxnSpPr>
            <p:nvPr/>
          </p:nvCxnSpPr>
          <p:spPr>
            <a:xfrm flipH="1" flipV="1">
              <a:off x="4855748" y="4645635"/>
              <a:ext cx="1826395" cy="1545730"/>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68F4BD74-E3A4-0F8D-2DA7-EA0D8CFF7520}"/>
                </a:ext>
              </a:extLst>
            </p:cNvPr>
            <p:cNvSpPr txBox="1"/>
            <p:nvPr/>
          </p:nvSpPr>
          <p:spPr>
            <a:xfrm>
              <a:off x="6626077" y="5920462"/>
              <a:ext cx="2535538" cy="523220"/>
            </a:xfrm>
            <a:prstGeom prst="rect">
              <a:avLst/>
            </a:prstGeom>
            <a:noFill/>
          </p:spPr>
          <p:txBody>
            <a:bodyPr wrap="square">
              <a:spAutoFit/>
            </a:bodyPr>
            <a:lstStyle/>
            <a:p>
              <a:pPr lvl="0"/>
              <a:r>
                <a:rPr lang="en-US" sz="1400" b="1" spc="30" dirty="0">
                  <a:latin typeface="Times New Roman" panose="02020603050405020304" pitchFamily="18" charset="0"/>
                  <a:cs typeface="Times New Roman" panose="02020603050405020304" pitchFamily="18" charset="0"/>
                </a:rPr>
                <a:t>Dynamic environment:</a:t>
              </a:r>
              <a:br>
                <a:rPr lang="en-US" sz="1400" b="1" spc="30" dirty="0">
                  <a:latin typeface="Times New Roman" panose="02020603050405020304" pitchFamily="18" charset="0"/>
                  <a:cs typeface="Times New Roman" panose="02020603050405020304" pitchFamily="18" charset="0"/>
                </a:rPr>
              </a:br>
              <a:r>
                <a:rPr lang="en-US" sz="1400" spc="30" dirty="0">
                  <a:latin typeface="Times New Roman" panose="02020603050405020304" pitchFamily="18" charset="0"/>
                  <a:cs typeface="Times New Roman" panose="02020603050405020304" pitchFamily="18" charset="0"/>
                </a:rPr>
                <a:t> moving obstacles</a:t>
              </a:r>
              <a:endParaRPr lang="en-US" sz="14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0685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F7755-53F2-443D-9ADC-DE36969B8214}"/>
              </a:ext>
            </a:extLst>
          </p:cNvPr>
          <p:cNvSpPr>
            <a:spLocks noGrp="1"/>
          </p:cNvSpPr>
          <p:nvPr>
            <p:ph type="title"/>
          </p:nvPr>
        </p:nvSpPr>
        <p:spPr>
          <a:xfrm>
            <a:off x="608209" y="520944"/>
            <a:ext cx="11356337" cy="892552"/>
          </a:xfrm>
        </p:spPr>
        <p:txBody>
          <a:bodyPr/>
          <a:lstStyle/>
          <a:p>
            <a:r>
              <a:rPr lang="en-US" dirty="0"/>
              <a:t>Beam Coherence Time/Space</a:t>
            </a:r>
            <a:br>
              <a:rPr lang="en-US" dirty="0"/>
            </a:br>
            <a:r>
              <a:rPr lang="en-US" sz="2400" dirty="0" err="1"/>
              <a:t>AoAs</a:t>
            </a:r>
            <a:r>
              <a:rPr lang="en-US" sz="2400" dirty="0"/>
              <a:t> statistics inference</a:t>
            </a:r>
            <a:endParaRPr lang="en-US" sz="2400" dirty="0">
              <a:solidFill>
                <a:srgbClr val="454545"/>
              </a:solidFill>
            </a:endParaRPr>
          </a:p>
        </p:txBody>
      </p:sp>
      <p:sp>
        <p:nvSpPr>
          <p:cNvPr id="33" name="Slide Number Placeholder 1">
            <a:extLst>
              <a:ext uri="{FF2B5EF4-FFF2-40B4-BE49-F238E27FC236}">
                <a16:creationId xmlns:a16="http://schemas.microsoft.com/office/drawing/2014/main" id="{0990D789-9279-4893-BDEA-E8039D7CDF40}"/>
              </a:ext>
            </a:extLst>
          </p:cNvPr>
          <p:cNvSpPr>
            <a:spLocks noGrp="1"/>
          </p:cNvSpPr>
          <p:nvPr>
            <p:ph type="sldNum" sz="quarter" idx="7"/>
          </p:nvPr>
        </p:nvSpPr>
        <p:spPr>
          <a:xfrm>
            <a:off x="8778240" y="6377940"/>
            <a:ext cx="2804160" cy="3429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13</a:t>
            </a:fld>
            <a:endParaRPr lang="en-US" dirty="0"/>
          </a:p>
        </p:txBody>
      </p:sp>
      <mc:AlternateContent xmlns:mc="http://schemas.openxmlformats.org/markup-compatibility/2006" xmlns:a14="http://schemas.microsoft.com/office/drawing/2010/main">
        <mc:Choice Requires="a14">
          <p:sp>
            <p:nvSpPr>
              <p:cNvPr id="3" name="object 7">
                <a:extLst>
                  <a:ext uri="{FF2B5EF4-FFF2-40B4-BE49-F238E27FC236}">
                    <a16:creationId xmlns:a16="http://schemas.microsoft.com/office/drawing/2014/main" id="{3F7FF6E7-C5C4-BD50-7655-240264652F45}"/>
                  </a:ext>
                </a:extLst>
              </p:cNvPr>
              <p:cNvSpPr txBox="1"/>
              <p:nvPr/>
            </p:nvSpPr>
            <p:spPr>
              <a:xfrm>
                <a:off x="6916687" y="3214573"/>
                <a:ext cx="2408087" cy="1687770"/>
              </a:xfrm>
              <a:prstGeom prst="rect">
                <a:avLst/>
              </a:prstGeom>
            </p:spPr>
            <p:txBody>
              <a:bodyPr vert="horz" wrap="square" lIns="0" tIns="37465" rIns="0" bIns="0" rtlCol="0">
                <a:spAutoFit/>
              </a:bodyPr>
              <a:lstStyle/>
              <a:p>
                <a:pPr marR="121285" indent="-182880">
                  <a:spcBef>
                    <a:spcPts val="605"/>
                  </a:spcBef>
                  <a:buFont typeface="Arial" panose="020B0604020202020204" pitchFamily="34" charset="0"/>
                  <a:buChar char="•"/>
                </a:pPr>
                <a14:m>
                  <m:oMath xmlns:m="http://schemas.openxmlformats.org/officeDocument/2006/math">
                    <m:r>
                      <a:rPr lang="en-US" sz="1700" i="1" spc="-5" smtClean="0">
                        <a:solidFill>
                          <a:srgbClr val="7E7E7E"/>
                        </a:solidFill>
                        <a:latin typeface="Cambria Math" panose="02040503050406030204" pitchFamily="18" charset="0"/>
                        <a:cs typeface="Microsoft Sans Serif"/>
                      </a:rPr>
                      <m:t>𝐺</m:t>
                    </m:r>
                    <m:d>
                      <m:dPr>
                        <m:ctrlPr>
                          <a:rPr lang="en-US" sz="1700" i="1" spc="-5" smtClean="0">
                            <a:solidFill>
                              <a:srgbClr val="7E7E7E"/>
                            </a:solidFill>
                            <a:latin typeface="Cambria Math" panose="02040503050406030204" pitchFamily="18" charset="0"/>
                            <a:cs typeface="Microsoft Sans Serif"/>
                          </a:rPr>
                        </m:ctrlPr>
                      </m:dPr>
                      <m:e>
                        <m:r>
                          <m:rPr>
                            <m:sty m:val="p"/>
                          </m:rPr>
                          <a:rPr lang="en-US" sz="1700" i="0" spc="-5" smtClean="0">
                            <a:solidFill>
                              <a:srgbClr val="7E7E7E"/>
                            </a:solidFill>
                            <a:latin typeface="Cambria Math" panose="02040503050406030204" pitchFamily="18" charset="0"/>
                            <a:cs typeface="Microsoft Sans Serif"/>
                          </a:rPr>
                          <m:t>Θ</m:t>
                        </m:r>
                        <m:r>
                          <m:rPr>
                            <m:lit/>
                          </m:rPr>
                          <a:rPr lang="en-US" sz="1700" b="0" i="1" spc="-5" smtClean="0">
                            <a:solidFill>
                              <a:srgbClr val="7E7E7E"/>
                            </a:solidFill>
                            <a:latin typeface="Cambria Math" panose="02040503050406030204" pitchFamily="18" charset="0"/>
                            <a:cs typeface="Microsoft Sans Serif"/>
                          </a:rPr>
                          <m:t>|</m:t>
                        </m:r>
                        <m:sSub>
                          <m:sSubPr>
                            <m:ctrlPr>
                              <a:rPr lang="en-US" sz="1700" b="0" i="1" spc="-5" smtClean="0">
                                <a:solidFill>
                                  <a:srgbClr val="7E7E7E"/>
                                </a:solidFill>
                                <a:latin typeface="Cambria Math" panose="02040503050406030204" pitchFamily="18" charset="0"/>
                                <a:cs typeface="Microsoft Sans Serif"/>
                              </a:rPr>
                            </m:ctrlPr>
                          </m:sSubPr>
                          <m:e>
                            <m:r>
                              <a:rPr lang="en-US" sz="1700" b="0" i="1" spc="-5" smtClean="0">
                                <a:solidFill>
                                  <a:srgbClr val="7E7E7E"/>
                                </a:solidFill>
                                <a:latin typeface="Cambria Math" panose="02040503050406030204" pitchFamily="18" charset="0"/>
                                <a:cs typeface="Microsoft Sans Serif"/>
                              </a:rPr>
                              <m:t>𝑥</m:t>
                            </m:r>
                          </m:e>
                          <m:sub>
                            <m:r>
                              <a:rPr lang="en-US" sz="1700" b="0" i="1" spc="-5" smtClean="0">
                                <a:solidFill>
                                  <a:srgbClr val="7E7E7E"/>
                                </a:solidFill>
                                <a:latin typeface="Cambria Math" panose="02040503050406030204" pitchFamily="18" charset="0"/>
                                <a:cs typeface="Microsoft Sans Serif"/>
                              </a:rPr>
                              <m:t>1</m:t>
                            </m:r>
                          </m:sub>
                        </m:sSub>
                        <m:r>
                          <a:rPr lang="en-US" sz="1700" b="0" i="1" spc="-5" smtClean="0">
                            <a:solidFill>
                              <a:srgbClr val="7E7E7E"/>
                            </a:solidFill>
                            <a:latin typeface="Cambria Math" panose="02040503050406030204" pitchFamily="18" charset="0"/>
                            <a:cs typeface="Microsoft Sans Serif"/>
                          </a:rPr>
                          <m:t>, </m:t>
                        </m:r>
                        <m:sSub>
                          <m:sSubPr>
                            <m:ctrlPr>
                              <a:rPr lang="en-US" sz="1700" b="0" i="1" spc="-5" smtClean="0">
                                <a:solidFill>
                                  <a:srgbClr val="7E7E7E"/>
                                </a:solidFill>
                                <a:latin typeface="Cambria Math" panose="02040503050406030204" pitchFamily="18" charset="0"/>
                                <a:cs typeface="Microsoft Sans Serif"/>
                              </a:rPr>
                            </m:ctrlPr>
                          </m:sSubPr>
                          <m:e>
                            <m:r>
                              <a:rPr lang="en-US" sz="1700" b="0" i="1" spc="-5" smtClean="0">
                                <a:solidFill>
                                  <a:srgbClr val="7E7E7E"/>
                                </a:solidFill>
                                <a:latin typeface="Cambria Math" panose="02040503050406030204" pitchFamily="18" charset="0"/>
                                <a:cs typeface="Microsoft Sans Serif"/>
                              </a:rPr>
                              <m:t>𝑥</m:t>
                            </m:r>
                          </m:e>
                          <m:sub>
                            <m:r>
                              <a:rPr lang="en-US" sz="1700" b="0" i="1" spc="-5" smtClean="0">
                                <a:solidFill>
                                  <a:srgbClr val="7E7E7E"/>
                                </a:solidFill>
                                <a:latin typeface="Cambria Math" panose="02040503050406030204" pitchFamily="18" charset="0"/>
                                <a:cs typeface="Microsoft Sans Serif"/>
                              </a:rPr>
                              <m:t>2</m:t>
                            </m:r>
                          </m:sub>
                        </m:sSub>
                        <m:r>
                          <a:rPr lang="en-US" sz="1700" b="0" i="1" spc="-5" smtClean="0">
                            <a:solidFill>
                              <a:srgbClr val="7E7E7E"/>
                            </a:solidFill>
                            <a:latin typeface="Cambria Math" panose="02040503050406030204" pitchFamily="18" charset="0"/>
                            <a:cs typeface="Microsoft Sans Serif"/>
                          </a:rPr>
                          <m:t>…</m:t>
                        </m:r>
                      </m:e>
                    </m:d>
                    <m:r>
                      <a:rPr lang="en-US" sz="1700" b="0" i="1" spc="-5" smtClean="0">
                        <a:solidFill>
                          <a:srgbClr val="7E7E7E"/>
                        </a:solidFill>
                        <a:latin typeface="Cambria Math" panose="02040503050406030204" pitchFamily="18" charset="0"/>
                        <a:cs typeface="Microsoft Sans Serif"/>
                      </a:rPr>
                      <m:t>=</m:t>
                    </m:r>
                    <m:f>
                      <m:fPr>
                        <m:ctrlPr>
                          <a:rPr lang="en-US" sz="1700" b="0" i="1" spc="-5" smtClean="0">
                            <a:solidFill>
                              <a:srgbClr val="7E7E7E"/>
                            </a:solidFill>
                            <a:latin typeface="Cambria Math" panose="02040503050406030204" pitchFamily="18" charset="0"/>
                            <a:cs typeface="Microsoft Sans Serif"/>
                          </a:rPr>
                        </m:ctrlPr>
                      </m:fPr>
                      <m:num>
                        <m:nary>
                          <m:naryPr>
                            <m:chr m:val="∏"/>
                            <m:subHide m:val="on"/>
                            <m:supHide m:val="on"/>
                            <m:ctrlPr>
                              <a:rPr lang="en-US" sz="1700" b="0" i="1" spc="-5" smtClean="0">
                                <a:solidFill>
                                  <a:srgbClr val="7E7E7E"/>
                                </a:solidFill>
                                <a:latin typeface="Cambria Math" panose="02040503050406030204" pitchFamily="18" charset="0"/>
                                <a:cs typeface="Microsoft Sans Serif"/>
                              </a:rPr>
                            </m:ctrlPr>
                          </m:naryPr>
                          <m:sub/>
                          <m:sup/>
                          <m:e>
                            <m:r>
                              <a:rPr lang="en-US" sz="1700" i="1" spc="-5">
                                <a:solidFill>
                                  <a:srgbClr val="7E7E7E"/>
                                </a:solidFill>
                                <a:latin typeface="Cambria Math" panose="02040503050406030204" pitchFamily="18" charset="0"/>
                                <a:cs typeface="Microsoft Sans Serif"/>
                              </a:rPr>
                              <m:t>𝑝</m:t>
                            </m:r>
                            <m:r>
                              <a:rPr lang="en-US" sz="1700" i="1" spc="-5">
                                <a:solidFill>
                                  <a:srgbClr val="7E7E7E"/>
                                </a:solidFill>
                                <a:latin typeface="Cambria Math" panose="02040503050406030204" pitchFamily="18" charset="0"/>
                                <a:cs typeface="Microsoft Sans Serif"/>
                              </a:rPr>
                              <m:t>(</m:t>
                            </m:r>
                            <m:sSub>
                              <m:sSubPr>
                                <m:ctrlPr>
                                  <a:rPr lang="en-US" sz="1700" i="1" spc="-5">
                                    <a:solidFill>
                                      <a:srgbClr val="7E7E7E"/>
                                    </a:solidFill>
                                    <a:latin typeface="Cambria Math" panose="02040503050406030204" pitchFamily="18" charset="0"/>
                                    <a:cs typeface="Microsoft Sans Serif"/>
                                  </a:rPr>
                                </m:ctrlPr>
                              </m:sSubPr>
                              <m:e>
                                <m:r>
                                  <a:rPr lang="en-US" sz="1700" i="1" spc="-5">
                                    <a:solidFill>
                                      <a:srgbClr val="7E7E7E"/>
                                    </a:solidFill>
                                    <a:latin typeface="Cambria Math" panose="02040503050406030204" pitchFamily="18" charset="0"/>
                                    <a:cs typeface="Microsoft Sans Serif"/>
                                  </a:rPr>
                                  <m:t>𝑥</m:t>
                                </m:r>
                              </m:e>
                              <m:sub>
                                <m:r>
                                  <a:rPr lang="en-US" sz="1700" i="1" spc="-5">
                                    <a:solidFill>
                                      <a:srgbClr val="7E7E7E"/>
                                    </a:solidFill>
                                    <a:latin typeface="Cambria Math" panose="02040503050406030204" pitchFamily="18" charset="0"/>
                                    <a:cs typeface="Microsoft Sans Serif"/>
                                  </a:rPr>
                                  <m:t>𝑖</m:t>
                                </m:r>
                              </m:sub>
                            </m:sSub>
                            <m:r>
                              <a:rPr lang="en-US" sz="1700" i="1" spc="-5">
                                <a:solidFill>
                                  <a:srgbClr val="7E7E7E"/>
                                </a:solidFill>
                                <a:latin typeface="Cambria Math" panose="02040503050406030204" pitchFamily="18" charset="0"/>
                                <a:cs typeface="Microsoft Sans Serif"/>
                              </a:rPr>
                              <m:t> | </m:t>
                            </m:r>
                            <m:r>
                              <a:rPr lang="el-GR" sz="1700" i="1" spc="-5">
                                <a:solidFill>
                                  <a:srgbClr val="7E7E7E"/>
                                </a:solidFill>
                                <a:latin typeface="Cambria Math" panose="02040503050406030204" pitchFamily="18" charset="0"/>
                                <a:cs typeface="Microsoft Sans Serif"/>
                              </a:rPr>
                              <m:t>𝛩</m:t>
                            </m:r>
                            <m:r>
                              <a:rPr lang="el-GR" sz="1700" i="1" spc="-5">
                                <a:solidFill>
                                  <a:srgbClr val="7E7E7E"/>
                                </a:solidFill>
                                <a:latin typeface="Cambria Math" panose="02040503050406030204" pitchFamily="18" charset="0"/>
                                <a:cs typeface="Microsoft Sans Serif"/>
                              </a:rPr>
                              <m:t>)</m:t>
                            </m:r>
                          </m:e>
                        </m:nary>
                        <m:sSub>
                          <m:sSubPr>
                            <m:ctrlPr>
                              <a:rPr lang="en-US" sz="1700" b="0" i="1" spc="-5" smtClean="0">
                                <a:solidFill>
                                  <a:srgbClr val="7E7E7E"/>
                                </a:solidFill>
                                <a:latin typeface="Cambria Math" panose="02040503050406030204" pitchFamily="18" charset="0"/>
                                <a:cs typeface="Microsoft Sans Serif"/>
                              </a:rPr>
                            </m:ctrlPr>
                          </m:sSubPr>
                          <m:e>
                            <m:r>
                              <a:rPr lang="en-US" sz="1700" b="0" i="1" spc="-5" smtClean="0">
                                <a:solidFill>
                                  <a:srgbClr val="7E7E7E"/>
                                </a:solidFill>
                                <a:latin typeface="Cambria Math" panose="02040503050406030204" pitchFamily="18" charset="0"/>
                                <a:cs typeface="Microsoft Sans Serif"/>
                              </a:rPr>
                              <m:t>𝐺</m:t>
                            </m:r>
                          </m:e>
                          <m:sub>
                            <m:r>
                              <a:rPr lang="en-US" sz="1700" b="0" i="1" spc="-5" smtClean="0">
                                <a:solidFill>
                                  <a:srgbClr val="7E7E7E"/>
                                </a:solidFill>
                                <a:latin typeface="Cambria Math" panose="02040503050406030204" pitchFamily="18" charset="0"/>
                                <a:cs typeface="Microsoft Sans Serif"/>
                              </a:rPr>
                              <m:t>0</m:t>
                            </m:r>
                          </m:sub>
                        </m:sSub>
                        <m:d>
                          <m:dPr>
                            <m:ctrlPr>
                              <a:rPr lang="en-US" sz="1700" b="0" i="1" spc="-5" smtClean="0">
                                <a:solidFill>
                                  <a:srgbClr val="7E7E7E"/>
                                </a:solidFill>
                                <a:latin typeface="Cambria Math" panose="02040503050406030204" pitchFamily="18" charset="0"/>
                                <a:cs typeface="Microsoft Sans Serif"/>
                              </a:rPr>
                            </m:ctrlPr>
                          </m:dPr>
                          <m:e>
                            <m:r>
                              <m:rPr>
                                <m:sty m:val="p"/>
                              </m:rPr>
                              <a:rPr lang="en-US" sz="1700" b="0" i="0" spc="-5" smtClean="0">
                                <a:solidFill>
                                  <a:srgbClr val="7E7E7E"/>
                                </a:solidFill>
                                <a:latin typeface="Cambria Math" panose="02040503050406030204" pitchFamily="18" charset="0"/>
                                <a:cs typeface="Microsoft Sans Serif"/>
                              </a:rPr>
                              <m:t>Θ</m:t>
                            </m:r>
                          </m:e>
                        </m:d>
                      </m:num>
                      <m:den>
                        <m:nary>
                          <m:naryPr>
                            <m:supHide m:val="on"/>
                            <m:ctrlPr>
                              <a:rPr lang="en-US" sz="1700" b="0" i="1" spc="-5" smtClean="0">
                                <a:solidFill>
                                  <a:srgbClr val="7E7E7E"/>
                                </a:solidFill>
                                <a:latin typeface="Cambria Math" panose="02040503050406030204" pitchFamily="18" charset="0"/>
                                <a:cs typeface="Microsoft Sans Serif"/>
                              </a:rPr>
                            </m:ctrlPr>
                          </m:naryPr>
                          <m:sub>
                            <m:r>
                              <m:rPr>
                                <m:sty m:val="p"/>
                              </m:rPr>
                              <a:rPr lang="en-US" sz="1700" b="0" i="0" spc="-5" smtClean="0">
                                <a:solidFill>
                                  <a:srgbClr val="7E7E7E"/>
                                </a:solidFill>
                                <a:latin typeface="Cambria Math" panose="02040503050406030204" pitchFamily="18" charset="0"/>
                                <a:cs typeface="Microsoft Sans Serif"/>
                              </a:rPr>
                              <m:t>Θ</m:t>
                            </m:r>
                          </m:sub>
                          <m:sup/>
                          <m:e>
                            <m:nary>
                              <m:naryPr>
                                <m:chr m:val="∏"/>
                                <m:subHide m:val="on"/>
                                <m:supHide m:val="on"/>
                                <m:ctrlPr>
                                  <a:rPr lang="en-US" sz="1700" i="1" spc="-5">
                                    <a:solidFill>
                                      <a:srgbClr val="7E7E7E"/>
                                    </a:solidFill>
                                    <a:latin typeface="Cambria Math" panose="02040503050406030204" pitchFamily="18" charset="0"/>
                                    <a:cs typeface="Microsoft Sans Serif"/>
                                  </a:rPr>
                                </m:ctrlPr>
                              </m:naryPr>
                              <m:sub/>
                              <m:sup/>
                              <m:e>
                                <m:r>
                                  <a:rPr lang="en-US" sz="1700" i="1" spc="-5">
                                    <a:solidFill>
                                      <a:srgbClr val="7E7E7E"/>
                                    </a:solidFill>
                                    <a:latin typeface="Cambria Math" panose="02040503050406030204" pitchFamily="18" charset="0"/>
                                    <a:cs typeface="Microsoft Sans Serif"/>
                                  </a:rPr>
                                  <m:t>𝑝</m:t>
                                </m:r>
                                <m:r>
                                  <a:rPr lang="en-US" sz="1700" i="1" spc="-5">
                                    <a:solidFill>
                                      <a:srgbClr val="7E7E7E"/>
                                    </a:solidFill>
                                    <a:latin typeface="Cambria Math" panose="02040503050406030204" pitchFamily="18" charset="0"/>
                                    <a:cs typeface="Microsoft Sans Serif"/>
                                  </a:rPr>
                                  <m:t>(</m:t>
                                </m:r>
                                <m:sSub>
                                  <m:sSubPr>
                                    <m:ctrlPr>
                                      <a:rPr lang="en-US" sz="1700" i="1" spc="-5">
                                        <a:solidFill>
                                          <a:srgbClr val="7E7E7E"/>
                                        </a:solidFill>
                                        <a:latin typeface="Cambria Math" panose="02040503050406030204" pitchFamily="18" charset="0"/>
                                        <a:cs typeface="Microsoft Sans Serif"/>
                                      </a:rPr>
                                    </m:ctrlPr>
                                  </m:sSubPr>
                                  <m:e>
                                    <m:r>
                                      <a:rPr lang="en-US" sz="1700" i="1" spc="-5">
                                        <a:solidFill>
                                          <a:srgbClr val="7E7E7E"/>
                                        </a:solidFill>
                                        <a:latin typeface="Cambria Math" panose="02040503050406030204" pitchFamily="18" charset="0"/>
                                        <a:cs typeface="Microsoft Sans Serif"/>
                                      </a:rPr>
                                      <m:t>𝑥</m:t>
                                    </m:r>
                                  </m:e>
                                  <m:sub>
                                    <m:r>
                                      <a:rPr lang="en-US" sz="1700" i="1" spc="-5">
                                        <a:solidFill>
                                          <a:srgbClr val="7E7E7E"/>
                                        </a:solidFill>
                                        <a:latin typeface="Cambria Math" panose="02040503050406030204" pitchFamily="18" charset="0"/>
                                        <a:cs typeface="Microsoft Sans Serif"/>
                                      </a:rPr>
                                      <m:t>𝑖</m:t>
                                    </m:r>
                                  </m:sub>
                                </m:sSub>
                                <m:r>
                                  <a:rPr lang="en-US" sz="1700" i="1" spc="-5">
                                    <a:solidFill>
                                      <a:srgbClr val="7E7E7E"/>
                                    </a:solidFill>
                                    <a:latin typeface="Cambria Math" panose="02040503050406030204" pitchFamily="18" charset="0"/>
                                    <a:cs typeface="Microsoft Sans Serif"/>
                                  </a:rPr>
                                  <m:t> | </m:t>
                                </m:r>
                                <m:r>
                                  <a:rPr lang="en-US" sz="1700" b="0" i="1" spc="-5" smtClean="0">
                                    <a:solidFill>
                                      <a:srgbClr val="7E7E7E"/>
                                    </a:solidFill>
                                    <a:latin typeface="Cambria Math" panose="02040503050406030204" pitchFamily="18" charset="0"/>
                                    <a:cs typeface="Microsoft Sans Serif"/>
                                  </a:rPr>
                                  <m:t>𝑑</m:t>
                                </m:r>
                                <m:r>
                                  <a:rPr lang="el-GR" sz="1700" i="1" spc="-5">
                                    <a:solidFill>
                                      <a:srgbClr val="7E7E7E"/>
                                    </a:solidFill>
                                    <a:latin typeface="Cambria Math" panose="02040503050406030204" pitchFamily="18" charset="0"/>
                                    <a:cs typeface="Microsoft Sans Serif"/>
                                  </a:rPr>
                                  <m:t>𝛩</m:t>
                                </m:r>
                                <m:r>
                                  <a:rPr lang="el-GR" sz="1700" i="1" spc="-5">
                                    <a:solidFill>
                                      <a:srgbClr val="7E7E7E"/>
                                    </a:solidFill>
                                    <a:latin typeface="Cambria Math" panose="02040503050406030204" pitchFamily="18" charset="0"/>
                                    <a:cs typeface="Microsoft Sans Serif"/>
                                  </a:rPr>
                                  <m:t>)</m:t>
                                </m:r>
                              </m:e>
                            </m:nary>
                            <m:sSub>
                              <m:sSubPr>
                                <m:ctrlPr>
                                  <a:rPr lang="en-US" sz="1700" i="1" spc="-5">
                                    <a:solidFill>
                                      <a:srgbClr val="7E7E7E"/>
                                    </a:solidFill>
                                    <a:latin typeface="Cambria Math" panose="02040503050406030204" pitchFamily="18" charset="0"/>
                                    <a:cs typeface="Microsoft Sans Serif"/>
                                  </a:rPr>
                                </m:ctrlPr>
                              </m:sSubPr>
                              <m:e>
                                <m:r>
                                  <a:rPr lang="en-US" sz="1700" i="1" spc="-5">
                                    <a:solidFill>
                                      <a:srgbClr val="7E7E7E"/>
                                    </a:solidFill>
                                    <a:latin typeface="Cambria Math" panose="02040503050406030204" pitchFamily="18" charset="0"/>
                                    <a:cs typeface="Microsoft Sans Serif"/>
                                  </a:rPr>
                                  <m:t>𝐺</m:t>
                                </m:r>
                              </m:e>
                              <m:sub>
                                <m:r>
                                  <a:rPr lang="en-US" sz="1700" i="1" spc="-5">
                                    <a:solidFill>
                                      <a:srgbClr val="7E7E7E"/>
                                    </a:solidFill>
                                    <a:latin typeface="Cambria Math" panose="02040503050406030204" pitchFamily="18" charset="0"/>
                                    <a:cs typeface="Microsoft Sans Serif"/>
                                  </a:rPr>
                                  <m:t>0</m:t>
                                </m:r>
                              </m:sub>
                            </m:sSub>
                            <m:d>
                              <m:dPr>
                                <m:ctrlPr>
                                  <a:rPr lang="en-US" sz="1700" i="1" spc="-5">
                                    <a:solidFill>
                                      <a:srgbClr val="7E7E7E"/>
                                    </a:solidFill>
                                    <a:latin typeface="Cambria Math" panose="02040503050406030204" pitchFamily="18" charset="0"/>
                                    <a:cs typeface="Microsoft Sans Serif"/>
                                  </a:rPr>
                                </m:ctrlPr>
                              </m:dPr>
                              <m:e>
                                <m:r>
                                  <m:rPr>
                                    <m:sty m:val="p"/>
                                  </m:rPr>
                                  <a:rPr lang="en-US" sz="1700" b="0" i="0" spc="-5" smtClean="0">
                                    <a:solidFill>
                                      <a:srgbClr val="7E7E7E"/>
                                    </a:solidFill>
                                    <a:latin typeface="Cambria Math" panose="02040503050406030204" pitchFamily="18" charset="0"/>
                                    <a:cs typeface="Microsoft Sans Serif"/>
                                  </a:rPr>
                                  <m:t>d</m:t>
                                </m:r>
                                <m:r>
                                  <m:rPr>
                                    <m:sty m:val="p"/>
                                  </m:rPr>
                                  <a:rPr lang="en-US" sz="1700" spc="-5">
                                    <a:solidFill>
                                      <a:srgbClr val="7E7E7E"/>
                                    </a:solidFill>
                                    <a:latin typeface="Cambria Math" panose="02040503050406030204" pitchFamily="18" charset="0"/>
                                    <a:cs typeface="Microsoft Sans Serif"/>
                                  </a:rPr>
                                  <m:t>Θ</m:t>
                                </m:r>
                              </m:e>
                            </m:d>
                            <m:r>
                              <a:rPr lang="en-US" sz="1700" b="0" i="1" spc="-5" smtClean="0">
                                <a:solidFill>
                                  <a:srgbClr val="7E7E7E"/>
                                </a:solidFill>
                                <a:latin typeface="Cambria Math" panose="02040503050406030204" pitchFamily="18" charset="0"/>
                                <a:cs typeface="Microsoft Sans Serif"/>
                              </a:rPr>
                              <m:t>𝑑</m:t>
                            </m:r>
                            <m:r>
                              <m:rPr>
                                <m:sty m:val="p"/>
                              </m:rPr>
                              <a:rPr lang="en-US" sz="1700" b="0" i="0" spc="-5" smtClean="0">
                                <a:solidFill>
                                  <a:srgbClr val="7E7E7E"/>
                                </a:solidFill>
                                <a:latin typeface="Cambria Math" panose="02040503050406030204" pitchFamily="18" charset="0"/>
                                <a:cs typeface="Microsoft Sans Serif"/>
                              </a:rPr>
                              <m:t>Θ</m:t>
                            </m:r>
                          </m:e>
                        </m:nary>
                      </m:den>
                    </m:f>
                  </m:oMath>
                </a14:m>
                <a:endParaRPr lang="en-US" sz="1700" spc="-5" dirty="0">
                  <a:solidFill>
                    <a:srgbClr val="7E7E7E"/>
                  </a:solidFill>
                  <a:latin typeface="Microsoft Sans Serif"/>
                  <a:cs typeface="Microsoft Sans Serif"/>
                </a:endParaRPr>
              </a:p>
              <a:p>
                <a:pPr marR="121285" indent="-182880">
                  <a:spcBef>
                    <a:spcPts val="605"/>
                  </a:spcBef>
                  <a:buFont typeface="Arial" panose="020B0604020202020204" pitchFamily="34" charset="0"/>
                  <a:buChar char="•"/>
                </a:pPr>
                <a:r>
                  <a:rPr lang="en-US" sz="1700" spc="-5" dirty="0">
                    <a:solidFill>
                      <a:srgbClr val="7E7E7E"/>
                    </a:solidFill>
                    <a:latin typeface="Microsoft Sans Serif"/>
                    <a:cs typeface="Microsoft Sans Serif"/>
                  </a:rPr>
                  <a:t>Gibs sampling </a:t>
                </a:r>
              </a:p>
              <a:p>
                <a:pPr marR="121285" indent="-182880">
                  <a:spcBef>
                    <a:spcPts val="605"/>
                  </a:spcBef>
                  <a:buFont typeface="Arial" panose="020B0604020202020204" pitchFamily="34" charset="0"/>
                  <a:buChar char="•"/>
                </a:pPr>
                <a:r>
                  <a:rPr lang="en-US" sz="1700" spc="-5" dirty="0">
                    <a:solidFill>
                      <a:srgbClr val="7E7E7E"/>
                    </a:solidFill>
                    <a:latin typeface="Microsoft Sans Serif"/>
                    <a:cs typeface="Microsoft Sans Serif"/>
                  </a:rPr>
                  <a:t>Constraint: </a:t>
                </a:r>
                <a:r>
                  <a:rPr lang="en-US" sz="1700" spc="-5" dirty="0" err="1">
                    <a:solidFill>
                      <a:srgbClr val="7E7E7E"/>
                    </a:solidFill>
                    <a:latin typeface="Microsoft Sans Serif"/>
                    <a:cs typeface="Microsoft Sans Serif"/>
                  </a:rPr>
                  <a:t>Kullback</a:t>
                </a:r>
                <a:r>
                  <a:rPr lang="en-US" sz="1700" spc="-5" dirty="0">
                    <a:solidFill>
                      <a:srgbClr val="7E7E7E"/>
                    </a:solidFill>
                    <a:latin typeface="Microsoft Sans Serif"/>
                    <a:cs typeface="Microsoft Sans Serif"/>
                  </a:rPr>
                  <a:t> divergence </a:t>
                </a:r>
              </a:p>
            </p:txBody>
          </p:sp>
        </mc:Choice>
        <mc:Fallback xmlns="">
          <p:sp>
            <p:nvSpPr>
              <p:cNvPr id="3" name="object 7">
                <a:extLst>
                  <a:ext uri="{FF2B5EF4-FFF2-40B4-BE49-F238E27FC236}">
                    <a16:creationId xmlns:a16="http://schemas.microsoft.com/office/drawing/2014/main" id="{3F7FF6E7-C5C4-BD50-7655-240264652F45}"/>
                  </a:ext>
                </a:extLst>
              </p:cNvPr>
              <p:cNvSpPr txBox="1">
                <a:spLocks noRot="1" noChangeAspect="1" noMove="1" noResize="1" noEditPoints="1" noAdjustHandles="1" noChangeArrowheads="1" noChangeShapeType="1" noTextEdit="1"/>
              </p:cNvSpPr>
              <p:nvPr/>
            </p:nvSpPr>
            <p:spPr>
              <a:xfrm>
                <a:off x="6916687" y="3214573"/>
                <a:ext cx="2408087" cy="1687770"/>
              </a:xfrm>
              <a:prstGeom prst="rect">
                <a:avLst/>
              </a:prstGeom>
              <a:blipFill>
                <a:blip r:embed="rId3"/>
                <a:stretch>
                  <a:fillRect l="-14430" t="-1444" b="-6859"/>
                </a:stretch>
              </a:blipFill>
            </p:spPr>
            <p:txBody>
              <a:bodyPr/>
              <a:lstStyle/>
              <a:p>
                <a:r>
                  <a:rPr lang="en-US">
                    <a:noFill/>
                  </a:rPr>
                  <a:t> </a:t>
                </a:r>
              </a:p>
            </p:txBody>
          </p:sp>
        </mc:Fallback>
      </mc:AlternateContent>
      <p:sp>
        <p:nvSpPr>
          <p:cNvPr id="9" name="object 5">
            <a:extLst>
              <a:ext uri="{FF2B5EF4-FFF2-40B4-BE49-F238E27FC236}">
                <a16:creationId xmlns:a16="http://schemas.microsoft.com/office/drawing/2014/main" id="{C26AC4D8-33CB-66AA-5685-21B14843E786}"/>
              </a:ext>
            </a:extLst>
          </p:cNvPr>
          <p:cNvSpPr/>
          <p:nvPr/>
        </p:nvSpPr>
        <p:spPr>
          <a:xfrm>
            <a:off x="5486400" y="2967229"/>
            <a:ext cx="832103" cy="2442971"/>
          </a:xfrm>
          <a:prstGeom prst="rect">
            <a:avLst/>
          </a:prstGeom>
          <a:blipFill>
            <a:blip r:embed="rId4" cstate="print"/>
            <a:stretch>
              <a:fillRect/>
            </a:stretch>
          </a:blipFill>
        </p:spPr>
        <p:txBody>
          <a:bodyPr wrap="square" lIns="0" tIns="0" rIns="0" bIns="0" rtlCol="0"/>
          <a:lstStyle/>
          <a:p>
            <a:endParaRPr/>
          </a:p>
        </p:txBody>
      </p:sp>
      <p:sp>
        <p:nvSpPr>
          <p:cNvPr id="19" name="object 58">
            <a:extLst>
              <a:ext uri="{FF2B5EF4-FFF2-40B4-BE49-F238E27FC236}">
                <a16:creationId xmlns:a16="http://schemas.microsoft.com/office/drawing/2014/main" id="{6C0F4525-A758-5BE5-3D64-9AA5953A58FD}"/>
              </a:ext>
            </a:extLst>
          </p:cNvPr>
          <p:cNvSpPr txBox="1"/>
          <p:nvPr/>
        </p:nvSpPr>
        <p:spPr>
          <a:xfrm>
            <a:off x="889828" y="1566901"/>
            <a:ext cx="4044224" cy="2366032"/>
          </a:xfrm>
          <a:prstGeom prst="rect">
            <a:avLst/>
          </a:prstGeom>
        </p:spPr>
        <p:txBody>
          <a:bodyPr vert="horz" wrap="square" lIns="0" tIns="26670" rIns="0" bIns="0" rtlCol="0">
            <a:spAutoFit/>
          </a:bodyPr>
          <a:lstStyle/>
          <a:p>
            <a:pPr marL="55244" marR="5080" indent="-43180"/>
            <a:r>
              <a:rPr lang="en-US" sz="2400" spc="-5" dirty="0" err="1">
                <a:solidFill>
                  <a:srgbClr val="0000FF"/>
                </a:solidFill>
                <a:latin typeface="Microsoft Sans Serif"/>
                <a:cs typeface="Microsoft Sans Serif"/>
              </a:rPr>
              <a:t>Objecticve</a:t>
            </a:r>
            <a:endParaRPr lang="en-US" sz="2400" spc="-5" dirty="0">
              <a:solidFill>
                <a:srgbClr val="0000FF"/>
              </a:solidFill>
              <a:latin typeface="Microsoft Sans Serif"/>
              <a:cs typeface="Microsoft Sans Serif"/>
            </a:endParaRPr>
          </a:p>
          <a:p>
            <a:pPr marR="5080"/>
            <a:r>
              <a:rPr lang="en-US" sz="2400" spc="-5" dirty="0">
                <a:solidFill>
                  <a:srgbClr val="7E7E7E"/>
                </a:solidFill>
                <a:latin typeface="Microsoft Sans Serif"/>
                <a:cs typeface="Microsoft Sans Serif"/>
              </a:rPr>
              <a:t>Infer</a:t>
            </a:r>
            <a:r>
              <a:rPr lang="en-US" sz="2000" spc="-5" dirty="0">
                <a:solidFill>
                  <a:srgbClr val="7E7E7E"/>
                </a:solidFill>
                <a:latin typeface="Microsoft Sans Serif"/>
                <a:cs typeface="Microsoft Sans Serif"/>
              </a:rPr>
              <a:t> a statistical model about the </a:t>
            </a:r>
            <a:r>
              <a:rPr lang="en-US" sz="2000" spc="-5" dirty="0" err="1">
                <a:solidFill>
                  <a:srgbClr val="7E7E7E"/>
                </a:solidFill>
                <a:latin typeface="Microsoft Sans Serif"/>
                <a:cs typeface="Microsoft Sans Serif"/>
              </a:rPr>
              <a:t>AoAs</a:t>
            </a:r>
            <a:r>
              <a:rPr lang="en-US" sz="2000" spc="-5" dirty="0">
                <a:solidFill>
                  <a:srgbClr val="7E7E7E"/>
                </a:solidFill>
                <a:latin typeface="Microsoft Sans Serif"/>
                <a:cs typeface="Microsoft Sans Serif"/>
              </a:rPr>
              <a:t>: repetitive structure</a:t>
            </a:r>
          </a:p>
          <a:p>
            <a:pPr marR="5080"/>
            <a:r>
              <a:rPr lang="en-US" sz="2000" spc="-5" dirty="0" err="1">
                <a:solidFill>
                  <a:srgbClr val="7E7E7E"/>
                </a:solidFill>
                <a:latin typeface="Microsoft Sans Serif"/>
                <a:cs typeface="Microsoft Sans Serif"/>
              </a:rPr>
              <a:t>AoAs</a:t>
            </a:r>
            <a:r>
              <a:rPr lang="en-US" sz="2000" spc="-5" dirty="0">
                <a:solidFill>
                  <a:srgbClr val="7E7E7E"/>
                </a:solidFill>
                <a:latin typeface="Microsoft Sans Serif"/>
                <a:cs typeface="Microsoft Sans Serif"/>
              </a:rPr>
              <a:t> correlation as a function of crossed distance </a:t>
            </a:r>
          </a:p>
          <a:p>
            <a:pPr marR="5080"/>
            <a:endParaRPr lang="en-US" sz="2000" spc="-5" dirty="0">
              <a:solidFill>
                <a:srgbClr val="7E7E7E"/>
              </a:solidFill>
              <a:latin typeface="Microsoft Sans Serif"/>
              <a:cs typeface="Microsoft Sans Serif"/>
            </a:endParaRPr>
          </a:p>
          <a:p>
            <a:pPr marR="5080"/>
            <a:endParaRPr lang="en-US" sz="2400" dirty="0">
              <a:latin typeface="Microsoft Sans Serif"/>
              <a:cs typeface="Microsoft Sans Serif"/>
            </a:endParaRPr>
          </a:p>
        </p:txBody>
      </p:sp>
      <p:sp>
        <p:nvSpPr>
          <p:cNvPr id="25" name="object 12">
            <a:extLst>
              <a:ext uri="{FF2B5EF4-FFF2-40B4-BE49-F238E27FC236}">
                <a16:creationId xmlns:a16="http://schemas.microsoft.com/office/drawing/2014/main" id="{A3015AD4-379E-F4F2-10E7-BEF17E4EFD36}"/>
              </a:ext>
            </a:extLst>
          </p:cNvPr>
          <p:cNvSpPr/>
          <p:nvPr/>
        </p:nvSpPr>
        <p:spPr>
          <a:xfrm flipV="1">
            <a:off x="6910806" y="2990563"/>
            <a:ext cx="2353751" cy="45719"/>
          </a:xfrm>
          <a:custGeom>
            <a:avLst/>
            <a:gdLst/>
            <a:ahLst/>
            <a:cxnLst/>
            <a:rect l="l" t="t" r="r" b="b"/>
            <a:pathLst>
              <a:path w="1861185">
                <a:moveTo>
                  <a:pt x="0" y="0"/>
                </a:moveTo>
                <a:lnTo>
                  <a:pt x="1860804" y="0"/>
                </a:lnTo>
              </a:path>
            </a:pathLst>
          </a:custGeom>
          <a:ln w="57912">
            <a:solidFill>
              <a:srgbClr val="3152DC"/>
            </a:solidFill>
          </a:ln>
        </p:spPr>
        <p:txBody>
          <a:bodyPr wrap="square" lIns="0" tIns="0" rIns="0" bIns="0" rtlCol="0"/>
          <a:lstStyle/>
          <a:p>
            <a:endParaRPr/>
          </a:p>
        </p:txBody>
      </p:sp>
      <p:sp>
        <p:nvSpPr>
          <p:cNvPr id="30" name="object 4">
            <a:extLst>
              <a:ext uri="{FF2B5EF4-FFF2-40B4-BE49-F238E27FC236}">
                <a16:creationId xmlns:a16="http://schemas.microsoft.com/office/drawing/2014/main" id="{F84485A4-E6F2-BB96-866F-AC1E9EE79B2A}"/>
              </a:ext>
            </a:extLst>
          </p:cNvPr>
          <p:cNvSpPr txBox="1"/>
          <p:nvPr/>
        </p:nvSpPr>
        <p:spPr>
          <a:xfrm>
            <a:off x="6888201" y="2621932"/>
            <a:ext cx="2436573" cy="320601"/>
          </a:xfrm>
          <a:prstGeom prst="rect">
            <a:avLst/>
          </a:prstGeom>
        </p:spPr>
        <p:txBody>
          <a:bodyPr vert="horz" wrap="square" lIns="0" tIns="12700" rIns="0" bIns="0" rtlCol="0">
            <a:spAutoFit/>
          </a:bodyPr>
          <a:lstStyle/>
          <a:p>
            <a:pPr marL="12700">
              <a:lnSpc>
                <a:spcPct val="100000"/>
              </a:lnSpc>
              <a:spcBef>
                <a:spcPts val="100"/>
              </a:spcBef>
            </a:pPr>
            <a:r>
              <a:rPr lang="en-US" sz="2000" spc="-5" dirty="0">
                <a:solidFill>
                  <a:srgbClr val="3152DC"/>
                </a:solidFill>
                <a:latin typeface="Microsoft Sans Serif"/>
                <a:cs typeface="Microsoft Sans Serif"/>
              </a:rPr>
              <a:t>Bayesian learning</a:t>
            </a:r>
            <a:endParaRPr sz="2000" dirty="0">
              <a:latin typeface="Microsoft Sans Serif"/>
              <a:cs typeface="Microsoft Sans Serif"/>
            </a:endParaRPr>
          </a:p>
        </p:txBody>
      </p:sp>
      <mc:AlternateContent xmlns:mc="http://schemas.openxmlformats.org/markup-compatibility/2006" xmlns:a14="http://schemas.microsoft.com/office/drawing/2010/main">
        <mc:Choice Requires="a14">
          <p:sp>
            <p:nvSpPr>
              <p:cNvPr id="34" name="object 58">
                <a:extLst>
                  <a:ext uri="{FF2B5EF4-FFF2-40B4-BE49-F238E27FC236}">
                    <a16:creationId xmlns:a16="http://schemas.microsoft.com/office/drawing/2014/main" id="{E9247080-40B7-AA12-B6A2-C9EEC34F3A7A}"/>
                  </a:ext>
                </a:extLst>
              </p:cNvPr>
              <p:cNvSpPr txBox="1"/>
              <p:nvPr/>
            </p:nvSpPr>
            <p:spPr>
              <a:xfrm>
                <a:off x="849873" y="3401377"/>
                <a:ext cx="4044224" cy="1063112"/>
              </a:xfrm>
              <a:prstGeom prst="rect">
                <a:avLst/>
              </a:prstGeom>
            </p:spPr>
            <p:txBody>
              <a:bodyPr vert="horz" wrap="square" lIns="0" tIns="26670" rIns="0" bIns="0" rtlCol="0">
                <a:spAutoFit/>
              </a:bodyPr>
              <a:lstStyle/>
              <a:p>
                <a:pPr marL="55244" marR="5080" indent="-43180">
                  <a:spcBef>
                    <a:spcPts val="210"/>
                  </a:spcBef>
                </a:pPr>
                <a:r>
                  <a:rPr lang="en-US" sz="2400" spc="-5" dirty="0">
                    <a:solidFill>
                      <a:srgbClr val="0000FF"/>
                    </a:solidFill>
                    <a:latin typeface="Microsoft Sans Serif"/>
                    <a:cs typeface="Microsoft Sans Serif"/>
                  </a:rPr>
                  <a:t>Model</a:t>
                </a:r>
              </a:p>
              <a:p>
                <a:pPr marL="91440" marR="5080" indent="-182880">
                  <a:spcBef>
                    <a:spcPts val="210"/>
                  </a:spcBef>
                  <a:buFont typeface="Arial" panose="020B0604020202020204" pitchFamily="34" charset="0"/>
                  <a:buChar char="•"/>
                </a:pPr>
                <a:r>
                  <a:rPr lang="en-US" sz="2000" spc="-5" dirty="0">
                    <a:solidFill>
                      <a:srgbClr val="7E7E7E"/>
                    </a:solidFill>
                    <a:latin typeface="Microsoft Sans Serif"/>
                    <a:cs typeface="Microsoft Sans Serif"/>
                  </a:rPr>
                  <a:t>Multi-variate Gaussian</a:t>
                </a:r>
              </a:p>
              <a:p>
                <a:pPr marL="91440" marR="5080" indent="-182880">
                  <a:spcBef>
                    <a:spcPts val="210"/>
                  </a:spcBef>
                  <a:buFont typeface="Arial" panose="020B0604020202020204" pitchFamily="34" charset="0"/>
                  <a:buChar char="•"/>
                </a:pPr>
                <a14:m>
                  <m:oMath xmlns:m="http://schemas.openxmlformats.org/officeDocument/2006/math">
                    <m:r>
                      <a:rPr lang="en-US" sz="2000" b="0" i="1" smtClean="0">
                        <a:solidFill>
                          <a:schemeClr val="bg1">
                            <a:lumMod val="50000"/>
                          </a:schemeClr>
                        </a:solidFill>
                        <a:latin typeface="Cambria Math" panose="02040503050406030204" pitchFamily="18" charset="0"/>
                        <a:cs typeface="Microsoft Sans Serif"/>
                      </a:rPr>
                      <m:t>𝛾</m:t>
                    </m:r>
                  </m:oMath>
                </a14:m>
                <a:r>
                  <a:rPr lang="en-US" sz="2000" dirty="0">
                    <a:solidFill>
                      <a:schemeClr val="bg1">
                        <a:lumMod val="50000"/>
                      </a:schemeClr>
                    </a:solidFill>
                    <a:latin typeface="Microsoft Sans Serif"/>
                    <a:cs typeface="Microsoft Sans Serif"/>
                  </a:rPr>
                  <a:t>dB optimal ray and </a:t>
                </a:r>
                <a14:m>
                  <m:oMath xmlns:m="http://schemas.openxmlformats.org/officeDocument/2006/math">
                    <m:r>
                      <a:rPr lang="en-US" sz="2000" b="0" i="1" smtClean="0">
                        <a:solidFill>
                          <a:schemeClr val="bg1">
                            <a:lumMod val="50000"/>
                          </a:schemeClr>
                        </a:solidFill>
                        <a:latin typeface="Cambria Math" panose="02040503050406030204" pitchFamily="18" charset="0"/>
                        <a:cs typeface="Microsoft Sans Serif"/>
                      </a:rPr>
                      <m:t>𝛽</m:t>
                    </m:r>
                  </m:oMath>
                </a14:m>
                <a:r>
                  <a:rPr lang="en-US" sz="2000" dirty="0">
                    <a:solidFill>
                      <a:schemeClr val="bg1">
                        <a:lumMod val="50000"/>
                      </a:schemeClr>
                    </a:solidFill>
                    <a:latin typeface="Microsoft Sans Serif"/>
                    <a:cs typeface="Microsoft Sans Serif"/>
                  </a:rPr>
                  <a:t>correlated</a:t>
                </a:r>
                <a:r>
                  <a:rPr lang="en-US" sz="2000" dirty="0">
                    <a:latin typeface="Microsoft Sans Serif"/>
                    <a:cs typeface="Microsoft Sans Serif"/>
                  </a:rPr>
                  <a:t>.</a:t>
                </a:r>
              </a:p>
            </p:txBody>
          </p:sp>
        </mc:Choice>
        <mc:Fallback xmlns="">
          <p:sp>
            <p:nvSpPr>
              <p:cNvPr id="34" name="object 58">
                <a:extLst>
                  <a:ext uri="{FF2B5EF4-FFF2-40B4-BE49-F238E27FC236}">
                    <a16:creationId xmlns:a16="http://schemas.microsoft.com/office/drawing/2014/main" id="{E9247080-40B7-AA12-B6A2-C9EEC34F3A7A}"/>
                  </a:ext>
                </a:extLst>
              </p:cNvPr>
              <p:cNvSpPr txBox="1">
                <a:spLocks noRot="1" noChangeAspect="1" noMove="1" noResize="1" noEditPoints="1" noAdjustHandles="1" noChangeArrowheads="1" noChangeShapeType="1" noTextEdit="1"/>
              </p:cNvSpPr>
              <p:nvPr/>
            </p:nvSpPr>
            <p:spPr>
              <a:xfrm>
                <a:off x="849873" y="3401377"/>
                <a:ext cx="4044224" cy="1063112"/>
              </a:xfrm>
              <a:prstGeom prst="rect">
                <a:avLst/>
              </a:prstGeom>
              <a:blipFill>
                <a:blip r:embed="rId5"/>
                <a:stretch>
                  <a:fillRect l="-4217" t="-6322" b="-13793"/>
                </a:stretch>
              </a:blipFill>
            </p:spPr>
            <p:txBody>
              <a:bodyPr/>
              <a:lstStyle/>
              <a:p>
                <a:r>
                  <a:rPr lang="en-US">
                    <a:noFill/>
                  </a:rPr>
                  <a:t> </a:t>
                </a:r>
              </a:p>
            </p:txBody>
          </p:sp>
        </mc:Fallback>
      </mc:AlternateContent>
      <p:sp>
        <p:nvSpPr>
          <p:cNvPr id="38" name="object 58">
            <a:extLst>
              <a:ext uri="{FF2B5EF4-FFF2-40B4-BE49-F238E27FC236}">
                <a16:creationId xmlns:a16="http://schemas.microsoft.com/office/drawing/2014/main" id="{F920A3CF-53E1-4D63-422A-0BCA6432524E}"/>
              </a:ext>
            </a:extLst>
          </p:cNvPr>
          <p:cNvSpPr txBox="1"/>
          <p:nvPr/>
        </p:nvSpPr>
        <p:spPr>
          <a:xfrm>
            <a:off x="729163" y="4894992"/>
            <a:ext cx="4044224" cy="729687"/>
          </a:xfrm>
          <a:prstGeom prst="rect">
            <a:avLst/>
          </a:prstGeom>
        </p:spPr>
        <p:txBody>
          <a:bodyPr vert="horz" wrap="square" lIns="0" tIns="26670" rIns="0" bIns="0" rtlCol="0">
            <a:spAutoFit/>
          </a:bodyPr>
          <a:lstStyle/>
          <a:p>
            <a:pPr marL="55244" marR="5080" indent="-43180">
              <a:spcBef>
                <a:spcPts val="210"/>
              </a:spcBef>
            </a:pPr>
            <a:r>
              <a:rPr lang="en-US" sz="2400" spc="-5" dirty="0">
                <a:solidFill>
                  <a:srgbClr val="0000FF"/>
                </a:solidFill>
                <a:latin typeface="Microsoft Sans Serif"/>
                <a:cs typeface="Microsoft Sans Serif"/>
              </a:rPr>
              <a:t>Challenge</a:t>
            </a:r>
          </a:p>
          <a:p>
            <a:pPr marR="5080">
              <a:spcBef>
                <a:spcPts val="210"/>
              </a:spcBef>
            </a:pPr>
            <a:r>
              <a:rPr lang="en-US" sz="2000" spc="-5" dirty="0">
                <a:solidFill>
                  <a:srgbClr val="7E7E7E"/>
                </a:solidFill>
                <a:latin typeface="Microsoft Sans Serif"/>
                <a:cs typeface="Microsoft Sans Serif"/>
              </a:rPr>
              <a:t>  Non-parametric inference </a:t>
            </a:r>
          </a:p>
        </p:txBody>
      </p:sp>
      <p:cxnSp>
        <p:nvCxnSpPr>
          <p:cNvPr id="39" name="Straight Connector 38">
            <a:extLst>
              <a:ext uri="{FF2B5EF4-FFF2-40B4-BE49-F238E27FC236}">
                <a16:creationId xmlns:a16="http://schemas.microsoft.com/office/drawing/2014/main" id="{507FB4AD-2754-7AD9-D98B-26305C02A009}"/>
              </a:ext>
            </a:extLst>
          </p:cNvPr>
          <p:cNvCxnSpPr>
            <a:cxnSpLocks/>
          </p:cNvCxnSpPr>
          <p:nvPr/>
        </p:nvCxnSpPr>
        <p:spPr>
          <a:xfrm>
            <a:off x="636655" y="3285071"/>
            <a:ext cx="401154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F947D14F-7F44-6BBE-2ED4-F2A8FF0FEE21}"/>
              </a:ext>
            </a:extLst>
          </p:cNvPr>
          <p:cNvCxnSpPr>
            <a:cxnSpLocks/>
          </p:cNvCxnSpPr>
          <p:nvPr/>
        </p:nvCxnSpPr>
        <p:spPr>
          <a:xfrm>
            <a:off x="712855" y="4736530"/>
            <a:ext cx="4011545"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45" name="Group 44">
            <a:extLst>
              <a:ext uri="{FF2B5EF4-FFF2-40B4-BE49-F238E27FC236}">
                <a16:creationId xmlns:a16="http://schemas.microsoft.com/office/drawing/2014/main" id="{FD05B231-13E1-A086-4FBD-7EB628FE8AB8}"/>
              </a:ext>
            </a:extLst>
          </p:cNvPr>
          <p:cNvGrpSpPr/>
          <p:nvPr/>
        </p:nvGrpSpPr>
        <p:grpSpPr>
          <a:xfrm>
            <a:off x="9601200" y="2625968"/>
            <a:ext cx="2409476" cy="1208803"/>
            <a:chOff x="9601200" y="2604546"/>
            <a:chExt cx="2409476" cy="1208803"/>
          </a:xfrm>
        </p:grpSpPr>
        <p:sp>
          <p:nvSpPr>
            <p:cNvPr id="46" name="object 7">
              <a:extLst>
                <a:ext uri="{FF2B5EF4-FFF2-40B4-BE49-F238E27FC236}">
                  <a16:creationId xmlns:a16="http://schemas.microsoft.com/office/drawing/2014/main" id="{1819D7A8-6B4E-B741-D253-DB0E4EDB511D}"/>
                </a:ext>
              </a:extLst>
            </p:cNvPr>
            <p:cNvSpPr txBox="1"/>
            <p:nvPr/>
          </p:nvSpPr>
          <p:spPr>
            <a:xfrm>
              <a:off x="9601200" y="3144576"/>
              <a:ext cx="2409476" cy="668773"/>
            </a:xfrm>
            <a:prstGeom prst="rect">
              <a:avLst/>
            </a:prstGeom>
          </p:spPr>
          <p:txBody>
            <a:bodyPr vert="horz" wrap="square" lIns="0" tIns="37465" rIns="0" bIns="0" rtlCol="0">
              <a:spAutoFit/>
            </a:bodyPr>
            <a:lstStyle/>
            <a:p>
              <a:pPr marR="121285">
                <a:spcBef>
                  <a:spcPts val="605"/>
                </a:spcBef>
              </a:pPr>
              <a:endParaRPr lang="en-US" spc="-5" dirty="0">
                <a:solidFill>
                  <a:srgbClr val="FF0000"/>
                </a:solidFill>
                <a:latin typeface="Microsoft Sans Serif"/>
                <a:cs typeface="Microsoft Sans Serif"/>
              </a:endParaRPr>
            </a:p>
            <a:p>
              <a:pPr marR="121285" indent="-182880">
                <a:spcBef>
                  <a:spcPts val="605"/>
                </a:spcBef>
                <a:buFont typeface="Arial" panose="020B0604020202020204" pitchFamily="34" charset="0"/>
                <a:buChar char="•"/>
              </a:pPr>
              <a:endParaRPr lang="en-US" spc="-5" dirty="0">
                <a:solidFill>
                  <a:srgbClr val="7E7E7E"/>
                </a:solidFill>
                <a:latin typeface="Microsoft Sans Serif"/>
                <a:cs typeface="Microsoft Sans Serif"/>
              </a:endParaRPr>
            </a:p>
          </p:txBody>
        </p:sp>
        <p:sp>
          <p:nvSpPr>
            <p:cNvPr id="48" name="object 12">
              <a:extLst>
                <a:ext uri="{FF2B5EF4-FFF2-40B4-BE49-F238E27FC236}">
                  <a16:creationId xmlns:a16="http://schemas.microsoft.com/office/drawing/2014/main" id="{894F0D94-6EF7-1E78-36D3-005E09ED9551}"/>
                </a:ext>
              </a:extLst>
            </p:cNvPr>
            <p:cNvSpPr/>
            <p:nvPr/>
          </p:nvSpPr>
          <p:spPr>
            <a:xfrm flipV="1">
              <a:off x="9633006" y="2990563"/>
              <a:ext cx="2353751" cy="45719"/>
            </a:xfrm>
            <a:custGeom>
              <a:avLst/>
              <a:gdLst/>
              <a:ahLst/>
              <a:cxnLst/>
              <a:rect l="l" t="t" r="r" b="b"/>
              <a:pathLst>
                <a:path w="1861185">
                  <a:moveTo>
                    <a:pt x="0" y="0"/>
                  </a:moveTo>
                  <a:lnTo>
                    <a:pt x="1860804" y="0"/>
                  </a:lnTo>
                </a:path>
              </a:pathLst>
            </a:custGeom>
            <a:ln w="57912">
              <a:solidFill>
                <a:srgbClr val="3152DC"/>
              </a:solidFill>
            </a:ln>
          </p:spPr>
          <p:txBody>
            <a:bodyPr wrap="square" lIns="0" tIns="0" rIns="0" bIns="0" rtlCol="0"/>
            <a:lstStyle/>
            <a:p>
              <a:endParaRPr/>
            </a:p>
          </p:txBody>
        </p:sp>
        <p:sp>
          <p:nvSpPr>
            <p:cNvPr id="50" name="object 4">
              <a:extLst>
                <a:ext uri="{FF2B5EF4-FFF2-40B4-BE49-F238E27FC236}">
                  <a16:creationId xmlns:a16="http://schemas.microsoft.com/office/drawing/2014/main" id="{5E3D76EC-2575-872E-6472-76CDEAD17228}"/>
                </a:ext>
              </a:extLst>
            </p:cNvPr>
            <p:cNvSpPr txBox="1"/>
            <p:nvPr/>
          </p:nvSpPr>
          <p:spPr>
            <a:xfrm>
              <a:off x="9693224" y="2604546"/>
              <a:ext cx="2293534" cy="320601"/>
            </a:xfrm>
            <a:prstGeom prst="rect">
              <a:avLst/>
            </a:prstGeom>
          </p:spPr>
          <p:txBody>
            <a:bodyPr vert="horz" wrap="square" lIns="0" tIns="12700" rIns="0" bIns="0" rtlCol="0">
              <a:spAutoFit/>
            </a:bodyPr>
            <a:lstStyle/>
            <a:p>
              <a:pPr marL="12700">
                <a:lnSpc>
                  <a:spcPct val="100000"/>
                </a:lnSpc>
                <a:spcBef>
                  <a:spcPts val="100"/>
                </a:spcBef>
              </a:pPr>
              <a:r>
                <a:rPr lang="en-US" sz="2000" spc="-5" dirty="0">
                  <a:solidFill>
                    <a:srgbClr val="3152DC"/>
                  </a:solidFill>
                  <a:latin typeface="Microsoft Sans Serif"/>
                  <a:cs typeface="Microsoft Sans Serif"/>
                </a:rPr>
                <a:t>Beam </a:t>
              </a:r>
              <a:r>
                <a:rPr lang="en-US" sz="2000" spc="-5" dirty="0" err="1">
                  <a:solidFill>
                    <a:srgbClr val="3152DC"/>
                  </a:solidFill>
                  <a:latin typeface="Microsoft Sans Serif"/>
                  <a:cs typeface="Microsoft Sans Serif"/>
                </a:rPr>
                <a:t>coh</a:t>
              </a:r>
              <a:r>
                <a:rPr lang="en-US" sz="2000" spc="-5" dirty="0">
                  <a:solidFill>
                    <a:srgbClr val="3152DC"/>
                  </a:solidFill>
                  <a:latin typeface="Microsoft Sans Serif"/>
                  <a:cs typeface="Microsoft Sans Serif"/>
                </a:rPr>
                <a:t>. distance </a:t>
              </a:r>
              <a:endParaRPr sz="2000" dirty="0">
                <a:latin typeface="Microsoft Sans Serif"/>
                <a:cs typeface="Microsoft Sans Serif"/>
              </a:endParaRPr>
            </a:p>
          </p:txBody>
        </p:sp>
      </p:grpSp>
      <p:sp>
        <p:nvSpPr>
          <p:cNvPr id="74" name="TextBox 73">
            <a:extLst>
              <a:ext uri="{FF2B5EF4-FFF2-40B4-BE49-F238E27FC236}">
                <a16:creationId xmlns:a16="http://schemas.microsoft.com/office/drawing/2014/main" id="{3B54E051-4234-8CDC-2C14-189643B8D451}"/>
              </a:ext>
            </a:extLst>
          </p:cNvPr>
          <p:cNvSpPr txBox="1"/>
          <p:nvPr/>
        </p:nvSpPr>
        <p:spPr>
          <a:xfrm>
            <a:off x="9842749" y="3268698"/>
            <a:ext cx="2144008" cy="1477328"/>
          </a:xfrm>
          <a:prstGeom prst="rect">
            <a:avLst/>
          </a:prstGeom>
          <a:noFill/>
        </p:spPr>
        <p:txBody>
          <a:bodyPr wrap="square">
            <a:spAutoFit/>
          </a:bodyPr>
          <a:lstStyle/>
          <a:p>
            <a:pPr marR="121285" indent="-182880">
              <a:spcBef>
                <a:spcPts val="605"/>
              </a:spcBef>
              <a:buFont typeface="Arial" panose="020B0604020202020204" pitchFamily="34" charset="0"/>
              <a:buChar char="•"/>
            </a:pPr>
            <a:r>
              <a:rPr lang="en-US" spc="-5" dirty="0">
                <a:solidFill>
                  <a:srgbClr val="7E7E7E"/>
                </a:solidFill>
                <a:latin typeface="Microsoft Sans Serif"/>
                <a:cs typeface="Microsoft Sans Serif"/>
              </a:rPr>
              <a:t>Correlation between beam pattern as </a:t>
            </a:r>
            <a:r>
              <a:rPr lang="en-US" spc="-5" dirty="0" err="1">
                <a:solidFill>
                  <a:srgbClr val="7E7E7E"/>
                </a:solidFill>
                <a:latin typeface="Microsoft Sans Serif"/>
                <a:cs typeface="Microsoft Sans Serif"/>
              </a:rPr>
              <a:t>functionof</a:t>
            </a:r>
            <a:r>
              <a:rPr lang="en-US" spc="-5" dirty="0">
                <a:solidFill>
                  <a:srgbClr val="7E7E7E"/>
                </a:solidFill>
                <a:latin typeface="Microsoft Sans Serif"/>
                <a:cs typeface="Microsoft Sans Serif"/>
              </a:rPr>
              <a:t> the crossed distance.</a:t>
            </a:r>
            <a:r>
              <a:rPr lang="en-US" sz="1800" spc="-5" dirty="0">
                <a:solidFill>
                  <a:srgbClr val="7E7E7E"/>
                </a:solidFill>
                <a:latin typeface="Microsoft Sans Serif"/>
                <a:cs typeface="Microsoft Sans Serif"/>
              </a:rPr>
              <a:t> </a:t>
            </a:r>
          </a:p>
        </p:txBody>
      </p:sp>
    </p:spTree>
    <p:extLst>
      <p:ext uri="{BB962C8B-B14F-4D97-AF65-F5344CB8AC3E}">
        <p14:creationId xmlns:p14="http://schemas.microsoft.com/office/powerpoint/2010/main" val="281013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25" grpId="0" animBg="1"/>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F7755-53F2-443D-9ADC-DE36969B8214}"/>
              </a:ext>
            </a:extLst>
          </p:cNvPr>
          <p:cNvSpPr>
            <a:spLocks noGrp="1"/>
          </p:cNvSpPr>
          <p:nvPr>
            <p:ph type="title"/>
          </p:nvPr>
        </p:nvSpPr>
        <p:spPr>
          <a:xfrm>
            <a:off x="608209" y="520944"/>
            <a:ext cx="11356337" cy="892552"/>
          </a:xfrm>
        </p:spPr>
        <p:txBody>
          <a:bodyPr/>
          <a:lstStyle/>
          <a:p>
            <a:r>
              <a:rPr lang="en-US" dirty="0"/>
              <a:t>Beam Coherence Time/Space </a:t>
            </a:r>
            <a:br>
              <a:rPr lang="en-US" dirty="0"/>
            </a:br>
            <a:r>
              <a:rPr lang="en-US" sz="2400" dirty="0">
                <a:solidFill>
                  <a:schemeClr val="tx1"/>
                </a:solidFill>
              </a:rPr>
              <a:t>Results</a:t>
            </a:r>
            <a:r>
              <a:rPr lang="en-US" sz="2400" dirty="0">
                <a:solidFill>
                  <a:srgbClr val="FF0000"/>
                </a:solidFill>
              </a:rPr>
              <a:t>: conjecture 1</a:t>
            </a:r>
          </a:p>
        </p:txBody>
      </p:sp>
      <p:sp>
        <p:nvSpPr>
          <p:cNvPr id="33" name="Slide Number Placeholder 1">
            <a:extLst>
              <a:ext uri="{FF2B5EF4-FFF2-40B4-BE49-F238E27FC236}">
                <a16:creationId xmlns:a16="http://schemas.microsoft.com/office/drawing/2014/main" id="{0990D789-9279-4893-BDEA-E8039D7CDF40}"/>
              </a:ext>
            </a:extLst>
          </p:cNvPr>
          <p:cNvSpPr>
            <a:spLocks noGrp="1"/>
          </p:cNvSpPr>
          <p:nvPr>
            <p:ph type="sldNum" sz="quarter" idx="7"/>
          </p:nvPr>
        </p:nvSpPr>
        <p:spPr>
          <a:xfrm>
            <a:off x="8778240" y="6377940"/>
            <a:ext cx="2804160" cy="3429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14</a:t>
            </a:fld>
            <a:endParaRPr lang="en-US" dirty="0"/>
          </a:p>
        </p:txBody>
      </p:sp>
      <p:sp>
        <p:nvSpPr>
          <p:cNvPr id="243" name="object 58">
            <a:extLst>
              <a:ext uri="{FF2B5EF4-FFF2-40B4-BE49-F238E27FC236}">
                <a16:creationId xmlns:a16="http://schemas.microsoft.com/office/drawing/2014/main" id="{59A34272-6D11-3C57-A6C0-1F1130CA8FC8}"/>
              </a:ext>
            </a:extLst>
          </p:cNvPr>
          <p:cNvSpPr txBox="1"/>
          <p:nvPr/>
        </p:nvSpPr>
        <p:spPr>
          <a:xfrm>
            <a:off x="8083877" y="4343400"/>
            <a:ext cx="3910521" cy="1463221"/>
          </a:xfrm>
          <a:prstGeom prst="rect">
            <a:avLst/>
          </a:prstGeom>
        </p:spPr>
        <p:txBody>
          <a:bodyPr vert="horz" wrap="square" lIns="0" tIns="26670" rIns="0" bIns="0" rtlCol="0">
            <a:spAutoFit/>
          </a:bodyPr>
          <a:lstStyle/>
          <a:p>
            <a:pPr marL="180340" indent="-167640">
              <a:lnSpc>
                <a:spcPct val="100000"/>
              </a:lnSpc>
              <a:spcBef>
                <a:spcPts val="200"/>
              </a:spcBef>
              <a:buClr>
                <a:srgbClr val="5EBEB8"/>
              </a:buClr>
              <a:buFont typeface="Arial"/>
              <a:buChar char="•"/>
              <a:tabLst>
                <a:tab pos="180340" algn="l"/>
              </a:tabLst>
            </a:pPr>
            <a:r>
              <a:rPr lang="en-US" spc="-10" dirty="0" err="1">
                <a:solidFill>
                  <a:srgbClr val="7E7E7E"/>
                </a:solidFill>
                <a:cs typeface="Microsoft Sans Serif"/>
              </a:rPr>
              <a:t>AoAs</a:t>
            </a:r>
            <a:r>
              <a:rPr lang="en-US" spc="-10" dirty="0">
                <a:solidFill>
                  <a:srgbClr val="7E7E7E"/>
                </a:solidFill>
                <a:cs typeface="Microsoft Sans Serif"/>
              </a:rPr>
              <a:t> are not uniformly distributed</a:t>
            </a:r>
          </a:p>
          <a:p>
            <a:pPr marL="180340" indent="-167640">
              <a:lnSpc>
                <a:spcPct val="100000"/>
              </a:lnSpc>
              <a:spcBef>
                <a:spcPts val="200"/>
              </a:spcBef>
              <a:buClr>
                <a:srgbClr val="5EBEB8"/>
              </a:buClr>
              <a:buFont typeface="Arial"/>
              <a:buChar char="•"/>
              <a:tabLst>
                <a:tab pos="180340" algn="l"/>
              </a:tabLst>
            </a:pPr>
            <a:r>
              <a:rPr lang="en-US" spc="-10" dirty="0">
                <a:solidFill>
                  <a:srgbClr val="7E7E7E"/>
                </a:solidFill>
                <a:cs typeface="Microsoft Sans Serif"/>
              </a:rPr>
              <a:t>The results differs from the existing belief of </a:t>
            </a:r>
            <a:r>
              <a:rPr lang="en-US" spc="-10" dirty="0" err="1">
                <a:solidFill>
                  <a:srgbClr val="7E7E7E"/>
                </a:solidFill>
                <a:cs typeface="Microsoft Sans Serif"/>
              </a:rPr>
              <a:t>uni</a:t>
            </a:r>
            <a:r>
              <a:rPr lang="en-US" spc="-10" dirty="0">
                <a:solidFill>
                  <a:srgbClr val="7E7E7E"/>
                </a:solidFill>
                <a:cs typeface="Microsoft Sans Serif"/>
              </a:rPr>
              <a:t>-modal distribution [6]</a:t>
            </a:r>
          </a:p>
          <a:p>
            <a:pPr marL="180340" indent="-167640">
              <a:lnSpc>
                <a:spcPct val="100000"/>
              </a:lnSpc>
              <a:spcBef>
                <a:spcPts val="200"/>
              </a:spcBef>
              <a:buClr>
                <a:srgbClr val="5EBEB8"/>
              </a:buClr>
              <a:buFont typeface="Arial"/>
              <a:buChar char="•"/>
              <a:tabLst>
                <a:tab pos="180340" algn="l"/>
              </a:tabLst>
            </a:pPr>
            <a:r>
              <a:rPr lang="en-US" spc="-10" dirty="0">
                <a:solidFill>
                  <a:srgbClr val="7E7E7E"/>
                </a:solidFill>
                <a:cs typeface="Microsoft Sans Serif"/>
              </a:rPr>
              <a:t>The distribution may differ from one environment to another</a:t>
            </a:r>
          </a:p>
        </p:txBody>
      </p:sp>
      <p:pic>
        <p:nvPicPr>
          <p:cNvPr id="3" name="Picture 2">
            <a:extLst>
              <a:ext uri="{FF2B5EF4-FFF2-40B4-BE49-F238E27FC236}">
                <a16:creationId xmlns:a16="http://schemas.microsoft.com/office/drawing/2014/main" id="{89BF6CE2-FF91-B97F-9046-F63D93951A1E}"/>
              </a:ext>
            </a:extLst>
          </p:cNvPr>
          <p:cNvPicPr>
            <a:picLocks noChangeAspect="1"/>
          </p:cNvPicPr>
          <p:nvPr/>
        </p:nvPicPr>
        <p:blipFill>
          <a:blip r:embed="rId3"/>
          <a:stretch>
            <a:fillRect/>
          </a:stretch>
        </p:blipFill>
        <p:spPr>
          <a:xfrm flipH="1">
            <a:off x="7954174" y="2057400"/>
            <a:ext cx="4110222" cy="2088081"/>
          </a:xfrm>
          <a:prstGeom prst="rect">
            <a:avLst/>
          </a:prstGeom>
        </p:spPr>
      </p:pic>
      <p:pic>
        <p:nvPicPr>
          <p:cNvPr id="6" name="Picture 5">
            <a:extLst>
              <a:ext uri="{FF2B5EF4-FFF2-40B4-BE49-F238E27FC236}">
                <a16:creationId xmlns:a16="http://schemas.microsoft.com/office/drawing/2014/main" id="{DAF1BCE8-CEBE-D854-3F56-2AF9248AEA3E}"/>
              </a:ext>
            </a:extLst>
          </p:cNvPr>
          <p:cNvPicPr>
            <a:picLocks noChangeAspect="1"/>
          </p:cNvPicPr>
          <p:nvPr/>
        </p:nvPicPr>
        <p:blipFill>
          <a:blip r:embed="rId4"/>
          <a:stretch>
            <a:fillRect/>
          </a:stretch>
        </p:blipFill>
        <p:spPr>
          <a:xfrm>
            <a:off x="747447" y="1535206"/>
            <a:ext cx="7266432" cy="4876800"/>
          </a:xfrm>
          <a:prstGeom prst="rect">
            <a:avLst/>
          </a:prstGeom>
        </p:spPr>
      </p:pic>
    </p:spTree>
    <p:extLst>
      <p:ext uri="{BB962C8B-B14F-4D97-AF65-F5344CB8AC3E}">
        <p14:creationId xmlns:p14="http://schemas.microsoft.com/office/powerpoint/2010/main" val="73002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F7755-53F2-443D-9ADC-DE36969B8214}"/>
              </a:ext>
            </a:extLst>
          </p:cNvPr>
          <p:cNvSpPr>
            <a:spLocks noGrp="1"/>
          </p:cNvSpPr>
          <p:nvPr>
            <p:ph type="title"/>
          </p:nvPr>
        </p:nvSpPr>
        <p:spPr>
          <a:xfrm>
            <a:off x="608209" y="520944"/>
            <a:ext cx="11356337" cy="892552"/>
          </a:xfrm>
        </p:spPr>
        <p:txBody>
          <a:bodyPr/>
          <a:lstStyle/>
          <a:p>
            <a:r>
              <a:rPr lang="en-US" dirty="0"/>
              <a:t>Beam Coherence Time/Space</a:t>
            </a:r>
            <a:br>
              <a:rPr lang="en-US" dirty="0"/>
            </a:br>
            <a:r>
              <a:rPr lang="en-US" sz="2400" dirty="0">
                <a:solidFill>
                  <a:schemeClr val="tx1"/>
                </a:solidFill>
              </a:rPr>
              <a:t>Results: </a:t>
            </a:r>
            <a:r>
              <a:rPr lang="en-US" sz="2400" dirty="0">
                <a:solidFill>
                  <a:srgbClr val="FF0000"/>
                </a:solidFill>
              </a:rPr>
              <a:t>conjecture 2</a:t>
            </a:r>
          </a:p>
        </p:txBody>
      </p:sp>
      <p:sp>
        <p:nvSpPr>
          <p:cNvPr id="33" name="Slide Number Placeholder 1">
            <a:extLst>
              <a:ext uri="{FF2B5EF4-FFF2-40B4-BE49-F238E27FC236}">
                <a16:creationId xmlns:a16="http://schemas.microsoft.com/office/drawing/2014/main" id="{0990D789-9279-4893-BDEA-E8039D7CDF40}"/>
              </a:ext>
            </a:extLst>
          </p:cNvPr>
          <p:cNvSpPr>
            <a:spLocks noGrp="1"/>
          </p:cNvSpPr>
          <p:nvPr>
            <p:ph type="sldNum" sz="quarter" idx="7"/>
          </p:nvPr>
        </p:nvSpPr>
        <p:spPr>
          <a:xfrm>
            <a:off x="8778240" y="6377940"/>
            <a:ext cx="2804160" cy="3429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15</a:t>
            </a:fld>
            <a:endParaRPr lang="en-US" dirty="0"/>
          </a:p>
        </p:txBody>
      </p:sp>
      <mc:AlternateContent xmlns:mc="http://schemas.openxmlformats.org/markup-compatibility/2006" xmlns:a14="http://schemas.microsoft.com/office/drawing/2010/main">
        <mc:Choice Requires="a14">
          <p:sp>
            <p:nvSpPr>
              <p:cNvPr id="243" name="object 58">
                <a:extLst>
                  <a:ext uri="{FF2B5EF4-FFF2-40B4-BE49-F238E27FC236}">
                    <a16:creationId xmlns:a16="http://schemas.microsoft.com/office/drawing/2014/main" id="{59A34272-6D11-3C57-A6C0-1F1130CA8FC8}"/>
                  </a:ext>
                </a:extLst>
              </p:cNvPr>
              <p:cNvSpPr txBox="1"/>
              <p:nvPr/>
            </p:nvSpPr>
            <p:spPr>
              <a:xfrm>
                <a:off x="8153400" y="4276011"/>
                <a:ext cx="3680775" cy="883575"/>
              </a:xfrm>
              <a:prstGeom prst="rect">
                <a:avLst/>
              </a:prstGeom>
            </p:spPr>
            <p:txBody>
              <a:bodyPr vert="horz" wrap="square" lIns="0" tIns="26670" rIns="0" bIns="0" rtlCol="0">
                <a:spAutoFit/>
              </a:bodyPr>
              <a:lstStyle/>
              <a:p>
                <a:pPr marL="180340" indent="-167640">
                  <a:lnSpc>
                    <a:spcPct val="100000"/>
                  </a:lnSpc>
                  <a:spcBef>
                    <a:spcPts val="200"/>
                  </a:spcBef>
                  <a:buClr>
                    <a:srgbClr val="5EBEB8"/>
                  </a:buClr>
                  <a:buFont typeface="Arial"/>
                  <a:buChar char="•"/>
                  <a:tabLst>
                    <a:tab pos="180340" algn="l"/>
                  </a:tabLst>
                </a:pPr>
                <a:r>
                  <a:rPr lang="en-US" spc="-10" dirty="0">
                    <a:solidFill>
                      <a:srgbClr val="7E7E7E"/>
                    </a:solidFill>
                    <a:cs typeface="Microsoft Sans Serif"/>
                  </a:rPr>
                  <a:t>BCS</a:t>
                </a:r>
                <a14:m>
                  <m:oMath xmlns:m="http://schemas.openxmlformats.org/officeDocument/2006/math">
                    <m:r>
                      <a:rPr lang="en-US" b="0" i="1" spc="-10" smtClean="0">
                        <a:solidFill>
                          <a:srgbClr val="7E7E7E"/>
                        </a:solidFill>
                        <a:latin typeface="Cambria Math" panose="02040503050406030204" pitchFamily="18" charset="0"/>
                        <a:cs typeface="Microsoft Sans Serif"/>
                      </a:rPr>
                      <m:t>≠</m:t>
                    </m:r>
                  </m:oMath>
                </a14:m>
                <a:r>
                  <a:rPr lang="en-US" spc="-10" dirty="0">
                    <a:solidFill>
                      <a:srgbClr val="7E7E7E"/>
                    </a:solidFill>
                    <a:cs typeface="Microsoft Sans Serif"/>
                  </a:rPr>
                  <a:t> CCS</a:t>
                </a:r>
              </a:p>
              <a:p>
                <a:pPr marL="180340" indent="-167640">
                  <a:lnSpc>
                    <a:spcPct val="100000"/>
                  </a:lnSpc>
                  <a:spcBef>
                    <a:spcPts val="200"/>
                  </a:spcBef>
                  <a:buClr>
                    <a:srgbClr val="5EBEB8"/>
                  </a:buClr>
                  <a:buFont typeface="Arial"/>
                  <a:buChar char="•"/>
                  <a:tabLst>
                    <a:tab pos="180340" algn="l"/>
                  </a:tabLst>
                </a:pPr>
                <a:r>
                  <a:rPr lang="en-US" spc="-10" dirty="0">
                    <a:solidFill>
                      <a:srgbClr val="7E7E7E"/>
                    </a:solidFill>
                    <a:cs typeface="Microsoft Sans Serif"/>
                  </a:rPr>
                  <a:t>The correlation is probabilistic in nature. </a:t>
                </a:r>
              </a:p>
            </p:txBody>
          </p:sp>
        </mc:Choice>
        <mc:Fallback xmlns="">
          <p:sp>
            <p:nvSpPr>
              <p:cNvPr id="243" name="object 58">
                <a:extLst>
                  <a:ext uri="{FF2B5EF4-FFF2-40B4-BE49-F238E27FC236}">
                    <a16:creationId xmlns:a16="http://schemas.microsoft.com/office/drawing/2014/main" id="{59A34272-6D11-3C57-A6C0-1F1130CA8FC8}"/>
                  </a:ext>
                </a:extLst>
              </p:cNvPr>
              <p:cNvSpPr txBox="1">
                <a:spLocks noRot="1" noChangeAspect="1" noMove="1" noResize="1" noEditPoints="1" noAdjustHandles="1" noChangeArrowheads="1" noChangeShapeType="1" noTextEdit="1"/>
              </p:cNvSpPr>
              <p:nvPr/>
            </p:nvSpPr>
            <p:spPr>
              <a:xfrm>
                <a:off x="8153400" y="4276011"/>
                <a:ext cx="3680775" cy="883575"/>
              </a:xfrm>
              <a:prstGeom prst="rect">
                <a:avLst/>
              </a:prstGeom>
              <a:blipFill>
                <a:blip r:embed="rId3"/>
                <a:stretch>
                  <a:fillRect l="-3317" t="-4828" b="-15862"/>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89BF6CE2-FF91-B97F-9046-F63D93951A1E}"/>
              </a:ext>
            </a:extLst>
          </p:cNvPr>
          <p:cNvPicPr>
            <a:picLocks noChangeAspect="1"/>
          </p:cNvPicPr>
          <p:nvPr/>
        </p:nvPicPr>
        <p:blipFill>
          <a:blip r:embed="rId4"/>
          <a:stretch>
            <a:fillRect/>
          </a:stretch>
        </p:blipFill>
        <p:spPr>
          <a:xfrm flipH="1">
            <a:off x="7954174" y="2057400"/>
            <a:ext cx="4110222" cy="2088081"/>
          </a:xfrm>
          <a:prstGeom prst="rect">
            <a:avLst/>
          </a:prstGeom>
        </p:spPr>
      </p:pic>
      <p:pic>
        <p:nvPicPr>
          <p:cNvPr id="5" name="Picture 4">
            <a:extLst>
              <a:ext uri="{FF2B5EF4-FFF2-40B4-BE49-F238E27FC236}">
                <a16:creationId xmlns:a16="http://schemas.microsoft.com/office/drawing/2014/main" id="{2B848204-60E1-10BD-324E-012EFB247407}"/>
              </a:ext>
            </a:extLst>
          </p:cNvPr>
          <p:cNvPicPr>
            <a:picLocks noChangeAspect="1"/>
          </p:cNvPicPr>
          <p:nvPr/>
        </p:nvPicPr>
        <p:blipFill>
          <a:blip r:embed="rId5"/>
          <a:stretch>
            <a:fillRect/>
          </a:stretch>
        </p:blipFill>
        <p:spPr>
          <a:xfrm>
            <a:off x="838200" y="1413496"/>
            <a:ext cx="5791200" cy="3746090"/>
          </a:xfrm>
          <a:prstGeom prst="rect">
            <a:avLst/>
          </a:prstGeom>
        </p:spPr>
      </p:pic>
      <mc:AlternateContent xmlns:mc="http://schemas.openxmlformats.org/markup-compatibility/2006" xmlns:a14="http://schemas.microsoft.com/office/drawing/2010/main">
        <mc:Choice Requires="a14">
          <p:sp>
            <p:nvSpPr>
              <p:cNvPr id="4" name="object 58">
                <a:extLst>
                  <a:ext uri="{FF2B5EF4-FFF2-40B4-BE49-F238E27FC236}">
                    <a16:creationId xmlns:a16="http://schemas.microsoft.com/office/drawing/2014/main" id="{30D470BA-A1CE-E0DC-B581-AE2C9B46D282}"/>
                  </a:ext>
                </a:extLst>
              </p:cNvPr>
              <p:cNvSpPr txBox="1"/>
              <p:nvPr/>
            </p:nvSpPr>
            <p:spPr>
              <a:xfrm>
                <a:off x="1752600" y="5494365"/>
                <a:ext cx="4648200" cy="1186222"/>
              </a:xfrm>
              <a:prstGeom prst="rect">
                <a:avLst/>
              </a:prstGeom>
            </p:spPr>
            <p:txBody>
              <a:bodyPr vert="horz" wrap="square" lIns="0" tIns="26670" rIns="0" bIns="0" rtlCol="0">
                <a:spAutoFit/>
              </a:bodyPr>
              <a:lstStyle/>
              <a:p>
                <a:pPr marL="12700" algn="ctr">
                  <a:lnSpc>
                    <a:spcPct val="100000"/>
                  </a:lnSpc>
                  <a:spcBef>
                    <a:spcPts val="200"/>
                  </a:spcBef>
                  <a:buClr>
                    <a:srgbClr val="5EBEB8"/>
                  </a:buClr>
                  <a:tabLst>
                    <a:tab pos="180340" algn="l"/>
                  </a:tabLst>
                </a:pPr>
                <a:r>
                  <a:rPr lang="en-US" spc="-10" dirty="0">
                    <a:solidFill>
                      <a:srgbClr val="FF0000"/>
                    </a:solidFill>
                    <a:cs typeface="Microsoft Sans Serif"/>
                  </a:rPr>
                  <a:t>Vs literature</a:t>
                </a:r>
              </a:p>
              <a:p>
                <a:pPr marL="180340" indent="-167640">
                  <a:lnSpc>
                    <a:spcPct val="100000"/>
                  </a:lnSpc>
                  <a:spcBef>
                    <a:spcPts val="200"/>
                  </a:spcBef>
                  <a:buClr>
                    <a:srgbClr val="5EBEB8"/>
                  </a:buClr>
                  <a:buFont typeface="Arial"/>
                  <a:buChar char="•"/>
                  <a:tabLst>
                    <a:tab pos="180340" algn="l"/>
                  </a:tabLst>
                </a:pPr>
                <a:r>
                  <a:rPr lang="en-US" spc="-10" dirty="0">
                    <a:solidFill>
                      <a:srgbClr val="7E7E7E"/>
                    </a:solidFill>
                    <a:cs typeface="Microsoft Sans Serif"/>
                  </a:rPr>
                  <a:t>Ray tracing and/or one/two rays’ models</a:t>
                </a:r>
              </a:p>
              <a:p>
                <a:pPr marL="180340" indent="-167640">
                  <a:lnSpc>
                    <a:spcPct val="100000"/>
                  </a:lnSpc>
                  <a:spcBef>
                    <a:spcPts val="200"/>
                  </a:spcBef>
                  <a:buClr>
                    <a:srgbClr val="5EBEB8"/>
                  </a:buClr>
                  <a:buFont typeface="Arial"/>
                  <a:buChar char="•"/>
                  <a:tabLst>
                    <a:tab pos="180340" algn="l"/>
                  </a:tabLst>
                </a:pPr>
                <a:r>
                  <a:rPr lang="en-US" spc="-10" dirty="0">
                    <a:solidFill>
                      <a:srgbClr val="7E7E7E"/>
                    </a:solidFill>
                    <a:cs typeface="Microsoft Sans Serif"/>
                  </a:rPr>
                  <a:t>The correlation between the locations and beam directions is </a:t>
                </a:r>
                <a14:m>
                  <m:oMath xmlns:m="http://schemas.openxmlformats.org/officeDocument/2006/math">
                    <m:r>
                      <a:rPr lang="en-US" b="0" i="1" spc="-10" smtClean="0">
                        <a:solidFill>
                          <a:srgbClr val="7E7E7E"/>
                        </a:solidFill>
                        <a:latin typeface="Cambria Math" panose="02040503050406030204" pitchFamily="18" charset="0"/>
                        <a:cs typeface="Microsoft Sans Serif"/>
                      </a:rPr>
                      <m:t>≥90%</m:t>
                    </m:r>
                  </m:oMath>
                </a14:m>
                <a:endParaRPr lang="en-US" spc="-10" dirty="0">
                  <a:solidFill>
                    <a:srgbClr val="7E7E7E"/>
                  </a:solidFill>
                  <a:cs typeface="Microsoft Sans Serif"/>
                </a:endParaRPr>
              </a:p>
            </p:txBody>
          </p:sp>
        </mc:Choice>
        <mc:Fallback xmlns="">
          <p:sp>
            <p:nvSpPr>
              <p:cNvPr id="4" name="object 58">
                <a:extLst>
                  <a:ext uri="{FF2B5EF4-FFF2-40B4-BE49-F238E27FC236}">
                    <a16:creationId xmlns:a16="http://schemas.microsoft.com/office/drawing/2014/main" id="{30D470BA-A1CE-E0DC-B581-AE2C9B46D282}"/>
                  </a:ext>
                </a:extLst>
              </p:cNvPr>
              <p:cNvSpPr txBox="1">
                <a:spLocks noRot="1" noChangeAspect="1" noMove="1" noResize="1" noEditPoints="1" noAdjustHandles="1" noChangeArrowheads="1" noChangeShapeType="1" noTextEdit="1"/>
              </p:cNvSpPr>
              <p:nvPr/>
            </p:nvSpPr>
            <p:spPr>
              <a:xfrm>
                <a:off x="1752600" y="5494365"/>
                <a:ext cx="4648200" cy="1186222"/>
              </a:xfrm>
              <a:prstGeom prst="rect">
                <a:avLst/>
              </a:prstGeom>
              <a:blipFill>
                <a:blip r:embed="rId6"/>
                <a:stretch>
                  <a:fillRect l="-2625" t="-3590" b="-11282"/>
                </a:stretch>
              </a:blipFill>
            </p:spPr>
            <p:txBody>
              <a:bodyPr/>
              <a:lstStyle/>
              <a:p>
                <a:r>
                  <a:rPr lang="en-US">
                    <a:noFill/>
                  </a:rPr>
                  <a:t> </a:t>
                </a:r>
              </a:p>
            </p:txBody>
          </p:sp>
        </mc:Fallback>
      </mc:AlternateContent>
    </p:spTree>
    <p:extLst>
      <p:ext uri="{BB962C8B-B14F-4D97-AF65-F5344CB8AC3E}">
        <p14:creationId xmlns:p14="http://schemas.microsoft.com/office/powerpoint/2010/main" val="355333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F7755-53F2-443D-9ADC-DE36969B8214}"/>
              </a:ext>
            </a:extLst>
          </p:cNvPr>
          <p:cNvSpPr>
            <a:spLocks noGrp="1"/>
          </p:cNvSpPr>
          <p:nvPr>
            <p:ph type="title"/>
          </p:nvPr>
        </p:nvSpPr>
        <p:spPr>
          <a:xfrm>
            <a:off x="608209" y="520944"/>
            <a:ext cx="11356337" cy="892552"/>
          </a:xfrm>
        </p:spPr>
        <p:txBody>
          <a:bodyPr/>
          <a:lstStyle/>
          <a:p>
            <a:r>
              <a:rPr lang="en-US" dirty="0"/>
              <a:t>Fast Beam Search </a:t>
            </a:r>
            <a:br>
              <a:rPr lang="en-US" dirty="0"/>
            </a:br>
            <a:r>
              <a:rPr lang="en-US" sz="2400" dirty="0">
                <a:solidFill>
                  <a:srgbClr val="454545"/>
                </a:solidFill>
              </a:rPr>
              <a:t>Finger Printing </a:t>
            </a:r>
            <a:r>
              <a:rPr lang="en-US" sz="2400" dirty="0">
                <a:solidFill>
                  <a:srgbClr val="FF0000"/>
                </a:solidFill>
              </a:rPr>
              <a:t>(conjecture 2)</a:t>
            </a:r>
          </a:p>
        </p:txBody>
      </p:sp>
      <p:sp>
        <p:nvSpPr>
          <p:cNvPr id="33" name="Slide Number Placeholder 1">
            <a:extLst>
              <a:ext uri="{FF2B5EF4-FFF2-40B4-BE49-F238E27FC236}">
                <a16:creationId xmlns:a16="http://schemas.microsoft.com/office/drawing/2014/main" id="{0990D789-9279-4893-BDEA-E8039D7CDF40}"/>
              </a:ext>
            </a:extLst>
          </p:cNvPr>
          <p:cNvSpPr>
            <a:spLocks noGrp="1"/>
          </p:cNvSpPr>
          <p:nvPr>
            <p:ph type="sldNum" sz="quarter" idx="7"/>
          </p:nvPr>
        </p:nvSpPr>
        <p:spPr>
          <a:xfrm>
            <a:off x="8778240" y="6377940"/>
            <a:ext cx="2804160" cy="3429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16</a:t>
            </a:fld>
            <a:endParaRPr lang="en-US" dirty="0"/>
          </a:p>
        </p:txBody>
      </p:sp>
      <p:sp>
        <p:nvSpPr>
          <p:cNvPr id="243" name="object 58">
            <a:extLst>
              <a:ext uri="{FF2B5EF4-FFF2-40B4-BE49-F238E27FC236}">
                <a16:creationId xmlns:a16="http://schemas.microsoft.com/office/drawing/2014/main" id="{59A34272-6D11-3C57-A6C0-1F1130CA8FC8}"/>
              </a:ext>
            </a:extLst>
          </p:cNvPr>
          <p:cNvSpPr txBox="1"/>
          <p:nvPr/>
        </p:nvSpPr>
        <p:spPr>
          <a:xfrm>
            <a:off x="6401798" y="1475533"/>
            <a:ext cx="5436256" cy="2917465"/>
          </a:xfrm>
          <a:prstGeom prst="rect">
            <a:avLst/>
          </a:prstGeom>
        </p:spPr>
        <p:txBody>
          <a:bodyPr vert="horz" wrap="square" lIns="0" tIns="26670" rIns="0" bIns="0" rtlCol="0">
            <a:spAutoFit/>
          </a:bodyPr>
          <a:lstStyle/>
          <a:p>
            <a:pPr marL="55244" marR="5080" indent="-43180" algn="ctr">
              <a:lnSpc>
                <a:spcPts val="2110"/>
              </a:lnSpc>
              <a:spcBef>
                <a:spcPts val="210"/>
              </a:spcBef>
            </a:pPr>
            <a:r>
              <a:rPr lang="en-US" dirty="0">
                <a:latin typeface="Microsoft Sans Serif"/>
                <a:cs typeface="Microsoft Sans Serif"/>
              </a:rPr>
              <a:t>Finger printing technique</a:t>
            </a:r>
          </a:p>
          <a:p>
            <a:pPr marL="180340" indent="-167640">
              <a:lnSpc>
                <a:spcPct val="100000"/>
              </a:lnSpc>
              <a:spcBef>
                <a:spcPts val="200"/>
              </a:spcBef>
              <a:buClr>
                <a:srgbClr val="5EBEB8"/>
              </a:buClr>
              <a:buFont typeface="Arial"/>
              <a:buChar char="•"/>
              <a:tabLst>
                <a:tab pos="180340" algn="l"/>
              </a:tabLst>
            </a:pPr>
            <a:r>
              <a:rPr lang="en-US" spc="-10" dirty="0">
                <a:solidFill>
                  <a:srgbClr val="7E7E7E"/>
                </a:solidFill>
                <a:cs typeface="Microsoft Sans Serif"/>
              </a:rPr>
              <a:t>Principle: beam search according the steering vectors in a surrounding area (often collected offline)</a:t>
            </a:r>
          </a:p>
          <a:p>
            <a:pPr marL="180340" indent="-167640">
              <a:lnSpc>
                <a:spcPct val="100000"/>
              </a:lnSpc>
              <a:spcBef>
                <a:spcPts val="200"/>
              </a:spcBef>
              <a:buClr>
                <a:srgbClr val="5EBEB8"/>
              </a:buClr>
              <a:buFont typeface="Arial"/>
              <a:buChar char="•"/>
              <a:tabLst>
                <a:tab pos="180340" algn="l"/>
              </a:tabLst>
            </a:pPr>
            <a:r>
              <a:rPr lang="en-US" spc="-10" dirty="0">
                <a:solidFill>
                  <a:srgbClr val="7E7E7E"/>
                </a:solidFill>
                <a:cs typeface="Microsoft Sans Serif"/>
              </a:rPr>
              <a:t>Assumption (</a:t>
            </a:r>
            <a:r>
              <a:rPr lang="en-US" spc="-10" dirty="0">
                <a:solidFill>
                  <a:srgbClr val="FF0000"/>
                </a:solidFill>
                <a:cs typeface="Microsoft Sans Serif"/>
              </a:rPr>
              <a:t>conjecture 2</a:t>
            </a:r>
            <a:r>
              <a:rPr lang="en-US" spc="-10" dirty="0">
                <a:solidFill>
                  <a:srgbClr val="7E7E7E"/>
                </a:solidFill>
                <a:cs typeface="Microsoft Sans Serif"/>
              </a:rPr>
              <a:t>): there is correlation between the beam direction and the location of the user</a:t>
            </a:r>
          </a:p>
          <a:p>
            <a:pPr marL="12700">
              <a:lnSpc>
                <a:spcPct val="100000"/>
              </a:lnSpc>
              <a:spcBef>
                <a:spcPts val="200"/>
              </a:spcBef>
              <a:buClr>
                <a:srgbClr val="5EBEB8"/>
              </a:buClr>
              <a:tabLst>
                <a:tab pos="180340" algn="l"/>
              </a:tabLst>
            </a:pPr>
            <a:r>
              <a:rPr lang="en-US" b="1" spc="-10" dirty="0">
                <a:solidFill>
                  <a:srgbClr val="FF0000"/>
                </a:solidFill>
                <a:cs typeface="Microsoft Sans Serif"/>
              </a:rPr>
              <a:t>=&gt; Beam direction </a:t>
            </a:r>
            <a:r>
              <a:rPr lang="en-US" b="1" strike="sngStrike" spc="-10" dirty="0">
                <a:solidFill>
                  <a:srgbClr val="FF0000"/>
                </a:solidFill>
                <a:cs typeface="Microsoft Sans Serif"/>
              </a:rPr>
              <a:t>channel coefficient </a:t>
            </a:r>
            <a:r>
              <a:rPr lang="en-US" b="1" spc="-10" dirty="0">
                <a:solidFill>
                  <a:srgbClr val="FF0000"/>
                </a:solidFill>
                <a:cs typeface="Microsoft Sans Serif"/>
              </a:rPr>
              <a:t>is almost constant in a given proximity</a:t>
            </a:r>
          </a:p>
          <a:p>
            <a:pPr marL="180340" indent="-167640">
              <a:lnSpc>
                <a:spcPct val="100000"/>
              </a:lnSpc>
              <a:spcBef>
                <a:spcPts val="200"/>
              </a:spcBef>
              <a:buClr>
                <a:srgbClr val="5EBEB8"/>
              </a:buClr>
              <a:buFont typeface="Arial"/>
              <a:buChar char="•"/>
              <a:tabLst>
                <a:tab pos="180340" algn="l"/>
              </a:tabLst>
            </a:pPr>
            <a:r>
              <a:rPr lang="en-US" spc="-10" dirty="0">
                <a:solidFill>
                  <a:schemeClr val="bg1">
                    <a:lumMod val="50000"/>
                  </a:schemeClr>
                </a:solidFill>
                <a:cs typeface="Microsoft Sans Serif"/>
              </a:rPr>
              <a:t>Advantage: low beam tracking overhead</a:t>
            </a:r>
          </a:p>
          <a:p>
            <a:pPr marL="180340" indent="-167640">
              <a:lnSpc>
                <a:spcPct val="100000"/>
              </a:lnSpc>
              <a:spcBef>
                <a:spcPts val="200"/>
              </a:spcBef>
              <a:buClr>
                <a:srgbClr val="5EBEB8"/>
              </a:buClr>
              <a:buFont typeface="Arial"/>
              <a:buChar char="•"/>
              <a:tabLst>
                <a:tab pos="180340" algn="l"/>
              </a:tabLst>
            </a:pPr>
            <a:r>
              <a:rPr lang="en-US" spc="-10" dirty="0">
                <a:solidFill>
                  <a:srgbClr val="7E7E7E"/>
                </a:solidFill>
                <a:latin typeface="Microsoft Sans Serif"/>
                <a:cs typeface="Microsoft Sans Serif"/>
              </a:rPr>
              <a:t>Illustrative example:</a:t>
            </a:r>
            <a:endParaRPr lang="en-US" spc="-10" dirty="0">
              <a:solidFill>
                <a:srgbClr val="7E7E7E"/>
              </a:solidFill>
              <a:cs typeface="Microsoft Sans Serif"/>
            </a:endParaRPr>
          </a:p>
        </p:txBody>
      </p:sp>
      <p:pic>
        <p:nvPicPr>
          <p:cNvPr id="245" name="Picture 244">
            <a:extLst>
              <a:ext uri="{FF2B5EF4-FFF2-40B4-BE49-F238E27FC236}">
                <a16:creationId xmlns:a16="http://schemas.microsoft.com/office/drawing/2014/main" id="{5571EBF1-CF8D-C43F-87BF-2CE44F857851}"/>
              </a:ext>
            </a:extLst>
          </p:cNvPr>
          <p:cNvPicPr>
            <a:picLocks noChangeAspect="1"/>
          </p:cNvPicPr>
          <p:nvPr/>
        </p:nvPicPr>
        <p:blipFill>
          <a:blip r:embed="rId3"/>
          <a:stretch>
            <a:fillRect/>
          </a:stretch>
        </p:blipFill>
        <p:spPr>
          <a:xfrm>
            <a:off x="6401798" y="4539190"/>
            <a:ext cx="1853966" cy="1596130"/>
          </a:xfrm>
          <a:prstGeom prst="rect">
            <a:avLst/>
          </a:prstGeom>
        </p:spPr>
      </p:pic>
      <p:pic>
        <p:nvPicPr>
          <p:cNvPr id="247" name="Picture 246">
            <a:extLst>
              <a:ext uri="{FF2B5EF4-FFF2-40B4-BE49-F238E27FC236}">
                <a16:creationId xmlns:a16="http://schemas.microsoft.com/office/drawing/2014/main" id="{DB073AC5-1FA0-2B88-85F4-01F3A7037B84}"/>
              </a:ext>
            </a:extLst>
          </p:cNvPr>
          <p:cNvPicPr>
            <a:picLocks noChangeAspect="1"/>
          </p:cNvPicPr>
          <p:nvPr/>
        </p:nvPicPr>
        <p:blipFill>
          <a:blip r:embed="rId4"/>
          <a:stretch>
            <a:fillRect/>
          </a:stretch>
        </p:blipFill>
        <p:spPr>
          <a:xfrm>
            <a:off x="10119653" y="4423111"/>
            <a:ext cx="1786961" cy="1727616"/>
          </a:xfrm>
          <a:prstGeom prst="rect">
            <a:avLst/>
          </a:prstGeom>
        </p:spPr>
      </p:pic>
      <p:sp>
        <p:nvSpPr>
          <p:cNvPr id="5" name="Rectangle 4">
            <a:extLst>
              <a:ext uri="{FF2B5EF4-FFF2-40B4-BE49-F238E27FC236}">
                <a16:creationId xmlns:a16="http://schemas.microsoft.com/office/drawing/2014/main" id="{A0845D70-7031-E177-431F-36C63F5E0814}"/>
              </a:ext>
            </a:extLst>
          </p:cNvPr>
          <p:cNvSpPr/>
          <p:nvPr/>
        </p:nvSpPr>
        <p:spPr>
          <a:xfrm>
            <a:off x="990600" y="2064287"/>
            <a:ext cx="4191000" cy="32004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AAEFD5B-44B9-284B-257F-C46391205BF4}"/>
              </a:ext>
            </a:extLst>
          </p:cNvPr>
          <p:cNvSpPr txBox="1"/>
          <p:nvPr/>
        </p:nvSpPr>
        <p:spPr>
          <a:xfrm>
            <a:off x="1" y="5553841"/>
            <a:ext cx="6114472" cy="361637"/>
          </a:xfrm>
          <a:prstGeom prst="rect">
            <a:avLst/>
          </a:prstGeom>
          <a:noFill/>
        </p:spPr>
        <p:txBody>
          <a:bodyPr wrap="square">
            <a:spAutoFit/>
          </a:bodyPr>
          <a:lstStyle/>
          <a:p>
            <a:pPr marL="55244" marR="5080" indent="-43180" algn="ctr">
              <a:lnSpc>
                <a:spcPts val="2110"/>
              </a:lnSpc>
              <a:spcBef>
                <a:spcPts val="210"/>
              </a:spcBef>
            </a:pPr>
            <a:r>
              <a:rPr lang="en-US" dirty="0">
                <a:latin typeface="Microsoft Sans Serif"/>
                <a:cs typeface="Microsoft Sans Serif"/>
              </a:rPr>
              <a:t>Coverage area</a:t>
            </a:r>
          </a:p>
        </p:txBody>
      </p:sp>
      <p:pic>
        <p:nvPicPr>
          <p:cNvPr id="17" name="Graphic 16" descr="Wireless router with solid fill">
            <a:extLst>
              <a:ext uri="{FF2B5EF4-FFF2-40B4-BE49-F238E27FC236}">
                <a16:creationId xmlns:a16="http://schemas.microsoft.com/office/drawing/2014/main" id="{5D575417-458A-C7CE-4961-090632A82B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90800" y="3200400"/>
            <a:ext cx="693934" cy="693934"/>
          </a:xfrm>
          <a:prstGeom prst="rect">
            <a:avLst/>
          </a:prstGeom>
        </p:spPr>
      </p:pic>
      <p:sp>
        <p:nvSpPr>
          <p:cNvPr id="18" name="Oval 17">
            <a:extLst>
              <a:ext uri="{FF2B5EF4-FFF2-40B4-BE49-F238E27FC236}">
                <a16:creationId xmlns:a16="http://schemas.microsoft.com/office/drawing/2014/main" id="{3C635D3A-0CAD-A0F6-22C1-81A67A37AF61}"/>
              </a:ext>
            </a:extLst>
          </p:cNvPr>
          <p:cNvSpPr/>
          <p:nvPr/>
        </p:nvSpPr>
        <p:spPr>
          <a:xfrm>
            <a:off x="1600200" y="2508827"/>
            <a:ext cx="693934" cy="69393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8FE68C9-9C37-C316-6D85-EA224B73A111}"/>
              </a:ext>
            </a:extLst>
          </p:cNvPr>
          <p:cNvSpPr/>
          <p:nvPr/>
        </p:nvSpPr>
        <p:spPr>
          <a:xfrm>
            <a:off x="1637145" y="4030466"/>
            <a:ext cx="693934" cy="693934"/>
          </a:xfrm>
          <a:prstGeom prst="ellipse">
            <a:avLst/>
          </a:prstGeom>
          <a:noFill/>
          <a:ln>
            <a:solidFill>
              <a:srgbClr val="00FF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CF32F60-8A55-32DD-940B-3A5C1F5EC74B}"/>
                  </a:ext>
                </a:extLst>
              </p:cNvPr>
              <p:cNvSpPr txBox="1"/>
              <p:nvPr/>
            </p:nvSpPr>
            <p:spPr>
              <a:xfrm>
                <a:off x="865909" y="2147190"/>
                <a:ext cx="2236406" cy="361637"/>
              </a:xfrm>
              <a:prstGeom prst="rect">
                <a:avLst/>
              </a:prstGeom>
              <a:noFill/>
            </p:spPr>
            <p:txBody>
              <a:bodyPr wrap="square">
                <a:spAutoFit/>
              </a:bodyPr>
              <a:lstStyle/>
              <a:p>
                <a:pPr marL="55244" marR="5080" indent="-43180" algn="ctr">
                  <a:lnSpc>
                    <a:spcPts val="2110"/>
                  </a:lnSpc>
                  <a:spcBef>
                    <a:spcPts val="210"/>
                  </a:spcBef>
                </a:pPr>
                <a14:m>
                  <m:oMathPara xmlns:m="http://schemas.openxmlformats.org/officeDocument/2006/math">
                    <m:oMathParaPr>
                      <m:jc m:val="centerGroup"/>
                    </m:oMathParaPr>
                    <m:oMath xmlns:m="http://schemas.openxmlformats.org/officeDocument/2006/math">
                      <m:sSub>
                        <m:sSubPr>
                          <m:ctrlPr>
                            <a:rPr lang="en-US" b="1" i="1" smtClean="0">
                              <a:solidFill>
                                <a:srgbClr val="FF0000"/>
                              </a:solidFill>
                              <a:latin typeface="Cambria Math" panose="02040503050406030204" pitchFamily="18" charset="0"/>
                              <a:cs typeface="Microsoft Sans Serif"/>
                            </a:rPr>
                          </m:ctrlPr>
                        </m:sSubPr>
                        <m:e>
                          <m:r>
                            <a:rPr lang="en-US" b="1" i="1" smtClean="0">
                              <a:solidFill>
                                <a:srgbClr val="FF0000"/>
                              </a:solidFill>
                              <a:latin typeface="Cambria Math" panose="02040503050406030204" pitchFamily="18" charset="0"/>
                              <a:cs typeface="Microsoft Sans Serif"/>
                            </a:rPr>
                            <m:t>𝑺</m:t>
                          </m:r>
                        </m:e>
                        <m:sub>
                          <m:r>
                            <a:rPr lang="en-US" b="1" i="1" smtClean="0">
                              <a:solidFill>
                                <a:srgbClr val="FF0000"/>
                              </a:solidFill>
                              <a:latin typeface="Cambria Math" panose="02040503050406030204" pitchFamily="18" charset="0"/>
                              <a:cs typeface="Microsoft Sans Serif"/>
                            </a:rPr>
                            <m:t>𝟏</m:t>
                          </m:r>
                        </m:sub>
                      </m:sSub>
                    </m:oMath>
                  </m:oMathPara>
                </a14:m>
                <a:endParaRPr lang="en-US" b="1" dirty="0">
                  <a:latin typeface="Microsoft Sans Serif"/>
                  <a:cs typeface="Microsoft Sans Serif"/>
                </a:endParaRPr>
              </a:p>
            </p:txBody>
          </p:sp>
        </mc:Choice>
        <mc:Fallback xmlns="">
          <p:sp>
            <p:nvSpPr>
              <p:cNvPr id="21" name="TextBox 20">
                <a:extLst>
                  <a:ext uri="{FF2B5EF4-FFF2-40B4-BE49-F238E27FC236}">
                    <a16:creationId xmlns:a16="http://schemas.microsoft.com/office/drawing/2014/main" id="{4CF32F60-8A55-32DD-940B-3A5C1F5EC74B}"/>
                  </a:ext>
                </a:extLst>
              </p:cNvPr>
              <p:cNvSpPr txBox="1">
                <a:spLocks noRot="1" noChangeAspect="1" noMove="1" noResize="1" noEditPoints="1" noAdjustHandles="1" noChangeArrowheads="1" noChangeShapeType="1" noTextEdit="1"/>
              </p:cNvSpPr>
              <p:nvPr/>
            </p:nvSpPr>
            <p:spPr>
              <a:xfrm>
                <a:off x="865909" y="2147190"/>
                <a:ext cx="2236406" cy="361637"/>
              </a:xfrm>
              <a:prstGeom prst="rect">
                <a:avLst/>
              </a:prstGeom>
              <a:blipFill>
                <a:blip r:embed="rId7"/>
                <a:stretch>
                  <a:fillRect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BC65FE3-DD45-AF15-60D8-F378FE420EDA}"/>
                  </a:ext>
                </a:extLst>
              </p:cNvPr>
              <p:cNvSpPr txBox="1"/>
              <p:nvPr/>
            </p:nvSpPr>
            <p:spPr>
              <a:xfrm>
                <a:off x="1446594" y="3644940"/>
                <a:ext cx="1178842" cy="361637"/>
              </a:xfrm>
              <a:prstGeom prst="rect">
                <a:avLst/>
              </a:prstGeom>
              <a:noFill/>
            </p:spPr>
            <p:txBody>
              <a:bodyPr wrap="square">
                <a:spAutoFit/>
              </a:bodyPr>
              <a:lstStyle/>
              <a:p>
                <a:pPr marL="55244" marR="5080" indent="-43180" algn="ctr">
                  <a:lnSpc>
                    <a:spcPts val="2110"/>
                  </a:lnSpc>
                  <a:spcBef>
                    <a:spcPts val="210"/>
                  </a:spcBef>
                </a:pPr>
                <a14:m>
                  <m:oMathPara xmlns:m="http://schemas.openxmlformats.org/officeDocument/2006/math">
                    <m:oMathParaPr>
                      <m:jc m:val="centerGroup"/>
                    </m:oMathParaPr>
                    <m:oMath xmlns:m="http://schemas.openxmlformats.org/officeDocument/2006/math">
                      <m:sSub>
                        <m:sSubPr>
                          <m:ctrlPr>
                            <a:rPr lang="en-US" b="1" i="1" smtClean="0">
                              <a:solidFill>
                                <a:srgbClr val="00FF00"/>
                              </a:solidFill>
                              <a:latin typeface="Cambria Math" panose="02040503050406030204" pitchFamily="18" charset="0"/>
                              <a:cs typeface="Microsoft Sans Serif"/>
                            </a:rPr>
                          </m:ctrlPr>
                        </m:sSubPr>
                        <m:e>
                          <m:r>
                            <a:rPr lang="en-US" b="1" i="1" smtClean="0">
                              <a:solidFill>
                                <a:srgbClr val="00FF00"/>
                              </a:solidFill>
                              <a:latin typeface="Cambria Math" panose="02040503050406030204" pitchFamily="18" charset="0"/>
                              <a:cs typeface="Microsoft Sans Serif"/>
                            </a:rPr>
                            <m:t>𝑺</m:t>
                          </m:r>
                        </m:e>
                        <m:sub>
                          <m:r>
                            <a:rPr lang="en-US" b="1" i="1" smtClean="0">
                              <a:solidFill>
                                <a:srgbClr val="00FF00"/>
                              </a:solidFill>
                              <a:latin typeface="Cambria Math" panose="02040503050406030204" pitchFamily="18" charset="0"/>
                              <a:cs typeface="Microsoft Sans Serif"/>
                            </a:rPr>
                            <m:t>𝟐</m:t>
                          </m:r>
                        </m:sub>
                      </m:sSub>
                    </m:oMath>
                  </m:oMathPara>
                </a14:m>
                <a:endParaRPr lang="en-US" b="1" dirty="0">
                  <a:latin typeface="Microsoft Sans Serif"/>
                  <a:cs typeface="Microsoft Sans Serif"/>
                </a:endParaRPr>
              </a:p>
            </p:txBody>
          </p:sp>
        </mc:Choice>
        <mc:Fallback xmlns="">
          <p:sp>
            <p:nvSpPr>
              <p:cNvPr id="22" name="TextBox 21">
                <a:extLst>
                  <a:ext uri="{FF2B5EF4-FFF2-40B4-BE49-F238E27FC236}">
                    <a16:creationId xmlns:a16="http://schemas.microsoft.com/office/drawing/2014/main" id="{2BC65FE3-DD45-AF15-60D8-F378FE420EDA}"/>
                  </a:ext>
                </a:extLst>
              </p:cNvPr>
              <p:cNvSpPr txBox="1">
                <a:spLocks noRot="1" noChangeAspect="1" noMove="1" noResize="1" noEditPoints="1" noAdjustHandles="1" noChangeArrowheads="1" noChangeShapeType="1" noTextEdit="1"/>
              </p:cNvSpPr>
              <p:nvPr/>
            </p:nvSpPr>
            <p:spPr>
              <a:xfrm>
                <a:off x="1446594" y="3644940"/>
                <a:ext cx="1178842" cy="361637"/>
              </a:xfrm>
              <a:prstGeom prst="rect">
                <a:avLst/>
              </a:prstGeom>
              <a:blipFill>
                <a:blip r:embed="rId8"/>
                <a:stretch>
                  <a:fillRect b="-1695"/>
                </a:stretch>
              </a:blipFill>
            </p:spPr>
            <p:txBody>
              <a:bodyPr/>
              <a:lstStyle/>
              <a:p>
                <a:r>
                  <a:rPr lang="en-US">
                    <a:noFill/>
                  </a:rPr>
                  <a:t> </a:t>
                </a:r>
              </a:p>
            </p:txBody>
          </p:sp>
        </mc:Fallback>
      </mc:AlternateContent>
      <p:pic>
        <p:nvPicPr>
          <p:cNvPr id="24" name="Graphic 23" descr="Smart Phone with solid fill">
            <a:extLst>
              <a:ext uri="{FF2B5EF4-FFF2-40B4-BE49-F238E27FC236}">
                <a16:creationId xmlns:a16="http://schemas.microsoft.com/office/drawing/2014/main" id="{874EE040-A67C-997A-1EA9-4E89B1A982F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18567" y="2664670"/>
            <a:ext cx="228600" cy="228600"/>
          </a:xfrm>
          <a:prstGeom prst="rect">
            <a:avLst/>
          </a:prstGeom>
        </p:spPr>
      </p:pic>
      <p:pic>
        <p:nvPicPr>
          <p:cNvPr id="27" name="Graphic 26" descr="Smart Phone with solid fill">
            <a:extLst>
              <a:ext uri="{FF2B5EF4-FFF2-40B4-BE49-F238E27FC236}">
                <a16:creationId xmlns:a16="http://schemas.microsoft.com/office/drawing/2014/main" id="{0A23760D-A56A-08D4-039D-4C83B79E871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21715" y="2893270"/>
            <a:ext cx="228600" cy="228600"/>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B2864ADC-E70C-DB66-6D65-441646025D1A}"/>
                  </a:ext>
                </a:extLst>
              </p:cNvPr>
              <p:cNvSpPr txBox="1"/>
              <p:nvPr/>
            </p:nvSpPr>
            <p:spPr>
              <a:xfrm>
                <a:off x="2244408" y="2467085"/>
                <a:ext cx="819780" cy="361637"/>
              </a:xfrm>
              <a:prstGeom prst="rect">
                <a:avLst/>
              </a:prstGeom>
              <a:noFill/>
            </p:spPr>
            <p:txBody>
              <a:bodyPr wrap="square">
                <a:spAutoFit/>
              </a:bodyPr>
              <a:lstStyle/>
              <a:p>
                <a:pPr marL="55244" marR="5080" indent="-43180" algn="ctr">
                  <a:lnSpc>
                    <a:spcPts val="2110"/>
                  </a:lnSpc>
                  <a:spcBef>
                    <a:spcPts val="210"/>
                  </a:spcBef>
                </a:pPr>
                <a14:m>
                  <m:oMathPara xmlns:m="http://schemas.openxmlformats.org/officeDocument/2006/math">
                    <m:oMathParaPr>
                      <m:jc m:val="centerGroup"/>
                    </m:oMathParaPr>
                    <m:oMath xmlns:m="http://schemas.openxmlformats.org/officeDocument/2006/math">
                      <m:sSub>
                        <m:sSubPr>
                          <m:ctrlPr>
                            <a:rPr lang="en-US" b="1" i="1" smtClean="0">
                              <a:solidFill>
                                <a:srgbClr val="FF0000"/>
                              </a:solidFill>
                              <a:latin typeface="Cambria Math" panose="02040503050406030204" pitchFamily="18" charset="0"/>
                              <a:cs typeface="Microsoft Sans Serif"/>
                            </a:rPr>
                          </m:ctrlPr>
                        </m:sSubPr>
                        <m:e>
                          <m:r>
                            <a:rPr lang="en-US" b="1" i="0" smtClean="0">
                              <a:solidFill>
                                <a:srgbClr val="FF0000"/>
                              </a:solidFill>
                              <a:latin typeface="Cambria Math" panose="02040503050406030204" pitchFamily="18" charset="0"/>
                              <a:cs typeface="Microsoft Sans Serif"/>
                            </a:rPr>
                            <m:t>𝐮</m:t>
                          </m:r>
                        </m:e>
                        <m:sub>
                          <m:r>
                            <a:rPr lang="en-US" b="1" i="1" smtClean="0">
                              <a:solidFill>
                                <a:srgbClr val="FF0000"/>
                              </a:solidFill>
                              <a:latin typeface="Cambria Math" panose="02040503050406030204" pitchFamily="18" charset="0"/>
                              <a:cs typeface="Microsoft Sans Serif"/>
                            </a:rPr>
                            <m:t>𝟐</m:t>
                          </m:r>
                        </m:sub>
                      </m:sSub>
                    </m:oMath>
                  </m:oMathPara>
                </a14:m>
                <a:endParaRPr lang="en-US" b="1" dirty="0">
                  <a:latin typeface="Microsoft Sans Serif"/>
                  <a:cs typeface="Microsoft Sans Serif"/>
                </a:endParaRPr>
              </a:p>
            </p:txBody>
          </p:sp>
        </mc:Choice>
        <mc:Fallback xmlns="">
          <p:sp>
            <p:nvSpPr>
              <p:cNvPr id="28" name="TextBox 27">
                <a:extLst>
                  <a:ext uri="{FF2B5EF4-FFF2-40B4-BE49-F238E27FC236}">
                    <a16:creationId xmlns:a16="http://schemas.microsoft.com/office/drawing/2014/main" id="{B2864ADC-E70C-DB66-6D65-441646025D1A}"/>
                  </a:ext>
                </a:extLst>
              </p:cNvPr>
              <p:cNvSpPr txBox="1">
                <a:spLocks noRot="1" noChangeAspect="1" noMove="1" noResize="1" noEditPoints="1" noAdjustHandles="1" noChangeArrowheads="1" noChangeShapeType="1" noTextEdit="1"/>
              </p:cNvSpPr>
              <p:nvPr/>
            </p:nvSpPr>
            <p:spPr>
              <a:xfrm>
                <a:off x="2244408" y="2467085"/>
                <a:ext cx="819780" cy="361637"/>
              </a:xfrm>
              <a:prstGeom prst="rect">
                <a:avLst/>
              </a:prstGeom>
              <a:blipFill>
                <a:blip r:embed="rId11"/>
                <a:stretch>
                  <a:fillRect b="-16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96BEC7EA-82E4-2F74-7AC8-44DECDDDD25B}"/>
                  </a:ext>
                </a:extLst>
              </p:cNvPr>
              <p:cNvSpPr txBox="1"/>
              <p:nvPr/>
            </p:nvSpPr>
            <p:spPr>
              <a:xfrm>
                <a:off x="1014598" y="2368532"/>
                <a:ext cx="576721" cy="361637"/>
              </a:xfrm>
              <a:prstGeom prst="rect">
                <a:avLst/>
              </a:prstGeom>
              <a:noFill/>
            </p:spPr>
            <p:txBody>
              <a:bodyPr wrap="square">
                <a:spAutoFit/>
              </a:bodyPr>
              <a:lstStyle/>
              <a:p>
                <a:pPr marL="55244" marR="5080" indent="-43180" algn="ctr">
                  <a:lnSpc>
                    <a:spcPts val="2110"/>
                  </a:lnSpc>
                  <a:spcBef>
                    <a:spcPts val="210"/>
                  </a:spcBef>
                </a:pPr>
                <a14:m>
                  <m:oMathPara xmlns:m="http://schemas.openxmlformats.org/officeDocument/2006/math">
                    <m:oMathParaPr>
                      <m:jc m:val="centerGroup"/>
                    </m:oMathParaPr>
                    <m:oMath xmlns:m="http://schemas.openxmlformats.org/officeDocument/2006/math">
                      <m:sSub>
                        <m:sSubPr>
                          <m:ctrlPr>
                            <a:rPr lang="en-US" b="1" i="1" smtClean="0">
                              <a:solidFill>
                                <a:srgbClr val="FF0000"/>
                              </a:solidFill>
                              <a:latin typeface="Cambria Math" panose="02040503050406030204" pitchFamily="18" charset="0"/>
                              <a:cs typeface="Microsoft Sans Serif"/>
                            </a:rPr>
                          </m:ctrlPr>
                        </m:sSubPr>
                        <m:e>
                          <m:r>
                            <a:rPr lang="en-US" b="1" i="0" smtClean="0">
                              <a:solidFill>
                                <a:srgbClr val="FF0000"/>
                              </a:solidFill>
                              <a:latin typeface="Cambria Math" panose="02040503050406030204" pitchFamily="18" charset="0"/>
                              <a:cs typeface="Microsoft Sans Serif"/>
                            </a:rPr>
                            <m:t>𝐮</m:t>
                          </m:r>
                        </m:e>
                        <m:sub>
                          <m:r>
                            <a:rPr lang="en-US" b="1" i="1" smtClean="0">
                              <a:solidFill>
                                <a:srgbClr val="FF0000"/>
                              </a:solidFill>
                              <a:latin typeface="Cambria Math" panose="02040503050406030204" pitchFamily="18" charset="0"/>
                              <a:cs typeface="Microsoft Sans Serif"/>
                            </a:rPr>
                            <m:t>𝟏</m:t>
                          </m:r>
                        </m:sub>
                      </m:sSub>
                    </m:oMath>
                  </m:oMathPara>
                </a14:m>
                <a:endParaRPr lang="en-US" b="1" dirty="0">
                  <a:latin typeface="Microsoft Sans Serif"/>
                  <a:cs typeface="Microsoft Sans Serif"/>
                </a:endParaRPr>
              </a:p>
            </p:txBody>
          </p:sp>
        </mc:Choice>
        <mc:Fallback xmlns="">
          <p:sp>
            <p:nvSpPr>
              <p:cNvPr id="29" name="TextBox 28">
                <a:extLst>
                  <a:ext uri="{FF2B5EF4-FFF2-40B4-BE49-F238E27FC236}">
                    <a16:creationId xmlns:a16="http://schemas.microsoft.com/office/drawing/2014/main" id="{96BEC7EA-82E4-2F74-7AC8-44DECDDDD25B}"/>
                  </a:ext>
                </a:extLst>
              </p:cNvPr>
              <p:cNvSpPr txBox="1">
                <a:spLocks noRot="1" noChangeAspect="1" noMove="1" noResize="1" noEditPoints="1" noAdjustHandles="1" noChangeArrowheads="1" noChangeShapeType="1" noTextEdit="1"/>
              </p:cNvSpPr>
              <p:nvPr/>
            </p:nvSpPr>
            <p:spPr>
              <a:xfrm>
                <a:off x="1014598" y="2368532"/>
                <a:ext cx="576721" cy="361637"/>
              </a:xfrm>
              <a:prstGeom prst="rect">
                <a:avLst/>
              </a:prstGeom>
              <a:blipFill>
                <a:blip r:embed="rId12"/>
                <a:stretch>
                  <a:fillRect b="-1695"/>
                </a:stretch>
              </a:blipFill>
            </p:spPr>
            <p:txBody>
              <a:bodyPr/>
              <a:lstStyle/>
              <a:p>
                <a:r>
                  <a:rPr lang="en-US">
                    <a:noFill/>
                  </a:rPr>
                  <a:t> </a:t>
                </a:r>
              </a:p>
            </p:txBody>
          </p:sp>
        </mc:Fallback>
      </mc:AlternateContent>
      <p:cxnSp>
        <p:nvCxnSpPr>
          <p:cNvPr id="32" name="Straight Arrow Connector 31">
            <a:extLst>
              <a:ext uri="{FF2B5EF4-FFF2-40B4-BE49-F238E27FC236}">
                <a16:creationId xmlns:a16="http://schemas.microsoft.com/office/drawing/2014/main" id="{4CE22166-69CF-A69C-6C93-3AAEF25BD4E5}"/>
              </a:ext>
            </a:extLst>
          </p:cNvPr>
          <p:cNvCxnSpPr>
            <a:cxnSpLocks/>
            <a:endCxn id="24" idx="1"/>
          </p:cNvCxnSpPr>
          <p:nvPr/>
        </p:nvCxnSpPr>
        <p:spPr>
          <a:xfrm>
            <a:off x="1446594" y="2640781"/>
            <a:ext cx="271973" cy="1381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02BDC13-3959-BBD8-0BF5-48CED896EBCD}"/>
              </a:ext>
            </a:extLst>
          </p:cNvPr>
          <p:cNvCxnSpPr>
            <a:cxnSpLocks/>
            <a:endCxn id="27" idx="3"/>
          </p:cNvCxnSpPr>
          <p:nvPr/>
        </p:nvCxnSpPr>
        <p:spPr>
          <a:xfrm flipH="1">
            <a:off x="2150315" y="2778970"/>
            <a:ext cx="297241"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2" name="Graphic 41" descr="Smart Phone with solid fill">
            <a:extLst>
              <a:ext uri="{FF2B5EF4-FFF2-40B4-BE49-F238E27FC236}">
                <a16:creationId xmlns:a16="http://schemas.microsoft.com/office/drawing/2014/main" id="{D06C2825-0E18-E930-8350-146E5EC8623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22608" y="4263133"/>
            <a:ext cx="228600" cy="228600"/>
          </a:xfrm>
          <a:prstGeom prst="rect">
            <a:avLst/>
          </a:prstGeom>
        </p:spPr>
      </p:pic>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1694A50-0E01-5823-55E1-4EE0F805EAF0}"/>
                  </a:ext>
                </a:extLst>
              </p:cNvPr>
              <p:cNvSpPr txBox="1"/>
              <p:nvPr/>
            </p:nvSpPr>
            <p:spPr>
              <a:xfrm>
                <a:off x="1043421" y="3948606"/>
                <a:ext cx="576721" cy="361637"/>
              </a:xfrm>
              <a:prstGeom prst="rect">
                <a:avLst/>
              </a:prstGeom>
              <a:noFill/>
            </p:spPr>
            <p:txBody>
              <a:bodyPr wrap="square">
                <a:spAutoFit/>
              </a:bodyPr>
              <a:lstStyle/>
              <a:p>
                <a:pPr marL="55244" marR="5080" indent="-43180" algn="ctr">
                  <a:lnSpc>
                    <a:spcPts val="2110"/>
                  </a:lnSpc>
                  <a:spcBef>
                    <a:spcPts val="210"/>
                  </a:spcBef>
                </a:pPr>
                <a14:m>
                  <m:oMathPara xmlns:m="http://schemas.openxmlformats.org/officeDocument/2006/math">
                    <m:oMathParaPr>
                      <m:jc m:val="centerGroup"/>
                    </m:oMathParaPr>
                    <m:oMath xmlns:m="http://schemas.openxmlformats.org/officeDocument/2006/math">
                      <m:sSub>
                        <m:sSubPr>
                          <m:ctrlPr>
                            <a:rPr lang="en-US" b="1" i="1" smtClean="0">
                              <a:solidFill>
                                <a:srgbClr val="00FF54"/>
                              </a:solidFill>
                              <a:latin typeface="Cambria Math" panose="02040503050406030204" pitchFamily="18" charset="0"/>
                              <a:cs typeface="Microsoft Sans Serif"/>
                            </a:rPr>
                          </m:ctrlPr>
                        </m:sSubPr>
                        <m:e>
                          <m:r>
                            <a:rPr lang="en-US" b="1" i="0" smtClean="0">
                              <a:solidFill>
                                <a:srgbClr val="00FF54"/>
                              </a:solidFill>
                              <a:latin typeface="Cambria Math" panose="02040503050406030204" pitchFamily="18" charset="0"/>
                              <a:cs typeface="Microsoft Sans Serif"/>
                            </a:rPr>
                            <m:t>𝐮</m:t>
                          </m:r>
                        </m:e>
                        <m:sub>
                          <m:r>
                            <a:rPr lang="en-US" b="1" i="1" smtClean="0">
                              <a:solidFill>
                                <a:srgbClr val="00FF54"/>
                              </a:solidFill>
                              <a:latin typeface="Cambria Math" panose="02040503050406030204" pitchFamily="18" charset="0"/>
                              <a:cs typeface="Microsoft Sans Serif"/>
                            </a:rPr>
                            <m:t>𝟑</m:t>
                          </m:r>
                        </m:sub>
                      </m:sSub>
                    </m:oMath>
                  </m:oMathPara>
                </a14:m>
                <a:endParaRPr lang="en-US" b="1" dirty="0">
                  <a:latin typeface="Microsoft Sans Serif"/>
                  <a:cs typeface="Microsoft Sans Serif"/>
                </a:endParaRPr>
              </a:p>
            </p:txBody>
          </p:sp>
        </mc:Choice>
        <mc:Fallback xmlns="">
          <p:sp>
            <p:nvSpPr>
              <p:cNvPr id="44" name="TextBox 43">
                <a:extLst>
                  <a:ext uri="{FF2B5EF4-FFF2-40B4-BE49-F238E27FC236}">
                    <a16:creationId xmlns:a16="http://schemas.microsoft.com/office/drawing/2014/main" id="{F1694A50-0E01-5823-55E1-4EE0F805EAF0}"/>
                  </a:ext>
                </a:extLst>
              </p:cNvPr>
              <p:cNvSpPr txBox="1">
                <a:spLocks noRot="1" noChangeAspect="1" noMove="1" noResize="1" noEditPoints="1" noAdjustHandles="1" noChangeArrowheads="1" noChangeShapeType="1" noTextEdit="1"/>
              </p:cNvSpPr>
              <p:nvPr/>
            </p:nvSpPr>
            <p:spPr>
              <a:xfrm>
                <a:off x="1043421" y="3948606"/>
                <a:ext cx="576721" cy="361637"/>
              </a:xfrm>
              <a:prstGeom prst="rect">
                <a:avLst/>
              </a:prstGeom>
              <a:blipFill>
                <a:blip r:embed="rId13"/>
                <a:stretch>
                  <a:fillRect b="-1695"/>
                </a:stretch>
              </a:blipFill>
            </p:spPr>
            <p:txBody>
              <a:bodyPr/>
              <a:lstStyle/>
              <a:p>
                <a:r>
                  <a:rPr lang="en-US">
                    <a:noFill/>
                  </a:rPr>
                  <a:t> </a:t>
                </a:r>
              </a:p>
            </p:txBody>
          </p:sp>
        </mc:Fallback>
      </mc:AlternateContent>
      <p:cxnSp>
        <p:nvCxnSpPr>
          <p:cNvPr id="47" name="Straight Arrow Connector 46">
            <a:extLst>
              <a:ext uri="{FF2B5EF4-FFF2-40B4-BE49-F238E27FC236}">
                <a16:creationId xmlns:a16="http://schemas.microsoft.com/office/drawing/2014/main" id="{4092099D-DE1B-F781-EC4F-3FC8F3BED8F4}"/>
              </a:ext>
            </a:extLst>
          </p:cNvPr>
          <p:cNvCxnSpPr>
            <a:cxnSpLocks/>
          </p:cNvCxnSpPr>
          <p:nvPr/>
        </p:nvCxnSpPr>
        <p:spPr>
          <a:xfrm>
            <a:off x="1446594" y="4194038"/>
            <a:ext cx="271973" cy="1381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Left Bracket 56">
            <a:extLst>
              <a:ext uri="{FF2B5EF4-FFF2-40B4-BE49-F238E27FC236}">
                <a16:creationId xmlns:a16="http://schemas.microsoft.com/office/drawing/2014/main" id="{F7977E4B-33D7-9957-DC40-7480C7343A48}"/>
              </a:ext>
            </a:extLst>
          </p:cNvPr>
          <p:cNvSpPr/>
          <p:nvPr/>
        </p:nvSpPr>
        <p:spPr>
          <a:xfrm rot="16200000">
            <a:off x="8091818" y="4509977"/>
            <a:ext cx="304802" cy="3343164"/>
          </a:xfrm>
          <a:prstGeom prst="leftBracket">
            <a:avLst/>
          </a:prstGeom>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7D6AE72F-C373-BD25-70E4-110A5C90B1C6}"/>
                  </a:ext>
                </a:extLst>
              </p:cNvPr>
              <p:cNvSpPr txBox="1"/>
              <p:nvPr/>
            </p:nvSpPr>
            <p:spPr>
              <a:xfrm>
                <a:off x="7126016" y="6448649"/>
                <a:ext cx="2236406" cy="361637"/>
              </a:xfrm>
              <a:prstGeom prst="rect">
                <a:avLst/>
              </a:prstGeom>
              <a:noFill/>
            </p:spPr>
            <p:txBody>
              <a:bodyPr wrap="square">
                <a:spAutoFit/>
              </a:bodyPr>
              <a:lstStyle/>
              <a:p>
                <a:pPr marL="55244" marR="5080" indent="-43180" algn="ctr">
                  <a:lnSpc>
                    <a:spcPts val="2110"/>
                  </a:lnSpc>
                  <a:spcBef>
                    <a:spcPts val="210"/>
                  </a:spcBef>
                </a:pPr>
                <a14:m>
                  <m:oMathPara xmlns:m="http://schemas.openxmlformats.org/officeDocument/2006/math">
                    <m:oMathParaPr>
                      <m:jc m:val="centerGroup"/>
                    </m:oMathParaPr>
                    <m:oMath xmlns:m="http://schemas.openxmlformats.org/officeDocument/2006/math">
                      <m:sSub>
                        <m:sSubPr>
                          <m:ctrlPr>
                            <a:rPr lang="en-US" b="1" i="1" smtClean="0">
                              <a:solidFill>
                                <a:srgbClr val="FF0000"/>
                              </a:solidFill>
                              <a:latin typeface="Cambria Math" panose="02040503050406030204" pitchFamily="18" charset="0"/>
                              <a:cs typeface="Microsoft Sans Serif"/>
                            </a:rPr>
                          </m:ctrlPr>
                        </m:sSubPr>
                        <m:e>
                          <m:r>
                            <a:rPr lang="en-US" b="1" i="1" smtClean="0">
                              <a:solidFill>
                                <a:srgbClr val="FF0000"/>
                              </a:solidFill>
                              <a:latin typeface="Cambria Math" panose="02040503050406030204" pitchFamily="18" charset="0"/>
                              <a:cs typeface="Microsoft Sans Serif"/>
                            </a:rPr>
                            <m:t>𝑺</m:t>
                          </m:r>
                        </m:e>
                        <m:sub>
                          <m:r>
                            <a:rPr lang="en-US" b="1" i="1" smtClean="0">
                              <a:solidFill>
                                <a:srgbClr val="FF0000"/>
                              </a:solidFill>
                              <a:latin typeface="Cambria Math" panose="02040503050406030204" pitchFamily="18" charset="0"/>
                              <a:cs typeface="Microsoft Sans Serif"/>
                            </a:rPr>
                            <m:t>𝟏</m:t>
                          </m:r>
                        </m:sub>
                      </m:sSub>
                    </m:oMath>
                  </m:oMathPara>
                </a14:m>
                <a:endParaRPr lang="en-US" b="1" dirty="0">
                  <a:latin typeface="Microsoft Sans Serif"/>
                  <a:cs typeface="Microsoft Sans Serif"/>
                </a:endParaRPr>
              </a:p>
            </p:txBody>
          </p:sp>
        </mc:Choice>
        <mc:Fallback xmlns="">
          <p:sp>
            <p:nvSpPr>
              <p:cNvPr id="63" name="TextBox 62">
                <a:extLst>
                  <a:ext uri="{FF2B5EF4-FFF2-40B4-BE49-F238E27FC236}">
                    <a16:creationId xmlns:a16="http://schemas.microsoft.com/office/drawing/2014/main" id="{7D6AE72F-C373-BD25-70E4-110A5C90B1C6}"/>
                  </a:ext>
                </a:extLst>
              </p:cNvPr>
              <p:cNvSpPr txBox="1">
                <a:spLocks noRot="1" noChangeAspect="1" noMove="1" noResize="1" noEditPoints="1" noAdjustHandles="1" noChangeArrowheads="1" noChangeShapeType="1" noTextEdit="1"/>
              </p:cNvSpPr>
              <p:nvPr/>
            </p:nvSpPr>
            <p:spPr>
              <a:xfrm>
                <a:off x="7126016" y="6448649"/>
                <a:ext cx="2236406" cy="361637"/>
              </a:xfrm>
              <a:prstGeom prst="rect">
                <a:avLst/>
              </a:prstGeom>
              <a:blipFill>
                <a:blip r:embed="rId14"/>
                <a:stretch>
                  <a:fillRect b="-16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A9586BE6-0A49-F846-97A2-F4991B48C7F8}"/>
                  </a:ext>
                </a:extLst>
              </p:cNvPr>
              <p:cNvSpPr txBox="1"/>
              <p:nvPr/>
            </p:nvSpPr>
            <p:spPr>
              <a:xfrm>
                <a:off x="9906000" y="6343963"/>
                <a:ext cx="2236406" cy="361637"/>
              </a:xfrm>
              <a:prstGeom prst="rect">
                <a:avLst/>
              </a:prstGeom>
              <a:noFill/>
            </p:spPr>
            <p:txBody>
              <a:bodyPr wrap="square">
                <a:spAutoFit/>
              </a:bodyPr>
              <a:lstStyle/>
              <a:p>
                <a:pPr marL="55244" marR="5080" indent="-43180" algn="ctr">
                  <a:lnSpc>
                    <a:spcPts val="2110"/>
                  </a:lnSpc>
                  <a:spcBef>
                    <a:spcPts val="210"/>
                  </a:spcBef>
                </a:pPr>
                <a14:m>
                  <m:oMathPara xmlns:m="http://schemas.openxmlformats.org/officeDocument/2006/math">
                    <m:oMathParaPr>
                      <m:jc m:val="centerGroup"/>
                    </m:oMathParaPr>
                    <m:oMath xmlns:m="http://schemas.openxmlformats.org/officeDocument/2006/math">
                      <m:sSub>
                        <m:sSubPr>
                          <m:ctrlPr>
                            <a:rPr lang="en-US" b="1" i="1" smtClean="0">
                              <a:solidFill>
                                <a:srgbClr val="FF0000"/>
                              </a:solidFill>
                              <a:latin typeface="Cambria Math" panose="02040503050406030204" pitchFamily="18" charset="0"/>
                              <a:cs typeface="Microsoft Sans Serif"/>
                            </a:rPr>
                          </m:ctrlPr>
                        </m:sSubPr>
                        <m:e>
                          <m:r>
                            <a:rPr lang="en-US" b="1" i="1" smtClean="0">
                              <a:solidFill>
                                <a:srgbClr val="FF0000"/>
                              </a:solidFill>
                              <a:latin typeface="Cambria Math" panose="02040503050406030204" pitchFamily="18" charset="0"/>
                              <a:cs typeface="Microsoft Sans Serif"/>
                            </a:rPr>
                            <m:t>𝑺</m:t>
                          </m:r>
                        </m:e>
                        <m:sub>
                          <m:r>
                            <a:rPr lang="en-US" b="1" i="1" smtClean="0">
                              <a:solidFill>
                                <a:srgbClr val="FF0000"/>
                              </a:solidFill>
                              <a:latin typeface="Cambria Math" panose="02040503050406030204" pitchFamily="18" charset="0"/>
                              <a:cs typeface="Microsoft Sans Serif"/>
                            </a:rPr>
                            <m:t>𝟐</m:t>
                          </m:r>
                        </m:sub>
                      </m:sSub>
                    </m:oMath>
                  </m:oMathPara>
                </a14:m>
                <a:endParaRPr lang="en-US" b="1" dirty="0">
                  <a:latin typeface="Microsoft Sans Serif"/>
                  <a:cs typeface="Microsoft Sans Serif"/>
                </a:endParaRPr>
              </a:p>
            </p:txBody>
          </p:sp>
        </mc:Choice>
        <mc:Fallback xmlns="">
          <p:sp>
            <p:nvSpPr>
              <p:cNvPr id="65" name="TextBox 64">
                <a:extLst>
                  <a:ext uri="{FF2B5EF4-FFF2-40B4-BE49-F238E27FC236}">
                    <a16:creationId xmlns:a16="http://schemas.microsoft.com/office/drawing/2014/main" id="{A9586BE6-0A49-F846-97A2-F4991B48C7F8}"/>
                  </a:ext>
                </a:extLst>
              </p:cNvPr>
              <p:cNvSpPr txBox="1">
                <a:spLocks noRot="1" noChangeAspect="1" noMove="1" noResize="1" noEditPoints="1" noAdjustHandles="1" noChangeArrowheads="1" noChangeShapeType="1" noTextEdit="1"/>
              </p:cNvSpPr>
              <p:nvPr/>
            </p:nvSpPr>
            <p:spPr>
              <a:xfrm>
                <a:off x="9906000" y="6343963"/>
                <a:ext cx="2236406" cy="361637"/>
              </a:xfrm>
              <a:prstGeom prst="rect">
                <a:avLst/>
              </a:prstGeom>
              <a:blipFill>
                <a:blip r:embed="rId15"/>
                <a:stretch>
                  <a:fillRect b="-16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D903BD5B-5C25-4F69-4747-4C39A3467B9A}"/>
                  </a:ext>
                </a:extLst>
              </p:cNvPr>
              <p:cNvSpPr txBox="1"/>
              <p:nvPr/>
            </p:nvSpPr>
            <p:spPr>
              <a:xfrm>
                <a:off x="7057399" y="5990657"/>
                <a:ext cx="576721" cy="361637"/>
              </a:xfrm>
              <a:prstGeom prst="rect">
                <a:avLst/>
              </a:prstGeom>
              <a:noFill/>
            </p:spPr>
            <p:txBody>
              <a:bodyPr wrap="square">
                <a:spAutoFit/>
              </a:bodyPr>
              <a:lstStyle/>
              <a:p>
                <a:pPr marL="55244" marR="5080" indent="-43180" algn="ctr">
                  <a:lnSpc>
                    <a:spcPts val="2110"/>
                  </a:lnSpc>
                  <a:spcBef>
                    <a:spcPts val="210"/>
                  </a:spcBef>
                </a:pPr>
                <a14:m>
                  <m:oMathPara xmlns:m="http://schemas.openxmlformats.org/officeDocument/2006/math">
                    <m:oMathParaPr>
                      <m:jc m:val="centerGroup"/>
                    </m:oMathParaPr>
                    <m:oMath xmlns:m="http://schemas.openxmlformats.org/officeDocument/2006/math">
                      <m:sSub>
                        <m:sSubPr>
                          <m:ctrlPr>
                            <a:rPr lang="en-US" b="1" i="1" smtClean="0">
                              <a:solidFill>
                                <a:srgbClr val="FF0000"/>
                              </a:solidFill>
                              <a:latin typeface="Cambria Math" panose="02040503050406030204" pitchFamily="18" charset="0"/>
                              <a:cs typeface="Microsoft Sans Serif"/>
                            </a:rPr>
                          </m:ctrlPr>
                        </m:sSubPr>
                        <m:e>
                          <m:r>
                            <a:rPr lang="en-US" b="1" i="0" smtClean="0">
                              <a:solidFill>
                                <a:srgbClr val="FF0000"/>
                              </a:solidFill>
                              <a:latin typeface="Cambria Math" panose="02040503050406030204" pitchFamily="18" charset="0"/>
                              <a:cs typeface="Microsoft Sans Serif"/>
                            </a:rPr>
                            <m:t>𝐮</m:t>
                          </m:r>
                        </m:e>
                        <m:sub>
                          <m:r>
                            <a:rPr lang="en-US" b="1" i="1" smtClean="0">
                              <a:solidFill>
                                <a:srgbClr val="FF0000"/>
                              </a:solidFill>
                              <a:latin typeface="Cambria Math" panose="02040503050406030204" pitchFamily="18" charset="0"/>
                              <a:cs typeface="Microsoft Sans Serif"/>
                            </a:rPr>
                            <m:t>𝟏</m:t>
                          </m:r>
                        </m:sub>
                      </m:sSub>
                    </m:oMath>
                  </m:oMathPara>
                </a14:m>
                <a:endParaRPr lang="en-US" b="1" dirty="0">
                  <a:latin typeface="Microsoft Sans Serif"/>
                  <a:cs typeface="Microsoft Sans Serif"/>
                </a:endParaRPr>
              </a:p>
            </p:txBody>
          </p:sp>
        </mc:Choice>
        <mc:Fallback xmlns="">
          <p:sp>
            <p:nvSpPr>
              <p:cNvPr id="67" name="TextBox 66">
                <a:extLst>
                  <a:ext uri="{FF2B5EF4-FFF2-40B4-BE49-F238E27FC236}">
                    <a16:creationId xmlns:a16="http://schemas.microsoft.com/office/drawing/2014/main" id="{D903BD5B-5C25-4F69-4747-4C39A3467B9A}"/>
                  </a:ext>
                </a:extLst>
              </p:cNvPr>
              <p:cNvSpPr txBox="1">
                <a:spLocks noRot="1" noChangeAspect="1" noMove="1" noResize="1" noEditPoints="1" noAdjustHandles="1" noChangeArrowheads="1" noChangeShapeType="1" noTextEdit="1"/>
              </p:cNvSpPr>
              <p:nvPr/>
            </p:nvSpPr>
            <p:spPr>
              <a:xfrm>
                <a:off x="7057399" y="5990657"/>
                <a:ext cx="576721" cy="361637"/>
              </a:xfrm>
              <a:prstGeom prst="rect">
                <a:avLst/>
              </a:prstGeom>
              <a:blipFill>
                <a:blip r:embed="rId16"/>
                <a:stretch>
                  <a:fillRect b="-16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6BF09955-7509-F42C-058B-A1B600E57098}"/>
                  </a:ext>
                </a:extLst>
              </p:cNvPr>
              <p:cNvSpPr txBox="1"/>
              <p:nvPr/>
            </p:nvSpPr>
            <p:spPr>
              <a:xfrm>
                <a:off x="8825003" y="5975953"/>
                <a:ext cx="819780" cy="361637"/>
              </a:xfrm>
              <a:prstGeom prst="rect">
                <a:avLst/>
              </a:prstGeom>
              <a:noFill/>
            </p:spPr>
            <p:txBody>
              <a:bodyPr wrap="square">
                <a:spAutoFit/>
              </a:bodyPr>
              <a:lstStyle/>
              <a:p>
                <a:pPr marL="55244" marR="5080" indent="-43180" algn="ctr">
                  <a:lnSpc>
                    <a:spcPts val="2110"/>
                  </a:lnSpc>
                  <a:spcBef>
                    <a:spcPts val="210"/>
                  </a:spcBef>
                </a:pPr>
                <a14:m>
                  <m:oMathPara xmlns:m="http://schemas.openxmlformats.org/officeDocument/2006/math">
                    <m:oMathParaPr>
                      <m:jc m:val="centerGroup"/>
                    </m:oMathParaPr>
                    <m:oMath xmlns:m="http://schemas.openxmlformats.org/officeDocument/2006/math">
                      <m:sSub>
                        <m:sSubPr>
                          <m:ctrlPr>
                            <a:rPr lang="en-US" b="1" i="1" smtClean="0">
                              <a:solidFill>
                                <a:srgbClr val="FF0000"/>
                              </a:solidFill>
                              <a:latin typeface="Cambria Math" panose="02040503050406030204" pitchFamily="18" charset="0"/>
                              <a:cs typeface="Microsoft Sans Serif"/>
                            </a:rPr>
                          </m:ctrlPr>
                        </m:sSubPr>
                        <m:e>
                          <m:r>
                            <a:rPr lang="en-US" b="1" i="0" smtClean="0">
                              <a:solidFill>
                                <a:srgbClr val="FF0000"/>
                              </a:solidFill>
                              <a:latin typeface="Cambria Math" panose="02040503050406030204" pitchFamily="18" charset="0"/>
                              <a:cs typeface="Microsoft Sans Serif"/>
                            </a:rPr>
                            <m:t>𝐮</m:t>
                          </m:r>
                        </m:e>
                        <m:sub>
                          <m:r>
                            <a:rPr lang="en-US" b="1" i="1" smtClean="0">
                              <a:solidFill>
                                <a:srgbClr val="FF0000"/>
                              </a:solidFill>
                              <a:latin typeface="Cambria Math" panose="02040503050406030204" pitchFamily="18" charset="0"/>
                              <a:cs typeface="Microsoft Sans Serif"/>
                            </a:rPr>
                            <m:t>𝟐</m:t>
                          </m:r>
                        </m:sub>
                      </m:sSub>
                    </m:oMath>
                  </m:oMathPara>
                </a14:m>
                <a:endParaRPr lang="en-US" b="1" dirty="0">
                  <a:latin typeface="Microsoft Sans Serif"/>
                  <a:cs typeface="Microsoft Sans Serif"/>
                </a:endParaRPr>
              </a:p>
            </p:txBody>
          </p:sp>
        </mc:Choice>
        <mc:Fallback xmlns="">
          <p:sp>
            <p:nvSpPr>
              <p:cNvPr id="69" name="TextBox 68">
                <a:extLst>
                  <a:ext uri="{FF2B5EF4-FFF2-40B4-BE49-F238E27FC236}">
                    <a16:creationId xmlns:a16="http://schemas.microsoft.com/office/drawing/2014/main" id="{6BF09955-7509-F42C-058B-A1B600E57098}"/>
                  </a:ext>
                </a:extLst>
              </p:cNvPr>
              <p:cNvSpPr txBox="1">
                <a:spLocks noRot="1" noChangeAspect="1" noMove="1" noResize="1" noEditPoints="1" noAdjustHandles="1" noChangeArrowheads="1" noChangeShapeType="1" noTextEdit="1"/>
              </p:cNvSpPr>
              <p:nvPr/>
            </p:nvSpPr>
            <p:spPr>
              <a:xfrm>
                <a:off x="8825003" y="5975953"/>
                <a:ext cx="819780" cy="361637"/>
              </a:xfrm>
              <a:prstGeom prst="rect">
                <a:avLst/>
              </a:prstGeom>
              <a:blipFill>
                <a:blip r:embed="rId17"/>
                <a:stretch>
                  <a:fillRect b="-1667"/>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34E12932-69CA-D7AE-7A03-BFB5BF7EE045}"/>
              </a:ext>
            </a:extLst>
          </p:cNvPr>
          <p:cNvPicPr>
            <a:picLocks noChangeAspect="1"/>
          </p:cNvPicPr>
          <p:nvPr/>
        </p:nvPicPr>
        <p:blipFill>
          <a:blip r:embed="rId18"/>
          <a:stretch>
            <a:fillRect/>
          </a:stretch>
        </p:blipFill>
        <p:spPr>
          <a:xfrm>
            <a:off x="8244219" y="4419600"/>
            <a:ext cx="1704787" cy="1704787"/>
          </a:xfrm>
          <a:prstGeom prst="rect">
            <a:avLst/>
          </a:prstGeom>
        </p:spPr>
      </p:pic>
    </p:spTree>
    <p:extLst>
      <p:ext uri="{BB962C8B-B14F-4D97-AF65-F5344CB8AC3E}">
        <p14:creationId xmlns:p14="http://schemas.microsoft.com/office/powerpoint/2010/main" val="834027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F7755-53F2-443D-9ADC-DE36969B8214}"/>
              </a:ext>
            </a:extLst>
          </p:cNvPr>
          <p:cNvSpPr>
            <a:spLocks noGrp="1"/>
          </p:cNvSpPr>
          <p:nvPr>
            <p:ph type="title"/>
          </p:nvPr>
        </p:nvSpPr>
        <p:spPr>
          <a:xfrm>
            <a:off x="608209" y="520944"/>
            <a:ext cx="11356337" cy="892552"/>
          </a:xfrm>
        </p:spPr>
        <p:txBody>
          <a:bodyPr/>
          <a:lstStyle/>
          <a:p>
            <a:r>
              <a:rPr lang="en-US" dirty="0"/>
              <a:t>Fast Beam Search </a:t>
            </a:r>
            <a:br>
              <a:rPr lang="en-US" dirty="0"/>
            </a:br>
            <a:r>
              <a:rPr lang="en-US" sz="2400" dirty="0">
                <a:solidFill>
                  <a:srgbClr val="454545"/>
                </a:solidFill>
              </a:rPr>
              <a:t>Finger Printing: implementation DNN</a:t>
            </a:r>
          </a:p>
        </p:txBody>
      </p:sp>
      <p:sp>
        <p:nvSpPr>
          <p:cNvPr id="33" name="Slide Number Placeholder 1">
            <a:extLst>
              <a:ext uri="{FF2B5EF4-FFF2-40B4-BE49-F238E27FC236}">
                <a16:creationId xmlns:a16="http://schemas.microsoft.com/office/drawing/2014/main" id="{0990D789-9279-4893-BDEA-E8039D7CDF40}"/>
              </a:ext>
            </a:extLst>
          </p:cNvPr>
          <p:cNvSpPr>
            <a:spLocks noGrp="1"/>
          </p:cNvSpPr>
          <p:nvPr>
            <p:ph type="sldNum" sz="quarter" idx="7"/>
          </p:nvPr>
        </p:nvSpPr>
        <p:spPr>
          <a:xfrm>
            <a:off x="8778240" y="6377940"/>
            <a:ext cx="2804160" cy="3429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17</a:t>
            </a:fld>
            <a:endParaRPr lang="en-US" dirty="0"/>
          </a:p>
        </p:txBody>
      </p:sp>
      <mc:AlternateContent xmlns:mc="http://schemas.openxmlformats.org/markup-compatibility/2006" xmlns:a14="http://schemas.microsoft.com/office/drawing/2010/main">
        <mc:Choice Requires="a14">
          <p:sp>
            <p:nvSpPr>
              <p:cNvPr id="243" name="object 58">
                <a:extLst>
                  <a:ext uri="{FF2B5EF4-FFF2-40B4-BE49-F238E27FC236}">
                    <a16:creationId xmlns:a16="http://schemas.microsoft.com/office/drawing/2014/main" id="{59A34272-6D11-3C57-A6C0-1F1130CA8FC8}"/>
                  </a:ext>
                </a:extLst>
              </p:cNvPr>
              <p:cNvSpPr txBox="1"/>
              <p:nvPr/>
            </p:nvSpPr>
            <p:spPr>
              <a:xfrm>
                <a:off x="7025073" y="1413496"/>
                <a:ext cx="4835361" cy="5112938"/>
              </a:xfrm>
              <a:prstGeom prst="rect">
                <a:avLst/>
              </a:prstGeom>
            </p:spPr>
            <p:txBody>
              <a:bodyPr vert="horz" wrap="square" lIns="0" tIns="26670" rIns="0" bIns="0" rtlCol="0">
                <a:spAutoFit/>
              </a:bodyPr>
              <a:lstStyle/>
              <a:p>
                <a:pPr marL="55244" marR="5080" indent="-43180" algn="ctr">
                  <a:lnSpc>
                    <a:spcPts val="2110"/>
                  </a:lnSpc>
                  <a:spcBef>
                    <a:spcPts val="210"/>
                  </a:spcBef>
                </a:pPr>
                <a:r>
                  <a:rPr lang="en-US" dirty="0">
                    <a:latin typeface="Microsoft Sans Serif"/>
                    <a:cs typeface="Microsoft Sans Serif"/>
                  </a:rPr>
                  <a:t>DNN based Finger Printing</a:t>
                </a:r>
              </a:p>
              <a:p>
                <a:pPr marL="180340" indent="-167640">
                  <a:lnSpc>
                    <a:spcPct val="100000"/>
                  </a:lnSpc>
                  <a:spcBef>
                    <a:spcPts val="200"/>
                  </a:spcBef>
                  <a:buClr>
                    <a:srgbClr val="5EBEB8"/>
                  </a:buClr>
                  <a:buFont typeface="Arial"/>
                  <a:buChar char="•"/>
                  <a:tabLst>
                    <a:tab pos="180340" algn="l"/>
                  </a:tabLst>
                </a:pPr>
                <a:r>
                  <a:rPr lang="en-US" spc="-10" dirty="0">
                    <a:solidFill>
                      <a:schemeClr val="tx1">
                        <a:lumMod val="65000"/>
                        <a:lumOff val="35000"/>
                      </a:schemeClr>
                    </a:solidFill>
                    <a:cs typeface="Microsoft Sans Serif"/>
                  </a:rPr>
                  <a:t>Principle</a:t>
                </a:r>
                <a:r>
                  <a:rPr lang="en-US" spc="-10" dirty="0">
                    <a:solidFill>
                      <a:srgbClr val="7E7E7E"/>
                    </a:solidFill>
                    <a:cs typeface="Microsoft Sans Serif"/>
                  </a:rPr>
                  <a:t>: use offline collected data ( locations and beams` patterns) to online infer beam widths and directions for users given their locations</a:t>
                </a:r>
              </a:p>
              <a:p>
                <a:pPr marL="180340" indent="-167640">
                  <a:lnSpc>
                    <a:spcPct val="100000"/>
                  </a:lnSpc>
                  <a:spcBef>
                    <a:spcPts val="200"/>
                  </a:spcBef>
                  <a:buClr>
                    <a:srgbClr val="5EBEB8"/>
                  </a:buClr>
                  <a:buFont typeface="Arial"/>
                  <a:buChar char="•"/>
                  <a:tabLst>
                    <a:tab pos="180340" algn="l"/>
                  </a:tabLst>
                </a:pPr>
                <a:endParaRPr lang="en-US" sz="700" spc="-10" dirty="0">
                  <a:solidFill>
                    <a:srgbClr val="7E7E7E"/>
                  </a:solidFill>
                  <a:cs typeface="Microsoft Sans Serif"/>
                </a:endParaRPr>
              </a:p>
              <a:p>
                <a:pPr marL="180340" indent="-167640">
                  <a:lnSpc>
                    <a:spcPct val="100000"/>
                  </a:lnSpc>
                  <a:spcBef>
                    <a:spcPts val="200"/>
                  </a:spcBef>
                  <a:buClr>
                    <a:srgbClr val="5EBEB8"/>
                  </a:buClr>
                  <a:buFont typeface="Arial"/>
                  <a:buChar char="•"/>
                  <a:tabLst>
                    <a:tab pos="180340" algn="l"/>
                  </a:tabLst>
                </a:pPr>
                <a:r>
                  <a:rPr lang="en-US" spc="-10" dirty="0">
                    <a:solidFill>
                      <a:schemeClr val="tx1">
                        <a:lumMod val="65000"/>
                        <a:lumOff val="35000"/>
                      </a:schemeClr>
                    </a:solidFill>
                    <a:cs typeface="Microsoft Sans Serif"/>
                  </a:rPr>
                  <a:t>Need for ML</a:t>
                </a:r>
                <a:r>
                  <a:rPr lang="en-US" spc="-10" dirty="0">
                    <a:solidFill>
                      <a:srgbClr val="7E7E7E"/>
                    </a:solidFill>
                    <a:cs typeface="Microsoft Sans Serif"/>
                  </a:rPr>
                  <a:t>: it is not straightforward to infer the steering vector given those surrounding the user… </a:t>
                </a:r>
              </a:p>
              <a:p>
                <a:pPr marL="180340" indent="-167640">
                  <a:lnSpc>
                    <a:spcPct val="100000"/>
                  </a:lnSpc>
                  <a:spcBef>
                    <a:spcPts val="200"/>
                  </a:spcBef>
                  <a:buClr>
                    <a:srgbClr val="5EBEB8"/>
                  </a:buClr>
                  <a:buFont typeface="Arial"/>
                  <a:buChar char="•"/>
                  <a:tabLst>
                    <a:tab pos="180340" algn="l"/>
                  </a:tabLst>
                </a:pPr>
                <a:endParaRPr lang="en-US" sz="1050" spc="-10" dirty="0">
                  <a:solidFill>
                    <a:srgbClr val="7E7E7E"/>
                  </a:solidFill>
                  <a:cs typeface="Microsoft Sans Serif"/>
                </a:endParaRPr>
              </a:p>
              <a:p>
                <a:pPr marL="180340" indent="-167640">
                  <a:lnSpc>
                    <a:spcPct val="100000"/>
                  </a:lnSpc>
                  <a:spcBef>
                    <a:spcPts val="200"/>
                  </a:spcBef>
                  <a:buClr>
                    <a:srgbClr val="5EBEB8"/>
                  </a:buClr>
                  <a:buFont typeface="Arial"/>
                  <a:buChar char="•"/>
                  <a:tabLst>
                    <a:tab pos="180340" algn="l"/>
                  </a:tabLst>
                </a:pPr>
                <a:r>
                  <a:rPr lang="en-US" spc="-10" dirty="0">
                    <a:solidFill>
                      <a:schemeClr val="tx1">
                        <a:lumMod val="65000"/>
                        <a:lumOff val="35000"/>
                      </a:schemeClr>
                    </a:solidFill>
                    <a:cs typeface="Microsoft Sans Serif"/>
                  </a:rPr>
                  <a:t>DNN input</a:t>
                </a:r>
                <a:r>
                  <a:rPr lang="en-US" spc="-10" dirty="0">
                    <a:solidFill>
                      <a:srgbClr val="7E7E7E"/>
                    </a:solidFill>
                    <a:cs typeface="Microsoft Sans Serif"/>
                  </a:rPr>
                  <a:t>: user location, beams directions and widths of </a:t>
                </a:r>
                <a14:m>
                  <m:oMath xmlns:m="http://schemas.openxmlformats.org/officeDocument/2006/math">
                    <m:r>
                      <a:rPr lang="en-US" b="0" i="1" spc="-10" smtClean="0">
                        <a:solidFill>
                          <a:srgbClr val="7E7E7E"/>
                        </a:solidFill>
                        <a:latin typeface="Cambria Math" panose="02040503050406030204" pitchFamily="18" charset="0"/>
                        <a:cs typeface="Microsoft Sans Serif"/>
                      </a:rPr>
                      <m:t>𝑁</m:t>
                    </m:r>
                  </m:oMath>
                </a14:m>
                <a:r>
                  <a:rPr lang="en-US" spc="-10" dirty="0">
                    <a:solidFill>
                      <a:srgbClr val="7E7E7E"/>
                    </a:solidFill>
                    <a:cs typeface="Microsoft Sans Serif"/>
                  </a:rPr>
                  <a:t> </a:t>
                </a:r>
                <a:r>
                  <a:rPr lang="en-US" spc="-10" dirty="0" err="1">
                    <a:solidFill>
                      <a:srgbClr val="7E7E7E"/>
                    </a:solidFill>
                    <a:cs typeface="Microsoft Sans Serif"/>
                  </a:rPr>
                  <a:t>surrouding</a:t>
                </a:r>
                <a:r>
                  <a:rPr lang="en-US" spc="-10" dirty="0">
                    <a:solidFill>
                      <a:srgbClr val="7E7E7E"/>
                    </a:solidFill>
                    <a:cs typeface="Microsoft Sans Serif"/>
                  </a:rPr>
                  <a:t> users</a:t>
                </a:r>
              </a:p>
              <a:p>
                <a:pPr marL="180340" indent="-167640">
                  <a:lnSpc>
                    <a:spcPct val="100000"/>
                  </a:lnSpc>
                  <a:spcBef>
                    <a:spcPts val="200"/>
                  </a:spcBef>
                  <a:buClr>
                    <a:srgbClr val="5EBEB8"/>
                  </a:buClr>
                  <a:buFont typeface="Arial"/>
                  <a:buChar char="•"/>
                  <a:tabLst>
                    <a:tab pos="180340" algn="l"/>
                  </a:tabLst>
                </a:pPr>
                <a:endParaRPr lang="en-US" sz="1050" spc="-10" dirty="0">
                  <a:solidFill>
                    <a:srgbClr val="7E7E7E"/>
                  </a:solidFill>
                  <a:cs typeface="Microsoft Sans Serif"/>
                </a:endParaRPr>
              </a:p>
              <a:p>
                <a:pPr marL="180340" indent="-167640">
                  <a:lnSpc>
                    <a:spcPct val="100000"/>
                  </a:lnSpc>
                  <a:spcBef>
                    <a:spcPts val="200"/>
                  </a:spcBef>
                  <a:buClr>
                    <a:srgbClr val="5EBEB8"/>
                  </a:buClr>
                  <a:buFont typeface="Arial"/>
                  <a:buChar char="•"/>
                  <a:tabLst>
                    <a:tab pos="180340" algn="l"/>
                  </a:tabLst>
                </a:pPr>
                <a:r>
                  <a:rPr lang="en-US" spc="-10" dirty="0">
                    <a:solidFill>
                      <a:schemeClr val="tx1">
                        <a:lumMod val="65000"/>
                        <a:lumOff val="35000"/>
                      </a:schemeClr>
                    </a:solidFill>
                    <a:latin typeface="Microsoft Sans Serif"/>
                    <a:cs typeface="Microsoft Sans Serif"/>
                  </a:rPr>
                  <a:t>DNN output</a:t>
                </a:r>
                <a:r>
                  <a:rPr lang="en-US" spc="-10" dirty="0">
                    <a:solidFill>
                      <a:srgbClr val="7E7E7E"/>
                    </a:solidFill>
                    <a:latin typeface="Microsoft Sans Serif"/>
                    <a:cs typeface="Microsoft Sans Serif"/>
                  </a:rPr>
                  <a:t>: a set of </a:t>
                </a:r>
                <a14:m>
                  <m:oMath xmlns:m="http://schemas.openxmlformats.org/officeDocument/2006/math">
                    <m:r>
                      <a:rPr lang="en-US" b="0" i="1" spc="-10" smtClean="0">
                        <a:solidFill>
                          <a:srgbClr val="7E7E7E"/>
                        </a:solidFill>
                        <a:latin typeface="Cambria Math" panose="02040503050406030204" pitchFamily="18" charset="0"/>
                        <a:cs typeface="Microsoft Sans Serif"/>
                      </a:rPr>
                      <m:t>𝐾</m:t>
                    </m:r>
                  </m:oMath>
                </a14:m>
                <a:r>
                  <a:rPr lang="en-US" spc="-10" dirty="0">
                    <a:solidFill>
                      <a:srgbClr val="7E7E7E"/>
                    </a:solidFill>
                    <a:latin typeface="Microsoft Sans Serif"/>
                    <a:cs typeface="Microsoft Sans Serif"/>
                  </a:rPr>
                  <a:t> possible beam directions and width</a:t>
                </a:r>
              </a:p>
              <a:p>
                <a:pPr marL="180340" indent="-167640">
                  <a:lnSpc>
                    <a:spcPct val="100000"/>
                  </a:lnSpc>
                  <a:spcBef>
                    <a:spcPts val="200"/>
                  </a:spcBef>
                  <a:buClr>
                    <a:srgbClr val="5EBEB8"/>
                  </a:buClr>
                  <a:buFont typeface="Arial"/>
                  <a:buChar char="•"/>
                  <a:tabLst>
                    <a:tab pos="180340" algn="l"/>
                  </a:tabLst>
                </a:pPr>
                <a:endParaRPr lang="en-US" sz="900" spc="-10" dirty="0">
                  <a:solidFill>
                    <a:srgbClr val="7E7E7E"/>
                  </a:solidFill>
                  <a:latin typeface="Microsoft Sans Serif"/>
                  <a:cs typeface="Microsoft Sans Serif"/>
                </a:endParaRPr>
              </a:p>
              <a:p>
                <a:pPr marL="180340" indent="-167640">
                  <a:lnSpc>
                    <a:spcPct val="100000"/>
                  </a:lnSpc>
                  <a:spcBef>
                    <a:spcPts val="200"/>
                  </a:spcBef>
                  <a:buClr>
                    <a:srgbClr val="5EBEB8"/>
                  </a:buClr>
                  <a:buFont typeface="Arial"/>
                  <a:buChar char="•"/>
                  <a:tabLst>
                    <a:tab pos="180340" algn="l"/>
                  </a:tabLst>
                </a:pPr>
                <a:r>
                  <a:rPr lang="en-US" spc="-10" dirty="0">
                    <a:solidFill>
                      <a:schemeClr val="tx1">
                        <a:lumMod val="65000"/>
                        <a:lumOff val="35000"/>
                      </a:schemeClr>
                    </a:solidFill>
                    <a:latin typeface="Microsoft Sans Serif"/>
                    <a:cs typeface="Microsoft Sans Serif"/>
                  </a:rPr>
                  <a:t>DNN training</a:t>
                </a:r>
                <a:r>
                  <a:rPr lang="en-US" spc="-10" dirty="0">
                    <a:solidFill>
                      <a:srgbClr val="7E7E7E"/>
                    </a:solidFill>
                    <a:latin typeface="Microsoft Sans Serif"/>
                    <a:cs typeface="Microsoft Sans Serif"/>
                  </a:rPr>
                  <a:t>: 500 data points are used for training and 200 data points are used for validation</a:t>
                </a:r>
              </a:p>
            </p:txBody>
          </p:sp>
        </mc:Choice>
        <mc:Fallback xmlns="">
          <p:sp>
            <p:nvSpPr>
              <p:cNvPr id="243" name="object 58">
                <a:extLst>
                  <a:ext uri="{FF2B5EF4-FFF2-40B4-BE49-F238E27FC236}">
                    <a16:creationId xmlns:a16="http://schemas.microsoft.com/office/drawing/2014/main" id="{59A34272-6D11-3C57-A6C0-1F1130CA8FC8}"/>
                  </a:ext>
                </a:extLst>
              </p:cNvPr>
              <p:cNvSpPr txBox="1">
                <a:spLocks noRot="1" noChangeAspect="1" noMove="1" noResize="1" noEditPoints="1" noAdjustHandles="1" noChangeArrowheads="1" noChangeShapeType="1" noTextEdit="1"/>
              </p:cNvSpPr>
              <p:nvPr/>
            </p:nvSpPr>
            <p:spPr>
              <a:xfrm>
                <a:off x="7025073" y="1413496"/>
                <a:ext cx="4835361" cy="5112938"/>
              </a:xfrm>
              <a:prstGeom prst="rect">
                <a:avLst/>
              </a:prstGeom>
              <a:blipFill>
                <a:blip r:embed="rId3"/>
                <a:stretch>
                  <a:fillRect l="-2393" t="-1192" r="-2141"/>
                </a:stretch>
              </a:blipFill>
            </p:spPr>
            <p:txBody>
              <a:bodyPr/>
              <a:lstStyle/>
              <a:p>
                <a:r>
                  <a:rPr lang="en-US">
                    <a:noFill/>
                  </a:rPr>
                  <a:t> </a:t>
                </a:r>
              </a:p>
            </p:txBody>
          </p:sp>
        </mc:Fallback>
      </mc:AlternateContent>
      <p:pic>
        <p:nvPicPr>
          <p:cNvPr id="204" name="Picture 203">
            <a:extLst>
              <a:ext uri="{FF2B5EF4-FFF2-40B4-BE49-F238E27FC236}">
                <a16:creationId xmlns:a16="http://schemas.microsoft.com/office/drawing/2014/main" id="{7D3D2A8E-AB4D-9ED8-F86E-C0D99B116236}"/>
              </a:ext>
            </a:extLst>
          </p:cNvPr>
          <p:cNvPicPr>
            <a:picLocks noChangeAspect="1"/>
          </p:cNvPicPr>
          <p:nvPr/>
        </p:nvPicPr>
        <p:blipFill>
          <a:blip r:embed="rId4"/>
          <a:stretch>
            <a:fillRect/>
          </a:stretch>
        </p:blipFill>
        <p:spPr>
          <a:xfrm>
            <a:off x="939264" y="1995979"/>
            <a:ext cx="4572791" cy="3455397"/>
          </a:xfrm>
          <a:prstGeom prst="rect">
            <a:avLst/>
          </a:prstGeom>
        </p:spPr>
      </p:pic>
      <p:sp>
        <p:nvSpPr>
          <p:cNvPr id="207" name="TextBox 206">
            <a:extLst>
              <a:ext uri="{FF2B5EF4-FFF2-40B4-BE49-F238E27FC236}">
                <a16:creationId xmlns:a16="http://schemas.microsoft.com/office/drawing/2014/main" id="{EB9A8F2D-7FFA-100A-E688-9575C3AAB33D}"/>
              </a:ext>
            </a:extLst>
          </p:cNvPr>
          <p:cNvSpPr txBox="1"/>
          <p:nvPr/>
        </p:nvSpPr>
        <p:spPr>
          <a:xfrm>
            <a:off x="299241" y="5792744"/>
            <a:ext cx="4835361" cy="630942"/>
          </a:xfrm>
          <a:prstGeom prst="rect">
            <a:avLst/>
          </a:prstGeom>
          <a:noFill/>
        </p:spPr>
        <p:txBody>
          <a:bodyPr wrap="square">
            <a:spAutoFit/>
          </a:bodyPr>
          <a:lstStyle/>
          <a:p>
            <a:pPr marL="55244" marR="5080" indent="-43180" algn="ctr">
              <a:lnSpc>
                <a:spcPts val="2110"/>
              </a:lnSpc>
              <a:spcBef>
                <a:spcPts val="210"/>
              </a:spcBef>
            </a:pPr>
            <a:r>
              <a:rPr lang="en-US" b="0" i="0" dirty="0">
                <a:effectLst/>
                <a:highlight>
                  <a:srgbClr val="FFFFFF"/>
                </a:highlight>
                <a:latin typeface="Arial" panose="020B0604020202020204" pitchFamily="34" charset="0"/>
              </a:rPr>
              <a:t>DNN architecture for fingerprint </a:t>
            </a:r>
            <a:r>
              <a:rPr lang="en-US" b="0" i="0" dirty="0" err="1">
                <a:effectLst/>
                <a:highlight>
                  <a:srgbClr val="FFFFFF"/>
                </a:highlight>
                <a:latin typeface="Arial" panose="020B0604020202020204" pitchFamily="34" charset="0"/>
              </a:rPr>
              <a:t>mmWave</a:t>
            </a:r>
            <a:r>
              <a:rPr lang="en-US" b="0" i="0" dirty="0">
                <a:effectLst/>
                <a:highlight>
                  <a:srgbClr val="FFFFFF"/>
                </a:highlight>
                <a:latin typeface="Arial" panose="020B0604020202020204" pitchFamily="34" charset="0"/>
              </a:rPr>
              <a:t> beamforming</a:t>
            </a:r>
            <a:endParaRPr lang="en-US" dirty="0">
              <a:latin typeface="Microsoft Sans Serif"/>
              <a:cs typeface="Microsoft Sans Serif"/>
            </a:endParaRPr>
          </a:p>
        </p:txBody>
      </p:sp>
    </p:spTree>
    <p:extLst>
      <p:ext uri="{BB962C8B-B14F-4D97-AF65-F5344CB8AC3E}">
        <p14:creationId xmlns:p14="http://schemas.microsoft.com/office/powerpoint/2010/main" val="36980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F7755-53F2-443D-9ADC-DE36969B8214}"/>
              </a:ext>
            </a:extLst>
          </p:cNvPr>
          <p:cNvSpPr>
            <a:spLocks noGrp="1"/>
          </p:cNvSpPr>
          <p:nvPr>
            <p:ph type="title"/>
          </p:nvPr>
        </p:nvSpPr>
        <p:spPr>
          <a:xfrm>
            <a:off x="608209" y="520944"/>
            <a:ext cx="11356337" cy="1384995"/>
          </a:xfrm>
        </p:spPr>
        <p:txBody>
          <a:bodyPr/>
          <a:lstStyle/>
          <a:p>
            <a:r>
              <a:rPr lang="en-US" dirty="0"/>
              <a:t>Fast Beam Search</a:t>
            </a:r>
            <a:br>
              <a:rPr lang="en-US" dirty="0"/>
            </a:br>
            <a:r>
              <a:rPr lang="en-US" sz="3200" dirty="0"/>
              <a:t> </a:t>
            </a:r>
            <a:r>
              <a:rPr lang="en-US" sz="2400" dirty="0">
                <a:solidFill>
                  <a:srgbClr val="454545"/>
                </a:solidFill>
              </a:rPr>
              <a:t>Finger printing performance: perfect location side information</a:t>
            </a:r>
            <a:br>
              <a:rPr lang="en-US" dirty="0"/>
            </a:br>
            <a:endParaRPr lang="en-US" sz="2400" dirty="0">
              <a:solidFill>
                <a:srgbClr val="FF0000"/>
              </a:solidFill>
            </a:endParaRPr>
          </a:p>
        </p:txBody>
      </p:sp>
      <p:sp>
        <p:nvSpPr>
          <p:cNvPr id="33" name="Slide Number Placeholder 1">
            <a:extLst>
              <a:ext uri="{FF2B5EF4-FFF2-40B4-BE49-F238E27FC236}">
                <a16:creationId xmlns:a16="http://schemas.microsoft.com/office/drawing/2014/main" id="{0990D789-9279-4893-BDEA-E8039D7CDF40}"/>
              </a:ext>
            </a:extLst>
          </p:cNvPr>
          <p:cNvSpPr>
            <a:spLocks noGrp="1"/>
          </p:cNvSpPr>
          <p:nvPr>
            <p:ph type="sldNum" sz="quarter" idx="7"/>
          </p:nvPr>
        </p:nvSpPr>
        <p:spPr>
          <a:xfrm>
            <a:off x="8778240" y="6377940"/>
            <a:ext cx="2804160" cy="3429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18</a:t>
            </a:fld>
            <a:endParaRPr lang="en-US" dirty="0"/>
          </a:p>
        </p:txBody>
      </p:sp>
      <mc:AlternateContent xmlns:mc="http://schemas.openxmlformats.org/markup-compatibility/2006" xmlns:a14="http://schemas.microsoft.com/office/drawing/2010/main">
        <mc:Choice Requires="a14">
          <p:sp>
            <p:nvSpPr>
              <p:cNvPr id="243" name="object 58">
                <a:extLst>
                  <a:ext uri="{FF2B5EF4-FFF2-40B4-BE49-F238E27FC236}">
                    <a16:creationId xmlns:a16="http://schemas.microsoft.com/office/drawing/2014/main" id="{59A34272-6D11-3C57-A6C0-1F1130CA8FC8}"/>
                  </a:ext>
                </a:extLst>
              </p:cNvPr>
              <p:cNvSpPr txBox="1"/>
              <p:nvPr/>
            </p:nvSpPr>
            <p:spPr>
              <a:xfrm>
                <a:off x="8083877" y="4343400"/>
                <a:ext cx="3910521" cy="1765868"/>
              </a:xfrm>
              <a:prstGeom prst="rect">
                <a:avLst/>
              </a:prstGeom>
            </p:spPr>
            <p:txBody>
              <a:bodyPr vert="horz" wrap="square" lIns="0" tIns="26670" rIns="0" bIns="0" rtlCol="0">
                <a:spAutoFit/>
              </a:bodyPr>
              <a:lstStyle/>
              <a:p>
                <a:pPr marL="180340" indent="-167640">
                  <a:lnSpc>
                    <a:spcPct val="100000"/>
                  </a:lnSpc>
                  <a:spcBef>
                    <a:spcPts val="200"/>
                  </a:spcBef>
                  <a:buClr>
                    <a:srgbClr val="5EBEB8"/>
                  </a:buClr>
                  <a:buFont typeface="Arial"/>
                  <a:buChar char="•"/>
                  <a:tabLst>
                    <a:tab pos="180340" algn="l"/>
                  </a:tabLst>
                </a:pPr>
                <a14:m>
                  <m:oMath xmlns:m="http://schemas.openxmlformats.org/officeDocument/2006/math">
                    <m:r>
                      <a:rPr lang="en-US" b="0" i="1" spc="-10" smtClean="0">
                        <a:solidFill>
                          <a:srgbClr val="7E7E7E"/>
                        </a:solidFill>
                        <a:latin typeface="Cambria Math" panose="02040503050406030204" pitchFamily="18" charset="0"/>
                        <a:cs typeface="Microsoft Sans Serif"/>
                      </a:rPr>
                      <m:t>𝑁</m:t>
                    </m:r>
                    <m:r>
                      <a:rPr lang="en-US" b="0" i="1" spc="-10" smtClean="0">
                        <a:solidFill>
                          <a:srgbClr val="7E7E7E"/>
                        </a:solidFill>
                        <a:latin typeface="Cambria Math" panose="02040503050406030204" pitchFamily="18" charset="0"/>
                        <a:cs typeface="Microsoft Sans Serif"/>
                      </a:rPr>
                      <m:t>=1:</m:t>
                    </m:r>
                  </m:oMath>
                </a14:m>
                <a:r>
                  <a:rPr lang="en-US" spc="-10" dirty="0">
                    <a:solidFill>
                      <a:srgbClr val="7E7E7E"/>
                    </a:solidFill>
                    <a:cs typeface="Microsoft Sans Serif"/>
                  </a:rPr>
                  <a:t> the closest point</a:t>
                </a:r>
              </a:p>
              <a:p>
                <a:pPr marL="180340" indent="-167640">
                  <a:lnSpc>
                    <a:spcPct val="100000"/>
                  </a:lnSpc>
                  <a:spcBef>
                    <a:spcPts val="200"/>
                  </a:spcBef>
                  <a:buClr>
                    <a:srgbClr val="5EBEB8"/>
                  </a:buClr>
                  <a:buFont typeface="Arial"/>
                  <a:buChar char="•"/>
                  <a:tabLst>
                    <a:tab pos="180340" algn="l"/>
                  </a:tabLst>
                </a:pPr>
                <a14:m>
                  <m:oMath xmlns:m="http://schemas.openxmlformats.org/officeDocument/2006/math">
                    <m:r>
                      <a:rPr lang="en-US" b="0" i="1" spc="-10" smtClean="0">
                        <a:solidFill>
                          <a:srgbClr val="7E7E7E"/>
                        </a:solidFill>
                        <a:latin typeface="Cambria Math" panose="02040503050406030204" pitchFamily="18" charset="0"/>
                        <a:cs typeface="Microsoft Sans Serif"/>
                      </a:rPr>
                      <m:t>𝑁</m:t>
                    </m:r>
                  </m:oMath>
                </a14:m>
                <a:r>
                  <a:rPr lang="en-US" spc="-10" dirty="0">
                    <a:solidFill>
                      <a:srgbClr val="7E7E7E"/>
                    </a:solidFill>
                    <a:cs typeface="Microsoft Sans Serif"/>
                  </a:rPr>
                  <a:t> increases =&gt; gain increases</a:t>
                </a:r>
              </a:p>
              <a:p>
                <a:pPr marL="180340" indent="-167640">
                  <a:lnSpc>
                    <a:spcPct val="100000"/>
                  </a:lnSpc>
                  <a:spcBef>
                    <a:spcPts val="200"/>
                  </a:spcBef>
                  <a:buClr>
                    <a:srgbClr val="5EBEB8"/>
                  </a:buClr>
                  <a:buFont typeface="Arial"/>
                  <a:buChar char="•"/>
                  <a:tabLst>
                    <a:tab pos="180340" algn="l"/>
                  </a:tabLst>
                </a:pPr>
                <a:r>
                  <a:rPr lang="en-US" spc="-10" dirty="0">
                    <a:solidFill>
                      <a:srgbClr val="7E7E7E"/>
                    </a:solidFill>
                    <a:cs typeface="Microsoft Sans Serif"/>
                  </a:rPr>
                  <a:t>Average array gain with respect to the  </a:t>
                </a:r>
              </a:p>
              <a:p>
                <a:pPr marL="180340" indent="-167640">
                  <a:lnSpc>
                    <a:spcPct val="100000"/>
                  </a:lnSpc>
                  <a:spcBef>
                    <a:spcPts val="200"/>
                  </a:spcBef>
                  <a:buClr>
                    <a:srgbClr val="5EBEB8"/>
                  </a:buClr>
                  <a:buFont typeface="Arial"/>
                  <a:buChar char="•"/>
                  <a:tabLst>
                    <a:tab pos="180340" algn="l"/>
                  </a:tabLst>
                </a:pPr>
                <a:r>
                  <a:rPr lang="en-US" spc="-10" dirty="0">
                    <a:solidFill>
                      <a:srgbClr val="7E7E7E"/>
                    </a:solidFill>
                    <a:cs typeface="Microsoft Sans Serif"/>
                  </a:rPr>
                  <a:t>Gap to the maximum gain remains high</a:t>
                </a:r>
              </a:p>
            </p:txBody>
          </p:sp>
        </mc:Choice>
        <mc:Fallback xmlns="">
          <p:sp>
            <p:nvSpPr>
              <p:cNvPr id="243" name="object 58">
                <a:extLst>
                  <a:ext uri="{FF2B5EF4-FFF2-40B4-BE49-F238E27FC236}">
                    <a16:creationId xmlns:a16="http://schemas.microsoft.com/office/drawing/2014/main" id="{59A34272-6D11-3C57-A6C0-1F1130CA8FC8}"/>
                  </a:ext>
                </a:extLst>
              </p:cNvPr>
              <p:cNvSpPr txBox="1">
                <a:spLocks noRot="1" noChangeAspect="1" noMove="1" noResize="1" noEditPoints="1" noAdjustHandles="1" noChangeArrowheads="1" noChangeShapeType="1" noTextEdit="1"/>
              </p:cNvSpPr>
              <p:nvPr/>
            </p:nvSpPr>
            <p:spPr>
              <a:xfrm>
                <a:off x="8083877" y="4343400"/>
                <a:ext cx="3910521" cy="1765868"/>
              </a:xfrm>
              <a:prstGeom prst="rect">
                <a:avLst/>
              </a:prstGeom>
              <a:blipFill>
                <a:blip r:embed="rId3"/>
                <a:stretch>
                  <a:fillRect l="-2960" t="-2768" b="-7266"/>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89BF6CE2-FF91-B97F-9046-F63D93951A1E}"/>
              </a:ext>
            </a:extLst>
          </p:cNvPr>
          <p:cNvPicPr>
            <a:picLocks noChangeAspect="1"/>
          </p:cNvPicPr>
          <p:nvPr/>
        </p:nvPicPr>
        <p:blipFill>
          <a:blip r:embed="rId4"/>
          <a:stretch>
            <a:fillRect/>
          </a:stretch>
        </p:blipFill>
        <p:spPr>
          <a:xfrm flipH="1">
            <a:off x="7954174" y="2057400"/>
            <a:ext cx="4110222" cy="2088081"/>
          </a:xfrm>
          <a:prstGeom prst="rect">
            <a:avLst/>
          </a:prstGeom>
        </p:spPr>
      </p:pic>
      <p:pic>
        <p:nvPicPr>
          <p:cNvPr id="5" name="Picture 4">
            <a:extLst>
              <a:ext uri="{FF2B5EF4-FFF2-40B4-BE49-F238E27FC236}">
                <a16:creationId xmlns:a16="http://schemas.microsoft.com/office/drawing/2014/main" id="{3C85BA70-B70D-F98B-D29E-79AA4EB16DE0}"/>
              </a:ext>
            </a:extLst>
          </p:cNvPr>
          <p:cNvPicPr>
            <a:picLocks noChangeAspect="1"/>
          </p:cNvPicPr>
          <p:nvPr/>
        </p:nvPicPr>
        <p:blipFill>
          <a:blip r:embed="rId5"/>
          <a:stretch>
            <a:fillRect/>
          </a:stretch>
        </p:blipFill>
        <p:spPr>
          <a:xfrm>
            <a:off x="990600" y="1755167"/>
            <a:ext cx="4876800" cy="4137633"/>
          </a:xfrm>
          <a:prstGeom prst="rect">
            <a:avLst/>
          </a:prstGeom>
        </p:spPr>
      </p:pic>
      <p:sp>
        <p:nvSpPr>
          <p:cNvPr id="7" name="TextBox 6">
            <a:extLst>
              <a:ext uri="{FF2B5EF4-FFF2-40B4-BE49-F238E27FC236}">
                <a16:creationId xmlns:a16="http://schemas.microsoft.com/office/drawing/2014/main" id="{4C7F185B-45EC-2B15-01D8-2B800F6DF2CF}"/>
              </a:ext>
            </a:extLst>
          </p:cNvPr>
          <p:cNvSpPr txBox="1"/>
          <p:nvPr/>
        </p:nvSpPr>
        <p:spPr>
          <a:xfrm>
            <a:off x="533400" y="5892800"/>
            <a:ext cx="6114472" cy="656590"/>
          </a:xfrm>
          <a:prstGeom prst="rect">
            <a:avLst/>
          </a:prstGeom>
          <a:noFill/>
        </p:spPr>
        <p:txBody>
          <a:bodyPr wrap="square">
            <a:spAutoFit/>
          </a:bodyPr>
          <a:lstStyle/>
          <a:p>
            <a:pPr marL="55244" marR="5080" indent="-43180" algn="ctr">
              <a:lnSpc>
                <a:spcPts val="2110"/>
              </a:lnSpc>
              <a:spcBef>
                <a:spcPts val="210"/>
              </a:spcBef>
            </a:pPr>
            <a:r>
              <a:rPr lang="en-US" dirty="0">
                <a:latin typeface="Microsoft Sans Serif"/>
                <a:cs typeface="Microsoft Sans Serif"/>
              </a:rPr>
              <a:t>The CDF of max-to-achievable gain for different values</a:t>
            </a:r>
          </a:p>
          <a:p>
            <a:pPr marL="55244" marR="5080" indent="-43180" algn="ctr">
              <a:lnSpc>
                <a:spcPts val="2110"/>
              </a:lnSpc>
              <a:spcBef>
                <a:spcPts val="210"/>
              </a:spcBef>
            </a:pPr>
            <a:r>
              <a:rPr lang="en-US" dirty="0">
                <a:latin typeface="Microsoft Sans Serif"/>
                <a:cs typeface="Microsoft Sans Serif"/>
              </a:rPr>
              <a:t>of the surrounding N</a:t>
            </a:r>
          </a:p>
        </p:txBody>
      </p:sp>
    </p:spTree>
    <p:extLst>
      <p:ext uri="{BB962C8B-B14F-4D97-AF65-F5344CB8AC3E}">
        <p14:creationId xmlns:p14="http://schemas.microsoft.com/office/powerpoint/2010/main" val="254070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F7755-53F2-443D-9ADC-DE36969B8214}"/>
              </a:ext>
            </a:extLst>
          </p:cNvPr>
          <p:cNvSpPr>
            <a:spLocks noGrp="1"/>
          </p:cNvSpPr>
          <p:nvPr>
            <p:ph type="title"/>
          </p:nvPr>
        </p:nvSpPr>
        <p:spPr>
          <a:xfrm>
            <a:off x="608209" y="520944"/>
            <a:ext cx="11356337" cy="892552"/>
          </a:xfrm>
        </p:spPr>
        <p:txBody>
          <a:bodyPr/>
          <a:lstStyle/>
          <a:p>
            <a:r>
              <a:rPr lang="en-US" dirty="0"/>
              <a:t>Fast Beam Search</a:t>
            </a:r>
            <a:br>
              <a:rPr lang="en-US" dirty="0"/>
            </a:br>
            <a:r>
              <a:rPr lang="en-US" sz="2400" dirty="0"/>
              <a:t> </a:t>
            </a:r>
            <a:r>
              <a:rPr lang="en-US" sz="2400" dirty="0">
                <a:solidFill>
                  <a:srgbClr val="454545"/>
                </a:solidFill>
              </a:rPr>
              <a:t>Finger printing performance: non perfect location side information</a:t>
            </a:r>
            <a:r>
              <a:rPr lang="en-US" sz="2400" dirty="0"/>
              <a:t> </a:t>
            </a:r>
            <a:endParaRPr lang="en-US" sz="2400" dirty="0">
              <a:solidFill>
                <a:srgbClr val="FF0000"/>
              </a:solidFill>
            </a:endParaRPr>
          </a:p>
        </p:txBody>
      </p:sp>
      <p:sp>
        <p:nvSpPr>
          <p:cNvPr id="33" name="Slide Number Placeholder 1">
            <a:extLst>
              <a:ext uri="{FF2B5EF4-FFF2-40B4-BE49-F238E27FC236}">
                <a16:creationId xmlns:a16="http://schemas.microsoft.com/office/drawing/2014/main" id="{0990D789-9279-4893-BDEA-E8039D7CDF40}"/>
              </a:ext>
            </a:extLst>
          </p:cNvPr>
          <p:cNvSpPr>
            <a:spLocks noGrp="1"/>
          </p:cNvSpPr>
          <p:nvPr>
            <p:ph type="sldNum" sz="quarter" idx="7"/>
          </p:nvPr>
        </p:nvSpPr>
        <p:spPr>
          <a:xfrm>
            <a:off x="8778240" y="6377940"/>
            <a:ext cx="2804160" cy="3429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19</a:t>
            </a:fld>
            <a:endParaRPr lang="en-US" dirty="0"/>
          </a:p>
        </p:txBody>
      </p:sp>
      <mc:AlternateContent xmlns:mc="http://schemas.openxmlformats.org/markup-compatibility/2006" xmlns:a14="http://schemas.microsoft.com/office/drawing/2010/main">
        <mc:Choice Requires="a14">
          <p:sp>
            <p:nvSpPr>
              <p:cNvPr id="243" name="object 58">
                <a:extLst>
                  <a:ext uri="{FF2B5EF4-FFF2-40B4-BE49-F238E27FC236}">
                    <a16:creationId xmlns:a16="http://schemas.microsoft.com/office/drawing/2014/main" id="{59A34272-6D11-3C57-A6C0-1F1130CA8FC8}"/>
                  </a:ext>
                </a:extLst>
              </p:cNvPr>
              <p:cNvSpPr txBox="1"/>
              <p:nvPr/>
            </p:nvSpPr>
            <p:spPr>
              <a:xfrm>
                <a:off x="8083877" y="4343400"/>
                <a:ext cx="3910521" cy="1714572"/>
              </a:xfrm>
              <a:prstGeom prst="rect">
                <a:avLst/>
              </a:prstGeom>
            </p:spPr>
            <p:txBody>
              <a:bodyPr vert="horz" wrap="square" lIns="0" tIns="26670" rIns="0" bIns="0" rtlCol="0">
                <a:spAutoFit/>
              </a:bodyPr>
              <a:lstStyle/>
              <a:p>
                <a:pPr marL="180340" indent="-167640">
                  <a:lnSpc>
                    <a:spcPct val="100000"/>
                  </a:lnSpc>
                  <a:spcBef>
                    <a:spcPts val="200"/>
                  </a:spcBef>
                  <a:buClr>
                    <a:srgbClr val="5EBEB8"/>
                  </a:buClr>
                  <a:buFont typeface="Arial"/>
                  <a:buChar char="•"/>
                  <a:tabLst>
                    <a:tab pos="180340" algn="l"/>
                  </a:tabLst>
                </a:pPr>
                <a14:m>
                  <m:oMath xmlns:m="http://schemas.openxmlformats.org/officeDocument/2006/math">
                    <m:r>
                      <a:rPr lang="en-US" b="0" i="1" spc="-10" smtClean="0">
                        <a:solidFill>
                          <a:srgbClr val="7E7E7E"/>
                        </a:solidFill>
                        <a:latin typeface="Cambria Math" panose="02040503050406030204" pitchFamily="18" charset="0"/>
                        <a:cs typeface="Microsoft Sans Serif"/>
                      </a:rPr>
                      <m:t>𝜎</m:t>
                    </m:r>
                    <m:r>
                      <a:rPr lang="en-US" b="0" i="1" spc="-10" smtClean="0">
                        <a:solidFill>
                          <a:srgbClr val="7E7E7E"/>
                        </a:solidFill>
                        <a:latin typeface="Cambria Math" panose="02040503050406030204" pitchFamily="18" charset="0"/>
                        <a:cs typeface="Microsoft Sans Serif"/>
                      </a:rPr>
                      <m:t>:</m:t>
                    </m:r>
                  </m:oMath>
                </a14:m>
                <a:r>
                  <a:rPr lang="en-US" spc="-10" dirty="0">
                    <a:solidFill>
                      <a:srgbClr val="7E7E7E"/>
                    </a:solidFill>
                    <a:cs typeface="Microsoft Sans Serif"/>
                  </a:rPr>
                  <a:t> the standard deviation of the error on the location.</a:t>
                </a:r>
              </a:p>
              <a:p>
                <a:pPr marL="180340" indent="-167640">
                  <a:lnSpc>
                    <a:spcPct val="100000"/>
                  </a:lnSpc>
                  <a:spcBef>
                    <a:spcPts val="200"/>
                  </a:spcBef>
                  <a:buClr>
                    <a:srgbClr val="5EBEB8"/>
                  </a:buClr>
                  <a:buFont typeface="Arial"/>
                  <a:buChar char="•"/>
                  <a:tabLst>
                    <a:tab pos="180340" algn="l"/>
                  </a:tabLst>
                </a:pPr>
                <a14:m>
                  <m:oMath xmlns:m="http://schemas.openxmlformats.org/officeDocument/2006/math">
                    <m:r>
                      <a:rPr lang="en-US" b="0" i="1" spc="-10" smtClean="0">
                        <a:solidFill>
                          <a:srgbClr val="7E7E7E"/>
                        </a:solidFill>
                        <a:latin typeface="Cambria Math" panose="02040503050406030204" pitchFamily="18" charset="0"/>
                        <a:cs typeface="Microsoft Sans Serif"/>
                      </a:rPr>
                      <m:t>𝜎</m:t>
                    </m:r>
                  </m:oMath>
                </a14:m>
                <a:r>
                  <a:rPr lang="en-US" spc="-10" dirty="0">
                    <a:solidFill>
                      <a:srgbClr val="7E7E7E"/>
                    </a:solidFill>
                    <a:cs typeface="Microsoft Sans Serif"/>
                  </a:rPr>
                  <a:t> increases =&gt; gain decreases=&gt; there is a correlation between the location and the beam radiation pattern</a:t>
                </a:r>
              </a:p>
            </p:txBody>
          </p:sp>
        </mc:Choice>
        <mc:Fallback xmlns="">
          <p:sp>
            <p:nvSpPr>
              <p:cNvPr id="243" name="object 58">
                <a:extLst>
                  <a:ext uri="{FF2B5EF4-FFF2-40B4-BE49-F238E27FC236}">
                    <a16:creationId xmlns:a16="http://schemas.microsoft.com/office/drawing/2014/main" id="{59A34272-6D11-3C57-A6C0-1F1130CA8FC8}"/>
                  </a:ext>
                </a:extLst>
              </p:cNvPr>
              <p:cNvSpPr txBox="1">
                <a:spLocks noRot="1" noChangeAspect="1" noMove="1" noResize="1" noEditPoints="1" noAdjustHandles="1" noChangeArrowheads="1" noChangeShapeType="1" noTextEdit="1"/>
              </p:cNvSpPr>
              <p:nvPr/>
            </p:nvSpPr>
            <p:spPr>
              <a:xfrm>
                <a:off x="8083877" y="4343400"/>
                <a:ext cx="3910521" cy="1714572"/>
              </a:xfrm>
              <a:prstGeom prst="rect">
                <a:avLst/>
              </a:prstGeom>
              <a:blipFill>
                <a:blip r:embed="rId3"/>
                <a:stretch>
                  <a:fillRect l="-2960" t="-2847" r="-2492" b="-7473"/>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89BF6CE2-FF91-B97F-9046-F63D93951A1E}"/>
              </a:ext>
            </a:extLst>
          </p:cNvPr>
          <p:cNvPicPr>
            <a:picLocks noChangeAspect="1"/>
          </p:cNvPicPr>
          <p:nvPr/>
        </p:nvPicPr>
        <p:blipFill>
          <a:blip r:embed="rId4"/>
          <a:stretch>
            <a:fillRect/>
          </a:stretch>
        </p:blipFill>
        <p:spPr>
          <a:xfrm flipH="1">
            <a:off x="7954174" y="2057400"/>
            <a:ext cx="4110222" cy="2088081"/>
          </a:xfrm>
          <a:prstGeom prst="rect">
            <a:avLst/>
          </a:prstGeom>
        </p:spPr>
      </p:pic>
      <p:sp>
        <p:nvSpPr>
          <p:cNvPr id="7" name="TextBox 6">
            <a:extLst>
              <a:ext uri="{FF2B5EF4-FFF2-40B4-BE49-F238E27FC236}">
                <a16:creationId xmlns:a16="http://schemas.microsoft.com/office/drawing/2014/main" id="{4C7F185B-45EC-2B15-01D8-2B800F6DF2CF}"/>
              </a:ext>
            </a:extLst>
          </p:cNvPr>
          <p:cNvSpPr txBox="1"/>
          <p:nvPr/>
        </p:nvSpPr>
        <p:spPr>
          <a:xfrm>
            <a:off x="608209" y="5918448"/>
            <a:ext cx="6114472" cy="630942"/>
          </a:xfrm>
          <a:prstGeom prst="rect">
            <a:avLst/>
          </a:prstGeom>
          <a:noFill/>
        </p:spPr>
        <p:txBody>
          <a:bodyPr wrap="square">
            <a:spAutoFit/>
          </a:bodyPr>
          <a:lstStyle/>
          <a:p>
            <a:pPr marL="55244" marR="5080" indent="-43180" algn="ctr">
              <a:lnSpc>
                <a:spcPts val="2110"/>
              </a:lnSpc>
              <a:spcBef>
                <a:spcPts val="210"/>
              </a:spcBef>
            </a:pPr>
            <a:r>
              <a:rPr lang="en-US" b="0" i="0" dirty="0">
                <a:effectLst/>
                <a:highlight>
                  <a:srgbClr val="FFFFFF"/>
                </a:highlight>
                <a:latin typeface="Arial" panose="020B0604020202020204" pitchFamily="34" charset="0"/>
              </a:rPr>
              <a:t>The CDF of max-to-achievable gain in presence of</a:t>
            </a:r>
            <a:br>
              <a:rPr lang="en-US" dirty="0"/>
            </a:br>
            <a:r>
              <a:rPr lang="en-US" b="0" i="0" dirty="0">
                <a:effectLst/>
                <a:highlight>
                  <a:srgbClr val="FFFFFF"/>
                </a:highlight>
                <a:latin typeface="Arial" panose="020B0604020202020204" pitchFamily="34" charset="0"/>
              </a:rPr>
              <a:t>localization error</a:t>
            </a:r>
            <a:endParaRPr lang="en-US" dirty="0">
              <a:latin typeface="Microsoft Sans Serif"/>
              <a:cs typeface="Microsoft Sans Serif"/>
            </a:endParaRPr>
          </a:p>
        </p:txBody>
      </p:sp>
      <p:pic>
        <p:nvPicPr>
          <p:cNvPr id="6" name="Picture 5">
            <a:extLst>
              <a:ext uri="{FF2B5EF4-FFF2-40B4-BE49-F238E27FC236}">
                <a16:creationId xmlns:a16="http://schemas.microsoft.com/office/drawing/2014/main" id="{A01338BA-6065-D067-D566-A285CF56175A}"/>
              </a:ext>
            </a:extLst>
          </p:cNvPr>
          <p:cNvPicPr>
            <a:picLocks noChangeAspect="1"/>
          </p:cNvPicPr>
          <p:nvPr/>
        </p:nvPicPr>
        <p:blipFill>
          <a:blip r:embed="rId5"/>
          <a:stretch>
            <a:fillRect/>
          </a:stretch>
        </p:blipFill>
        <p:spPr>
          <a:xfrm>
            <a:off x="831521" y="1955918"/>
            <a:ext cx="4648200" cy="3962530"/>
          </a:xfrm>
          <a:prstGeom prst="rect">
            <a:avLst/>
          </a:prstGeom>
        </p:spPr>
      </p:pic>
    </p:spTree>
    <p:extLst>
      <p:ext uri="{BB962C8B-B14F-4D97-AF65-F5344CB8AC3E}">
        <p14:creationId xmlns:p14="http://schemas.microsoft.com/office/powerpoint/2010/main" val="427592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F7755-53F2-443D-9ADC-DE36969B8214}"/>
              </a:ext>
            </a:extLst>
          </p:cNvPr>
          <p:cNvSpPr>
            <a:spLocks noGrp="1"/>
          </p:cNvSpPr>
          <p:nvPr>
            <p:ph type="title"/>
          </p:nvPr>
        </p:nvSpPr>
        <p:spPr>
          <a:xfrm>
            <a:off x="762000" y="590520"/>
            <a:ext cx="11356337" cy="1046440"/>
          </a:xfrm>
        </p:spPr>
        <p:txBody>
          <a:bodyPr/>
          <a:lstStyle/>
          <a:p>
            <a:r>
              <a:rPr lang="en-US" dirty="0"/>
              <a:t>Outline</a:t>
            </a:r>
            <a:br>
              <a:rPr lang="en-US" dirty="0"/>
            </a:br>
            <a:endParaRPr lang="en-US" dirty="0"/>
          </a:p>
        </p:txBody>
      </p:sp>
      <p:sp>
        <p:nvSpPr>
          <p:cNvPr id="33" name="Slide Number Placeholder 1">
            <a:extLst>
              <a:ext uri="{FF2B5EF4-FFF2-40B4-BE49-F238E27FC236}">
                <a16:creationId xmlns:a16="http://schemas.microsoft.com/office/drawing/2014/main" id="{0990D789-9279-4893-BDEA-E8039D7CDF40}"/>
              </a:ext>
            </a:extLst>
          </p:cNvPr>
          <p:cNvSpPr>
            <a:spLocks noGrp="1"/>
          </p:cNvSpPr>
          <p:nvPr>
            <p:ph type="sldNum" sz="quarter" idx="7"/>
          </p:nvPr>
        </p:nvSpPr>
        <p:spPr>
          <a:xfrm>
            <a:off x="8778240" y="6377940"/>
            <a:ext cx="2804160" cy="3429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2</a:t>
            </a:fld>
            <a:endParaRPr lang="en-US" dirty="0"/>
          </a:p>
        </p:txBody>
      </p:sp>
      <p:grpSp>
        <p:nvGrpSpPr>
          <p:cNvPr id="6" name="Group 5">
            <a:extLst>
              <a:ext uri="{FF2B5EF4-FFF2-40B4-BE49-F238E27FC236}">
                <a16:creationId xmlns:a16="http://schemas.microsoft.com/office/drawing/2014/main" id="{DDADBCDE-7778-406F-E59F-0361DA09F6EB}"/>
              </a:ext>
            </a:extLst>
          </p:cNvPr>
          <p:cNvGrpSpPr/>
          <p:nvPr/>
        </p:nvGrpSpPr>
        <p:grpSpPr>
          <a:xfrm>
            <a:off x="4879352" y="1878942"/>
            <a:ext cx="2732830" cy="3835083"/>
            <a:chOff x="1140499" y="1864549"/>
            <a:chExt cx="2732830" cy="3835083"/>
          </a:xfrm>
        </p:grpSpPr>
        <p:grpSp>
          <p:nvGrpSpPr>
            <p:cNvPr id="7" name="Group 6">
              <a:extLst>
                <a:ext uri="{FF2B5EF4-FFF2-40B4-BE49-F238E27FC236}">
                  <a16:creationId xmlns:a16="http://schemas.microsoft.com/office/drawing/2014/main" id="{4B4D708A-3AED-330D-DF54-DFF7F62F9B65}"/>
                </a:ext>
              </a:extLst>
            </p:cNvPr>
            <p:cNvGrpSpPr/>
            <p:nvPr/>
          </p:nvGrpSpPr>
          <p:grpSpPr>
            <a:xfrm>
              <a:off x="1140499" y="3677391"/>
              <a:ext cx="2732830" cy="2022241"/>
              <a:chOff x="773477" y="3836374"/>
              <a:chExt cx="2732830" cy="2022241"/>
            </a:xfrm>
          </p:grpSpPr>
          <p:sp>
            <p:nvSpPr>
              <p:cNvPr id="10" name="object 7">
                <a:extLst>
                  <a:ext uri="{FF2B5EF4-FFF2-40B4-BE49-F238E27FC236}">
                    <a16:creationId xmlns:a16="http://schemas.microsoft.com/office/drawing/2014/main" id="{F53EECF8-5F5C-077B-FA40-518268CA5E95}"/>
                  </a:ext>
                </a:extLst>
              </p:cNvPr>
              <p:cNvSpPr txBox="1"/>
              <p:nvPr/>
            </p:nvSpPr>
            <p:spPr>
              <a:xfrm>
                <a:off x="809852" y="4435790"/>
                <a:ext cx="2137410" cy="1422825"/>
              </a:xfrm>
              <a:prstGeom prst="rect">
                <a:avLst/>
              </a:prstGeom>
            </p:spPr>
            <p:txBody>
              <a:bodyPr vert="horz" wrap="square" lIns="0" tIns="37465" rIns="0" bIns="0" rtlCol="0">
                <a:spAutoFit/>
              </a:bodyPr>
              <a:lstStyle/>
              <a:p>
                <a:pPr marL="12700" marR="121285">
                  <a:lnSpc>
                    <a:spcPts val="1510"/>
                  </a:lnSpc>
                  <a:spcBef>
                    <a:spcPts val="605"/>
                  </a:spcBef>
                </a:pPr>
                <a:r>
                  <a:rPr lang="en-US" sz="1400" spc="-5" dirty="0">
                    <a:solidFill>
                      <a:srgbClr val="7E7E7E"/>
                    </a:solidFill>
                    <a:latin typeface="Microsoft Sans Serif"/>
                    <a:cs typeface="Microsoft Sans Serif"/>
                  </a:rPr>
                  <a:t>Fundamental problems</a:t>
                </a:r>
              </a:p>
              <a:p>
                <a:pPr marL="12700" marR="121285">
                  <a:lnSpc>
                    <a:spcPts val="1510"/>
                  </a:lnSpc>
                  <a:spcBef>
                    <a:spcPts val="605"/>
                  </a:spcBef>
                </a:pPr>
                <a:r>
                  <a:rPr lang="en-US" sz="1400" spc="-5" dirty="0">
                    <a:solidFill>
                      <a:srgbClr val="7E7E7E"/>
                    </a:solidFill>
                    <a:latin typeface="Microsoft Sans Serif"/>
                    <a:cs typeface="Microsoft Sans Serif"/>
                  </a:rPr>
                  <a:t>Fast Beam forming</a:t>
                </a:r>
              </a:p>
              <a:p>
                <a:pPr marL="12700" marR="121285">
                  <a:lnSpc>
                    <a:spcPts val="1510"/>
                  </a:lnSpc>
                  <a:spcBef>
                    <a:spcPts val="605"/>
                  </a:spcBef>
                </a:pPr>
                <a:r>
                  <a:rPr lang="en-US" sz="1400" spc="-5" dirty="0">
                    <a:solidFill>
                      <a:srgbClr val="7E7E7E"/>
                    </a:solidFill>
                    <a:latin typeface="Microsoft Sans Serif"/>
                    <a:cs typeface="Microsoft Sans Serif"/>
                  </a:rPr>
                  <a:t>Phase noise and rapid variation of the channel</a:t>
                </a:r>
              </a:p>
              <a:p>
                <a:pPr marL="12700" marR="121285">
                  <a:lnSpc>
                    <a:spcPts val="1510"/>
                  </a:lnSpc>
                  <a:spcBef>
                    <a:spcPts val="605"/>
                  </a:spcBef>
                </a:pPr>
                <a:r>
                  <a:rPr lang="en-US" sz="1400" spc="-5" dirty="0">
                    <a:solidFill>
                      <a:srgbClr val="7E7E7E"/>
                    </a:solidFill>
                    <a:latin typeface="Microsoft Sans Serif"/>
                    <a:cs typeface="Microsoft Sans Serif"/>
                  </a:rPr>
                  <a:t>Proposed solutions and experimental results</a:t>
                </a:r>
              </a:p>
            </p:txBody>
          </p:sp>
          <p:sp>
            <p:nvSpPr>
              <p:cNvPr id="11" name="object 12">
                <a:extLst>
                  <a:ext uri="{FF2B5EF4-FFF2-40B4-BE49-F238E27FC236}">
                    <a16:creationId xmlns:a16="http://schemas.microsoft.com/office/drawing/2014/main" id="{BF4F4B3C-A6C4-7949-8572-C9E0280715EC}"/>
                  </a:ext>
                </a:extLst>
              </p:cNvPr>
              <p:cNvSpPr/>
              <p:nvPr/>
            </p:nvSpPr>
            <p:spPr>
              <a:xfrm flipV="1">
                <a:off x="779395" y="4281777"/>
                <a:ext cx="2560320" cy="0"/>
              </a:xfrm>
              <a:custGeom>
                <a:avLst/>
                <a:gdLst/>
                <a:ahLst/>
                <a:cxnLst/>
                <a:rect l="l" t="t" r="r" b="b"/>
                <a:pathLst>
                  <a:path w="1861185">
                    <a:moveTo>
                      <a:pt x="0" y="0"/>
                    </a:moveTo>
                    <a:lnTo>
                      <a:pt x="1860804" y="0"/>
                    </a:lnTo>
                  </a:path>
                </a:pathLst>
              </a:custGeom>
              <a:ln w="57912">
                <a:solidFill>
                  <a:srgbClr val="3152DC"/>
                </a:solidFill>
              </a:ln>
            </p:spPr>
            <p:txBody>
              <a:bodyPr wrap="square" lIns="0" tIns="0" rIns="0" bIns="0" rtlCol="0"/>
              <a:lstStyle/>
              <a:p>
                <a:endParaRPr/>
              </a:p>
            </p:txBody>
          </p:sp>
          <p:sp>
            <p:nvSpPr>
              <p:cNvPr id="18" name="object 4">
                <a:extLst>
                  <a:ext uri="{FF2B5EF4-FFF2-40B4-BE49-F238E27FC236}">
                    <a16:creationId xmlns:a16="http://schemas.microsoft.com/office/drawing/2014/main" id="{7FD834A9-6519-37A2-6AE2-651083DAC65E}"/>
                  </a:ext>
                </a:extLst>
              </p:cNvPr>
              <p:cNvSpPr txBox="1"/>
              <p:nvPr/>
            </p:nvSpPr>
            <p:spPr>
              <a:xfrm>
                <a:off x="773477" y="3836374"/>
                <a:ext cx="2732830" cy="320601"/>
              </a:xfrm>
              <a:prstGeom prst="rect">
                <a:avLst/>
              </a:prstGeom>
            </p:spPr>
            <p:txBody>
              <a:bodyPr vert="horz" wrap="square" lIns="0" tIns="12700" rIns="0" bIns="0" rtlCol="0">
                <a:spAutoFit/>
              </a:bodyPr>
              <a:lstStyle/>
              <a:p>
                <a:pPr marL="12700">
                  <a:lnSpc>
                    <a:spcPct val="100000"/>
                  </a:lnSpc>
                  <a:spcBef>
                    <a:spcPts val="100"/>
                  </a:spcBef>
                </a:pPr>
                <a:r>
                  <a:rPr lang="en-US" sz="2000" spc="-5" dirty="0" err="1">
                    <a:solidFill>
                      <a:srgbClr val="3152DC"/>
                    </a:solidFill>
                    <a:latin typeface="Microsoft Sans Serif"/>
                    <a:cs typeface="Microsoft Sans Serif"/>
                  </a:rPr>
                  <a:t>mmWave</a:t>
                </a:r>
                <a:r>
                  <a:rPr lang="en-US" sz="2000" spc="-5" dirty="0">
                    <a:solidFill>
                      <a:srgbClr val="3152DC"/>
                    </a:solidFill>
                    <a:latin typeface="Microsoft Sans Serif"/>
                    <a:cs typeface="Microsoft Sans Serif"/>
                  </a:rPr>
                  <a:t> </a:t>
                </a:r>
                <a:endParaRPr sz="2000" dirty="0">
                  <a:latin typeface="Microsoft Sans Serif"/>
                  <a:cs typeface="Microsoft Sans Serif"/>
                </a:endParaRPr>
              </a:p>
            </p:txBody>
          </p:sp>
        </p:grpSp>
        <p:pic>
          <p:nvPicPr>
            <p:cNvPr id="4" name="Picture 14" descr="Helix, microwave, physics, radio, signal, waves icon - Download on  Iconfinder">
              <a:extLst>
                <a:ext uri="{FF2B5EF4-FFF2-40B4-BE49-F238E27FC236}">
                  <a16:creationId xmlns:a16="http://schemas.microsoft.com/office/drawing/2014/main" id="{056FA3F7-0F68-1940-26FB-2238F1D16EC3}"/>
                </a:ext>
              </a:extLst>
            </p:cNvPr>
            <p:cNvPicPr>
              <a:picLocks noChangeAspect="1" noChangeArrowheads="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1447800" y="1864549"/>
              <a:ext cx="1564451" cy="15644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AB45A3CB-CA40-5A8C-4BEA-A00989376CA5}"/>
              </a:ext>
            </a:extLst>
          </p:cNvPr>
          <p:cNvGrpSpPr/>
          <p:nvPr/>
        </p:nvGrpSpPr>
        <p:grpSpPr>
          <a:xfrm>
            <a:off x="970409" y="1636960"/>
            <a:ext cx="2409476" cy="4051665"/>
            <a:chOff x="809852" y="1806950"/>
            <a:chExt cx="2409476" cy="4051665"/>
          </a:xfrm>
        </p:grpSpPr>
        <p:sp>
          <p:nvSpPr>
            <p:cNvPr id="9" name="object 7">
              <a:extLst>
                <a:ext uri="{FF2B5EF4-FFF2-40B4-BE49-F238E27FC236}">
                  <a16:creationId xmlns:a16="http://schemas.microsoft.com/office/drawing/2014/main" id="{D3F51557-0BF5-ED68-E309-633864AF3EE4}"/>
                </a:ext>
              </a:extLst>
            </p:cNvPr>
            <p:cNvSpPr txBox="1"/>
            <p:nvPr/>
          </p:nvSpPr>
          <p:spPr>
            <a:xfrm>
              <a:off x="809852" y="4435790"/>
              <a:ext cx="2137410" cy="1422825"/>
            </a:xfrm>
            <a:prstGeom prst="rect">
              <a:avLst/>
            </a:prstGeom>
          </p:spPr>
          <p:txBody>
            <a:bodyPr vert="horz" wrap="square" lIns="0" tIns="37465" rIns="0" bIns="0" rtlCol="0">
              <a:spAutoFit/>
            </a:bodyPr>
            <a:lstStyle/>
            <a:p>
              <a:pPr marL="12700" marR="121285">
                <a:lnSpc>
                  <a:spcPts val="1510"/>
                </a:lnSpc>
                <a:spcBef>
                  <a:spcPts val="605"/>
                </a:spcBef>
              </a:pPr>
              <a:r>
                <a:rPr lang="en-US" sz="1400" spc="-5" dirty="0">
                  <a:solidFill>
                    <a:srgbClr val="7E7E7E"/>
                  </a:solidFill>
                  <a:latin typeface="Microsoft Sans Serif"/>
                  <a:cs typeface="Microsoft Sans Serif"/>
                </a:rPr>
                <a:t>Education and research experience </a:t>
              </a:r>
            </a:p>
            <a:p>
              <a:pPr marL="12700" marR="121285">
                <a:lnSpc>
                  <a:spcPts val="1510"/>
                </a:lnSpc>
                <a:spcBef>
                  <a:spcPts val="605"/>
                </a:spcBef>
              </a:pPr>
              <a:r>
                <a:rPr lang="en-US" sz="1400" spc="-5" dirty="0">
                  <a:solidFill>
                    <a:srgbClr val="7E7E7E"/>
                  </a:solidFill>
                  <a:latin typeface="Microsoft Sans Serif"/>
                  <a:cs typeface="Microsoft Sans Serif"/>
                </a:rPr>
                <a:t>Awards and Scholarships </a:t>
              </a:r>
            </a:p>
            <a:p>
              <a:pPr marL="12700" marR="121285">
                <a:lnSpc>
                  <a:spcPts val="1510"/>
                </a:lnSpc>
                <a:spcBef>
                  <a:spcPts val="605"/>
                </a:spcBef>
              </a:pPr>
              <a:r>
                <a:rPr lang="en-US" sz="1400" spc="-5" dirty="0">
                  <a:solidFill>
                    <a:srgbClr val="7E7E7E"/>
                  </a:solidFill>
                  <a:latin typeface="Microsoft Sans Serif"/>
                  <a:cs typeface="Microsoft Sans Serif"/>
                </a:rPr>
                <a:t>Industrial experience </a:t>
              </a:r>
              <a:endParaRPr lang="en-US" sz="1400" dirty="0">
                <a:solidFill>
                  <a:srgbClr val="7E7E7E"/>
                </a:solidFill>
                <a:latin typeface="Microsoft Sans Serif"/>
                <a:cs typeface="Microsoft Sans Serif"/>
              </a:endParaRPr>
            </a:p>
            <a:p>
              <a:pPr marL="12700" marR="5080">
                <a:lnSpc>
                  <a:spcPts val="1510"/>
                </a:lnSpc>
                <a:spcBef>
                  <a:spcPts val="600"/>
                </a:spcBef>
              </a:pPr>
              <a:r>
                <a:rPr lang="en-US" sz="1400" spc="-5" dirty="0">
                  <a:solidFill>
                    <a:srgbClr val="7E7E7E"/>
                  </a:solidFill>
                  <a:latin typeface="Microsoft Sans Serif"/>
                  <a:cs typeface="Microsoft Sans Serif"/>
                </a:rPr>
                <a:t>Grants and professional activities</a:t>
              </a:r>
              <a:endParaRPr sz="1400" dirty="0">
                <a:latin typeface="Microsoft Sans Serif"/>
                <a:cs typeface="Microsoft Sans Serif"/>
              </a:endParaRPr>
            </a:p>
          </p:txBody>
        </p:sp>
        <p:sp>
          <p:nvSpPr>
            <p:cNvPr id="12" name="object 12">
              <a:extLst>
                <a:ext uri="{FF2B5EF4-FFF2-40B4-BE49-F238E27FC236}">
                  <a16:creationId xmlns:a16="http://schemas.microsoft.com/office/drawing/2014/main" id="{17F51126-DB6E-38A6-CBD2-A07C1E73809E}"/>
                </a:ext>
              </a:extLst>
            </p:cNvPr>
            <p:cNvSpPr/>
            <p:nvPr/>
          </p:nvSpPr>
          <p:spPr>
            <a:xfrm flipV="1">
              <a:off x="841658" y="4281777"/>
              <a:ext cx="2353751" cy="45719"/>
            </a:xfrm>
            <a:custGeom>
              <a:avLst/>
              <a:gdLst/>
              <a:ahLst/>
              <a:cxnLst/>
              <a:rect l="l" t="t" r="r" b="b"/>
              <a:pathLst>
                <a:path w="1861185">
                  <a:moveTo>
                    <a:pt x="0" y="0"/>
                  </a:moveTo>
                  <a:lnTo>
                    <a:pt x="1860804" y="0"/>
                  </a:lnTo>
                </a:path>
              </a:pathLst>
            </a:custGeom>
            <a:ln w="57912">
              <a:solidFill>
                <a:srgbClr val="3152DC"/>
              </a:solidFill>
            </a:ln>
          </p:spPr>
          <p:txBody>
            <a:bodyPr wrap="square" lIns="0" tIns="0" rIns="0" bIns="0" rtlCol="0"/>
            <a:lstStyle/>
            <a:p>
              <a:endParaRPr/>
            </a:p>
          </p:txBody>
        </p:sp>
        <p:sp>
          <p:nvSpPr>
            <p:cNvPr id="13" name="object 4">
              <a:extLst>
                <a:ext uri="{FF2B5EF4-FFF2-40B4-BE49-F238E27FC236}">
                  <a16:creationId xmlns:a16="http://schemas.microsoft.com/office/drawing/2014/main" id="{67DB5331-7A8E-26A5-68EA-A68C17FF13C2}"/>
                </a:ext>
              </a:extLst>
            </p:cNvPr>
            <p:cNvSpPr txBox="1"/>
            <p:nvPr/>
          </p:nvSpPr>
          <p:spPr>
            <a:xfrm>
              <a:off x="1087737" y="3827433"/>
              <a:ext cx="2131591" cy="382156"/>
            </a:xfrm>
            <a:prstGeom prst="rect">
              <a:avLst/>
            </a:prstGeom>
          </p:spPr>
          <p:txBody>
            <a:bodyPr vert="horz" wrap="square" lIns="0" tIns="12700" rIns="0" bIns="0" rtlCol="0">
              <a:spAutoFit/>
            </a:bodyPr>
            <a:lstStyle/>
            <a:p>
              <a:pPr marL="12700">
                <a:lnSpc>
                  <a:spcPct val="100000"/>
                </a:lnSpc>
                <a:spcBef>
                  <a:spcPts val="100"/>
                </a:spcBef>
              </a:pPr>
              <a:r>
                <a:rPr lang="en-US" sz="2400" spc="-5" dirty="0">
                  <a:solidFill>
                    <a:srgbClr val="3152DC"/>
                  </a:solidFill>
                  <a:latin typeface="Microsoft Sans Serif"/>
                  <a:cs typeface="Microsoft Sans Serif"/>
                </a:rPr>
                <a:t>Career Path</a:t>
              </a:r>
              <a:endParaRPr sz="2400" dirty="0">
                <a:latin typeface="Microsoft Sans Serif"/>
                <a:cs typeface="Microsoft Sans Serif"/>
              </a:endParaRPr>
            </a:p>
          </p:txBody>
        </p:sp>
        <p:pic>
          <p:nvPicPr>
            <p:cNvPr id="14" name="Picture 13">
              <a:extLst>
                <a:ext uri="{FF2B5EF4-FFF2-40B4-BE49-F238E27FC236}">
                  <a16:creationId xmlns:a16="http://schemas.microsoft.com/office/drawing/2014/main" id="{7AC9DAB9-328A-2229-07F3-B63B3298BFB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000" b="89167" l="23125" r="75750">
                          <a14:foregroundMark x1="57125" y1="11500" x2="39875" y2="12667"/>
                          <a14:foregroundMark x1="39875" y1="12667" x2="28375" y2="30667"/>
                          <a14:foregroundMark x1="24067" y1="54326" x2="23125" y2="59500"/>
                          <a14:foregroundMark x1="28375" y1="30667" x2="24306" y2="53016"/>
                          <a14:foregroundMark x1="49875" y1="11000" x2="52625" y2="12000"/>
                          <a14:foregroundMark x1="27000" y1="41667" x2="23500" y2="54500"/>
                          <a14:foregroundMark x1="24875" y1="55833" x2="28000" y2="41667"/>
                          <a14:backgroundMark x1="24500" y1="52667" x2="24875" y2="50833"/>
                        </a14:backgroundRemoval>
                      </a14:imgEffect>
                      <a14:imgEffect>
                        <a14:colorTemperature colorTemp="4700"/>
                      </a14:imgEffect>
                    </a14:imgLayer>
                  </a14:imgProps>
                </a:ext>
                <a:ext uri="{28A0092B-C50C-407E-A947-70E740481C1C}">
                  <a14:useLocalDpi xmlns:a14="http://schemas.microsoft.com/office/drawing/2010/main" val="0"/>
                </a:ext>
              </a:extLst>
            </a:blip>
            <a:srcRect l="17592" t="3344" r="17770" b="952"/>
            <a:stretch/>
          </p:blipFill>
          <p:spPr>
            <a:xfrm>
              <a:off x="1036364" y="1806950"/>
              <a:ext cx="1909107" cy="2082452"/>
            </a:xfrm>
            <a:prstGeom prst="ellipse">
              <a:avLst/>
            </a:prstGeom>
          </p:spPr>
        </p:pic>
      </p:grpSp>
      <p:grpSp>
        <p:nvGrpSpPr>
          <p:cNvPr id="15" name="Group 14">
            <a:extLst>
              <a:ext uri="{FF2B5EF4-FFF2-40B4-BE49-F238E27FC236}">
                <a16:creationId xmlns:a16="http://schemas.microsoft.com/office/drawing/2014/main" id="{8B236490-D1BF-30AF-A7FA-028DB8BE84F5}"/>
              </a:ext>
            </a:extLst>
          </p:cNvPr>
          <p:cNvGrpSpPr/>
          <p:nvPr/>
        </p:nvGrpSpPr>
        <p:grpSpPr>
          <a:xfrm>
            <a:off x="8488761" y="2025626"/>
            <a:ext cx="2732830" cy="3455994"/>
            <a:chOff x="1140499" y="1974334"/>
            <a:chExt cx="2732830" cy="3455994"/>
          </a:xfrm>
        </p:grpSpPr>
        <p:grpSp>
          <p:nvGrpSpPr>
            <p:cNvPr id="16" name="Group 15">
              <a:extLst>
                <a:ext uri="{FF2B5EF4-FFF2-40B4-BE49-F238E27FC236}">
                  <a16:creationId xmlns:a16="http://schemas.microsoft.com/office/drawing/2014/main" id="{E5D49766-0939-AFB5-7655-C3FD0C34D874}"/>
                </a:ext>
              </a:extLst>
            </p:cNvPr>
            <p:cNvGrpSpPr/>
            <p:nvPr/>
          </p:nvGrpSpPr>
          <p:grpSpPr>
            <a:xfrm>
              <a:off x="1140499" y="3677391"/>
              <a:ext cx="2732830" cy="1752937"/>
              <a:chOff x="773477" y="3836374"/>
              <a:chExt cx="2732830" cy="1752937"/>
            </a:xfrm>
          </p:grpSpPr>
          <p:sp>
            <p:nvSpPr>
              <p:cNvPr id="19" name="object 7">
                <a:extLst>
                  <a:ext uri="{FF2B5EF4-FFF2-40B4-BE49-F238E27FC236}">
                    <a16:creationId xmlns:a16="http://schemas.microsoft.com/office/drawing/2014/main" id="{ADE85FCD-B89C-8C40-739C-9CAB92FD7056}"/>
                  </a:ext>
                </a:extLst>
              </p:cNvPr>
              <p:cNvSpPr txBox="1"/>
              <p:nvPr/>
            </p:nvSpPr>
            <p:spPr>
              <a:xfrm>
                <a:off x="809852" y="4435790"/>
                <a:ext cx="2137410" cy="1153521"/>
              </a:xfrm>
              <a:prstGeom prst="rect">
                <a:avLst/>
              </a:prstGeom>
            </p:spPr>
            <p:txBody>
              <a:bodyPr vert="horz" wrap="square" lIns="0" tIns="37465" rIns="0" bIns="0" rtlCol="0">
                <a:spAutoFit/>
              </a:bodyPr>
              <a:lstStyle/>
              <a:p>
                <a:pPr marL="12700" marR="121285">
                  <a:lnSpc>
                    <a:spcPts val="1510"/>
                  </a:lnSpc>
                  <a:spcBef>
                    <a:spcPts val="605"/>
                  </a:spcBef>
                </a:pPr>
                <a:r>
                  <a:rPr lang="en-US" sz="1400" spc="-5" dirty="0" err="1">
                    <a:solidFill>
                      <a:srgbClr val="7E7E7E"/>
                    </a:solidFill>
                    <a:latin typeface="Microsoft Sans Serif"/>
                    <a:cs typeface="Microsoft Sans Serif"/>
                  </a:rPr>
                  <a:t>ToC</a:t>
                </a:r>
                <a:r>
                  <a:rPr lang="en-US" sz="1400" spc="-5" dirty="0">
                    <a:solidFill>
                      <a:srgbClr val="7E7E7E"/>
                    </a:solidFill>
                    <a:latin typeface="Microsoft Sans Serif"/>
                    <a:cs typeface="Microsoft Sans Serif"/>
                  </a:rPr>
                  <a:t> vs Semantic comm.</a:t>
                </a:r>
                <a:br>
                  <a:rPr lang="en-US" sz="1400" spc="-5" dirty="0">
                    <a:solidFill>
                      <a:srgbClr val="7E7E7E"/>
                    </a:solidFill>
                    <a:latin typeface="Microsoft Sans Serif"/>
                    <a:cs typeface="Microsoft Sans Serif"/>
                  </a:rPr>
                </a:br>
                <a:r>
                  <a:rPr lang="en-US" sz="1400" spc="-5" dirty="0">
                    <a:solidFill>
                      <a:srgbClr val="7E7E7E"/>
                    </a:solidFill>
                    <a:latin typeface="Microsoft Sans Serif"/>
                    <a:cs typeface="Microsoft Sans Serif"/>
                  </a:rPr>
                  <a:t>Viability theory</a:t>
                </a:r>
              </a:p>
              <a:p>
                <a:pPr marL="12700" marR="121285">
                  <a:lnSpc>
                    <a:spcPts val="1510"/>
                  </a:lnSpc>
                  <a:spcBef>
                    <a:spcPts val="605"/>
                  </a:spcBef>
                </a:pPr>
                <a:r>
                  <a:rPr lang="en-US" sz="1400" spc="-5" dirty="0">
                    <a:solidFill>
                      <a:srgbClr val="7E7E7E"/>
                    </a:solidFill>
                    <a:latin typeface="Microsoft Sans Serif"/>
                    <a:cs typeface="Microsoft Sans Serif"/>
                  </a:rPr>
                  <a:t>Quantifying unforeseen events</a:t>
                </a:r>
              </a:p>
              <a:p>
                <a:pPr marL="12700" marR="121285">
                  <a:lnSpc>
                    <a:spcPts val="1510"/>
                  </a:lnSpc>
                  <a:spcBef>
                    <a:spcPts val="605"/>
                  </a:spcBef>
                </a:pPr>
                <a:r>
                  <a:rPr lang="en-US" sz="1400" spc="-5" dirty="0">
                    <a:solidFill>
                      <a:srgbClr val="7E7E7E"/>
                    </a:solidFill>
                    <a:latin typeface="Microsoft Sans Serif"/>
                    <a:cs typeface="Microsoft Sans Serif"/>
                  </a:rPr>
                  <a:t>Transfer entropy</a:t>
                </a:r>
              </a:p>
            </p:txBody>
          </p:sp>
          <p:sp>
            <p:nvSpPr>
              <p:cNvPr id="20" name="object 12">
                <a:extLst>
                  <a:ext uri="{FF2B5EF4-FFF2-40B4-BE49-F238E27FC236}">
                    <a16:creationId xmlns:a16="http://schemas.microsoft.com/office/drawing/2014/main" id="{0C13A147-BAAC-5B4C-4C9D-1EE5AD9F76AA}"/>
                  </a:ext>
                </a:extLst>
              </p:cNvPr>
              <p:cNvSpPr/>
              <p:nvPr/>
            </p:nvSpPr>
            <p:spPr>
              <a:xfrm flipV="1">
                <a:off x="779395" y="4281777"/>
                <a:ext cx="2560320" cy="0"/>
              </a:xfrm>
              <a:custGeom>
                <a:avLst/>
                <a:gdLst/>
                <a:ahLst/>
                <a:cxnLst/>
                <a:rect l="l" t="t" r="r" b="b"/>
                <a:pathLst>
                  <a:path w="1861185">
                    <a:moveTo>
                      <a:pt x="0" y="0"/>
                    </a:moveTo>
                    <a:lnTo>
                      <a:pt x="1860804" y="0"/>
                    </a:lnTo>
                  </a:path>
                </a:pathLst>
              </a:custGeom>
              <a:ln w="57912">
                <a:solidFill>
                  <a:srgbClr val="3152DC"/>
                </a:solidFill>
              </a:ln>
            </p:spPr>
            <p:txBody>
              <a:bodyPr wrap="square" lIns="0" tIns="0" rIns="0" bIns="0" rtlCol="0"/>
              <a:lstStyle/>
              <a:p>
                <a:endParaRPr/>
              </a:p>
            </p:txBody>
          </p:sp>
          <p:sp>
            <p:nvSpPr>
              <p:cNvPr id="21" name="object 4">
                <a:extLst>
                  <a:ext uri="{FF2B5EF4-FFF2-40B4-BE49-F238E27FC236}">
                    <a16:creationId xmlns:a16="http://schemas.microsoft.com/office/drawing/2014/main" id="{7C97869B-E5BA-F0F3-1058-85EA55DF5C49}"/>
                  </a:ext>
                </a:extLst>
              </p:cNvPr>
              <p:cNvSpPr txBox="1"/>
              <p:nvPr/>
            </p:nvSpPr>
            <p:spPr>
              <a:xfrm>
                <a:off x="773477" y="3836374"/>
                <a:ext cx="2732830" cy="320601"/>
              </a:xfrm>
              <a:prstGeom prst="rect">
                <a:avLst/>
              </a:prstGeom>
            </p:spPr>
            <p:txBody>
              <a:bodyPr vert="horz" wrap="square" lIns="0" tIns="12700" rIns="0" bIns="0" rtlCol="0">
                <a:spAutoFit/>
              </a:bodyPr>
              <a:lstStyle/>
              <a:p>
                <a:pPr marL="12700">
                  <a:lnSpc>
                    <a:spcPct val="100000"/>
                  </a:lnSpc>
                  <a:spcBef>
                    <a:spcPts val="100"/>
                  </a:spcBef>
                </a:pPr>
                <a:r>
                  <a:rPr lang="en-US" sz="2000" spc="-5" dirty="0">
                    <a:solidFill>
                      <a:srgbClr val="3152DC"/>
                    </a:solidFill>
                    <a:latin typeface="Microsoft Sans Serif"/>
                    <a:cs typeface="Microsoft Sans Serif"/>
                  </a:rPr>
                  <a:t>Viability theory for </a:t>
                </a:r>
                <a:r>
                  <a:rPr lang="en-US" sz="2000" spc="-5" dirty="0" err="1">
                    <a:solidFill>
                      <a:srgbClr val="3152DC"/>
                    </a:solidFill>
                    <a:latin typeface="Microsoft Sans Serif"/>
                    <a:cs typeface="Microsoft Sans Serif"/>
                  </a:rPr>
                  <a:t>ToC</a:t>
                </a:r>
                <a:endParaRPr sz="2000" dirty="0">
                  <a:latin typeface="Microsoft Sans Serif"/>
                  <a:cs typeface="Microsoft Sans Serif"/>
                </a:endParaRPr>
              </a:p>
            </p:txBody>
          </p:sp>
        </p:grpSp>
        <p:pic>
          <p:nvPicPr>
            <p:cNvPr id="17" name="Picture 14">
              <a:extLst>
                <a:ext uri="{FF2B5EF4-FFF2-40B4-BE49-F238E27FC236}">
                  <a16:creationId xmlns:a16="http://schemas.microsoft.com/office/drawing/2014/main" id="{EEA59E89-579B-7C05-694B-5568531CEF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447800" y="1974334"/>
              <a:ext cx="1721633" cy="14799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4324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 fill="hold"/>
                                        <p:tgtEl>
                                          <p:spTgt spid="3"/>
                                        </p:tgtEl>
                                      </p:cBhvr>
                                      <p:by x="110000" y="11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100" fill="hold"/>
                                        <p:tgtEl>
                                          <p:spTgt spid="3"/>
                                        </p:tgtEl>
                                      </p:cBhvr>
                                      <p:by x="91000" y="91000"/>
                                    </p:animScale>
                                  </p:childTnLst>
                                </p:cTn>
                              </p:par>
                              <p:par>
                                <p:cTn id="11" presetID="6" presetClass="emph" presetSubtype="0" fill="hold" nodeType="withEffect">
                                  <p:stCondLst>
                                    <p:cond delay="0"/>
                                  </p:stCondLst>
                                  <p:childTnLst>
                                    <p:animScale>
                                      <p:cBhvr>
                                        <p:cTn id="12" dur="100" fill="hold"/>
                                        <p:tgtEl>
                                          <p:spTgt spid="6"/>
                                        </p:tgtEl>
                                      </p:cBhvr>
                                      <p:by x="110000" y="110000"/>
                                    </p:animScale>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100" fill="hold"/>
                                        <p:tgtEl>
                                          <p:spTgt spid="6"/>
                                        </p:tgtEl>
                                      </p:cBhvr>
                                      <p:by x="90000" y="90000"/>
                                    </p:animScale>
                                  </p:childTnLst>
                                </p:cTn>
                              </p:par>
                              <p:par>
                                <p:cTn id="17" presetID="6" presetClass="emph" presetSubtype="0" fill="hold" nodeType="withEffect">
                                  <p:stCondLst>
                                    <p:cond delay="0"/>
                                  </p:stCondLst>
                                  <p:childTnLst>
                                    <p:animScale>
                                      <p:cBhvr>
                                        <p:cTn id="18" dur="10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F7755-53F2-443D-9ADC-DE36969B8214}"/>
              </a:ext>
            </a:extLst>
          </p:cNvPr>
          <p:cNvSpPr>
            <a:spLocks noGrp="1"/>
          </p:cNvSpPr>
          <p:nvPr>
            <p:ph type="title"/>
          </p:nvPr>
        </p:nvSpPr>
        <p:spPr>
          <a:xfrm>
            <a:off x="608209" y="520944"/>
            <a:ext cx="11356337" cy="892552"/>
          </a:xfrm>
        </p:spPr>
        <p:txBody>
          <a:bodyPr/>
          <a:lstStyle/>
          <a:p>
            <a:r>
              <a:rPr lang="en-US" dirty="0"/>
              <a:t>Fast Beam Search</a:t>
            </a:r>
            <a:br>
              <a:rPr lang="en-US" dirty="0"/>
            </a:br>
            <a:r>
              <a:rPr lang="en-US" sz="2400" dirty="0">
                <a:solidFill>
                  <a:srgbClr val="454545"/>
                </a:solidFill>
              </a:rPr>
              <a:t>Finger printing: conclusion</a:t>
            </a:r>
            <a:endParaRPr lang="en-US" sz="2400" dirty="0">
              <a:solidFill>
                <a:srgbClr val="FF0000"/>
              </a:solidFill>
            </a:endParaRPr>
          </a:p>
        </p:txBody>
      </p:sp>
      <p:sp>
        <p:nvSpPr>
          <p:cNvPr id="33" name="Slide Number Placeholder 1">
            <a:extLst>
              <a:ext uri="{FF2B5EF4-FFF2-40B4-BE49-F238E27FC236}">
                <a16:creationId xmlns:a16="http://schemas.microsoft.com/office/drawing/2014/main" id="{0990D789-9279-4893-BDEA-E8039D7CDF40}"/>
              </a:ext>
            </a:extLst>
          </p:cNvPr>
          <p:cNvSpPr>
            <a:spLocks noGrp="1"/>
          </p:cNvSpPr>
          <p:nvPr>
            <p:ph type="sldNum" sz="quarter" idx="7"/>
          </p:nvPr>
        </p:nvSpPr>
        <p:spPr>
          <a:xfrm>
            <a:off x="8778240" y="6377940"/>
            <a:ext cx="2804160" cy="3429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20</a:t>
            </a:fld>
            <a:endParaRPr lang="en-US" dirty="0"/>
          </a:p>
        </p:txBody>
      </p:sp>
      <p:sp>
        <p:nvSpPr>
          <p:cNvPr id="243" name="object 58">
            <a:extLst>
              <a:ext uri="{FF2B5EF4-FFF2-40B4-BE49-F238E27FC236}">
                <a16:creationId xmlns:a16="http://schemas.microsoft.com/office/drawing/2014/main" id="{59A34272-6D11-3C57-A6C0-1F1130CA8FC8}"/>
              </a:ext>
            </a:extLst>
          </p:cNvPr>
          <p:cNvSpPr txBox="1"/>
          <p:nvPr/>
        </p:nvSpPr>
        <p:spPr>
          <a:xfrm>
            <a:off x="1066800" y="1891964"/>
            <a:ext cx="9372600" cy="4007507"/>
          </a:xfrm>
          <a:prstGeom prst="rect">
            <a:avLst/>
          </a:prstGeom>
        </p:spPr>
        <p:txBody>
          <a:bodyPr vert="horz" wrap="square" lIns="0" tIns="26670" rIns="0" bIns="0" rtlCol="0">
            <a:spAutoFit/>
          </a:bodyPr>
          <a:lstStyle/>
          <a:p>
            <a:pPr marL="180340" indent="-167640">
              <a:lnSpc>
                <a:spcPct val="100000"/>
              </a:lnSpc>
              <a:spcBef>
                <a:spcPts val="200"/>
              </a:spcBef>
              <a:buClr>
                <a:srgbClr val="5EBEB8"/>
              </a:buClr>
              <a:buFont typeface="Arial"/>
              <a:buChar char="•"/>
              <a:tabLst>
                <a:tab pos="180340" algn="l"/>
              </a:tabLst>
            </a:pPr>
            <a:r>
              <a:rPr lang="en-US" sz="2800" spc="-10" dirty="0">
                <a:solidFill>
                  <a:srgbClr val="7E7E7E"/>
                </a:solidFill>
                <a:latin typeface="+mj-lt"/>
                <a:cs typeface="Microsoft Sans Serif"/>
              </a:rPr>
              <a:t>Beam coherence space is higher than the channel coherence space</a:t>
            </a:r>
          </a:p>
          <a:p>
            <a:pPr marL="12700">
              <a:lnSpc>
                <a:spcPct val="100000"/>
              </a:lnSpc>
              <a:spcBef>
                <a:spcPts val="200"/>
              </a:spcBef>
              <a:buClr>
                <a:srgbClr val="5EBEB8"/>
              </a:buClr>
              <a:tabLst>
                <a:tab pos="180340" algn="l"/>
              </a:tabLst>
            </a:pPr>
            <a:endParaRPr lang="en-US" sz="2800" b="0" spc="-10" dirty="0">
              <a:solidFill>
                <a:srgbClr val="7E7E7E"/>
              </a:solidFill>
              <a:latin typeface="+mj-lt"/>
              <a:cs typeface="Microsoft Sans Serif"/>
            </a:endParaRPr>
          </a:p>
          <a:p>
            <a:pPr marL="180340" indent="-167640">
              <a:lnSpc>
                <a:spcPct val="100000"/>
              </a:lnSpc>
              <a:spcBef>
                <a:spcPts val="200"/>
              </a:spcBef>
              <a:buClr>
                <a:srgbClr val="5EBEB8"/>
              </a:buClr>
              <a:buFont typeface="Arial"/>
              <a:buChar char="•"/>
              <a:tabLst>
                <a:tab pos="180340" algn="l"/>
              </a:tabLst>
            </a:pPr>
            <a:r>
              <a:rPr lang="en-US" sz="2800" spc="-10" dirty="0">
                <a:solidFill>
                  <a:srgbClr val="7E7E7E"/>
                </a:solidFill>
                <a:latin typeface="+mj-lt"/>
                <a:cs typeface="Microsoft Sans Serif"/>
              </a:rPr>
              <a:t>The correlation between the beam radiation patterns of adjacent users is probabilistic in nature</a:t>
            </a:r>
          </a:p>
          <a:p>
            <a:pPr marL="180340" indent="-167640">
              <a:lnSpc>
                <a:spcPct val="100000"/>
              </a:lnSpc>
              <a:spcBef>
                <a:spcPts val="200"/>
              </a:spcBef>
              <a:buClr>
                <a:srgbClr val="5EBEB8"/>
              </a:buClr>
              <a:buFont typeface="Arial"/>
              <a:buChar char="•"/>
              <a:tabLst>
                <a:tab pos="180340" algn="l"/>
              </a:tabLst>
            </a:pPr>
            <a:endParaRPr lang="en-US" sz="2800" spc="-10" dirty="0">
              <a:solidFill>
                <a:srgbClr val="7E7E7E"/>
              </a:solidFill>
              <a:latin typeface="+mj-lt"/>
              <a:cs typeface="Microsoft Sans Serif"/>
            </a:endParaRPr>
          </a:p>
          <a:p>
            <a:pPr marL="180340" indent="-167640">
              <a:lnSpc>
                <a:spcPct val="100000"/>
              </a:lnSpc>
              <a:spcBef>
                <a:spcPts val="200"/>
              </a:spcBef>
              <a:buClr>
                <a:srgbClr val="5EBEB8"/>
              </a:buClr>
              <a:buFont typeface="Arial"/>
              <a:buChar char="•"/>
              <a:tabLst>
                <a:tab pos="180340" algn="l"/>
              </a:tabLst>
            </a:pPr>
            <a:r>
              <a:rPr lang="en-US" sz="2800" spc="-10" dirty="0">
                <a:solidFill>
                  <a:srgbClr val="7E7E7E"/>
                </a:solidFill>
                <a:latin typeface="+mj-lt"/>
                <a:cs typeface="Microsoft Sans Serif"/>
              </a:rPr>
              <a:t>Finger printing technique may enhance the received power but a gap to the maximum remains. It can be used for initial phase to establish a connection with a user</a:t>
            </a:r>
          </a:p>
        </p:txBody>
      </p:sp>
    </p:spTree>
    <p:extLst>
      <p:ext uri="{BB962C8B-B14F-4D97-AF65-F5344CB8AC3E}">
        <p14:creationId xmlns:p14="http://schemas.microsoft.com/office/powerpoint/2010/main" val="395024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8EAC5-D261-4D05-8ED3-A4DE32A744AC}"/>
              </a:ext>
            </a:extLst>
          </p:cNvPr>
          <p:cNvSpPr>
            <a:spLocks noGrp="1"/>
          </p:cNvSpPr>
          <p:nvPr>
            <p:ph type="title"/>
          </p:nvPr>
        </p:nvSpPr>
        <p:spPr>
          <a:xfrm>
            <a:off x="417831" y="368010"/>
            <a:ext cx="11356337" cy="892552"/>
          </a:xfrm>
        </p:spPr>
        <p:txBody>
          <a:bodyPr/>
          <a:lstStyle/>
          <a:p>
            <a:r>
              <a:rPr lang="en-US" dirty="0"/>
              <a:t>Fast Beam Search</a:t>
            </a:r>
            <a:br>
              <a:rPr lang="en-US" dirty="0"/>
            </a:br>
            <a:r>
              <a:rPr lang="en-US" sz="2400" dirty="0">
                <a:solidFill>
                  <a:srgbClr val="454545"/>
                </a:solidFill>
              </a:rPr>
              <a:t>Statistical based codebook design (conjecture 1)</a:t>
            </a:r>
            <a:endParaRPr lang="en-US" sz="2800" b="1" dirty="0">
              <a:solidFill>
                <a:srgbClr val="92D050"/>
              </a:solidFill>
            </a:endParaRPr>
          </a:p>
        </p:txBody>
      </p:sp>
      <p:sp>
        <p:nvSpPr>
          <p:cNvPr id="3" name="Slide Number Placeholder 2"/>
          <p:cNvSpPr>
            <a:spLocks noGrp="1"/>
          </p:cNvSpPr>
          <p:nvPr>
            <p:ph type="sldNum" sz="quarter" idx="7"/>
          </p:nvPr>
        </p:nvSpPr>
        <p:spPr>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21</a:t>
            </a:fld>
            <a:endParaRPr lang="en-US" dirty="0"/>
          </a:p>
        </p:txBody>
      </p:sp>
      <p:sp>
        <p:nvSpPr>
          <p:cNvPr id="10" name="Rectangle 3"/>
          <p:cNvSpPr txBox="1">
            <a:spLocks noChangeArrowheads="1"/>
          </p:cNvSpPr>
          <p:nvPr/>
        </p:nvSpPr>
        <p:spPr bwMode="auto">
          <a:xfrm>
            <a:off x="346968" y="1241887"/>
            <a:ext cx="11498064" cy="442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CC0000"/>
              </a:buClr>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0099"/>
              </a:buClr>
              <a:buFont typeface="Wingdings" panose="05000000000000000000" pitchFamily="2" charset="2"/>
              <a:buChar char="§"/>
              <a:defRPr sz="2400">
                <a:solidFill>
                  <a:srgbClr val="000099"/>
                </a:solidFill>
                <a:latin typeface="+mn-lt"/>
                <a:ea typeface="+mn-ea"/>
                <a:cs typeface="+mn-cs"/>
              </a:defRPr>
            </a:lvl2pPr>
            <a:lvl3pPr marL="1143000" indent="-228600" algn="l" rtl="0" eaLnBrk="0" fontAlgn="base" hangingPunct="0">
              <a:spcBef>
                <a:spcPct val="20000"/>
              </a:spcBef>
              <a:spcAft>
                <a:spcPct val="0"/>
              </a:spcAft>
              <a:buClr>
                <a:srgbClr val="CC0000"/>
              </a:buClr>
              <a:buSzPct val="125000"/>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lvl="0" indent="0" algn="ctr">
              <a:buClrTx/>
              <a:buNone/>
              <a:defRPr/>
            </a:pPr>
            <a:r>
              <a:rPr lang="en-US" altLang="en-US" sz="2000" kern="0" dirty="0">
                <a:solidFill>
                  <a:schemeClr val="bg1">
                    <a:lumMod val="50000"/>
                  </a:schemeClr>
                </a:solidFill>
                <a:ea typeface="Gungsuh"/>
              </a:rPr>
              <a:t>Strong signals are more probable in certain directions</a:t>
            </a:r>
          </a:p>
          <a:p>
            <a:pPr marL="0" lvl="0" indent="0" algn="ctr">
              <a:buClrTx/>
              <a:buNone/>
              <a:defRPr/>
            </a:pPr>
            <a:r>
              <a:rPr lang="en-US" altLang="en-US" sz="2000" kern="0" dirty="0">
                <a:solidFill>
                  <a:srgbClr val="FF0000"/>
                </a:solidFill>
                <a:ea typeface="Gungsuh"/>
              </a:rPr>
              <a:t>(The direction from the user to the access node is taken as a reference)</a:t>
            </a:r>
            <a:endParaRPr kumimoji="0" lang="en-US" altLang="en-US" sz="2000" b="0" i="0" u="none" strike="noStrike" kern="0" cap="none" spc="0" normalizeH="0" baseline="0" noProof="0" dirty="0">
              <a:ln>
                <a:noFill/>
              </a:ln>
              <a:solidFill>
                <a:srgbClr val="FF0000"/>
              </a:solidFill>
              <a:effectLst/>
              <a:uLnTx/>
              <a:uFillTx/>
              <a:ea typeface="Gungsuh"/>
            </a:endParaRPr>
          </a:p>
          <a:p>
            <a:pPr marL="1143000" marR="0" lvl="2" indent="-228600" algn="l" defTabSz="914400" rtl="0" eaLnBrk="0" fontAlgn="base" latinLnBrk="0" hangingPunct="0">
              <a:lnSpc>
                <a:spcPct val="100000"/>
              </a:lnSpc>
              <a:spcBef>
                <a:spcPct val="20000"/>
              </a:spcBef>
              <a:spcAft>
                <a:spcPct val="0"/>
              </a:spcAft>
              <a:buClr>
                <a:srgbClr val="CC0000"/>
              </a:buClr>
              <a:buSzPct val="125000"/>
              <a:buFontTx/>
              <a:buChar char="•"/>
              <a:tabLst/>
              <a:defRPr/>
            </a:pPr>
            <a:endParaRPr kumimoji="0" lang="en-US" altLang="en-US" sz="1800" b="0" i="0" u="none" strike="noStrike" kern="0" cap="none" spc="0" normalizeH="0" baseline="0" noProof="0" dirty="0">
              <a:ln>
                <a:noFill/>
              </a:ln>
              <a:solidFill>
                <a:srgbClr val="000000"/>
              </a:solidFill>
              <a:effectLst/>
              <a:uLnTx/>
              <a:uFillTx/>
              <a:latin typeface="Chalkboard"/>
              <a:ea typeface="Gungsuh"/>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967" y="2211144"/>
            <a:ext cx="4758433" cy="361304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1821" y="2276698"/>
            <a:ext cx="5475780" cy="3547489"/>
          </a:xfrm>
          <a:prstGeom prst="rect">
            <a:avLst/>
          </a:prstGeom>
        </p:spPr>
      </p:pic>
      <p:sp>
        <p:nvSpPr>
          <p:cNvPr id="6" name="TextBox 5"/>
          <p:cNvSpPr txBox="1"/>
          <p:nvPr/>
        </p:nvSpPr>
        <p:spPr>
          <a:xfrm>
            <a:off x="1828800" y="6008608"/>
            <a:ext cx="7333622" cy="369332"/>
          </a:xfrm>
          <a:prstGeom prst="rect">
            <a:avLst/>
          </a:prstGeom>
          <a:noFill/>
        </p:spPr>
        <p:txBody>
          <a:bodyPr wrap="square" rtlCol="0">
            <a:spAutoFit/>
          </a:bodyPr>
          <a:lstStyle/>
          <a:p>
            <a:pPr algn="ctr"/>
            <a:r>
              <a:rPr lang="en-US" dirty="0">
                <a:solidFill>
                  <a:srgbClr val="0000FF"/>
                </a:solidFill>
              </a:rPr>
              <a:t>Different offices</a:t>
            </a:r>
          </a:p>
        </p:txBody>
      </p:sp>
      <p:cxnSp>
        <p:nvCxnSpPr>
          <p:cNvPr id="11" name="Straight Connector 10"/>
          <p:cNvCxnSpPr/>
          <p:nvPr/>
        </p:nvCxnSpPr>
        <p:spPr>
          <a:xfrm>
            <a:off x="2743200" y="4419600"/>
            <a:ext cx="0" cy="1097280"/>
          </a:xfrm>
          <a:prstGeom prst="line">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524461" y="4328160"/>
            <a:ext cx="9939" cy="1188720"/>
          </a:xfrm>
          <a:prstGeom prst="line">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641643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358093" y="1129556"/>
            <a:ext cx="8518088" cy="3550201"/>
          </a:xfrm>
          <a:prstGeom prst="rect">
            <a:avLst/>
          </a:prstGeom>
        </p:spPr>
      </p:pic>
      <p:sp>
        <p:nvSpPr>
          <p:cNvPr id="2" name="Title 1">
            <a:extLst>
              <a:ext uri="{FF2B5EF4-FFF2-40B4-BE49-F238E27FC236}">
                <a16:creationId xmlns:a16="http://schemas.microsoft.com/office/drawing/2014/main" id="{0F58EAC5-D261-4D05-8ED3-A4DE32A744AC}"/>
              </a:ext>
            </a:extLst>
          </p:cNvPr>
          <p:cNvSpPr>
            <a:spLocks noGrp="1"/>
          </p:cNvSpPr>
          <p:nvPr>
            <p:ph type="title"/>
          </p:nvPr>
        </p:nvSpPr>
        <p:spPr>
          <a:xfrm>
            <a:off x="417831" y="210649"/>
            <a:ext cx="11356337" cy="892552"/>
          </a:xfrm>
        </p:spPr>
        <p:txBody>
          <a:bodyPr/>
          <a:lstStyle/>
          <a:p>
            <a:r>
              <a:rPr lang="en-US" dirty="0"/>
              <a:t>Fast Beam Search</a:t>
            </a:r>
            <a:br>
              <a:rPr lang="en-US" dirty="0"/>
            </a:br>
            <a:r>
              <a:rPr lang="en-US" sz="2400" dirty="0">
                <a:solidFill>
                  <a:srgbClr val="454545"/>
                </a:solidFill>
              </a:rPr>
              <a:t>Statistical based codebook design: core idea</a:t>
            </a:r>
            <a:endParaRPr lang="en-US" sz="2400" dirty="0">
              <a:solidFill>
                <a:srgbClr val="92D050"/>
              </a:solidFill>
            </a:endParaRPr>
          </a:p>
        </p:txBody>
      </p:sp>
      <p:sp>
        <p:nvSpPr>
          <p:cNvPr id="4" name="Text Placeholder 3">
            <a:extLst>
              <a:ext uri="{FF2B5EF4-FFF2-40B4-BE49-F238E27FC236}">
                <a16:creationId xmlns:a16="http://schemas.microsoft.com/office/drawing/2014/main" id="{DF28F712-A9FF-461C-9D65-CE48F94BB751}"/>
              </a:ext>
            </a:extLst>
          </p:cNvPr>
          <p:cNvSpPr>
            <a:spLocks noGrp="1"/>
          </p:cNvSpPr>
          <p:nvPr>
            <p:ph type="body" idx="1"/>
          </p:nvPr>
        </p:nvSpPr>
        <p:spPr/>
        <p:txBody>
          <a:bodyPr/>
          <a:lstStyle/>
          <a:p>
            <a:endParaRPr lang="en-US"/>
          </a:p>
        </p:txBody>
      </p:sp>
      <p:sp>
        <p:nvSpPr>
          <p:cNvPr id="3" name="Slide Number Placeholder 2"/>
          <p:cNvSpPr>
            <a:spLocks noGrp="1"/>
          </p:cNvSpPr>
          <p:nvPr>
            <p:ph type="sldNum" sz="quarter" idx="7"/>
          </p:nvPr>
        </p:nvSpPr>
        <p:spPr>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22</a:t>
            </a:fld>
            <a:endParaRPr lang="en-US" dirty="0"/>
          </a:p>
        </p:txBody>
      </p:sp>
      <p:pic>
        <p:nvPicPr>
          <p:cNvPr id="6" name="Picture 5"/>
          <p:cNvPicPr>
            <a:picLocks noChangeAspect="1"/>
          </p:cNvPicPr>
          <p:nvPr/>
        </p:nvPicPr>
        <p:blipFill>
          <a:blip r:embed="rId4"/>
          <a:stretch>
            <a:fillRect/>
          </a:stretch>
        </p:blipFill>
        <p:spPr>
          <a:xfrm>
            <a:off x="8784378" y="3830778"/>
            <a:ext cx="440311" cy="438898"/>
          </a:xfrm>
          <a:prstGeom prst="rect">
            <a:avLst/>
          </a:prstGeom>
          <a:noFill/>
        </p:spPr>
      </p:pic>
      <p:pic>
        <p:nvPicPr>
          <p:cNvPr id="7" name="Picture 6" descr="Wireless route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372600" y="2678966"/>
            <a:ext cx="496086" cy="496086"/>
          </a:xfrm>
          <a:prstGeom prst="rect">
            <a:avLst/>
          </a:prstGeom>
        </p:spPr>
      </p:pic>
      <p:cxnSp>
        <p:nvCxnSpPr>
          <p:cNvPr id="12" name="Elbow Connector 11"/>
          <p:cNvCxnSpPr>
            <a:cxnSpLocks/>
            <a:stCxn id="6" idx="3"/>
            <a:endCxn id="7" idx="2"/>
          </p:cNvCxnSpPr>
          <p:nvPr/>
        </p:nvCxnSpPr>
        <p:spPr>
          <a:xfrm flipV="1">
            <a:off x="9224689" y="3175052"/>
            <a:ext cx="395954" cy="875175"/>
          </a:xfrm>
          <a:prstGeom prst="bentConnector2">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Flowchart: Connector 16"/>
          <p:cNvSpPr/>
          <p:nvPr/>
        </p:nvSpPr>
        <p:spPr>
          <a:xfrm>
            <a:off x="6836337" y="1600368"/>
            <a:ext cx="110836" cy="11083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p:cNvSpPr/>
          <p:nvPr/>
        </p:nvSpPr>
        <p:spPr>
          <a:xfrm>
            <a:off x="4388700" y="1882079"/>
            <a:ext cx="110836" cy="11083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p:cNvSpPr/>
          <p:nvPr/>
        </p:nvSpPr>
        <p:spPr>
          <a:xfrm>
            <a:off x="4707355" y="2609509"/>
            <a:ext cx="110836" cy="11083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p:cNvSpPr/>
          <p:nvPr/>
        </p:nvSpPr>
        <p:spPr>
          <a:xfrm>
            <a:off x="2296665" y="1932878"/>
            <a:ext cx="110836" cy="11083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p:cNvSpPr/>
          <p:nvPr/>
        </p:nvSpPr>
        <p:spPr>
          <a:xfrm>
            <a:off x="1830228" y="4072827"/>
            <a:ext cx="110836" cy="11083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p:cNvSpPr/>
          <p:nvPr/>
        </p:nvSpPr>
        <p:spPr>
          <a:xfrm>
            <a:off x="4060810" y="2738816"/>
            <a:ext cx="110836" cy="11083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p:cNvSpPr/>
          <p:nvPr/>
        </p:nvSpPr>
        <p:spPr>
          <a:xfrm>
            <a:off x="2241247" y="3639752"/>
            <a:ext cx="110836" cy="11083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p:cNvSpPr/>
          <p:nvPr/>
        </p:nvSpPr>
        <p:spPr>
          <a:xfrm>
            <a:off x="4010010" y="3961991"/>
            <a:ext cx="110836" cy="11083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p:cNvSpPr/>
          <p:nvPr/>
        </p:nvSpPr>
        <p:spPr>
          <a:xfrm>
            <a:off x="6217877" y="3673812"/>
            <a:ext cx="110836" cy="11083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p:cNvSpPr/>
          <p:nvPr/>
        </p:nvSpPr>
        <p:spPr>
          <a:xfrm>
            <a:off x="7630665" y="2932364"/>
            <a:ext cx="110836" cy="11083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graphicFrame>
            <p:nvGraphicFramePr>
              <p:cNvPr id="31" name="Diagram 30"/>
              <p:cNvGraphicFramePr/>
              <p:nvPr>
                <p:extLst>
                  <p:ext uri="{D42A27DB-BD31-4B8C-83A1-F6EECF244321}">
                    <p14:modId xmlns:p14="http://schemas.microsoft.com/office/powerpoint/2010/main" val="2985100754"/>
                  </p:ext>
                </p:extLst>
              </p:nvPr>
            </p:nvGraphicFramePr>
            <p:xfrm>
              <a:off x="913555" y="5081361"/>
              <a:ext cx="10078848" cy="175567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Choice>
        <mc:Fallback xmlns="">
          <p:graphicFrame>
            <p:nvGraphicFramePr>
              <p:cNvPr id="31" name="Diagram 30"/>
              <p:cNvGraphicFramePr/>
              <p:nvPr>
                <p:extLst>
                  <p:ext uri="{D42A27DB-BD31-4B8C-83A1-F6EECF244321}">
                    <p14:modId xmlns:p14="http://schemas.microsoft.com/office/powerpoint/2010/main" val="2985100754"/>
                  </p:ext>
                </p:extLst>
              </p:nvPr>
            </p:nvGraphicFramePr>
            <p:xfrm>
              <a:off x="913555" y="5081361"/>
              <a:ext cx="10078848" cy="175567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mc:Fallback>
      </mc:AlternateContent>
      <p:cxnSp>
        <p:nvCxnSpPr>
          <p:cNvPr id="38" name="Curved Connector 37"/>
          <p:cNvCxnSpPr>
            <a:stCxn id="17" idx="4"/>
          </p:cNvCxnSpPr>
          <p:nvPr/>
        </p:nvCxnSpPr>
        <p:spPr>
          <a:xfrm rot="16200000" flipH="1">
            <a:off x="7593453" y="1009506"/>
            <a:ext cx="1221160" cy="2624556"/>
          </a:xfrm>
          <a:prstGeom prst="curved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urved Connector 40"/>
          <p:cNvCxnSpPr>
            <a:stCxn id="26" idx="7"/>
          </p:cNvCxnSpPr>
          <p:nvPr/>
        </p:nvCxnSpPr>
        <p:spPr>
          <a:xfrm rot="5400000" flipH="1" flipV="1">
            <a:off x="7590974" y="1764707"/>
            <a:ext cx="646844" cy="3203830"/>
          </a:xfrm>
          <a:prstGeom prst="curved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p:cNvCxnSpPr>
            <a:stCxn id="18" idx="5"/>
          </p:cNvCxnSpPr>
          <p:nvPr/>
        </p:nvCxnSpPr>
        <p:spPr>
          <a:xfrm rot="16200000" flipH="1">
            <a:off x="6454791" y="5195"/>
            <a:ext cx="1019381" cy="4962355"/>
          </a:xfrm>
          <a:prstGeom prst="curved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p:cNvCxnSpPr>
            <a:stCxn id="21" idx="7"/>
          </p:cNvCxnSpPr>
          <p:nvPr/>
        </p:nvCxnSpPr>
        <p:spPr>
          <a:xfrm rot="5400000" flipH="1" flipV="1">
            <a:off x="5138747" y="-217852"/>
            <a:ext cx="1092996" cy="7520826"/>
          </a:xfrm>
          <a:prstGeom prst="curved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9" name="Curved Up Arrow 68"/>
          <p:cNvSpPr/>
          <p:nvPr/>
        </p:nvSpPr>
        <p:spPr>
          <a:xfrm rot="10800000">
            <a:off x="1830227" y="4584930"/>
            <a:ext cx="7615430" cy="543561"/>
          </a:xfrm>
          <a:prstGeom prst="curvedUpArrow">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TextBox 69"/>
          <p:cNvSpPr txBox="1"/>
          <p:nvPr/>
        </p:nvSpPr>
        <p:spPr>
          <a:xfrm>
            <a:off x="4513006" y="4702322"/>
            <a:ext cx="2820709" cy="369332"/>
          </a:xfrm>
          <a:prstGeom prst="rect">
            <a:avLst/>
          </a:prstGeom>
          <a:noFill/>
        </p:spPr>
        <p:txBody>
          <a:bodyPr wrap="square" rtlCol="0">
            <a:spAutoFit/>
          </a:bodyPr>
          <a:lstStyle/>
          <a:p>
            <a:r>
              <a:rPr lang="en-US" dirty="0"/>
              <a:t>Updating the codebook</a:t>
            </a:r>
          </a:p>
        </p:txBody>
      </p:sp>
      <p:cxnSp>
        <p:nvCxnSpPr>
          <p:cNvPr id="72" name="Straight Connector 71"/>
          <p:cNvCxnSpPr/>
          <p:nvPr/>
        </p:nvCxnSpPr>
        <p:spPr>
          <a:xfrm>
            <a:off x="598555" y="4540358"/>
            <a:ext cx="1070884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3" name="Flowchart: Connector 72"/>
          <p:cNvSpPr/>
          <p:nvPr/>
        </p:nvSpPr>
        <p:spPr>
          <a:xfrm>
            <a:off x="233766" y="1129556"/>
            <a:ext cx="110836" cy="11083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p:cNvPicPr>
            <a:picLocks noChangeAspect="1"/>
          </p:cNvPicPr>
          <p:nvPr/>
        </p:nvPicPr>
        <p:blipFill>
          <a:blip r:embed="rId16"/>
          <a:stretch>
            <a:fillRect/>
          </a:stretch>
        </p:blipFill>
        <p:spPr>
          <a:xfrm>
            <a:off x="4588218" y="2903434"/>
            <a:ext cx="4830780" cy="874425"/>
          </a:xfrm>
          <a:prstGeom prst="rect">
            <a:avLst/>
          </a:prstGeom>
        </p:spPr>
      </p:pic>
    </p:spTree>
    <p:extLst>
      <p:ext uri="{BB962C8B-B14F-4D97-AF65-F5344CB8AC3E}">
        <p14:creationId xmlns:p14="http://schemas.microsoft.com/office/powerpoint/2010/main" val="31772151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graphicEl>
                                              <a:dgm id="{F97A7CF1-D571-489D-8C76-3C99D77C287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graphicEl>
                                              <a:dgm id="{C907B1BE-DC25-4AE1-A45C-C336956712B1}"/>
                                            </p:graphicEl>
                                          </p:spTgt>
                                        </p:tgtEl>
                                        <p:attrNameLst>
                                          <p:attrName>style.visibility</p:attrName>
                                        </p:attrNameLst>
                                      </p:cBhvr>
                                      <p:to>
                                        <p:strVal val="visible"/>
                                      </p:to>
                                    </p:set>
                                  </p:childTnLst>
                                </p:cTn>
                              </p:par>
                            </p:childTnLst>
                          </p:cTn>
                        </p:par>
                        <p:par>
                          <p:cTn id="13" fill="hold">
                            <p:stCondLst>
                              <p:cond delay="0"/>
                            </p:stCondLst>
                            <p:childTnLst>
                              <p:par>
                                <p:cTn id="14" presetID="0" presetClass="path" presetSubtype="0" accel="50000" decel="50000" fill="hold" nodeType="afterEffect">
                                  <p:stCondLst>
                                    <p:cond delay="1500"/>
                                  </p:stCondLst>
                                  <p:childTnLst>
                                    <p:animMotion origin="layout" path="M 3.125E-6 -4.44444E-6 L 3.125E-6 -4.44444E-6 C -0.00026 -0.00926 -0.00052 -0.02569 -0.00156 -0.03634 C -0.00169 -0.03796 -0.00182 -0.03958 -0.00235 -0.04074 C -0.003 -0.04213 -0.00404 -0.04259 -0.00482 -0.04351 C -0.00508 -0.04652 -0.00534 -0.04953 -0.0056 -0.05231 C -0.00586 -0.0537 -0.00625 -0.05509 -0.00651 -0.05671 C -0.00729 -0.06134 -0.00781 -0.0662 -0.00807 -0.07106 C -0.00925 -0.08889 -0.00677 -0.0831 -0.01055 -0.09004 C -0.01276 -0.10532 -0.00977 -0.08726 -0.01302 -0.10023 C -0.01354 -0.10208 -0.01498 -0.11226 -0.01628 -0.11458 C -0.0181 -0.11782 -0.02136 -0.11805 -0.02357 -0.11898 C -0.02448 -0.11944 -0.02526 -0.12014 -0.02604 -0.12037 C -0.02761 -0.12106 -0.0293 -0.12129 -0.03099 -0.12199 C -0.03177 -0.12245 -0.03255 -0.12291 -0.03333 -0.12338 C -0.0388 -0.12569 -0.04284 -0.12569 -0.04883 -0.12615 C -0.0556 -0.12685 -0.0625 -0.12731 -0.06927 -0.12777 C -0.07031 -0.12824 -0.07136 -0.1287 -0.07253 -0.12916 C -0.0793 -0.13171 -0.07969 -0.13171 -0.08555 -0.13356 C -0.09323 -0.13796 -0.0819 -0.13055 -0.0905 -0.13935 C -0.09141 -0.14027 -0.09258 -0.14027 -0.09375 -0.14074 C -0.09453 -0.14166 -0.09531 -0.14305 -0.0961 -0.14375 C -0.09714 -0.14444 -0.09831 -0.14444 -0.09935 -0.14514 C -0.10026 -0.1456 -0.10104 -0.14606 -0.10182 -0.14652 C -0.10495 -0.15208 -0.10208 -0.14814 -0.10833 -0.15092 C -0.11003 -0.15162 -0.11328 -0.1537 -0.11328 -0.1537 C -0.11485 -0.15578 -0.11628 -0.15856 -0.1181 -0.15949 C -0.11901 -0.16018 -0.11979 -0.16018 -0.12057 -0.16111 C -0.12227 -0.16273 -0.12552 -0.16689 -0.12552 -0.16689 C -0.12813 -0.17384 -0.12682 -0.16944 -0.12878 -0.17986 L -0.12956 -0.18426 C -0.12995 -0.18935 -0.13047 -0.19907 -0.13125 -0.20463 C -0.13138 -0.20601 -0.13177 -0.2074 -0.13203 -0.20879 C -0.13151 -0.23564 -0.13659 -0.24236 -0.12878 -0.25393 C -0.128 -0.25486 -0.12708 -0.25578 -0.1263 -0.25671 C -0.12565 -0.26018 -0.12539 -0.2625 -0.12383 -0.26551 C -0.12318 -0.26666 -0.12227 -0.26736 -0.12149 -0.26828 C -0.1211 -0.27083 -0.12057 -0.27314 -0.12057 -0.27546 C -0.12057 -0.28333 -0.12044 -0.2912 -0.12149 -0.29884 C -0.12162 -0.30069 -0.12552 -0.30277 -0.1263 -0.30301 C -0.12761 -0.3037 -0.12904 -0.30393 -0.13034 -0.30463 C -0.13412 -0.30625 -0.13542 -0.30717 -0.13854 -0.30879 C -0.14232 -0.30787 -0.14636 -0.3081 -0.15 -0.30601 C -0.15078 -0.30555 -0.15078 -0.30324 -0.15078 -0.30162 C -0.15078 -0.28078 -0.15039 -0.26018 -0.15 -0.23935 C -0.14987 -0.23726 -0.14935 -0.23541 -0.14909 -0.23356 C -0.14883 -0.22963 -0.14883 -0.22569 -0.14831 -0.22199 C -0.14831 -0.22199 -0.14623 -0.21111 -0.14583 -0.20879 C -0.14557 -0.2074 -0.14531 -0.20601 -0.14505 -0.20463 C -0.1418 -0.18148 -0.1474 -0.22199 -0.14349 -0.19004 C -0.14323 -0.18842 -0.14284 -0.18703 -0.14258 -0.18564 C -0.14284 -0.17893 -0.14271 -0.17199 -0.14349 -0.16527 C -0.14362 -0.16365 -0.1444 -0.1625 -0.14505 -0.16111 C -0.14649 -0.15787 -0.15013 -0.15324 -0.15156 -0.15231 L -0.15404 -0.15092 C -0.15912 -0.1449 -0.15352 -0.15069 -0.16055 -0.14652 C -0.16172 -0.14583 -0.16263 -0.14421 -0.1638 -0.14375 C -0.17292 -0.13958 -0.18125 -0.14004 -0.19076 -0.13935 C -0.1918 -0.13842 -0.19271 -0.13657 -0.19401 -0.13634 C -0.19727 -0.13611 -0.20052 -0.13726 -0.20378 -0.13773 C -0.20547 -0.13819 -0.21081 -0.14004 -0.21276 -0.14074 C -0.2138 -0.1412 -0.21485 -0.14189 -0.21602 -0.14213 C -0.2211 -0.14328 -0.23151 -0.14514 -0.23151 -0.14514 L -0.32279 -0.14375 C -0.33151 -0.14328 -0.3237 -0.14097 -0.32852 -0.13773 C -0.33008 -0.1368 -0.33177 -0.13703 -0.33333 -0.13634 C -0.34362 -0.1324 -0.32162 -0.13865 -0.34154 -0.13356 C -0.3431 -0.13264 -0.34505 -0.1324 -0.34636 -0.13055 C -0.35078 -0.12476 -0.34844 -0.12708 -0.35378 -0.12338 C -0.35456 -0.12199 -0.35547 -0.1206 -0.35625 -0.11898 C -0.36133 -0.1081 -0.35469 -0.12014 -0.35951 -0.1118 C -0.35977 -0.10787 -0.36003 -0.10393 -0.36029 -0.10023 C -0.36055 -0.09537 -0.36068 -0.09051 -0.36107 -0.08564 C -0.3612 -0.08402 -0.36172 -0.08287 -0.36185 -0.08125 C -0.36224 -0.07893 -0.3625 -0.07639 -0.36276 -0.07407 C -0.36315 -0.0581 -0.35899 -0.04305 -0.36602 -0.0493 C -0.3668 -0.05023 -0.36758 -0.05139 -0.36836 -0.05231 C -0.36966 -0.05555 -0.37057 -0.05879 -0.37253 -0.06111 C -0.37318 -0.0618 -0.37409 -0.06203 -0.375 -0.0625 C -0.37617 -0.06481 -0.378 -0.06851 -0.37982 -0.06967 C -0.38112 -0.0706 -0.38255 -0.0706 -0.38386 -0.07106 C -0.38477 -0.07314 -0.38529 -0.07546 -0.38633 -0.07685 C -0.38893 -0.08032 -0.39193 -0.08264 -0.39453 -0.08564 C -0.39531 -0.08657 -0.3961 -0.08773 -0.39701 -0.08865 C -0.39831 -0.08981 -0.39961 -0.09097 -0.40104 -0.09143 C -0.41354 -0.09514 -0.41315 -0.09282 -0.42227 -0.09583 C -0.42826 -0.09768 -0.4237 -0.09791 -0.43281 -0.10162 C -0.43529 -0.10254 -0.43776 -0.10254 -0.44011 -0.10301 C -0.44128 -0.10347 -0.44232 -0.10439 -0.44336 -0.10439 C -0.45026 -0.10578 -0.4638 -0.1074 -0.4638 -0.1074 C -0.4875 -0.10694 -0.51107 -0.1074 -0.53477 -0.10601 C -0.53555 -0.10578 -0.53815 -0.10139 -0.5388 -0.10023 C -0.54076 -0.09583 -0.54037 -0.09514 -0.54206 -0.09004 C -0.5444 -0.08264 -0.54323 -0.08865 -0.54531 -0.07986 C -0.5457 -0.07847 -0.5457 -0.07685 -0.5461 -0.07546 C -0.54714 -0.07245 -0.54831 -0.06967 -0.54935 -0.06689 L -0.55104 -0.0625 C -0.5513 -0.05949 -0.55065 -0.05578 -0.55182 -0.0537 C -0.55261 -0.05231 -0.55443 -0.0537 -0.55508 -0.05509 C -0.55599 -0.05717 -0.55573 -0.05995 -0.55586 -0.0625 C -0.55625 -0.06527 -0.55651 -0.06828 -0.55677 -0.07106 C -0.55703 -0.08333 -0.55716 -0.09537 -0.55755 -0.1074 C -0.55794 -0.1199 -0.5586 -0.13125 -0.55912 -0.14375 C -0.55886 -0.17708 -0.55938 -0.21041 -0.55833 -0.24375 C -0.55833 -0.24514 -0.55677 -0.24514 -0.55586 -0.24514 C -0.55404 -0.24514 -0.55208 -0.24421 -0.55026 -0.24375 C -0.54909 -0.24166 -0.54818 -0.23958 -0.54701 -0.23796 C -0.54284 -0.23171 -0.54596 -0.23865 -0.54206 -0.23055 C -0.54115 -0.2287 -0.5405 -0.22662 -0.53958 -0.22476 C -0.53906 -0.22384 -0.53841 -0.22291 -0.53802 -0.22199 C -0.53737 -0.2206 -0.53698 -0.21898 -0.53633 -0.21759 C -0.53477 -0.21458 -0.53307 -0.2118 -0.53151 -0.20879 L -0.52826 -0.20301 C -0.52669 -0.20046 -0.52539 -0.19745 -0.52331 -0.19583 C -0.52175 -0.19467 -0.51836 -0.19282 -0.51836 -0.19282 C -0.51784 -0.19143 -0.51745 -0.18981 -0.5168 -0.18865 C -0.51524 -0.18588 -0.51393 -0.18541 -0.51185 -0.18426 C -0.51055 -0.1824 -0.50912 -0.18055 -0.50781 -0.17847 C -0.50729 -0.17754 -0.50677 -0.17639 -0.50625 -0.17546 C -0.50547 -0.17453 -0.50443 -0.17384 -0.50378 -0.17268 C -0.50261 -0.17083 -0.50169 -0.16851 -0.50052 -0.16689 C -0.49909 -0.16504 -0.49453 -0.16203 -0.4931 -0.16111 C -0.49063 -0.15926 -0.48828 -0.15717 -0.48581 -0.15532 C -0.48477 -0.15439 -0.48164 -0.15115 -0.48008 -0.15092 C -0.47409 -0.15 -0.4681 -0.15 -0.46211 -0.14953 C -0.46133 -0.14884 -0.46055 -0.14838 -0.45977 -0.14791 C -0.45755 -0.14699 -0.45534 -0.14629 -0.45326 -0.14514 C -0.45208 -0.14444 -0.45117 -0.14282 -0.45 -0.14213 C -0.44805 -0.1412 -0.4461 -0.14143 -0.44427 -0.14074 C -0.4431 -0.14027 -0.44206 -0.13958 -0.44102 -0.13935 C -0.43906 -0.13865 -0.43711 -0.13842 -0.43529 -0.13773 C -0.42461 -0.13842 -0.41406 -0.13796 -0.40352 -0.13935 C -0.40195 -0.13958 -0.40078 -0.1412 -0.39935 -0.14213 C -0.39779 -0.14328 -0.3961 -0.14421 -0.39453 -0.14514 C -0.39349 -0.1456 -0.39232 -0.14606 -0.39128 -0.14652 C -0.38958 -0.14745 -0.38802 -0.14861 -0.38633 -0.14953 C -0.38451 -0.15046 -0.38255 -0.15115 -0.3806 -0.15231 C -0.37617 -0.15532 -0.37748 -0.15648 -0.37253 -0.16111 C -0.37123 -0.16203 -0.36498 -0.16365 -0.36432 -0.16389 C -0.35547 -0.17176 -0.35912 -0.16944 -0.35378 -0.17268 C -0.34401 -0.18564 -0.35638 -0.17037 -0.34727 -0.17847 C -0.34649 -0.17893 -0.34623 -0.18055 -0.34557 -0.18125 C -0.33998 -0.18935 -0.34649 -0.17824 -0.34076 -0.18865 C -0.34011 -0.19143 -0.33945 -0.19421 -0.33906 -0.19722 C -0.3388 -0.1993 -0.33867 -0.20115 -0.33828 -0.20301 C -0.33789 -0.20463 -0.33724 -0.20601 -0.33659 -0.2074 C -0.33633 -0.2199 -0.33698 -0.23264 -0.33581 -0.24514 C -0.33542 -0.24907 -0.33451 -0.2375 -0.33425 -0.23356 C -0.33386 -0.23009 -0.33373 -0.22685 -0.33333 -0.22338 C -0.33281 -0.21759 -0.3306 -0.20648 -0.3293 -0.20301 L -0.32761 -0.19884 C -0.32591 -0.18287 -0.32813 -0.1993 -0.32526 -0.18564 C -0.32292 -0.175 -0.32604 -0.18426 -0.32279 -0.17546 C -0.32279 -0.175 -0.32149 -0.16088 -0.3211 -0.15949 C -0.32057 -0.1574 -0.31953 -0.15555 -0.31875 -0.1537 C -0.31797 -0.15231 -0.31719 -0.15069 -0.31628 -0.14953 C -0.31485 -0.14768 -0.31224 -0.14583 -0.31055 -0.14514 C -0.30143 -0.14074 -0.3043 -0.14213 -0.29258 -0.14074 C -0.29128 -0.13981 -0.28985 -0.13865 -0.28854 -0.13773 C -0.28776 -0.13726 -0.28685 -0.13703 -0.28607 -0.13634 C -0.28516 -0.13564 -0.28451 -0.13449 -0.2836 -0.13356 C -0.28386 -0.13194 -0.28529 -0.1287 -0.28451 -0.12916 C -0.28281 -0.12986 -0.2819 -0.13356 -0.28034 -0.13495 C -0.27409 -0.14097 -0.26979 -0.14004 -0.2625 -0.14213 C -0.25833 -0.14351 -0.2543 -0.1449 -0.25026 -0.14652 C -0.24909 -0.14699 -0.24805 -0.14768 -0.24701 -0.14791 C -0.2405 -0.14953 -0.23399 -0.15115 -0.22735 -0.15231 L -0.21185 -0.15532 C -0.20404 -0.15486 -0.1961 -0.15463 -0.18828 -0.1537 C -0.18737 -0.1537 -0.18672 -0.15277 -0.18581 -0.15231 C -0.18242 -0.15069 -0.17969 -0.15046 -0.17604 -0.14953 C -0.17435 -0.14907 -0.17279 -0.14814 -0.1711 -0.14791 C -0.16432 -0.14722 -0.15755 -0.14699 -0.15078 -0.14652 C -0.14805 -0.14467 -0.14675 -0.14351 -0.14427 -0.14213 C -0.14232 -0.1412 -0.14037 -0.14027 -0.13854 -0.13935 C -0.13529 -0.1375 -0.13203 -0.13495 -0.12878 -0.13356 C -0.12656 -0.13264 -0.12435 -0.13217 -0.12227 -0.13055 C -0.11953 -0.1287 -0.11667 -0.12708 -0.11406 -0.12476 C -0.1125 -0.12338 -0.11081 -0.12199 -0.10925 -0.12037 C -0.10833 -0.11967 -0.10768 -0.11828 -0.10677 -0.11759 C -0.10521 -0.1162 -0.10339 -0.11574 -0.10182 -0.11458 C -0.10052 -0.11365 -0.09909 -0.11273 -0.09779 -0.1118 C -0.09701 -0.11111 -0.0961 -0.11088 -0.09531 -0.11018 C -0.09401 -0.10949 -0.09271 -0.1081 -0.09128 -0.1074 C -0.08854 -0.10601 -0.08307 -0.10439 -0.08307 -0.10439 C -0.08203 -0.10347 -0.08099 -0.10208 -0.07982 -0.10162 C -0.07656 -0.1 -0.07448 -0.10115 -0.07175 -0.09861 C -0.07083 -0.09791 -0.07018 -0.09652 -0.06927 -0.09583 C -0.06693 -0.09398 -0.06432 -0.09305 -0.06185 -0.09143 C -0.06081 -0.09074 -0.05977 -0.08912 -0.0586 -0.08865 C -0.05729 -0.08773 -0.05586 -0.08773 -0.05456 -0.08703 C -0.05261 -0.08634 -0.05078 -0.08518 -0.04883 -0.08426 C -0.04518 -0.07986 -0.04714 -0.08264 -0.0431 -0.07546 C -0.04167 -0.07291 -0.04024 -0.06967 -0.03828 -0.06828 C -0.03724 -0.06736 -0.03607 -0.06736 -0.03503 -0.06689 C -0.03399 -0.06481 -0.03294 -0.06273 -0.03177 -0.06111 C -0.03073 -0.05972 -0.02956 -0.05926 -0.02852 -0.0581 C -0.02761 -0.05717 -0.02682 -0.05625 -0.02604 -0.05509 C -0.02383 -0.05231 -0.02149 -0.05 -0.01953 -0.04652 C -0.01719 -0.04236 -0.01849 -0.04444 -0.0155 -0.04074 C -0.01458 -0.03588 -0.01458 -0.03564 -0.01302 -0.03055 C -0.0125 -0.02893 -0.01211 -0.02754 -0.01133 -0.02615 C -0.01042 -0.02453 -0.00925 -0.02338 -0.00807 -0.02176 C -0.00781 -0.02037 -0.00755 -0.01898 -0.00729 -0.01759 C -0.00664 -0.01319 -0.00703 -0.01111 -0.00482 -0.00879 C -0.00417 -0.0081 -0.00326 -0.00787 -0.00235 -0.0074 C -0.00182 -0.00648 -0.00117 -0.00555 -0.00078 -0.00439 C 0.00091 0.00024 -0.00013 -0.00092 3.125E-6 -4.44444E-6 Z " pathEditMode="relative" ptsTypes="AAAAAAAAAAAAAAAAAAAAAAAAAAAAAAAAAAAAAAAAAAAAAAAAAAAAAAAAAAAAAAAAAAAAAAAAAAAAAAAAAAAAAAAAAAAAAAAAAAAAAAAAAAAAAAAAAAAAAAAAAAAAAAAAAAAAAAAAAAAAAAAAAAAAAAAAAAAAAAAAAAAAAAAAAAAAAAAAAAAAAAAAAAAAAAAAAAAAAAAAAAAAAAAA">
                                      <p:cBhvr>
                                        <p:cTn id="15" dur="2000" fill="hold"/>
                                        <p:tgtEl>
                                          <p:spTgt spid="6"/>
                                        </p:tgtEl>
                                        <p:attrNameLst>
                                          <p:attrName>ppt_x</p:attrName>
                                          <p:attrName>ppt_y</p:attrName>
                                        </p:attrNameLst>
                                      </p:cBhvr>
                                    </p:animMotion>
                                  </p:childTnLst>
                                </p:cTn>
                              </p:par>
                            </p:childTnLst>
                          </p:cTn>
                        </p:par>
                        <p:par>
                          <p:cTn id="16" fill="hold">
                            <p:stCondLst>
                              <p:cond delay="3500"/>
                            </p:stCondLst>
                            <p:childTnLst>
                              <p:par>
                                <p:cTn id="17" presetID="2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par>
                          <p:cTn id="20" fill="hold">
                            <p:stCondLst>
                              <p:cond delay="4000"/>
                            </p:stCondLst>
                            <p:childTnLst>
                              <p:par>
                                <p:cTn id="21" presetID="26" presetClass="emph" presetSubtype="0" repeatCount="3000" fill="hold" nodeType="afterEffect">
                                  <p:stCondLst>
                                    <p:cond delay="0"/>
                                  </p:stCondLst>
                                  <p:childTnLst>
                                    <p:animEffect transition="out" filter="fade">
                                      <p:cBhvr>
                                        <p:cTn id="22" dur="500" tmFilter="0, 0; .2, .5; .8, .5; 1, 0"/>
                                        <p:tgtEl>
                                          <p:spTgt spid="12"/>
                                        </p:tgtEl>
                                      </p:cBhvr>
                                    </p:animEffect>
                                    <p:animScale>
                                      <p:cBhvr>
                                        <p:cTn id="23" dur="250" autoRev="1" fill="hold"/>
                                        <p:tgtEl>
                                          <p:spTgt spid="12"/>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left)">
                                      <p:cBhvr>
                                        <p:cTn id="28" dur="500"/>
                                        <p:tgtEl>
                                          <p:spTgt spid="38"/>
                                        </p:tgtEl>
                                      </p:cBhvr>
                                    </p:animEffect>
                                  </p:childTnLst>
                                </p:cTn>
                              </p:par>
                              <p:par>
                                <p:cTn id="29" presetID="22" presetClass="entr" presetSubtype="8"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left)">
                                      <p:cBhvr>
                                        <p:cTn id="31" dur="500"/>
                                        <p:tgtEl>
                                          <p:spTgt spid="43"/>
                                        </p:tgtEl>
                                      </p:cBhvr>
                                    </p:animEffect>
                                  </p:childTnLst>
                                </p:cTn>
                              </p:par>
                              <p:par>
                                <p:cTn id="32" presetID="22" presetClass="entr" presetSubtype="8"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left)">
                                      <p:cBhvr>
                                        <p:cTn id="34" dur="500"/>
                                        <p:tgtEl>
                                          <p:spTgt spid="46"/>
                                        </p:tgtEl>
                                      </p:cBhvr>
                                    </p:animEffect>
                                  </p:childTnLst>
                                </p:cTn>
                              </p:par>
                              <p:par>
                                <p:cTn id="35" presetID="22" presetClass="entr" presetSubtype="8"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left)">
                                      <p:cBhvr>
                                        <p:cTn id="37" dur="5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1">
                                            <p:graphicEl>
                                              <a:dgm id="{193A6FC9-0987-418C-B24B-7F4D5B56691F}"/>
                                            </p:graphic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1">
                                            <p:graphicEl>
                                              <a:dgm id="{8BDFE92D-2D5C-4726-826C-E6451D456F45}"/>
                                            </p:graphicEl>
                                          </p:spTgt>
                                        </p:tgtEl>
                                        <p:attrNameLst>
                                          <p:attrName>style.visibility</p:attrName>
                                        </p:attrNameLst>
                                      </p:cBhvr>
                                      <p:to>
                                        <p:strVal val="visible"/>
                                      </p:to>
                                    </p:set>
                                  </p:childTnLst>
                                </p:cTn>
                              </p:par>
                              <p:par>
                                <p:cTn id="44" presetID="26" presetClass="emph" presetSubtype="0" repeatCount="9000" fill="hold" nodeType="withEffect">
                                  <p:stCondLst>
                                    <p:cond delay="0"/>
                                  </p:stCondLst>
                                  <p:childTnLst>
                                    <p:animEffect transition="out" filter="fade">
                                      <p:cBhvr>
                                        <p:cTn id="45" dur="500" tmFilter="0, 0; .2, .5; .8, .5; 1, 0"/>
                                        <p:tgtEl>
                                          <p:spTgt spid="7"/>
                                        </p:tgtEl>
                                      </p:cBhvr>
                                    </p:animEffect>
                                    <p:animScale>
                                      <p:cBhvr>
                                        <p:cTn id="46" dur="250" autoRev="1" fill="hold"/>
                                        <p:tgtEl>
                                          <p:spTgt spid="7"/>
                                        </p:tgtEl>
                                      </p:cBhvr>
                                      <p:by x="105000" y="105000"/>
                                    </p:animScale>
                                  </p:childTnLst>
                                </p:cTn>
                              </p:par>
                              <p:par>
                                <p:cTn id="47" presetID="1" presetClass="entr" presetSubtype="0" fill="hold" grpId="0" nodeType="withEffect">
                                  <p:stCondLst>
                                    <p:cond delay="0"/>
                                  </p:stCondLst>
                                  <p:childTnLst>
                                    <p:set>
                                      <p:cBhvr>
                                        <p:cTn id="48" dur="1" fill="hold">
                                          <p:stCondLst>
                                            <p:cond delay="0"/>
                                          </p:stCondLst>
                                        </p:cTn>
                                        <p:tgtEl>
                                          <p:spTgt spid="31">
                                            <p:graphicEl>
                                              <a:dgm id="{D6E7ECD6-2E92-46F6-99A9-D5D621054A6E}"/>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12"/>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8"/>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43"/>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46"/>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41"/>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6"/>
                                        </p:tgtEl>
                                        <p:attrNameLst>
                                          <p:attrName>style.visibility</p:attrName>
                                        </p:attrNameLst>
                                      </p:cBhvr>
                                      <p:to>
                                        <p:strVal val="hidden"/>
                                      </p:to>
                                    </p:set>
                                  </p:childTnLst>
                                </p:cTn>
                              </p:par>
                              <p:par>
                                <p:cTn id="63" presetID="1" presetClass="entr" presetSubtype="0" fill="hold" grpId="1" nodeType="withEffect">
                                  <p:stCondLst>
                                    <p:cond delay="0"/>
                                  </p:stCondLst>
                                  <p:childTnLst>
                                    <p:set>
                                      <p:cBhvr>
                                        <p:cTn id="64" dur="1" fill="hold">
                                          <p:stCondLst>
                                            <p:cond delay="0"/>
                                          </p:stCondLst>
                                        </p:cTn>
                                        <p:tgtEl>
                                          <p:spTgt spid="7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0" presetClass="path" presetSubtype="0" accel="50000" decel="50000" fill="hold" grpId="0" nodeType="clickEffect">
                                  <p:stCondLst>
                                    <p:cond delay="0"/>
                                  </p:stCondLst>
                                  <p:childTnLst>
                                    <p:animMotion origin="layout" path="M -4.16667E-7 -2.59259E-6 L -4.16667E-7 -2.59259E-6 C 0.00026 0.02083 0.00026 0.0419 0.00078 0.06296 C 0.00078 0.06528 0.00234 0.07014 0.00325 0.07176 C 0.0039 0.07291 0.00495 0.07338 0.00573 0.07453 C 0.00664 0.07592 0.00729 0.07754 0.0082 0.07893 C 0.01315 0.09676 0.00677 0.07477 0.01146 0.08935 C 0.01562 0.10231 0.01081 0.08889 0.01471 0.09953 C 0.0151 0.10092 0.0151 0.10254 0.01562 0.10393 C 0.01653 0.10694 0.01823 0.10926 0.01888 0.11273 C 0.02083 0.12291 0.01888 0.1206 0.02305 0.12291 C 0.02669 0.14282 0.02265 0.12245 0.0263 0.1375 C 0.02669 0.13889 0.02669 0.14074 0.02708 0.1419 C 0.02773 0.14375 0.02877 0.14491 0.02956 0.14629 C 0.02995 0.14977 0.03021 0.15602 0.03125 0.15949 C 0.03164 0.16111 0.03229 0.1625 0.03294 0.16389 C 0.0332 0.16597 0.03307 0.16828 0.03372 0.16991 C 0.03424 0.17106 0.03555 0.17037 0.0362 0.17129 C 0.03698 0.17245 0.03711 0.17453 0.03789 0.17569 C 0.0388 0.17731 0.0401 0.17847 0.04114 0.18009 C 0.04505 0.18611 0.04193 0.18333 0.04609 0.18588 C 0.05169 0.19606 0.04909 0.19236 0.05351 0.19768 C 0.05651 0.20578 0.05351 0.19884 0.05755 0.20486 C 0.05846 0.20625 0.05911 0.2081 0.06002 0.20926 C 0.06159 0.21157 0.06315 0.21412 0.06497 0.21528 C 0.0737 0.22037 0.06706 0.21713 0.07982 0.21967 C 0.08932 0.22129 0.08607 0.22291 0.09961 0.22407 C 0.11146 0.225 0.12331 0.225 0.13502 0.22546 C 0.1375 0.22662 0.13997 0.22778 0.14245 0.22847 C 0.14492 0.22893 0.14739 0.2294 0.14987 0.22986 C 0.15156 0.23078 0.15325 0.23171 0.15482 0.23287 C 0.15755 0.23472 0.16015 0.2375 0.16302 0.23866 C 0.16797 0.24074 0.16523 0.23981 0.17135 0.24166 C 0.18307 0.24861 0.17083 0.24166 0.17956 0.24606 C 0.18581 0.24907 0.17721 0.24629 0.18945 0.25046 C 0.1914 0.25092 0.19323 0.25139 0.19518 0.25185 C 0.20039 0.25486 0.19583 0.25254 0.20508 0.25486 C 0.21354 0.25671 0.20677 0.25532 0.21328 0.25764 C 0.21497 0.25833 0.21667 0.25879 0.21823 0.25926 C 0.22239 0.26157 0.21927 0.25995 0.22487 0.26203 C 0.22734 0.26296 0.22982 0.26435 0.23229 0.26504 C 0.23528 0.26574 0.23828 0.26597 0.2414 0.26643 C 0.24349 0.2669 0.2457 0.26736 0.24792 0.26805 L 0.25456 0.27083 C 0.26523 0.27569 0.25664 0.27222 0.28086 0.27384 C 0.28463 0.27824 0.28255 0.27662 0.28828 0.27824 C 0.29557 0.28009 0.29453 0.27986 0.30312 0.28125 C 0.3043 0.28171 0.30534 0.28217 0.30638 0.28264 C 0.30807 0.2831 0.30976 0.2831 0.31133 0.28403 C 0.31237 0.28472 0.31302 0.28611 0.3138 0.28703 C 0.31797 0.29791 0.31263 0.28449 0.31797 0.29583 C 0.31862 0.29722 0.31888 0.29907 0.31966 0.30023 C 0.32057 0.30162 0.32187 0.30208 0.32292 0.30301 C 0.32383 0.30393 0.32461 0.30509 0.32539 0.30602 C 0.32917 0.3162 0.32799 0.31157 0.32956 0.31921 C 0.32982 0.32361 0.32995 0.32801 0.33034 0.33241 C 0.3306 0.33588 0.33138 0.33935 0.33203 0.34259 C 0.33229 0.34745 0.33229 0.35254 0.33281 0.35741 C 0.33307 0.36041 0.33398 0.36319 0.3345 0.3662 C 0.33542 0.37338 0.33489 0.37014 0.33607 0.37639 C 0.33698 0.38611 0.3362 0.38241 0.33776 0.38819 L 0.33776 0.38819 L 0.33945 0.38819 " pathEditMode="relative" ptsTypes="AAAAAAAAAAAAAAAAAAAAAAAAAAAAAAAAAAAAAAAAAAAAAAAAAAAAAAAAAAAAAAA">
                                      <p:cBhvr>
                                        <p:cTn id="68" dur="2000" fill="hold"/>
                                        <p:tgtEl>
                                          <p:spTgt spid="73"/>
                                        </p:tgtEl>
                                        <p:attrNameLst>
                                          <p:attrName>ppt_x</p:attrName>
                                          <p:attrName>ppt_y</p:attrName>
                                        </p:attrNameLst>
                                      </p:cBhvr>
                                    </p:animMotion>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1">
                                            <p:graphicEl>
                                              <a:dgm id="{27C2E3E7-0880-400F-A0D5-1C44E0ED82BF}"/>
                                            </p:graphic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1">
                                            <p:graphicEl>
                                              <a:dgm id="{147E4C04-4DE7-4B99-BF00-6B1E6D4A2A3C}"/>
                                            </p:graphicEl>
                                          </p:spTgt>
                                        </p:tgtEl>
                                        <p:attrNameLst>
                                          <p:attrName>style.visibility</p:attrName>
                                        </p:attrNameLst>
                                      </p:cBhvr>
                                      <p:to>
                                        <p:strVal val="visible"/>
                                      </p:to>
                                    </p:set>
                                  </p:childTnLst>
                                </p:cTn>
                              </p:par>
                            </p:childTnLst>
                          </p:cTn>
                        </p:par>
                        <p:par>
                          <p:cTn id="75" fill="hold">
                            <p:stCondLst>
                              <p:cond delay="0"/>
                            </p:stCondLst>
                            <p:childTnLst>
                              <p:par>
                                <p:cTn id="76" presetID="22" presetClass="entr" presetSubtype="2" fill="hold" nodeType="afterEffect">
                                  <p:stCondLst>
                                    <p:cond delay="0"/>
                                  </p:stCondLst>
                                  <p:childTnLst>
                                    <p:set>
                                      <p:cBhvr>
                                        <p:cTn id="77" dur="1" fill="hold">
                                          <p:stCondLst>
                                            <p:cond delay="0"/>
                                          </p:stCondLst>
                                        </p:cTn>
                                        <p:tgtEl>
                                          <p:spTgt spid="74"/>
                                        </p:tgtEl>
                                        <p:attrNameLst>
                                          <p:attrName>style.visibility</p:attrName>
                                        </p:attrNameLst>
                                      </p:cBhvr>
                                      <p:to>
                                        <p:strVal val="visible"/>
                                      </p:to>
                                    </p:set>
                                    <p:animEffect transition="in" filter="wipe(right)">
                                      <p:cBhvr>
                                        <p:cTn id="78" dur="500"/>
                                        <p:tgtEl>
                                          <p:spTgt spid="74"/>
                                        </p:tgtEl>
                                      </p:cBhvr>
                                    </p:animEffect>
                                  </p:childTnLst>
                                </p:cTn>
                              </p:par>
                              <p:par>
                                <p:cTn id="79" presetID="1" presetClass="entr" presetSubtype="0" fill="hold" grpId="0" nodeType="withEffect">
                                  <p:stCondLst>
                                    <p:cond delay="0"/>
                                  </p:stCondLst>
                                  <p:childTnLst>
                                    <p:set>
                                      <p:cBhvr>
                                        <p:cTn id="80" dur="1" fill="hold">
                                          <p:stCondLst>
                                            <p:cond delay="0"/>
                                          </p:stCondLst>
                                        </p:cTn>
                                        <p:tgtEl>
                                          <p:spTgt spid="31">
                                            <p:graphicEl>
                                              <a:dgm id="{C3941FC0-DDFB-4907-9DA1-08ACCD3DCAB0}"/>
                                            </p:graphic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2" nodeType="clickEffect">
                                  <p:stCondLst>
                                    <p:cond delay="0"/>
                                  </p:stCondLst>
                                  <p:childTnLst>
                                    <p:set>
                                      <p:cBhvr>
                                        <p:cTn id="84" dur="1" fill="hold">
                                          <p:stCondLst>
                                            <p:cond delay="0"/>
                                          </p:stCondLst>
                                        </p:cTn>
                                        <p:tgtEl>
                                          <p:spTgt spid="73"/>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74"/>
                                        </p:tgtEl>
                                        <p:attrNameLst>
                                          <p:attrName>style.visibility</p:attrName>
                                        </p:attrNameLst>
                                      </p:cBhvr>
                                      <p:to>
                                        <p:strVal val="hidden"/>
                                      </p:to>
                                    </p:set>
                                  </p:childTnLst>
                                </p:cTn>
                              </p:par>
                            </p:childTnLst>
                          </p:cTn>
                        </p:par>
                        <p:par>
                          <p:cTn id="87" fill="hold">
                            <p:stCondLst>
                              <p:cond delay="0"/>
                            </p:stCondLst>
                            <p:childTnLst>
                              <p:par>
                                <p:cTn id="88" presetID="22" presetClass="entr" presetSubtype="2" fill="hold" grpId="0" nodeType="afterEffect">
                                  <p:stCondLst>
                                    <p:cond delay="0"/>
                                  </p:stCondLst>
                                  <p:childTnLst>
                                    <p:set>
                                      <p:cBhvr>
                                        <p:cTn id="89" dur="1" fill="hold">
                                          <p:stCondLst>
                                            <p:cond delay="0"/>
                                          </p:stCondLst>
                                        </p:cTn>
                                        <p:tgtEl>
                                          <p:spTgt spid="70"/>
                                        </p:tgtEl>
                                        <p:attrNameLst>
                                          <p:attrName>style.visibility</p:attrName>
                                        </p:attrNameLst>
                                      </p:cBhvr>
                                      <p:to>
                                        <p:strVal val="visible"/>
                                      </p:to>
                                    </p:set>
                                    <p:animEffect transition="in" filter="wipe(right)">
                                      <p:cBhvr>
                                        <p:cTn id="90" dur="500"/>
                                        <p:tgtEl>
                                          <p:spTgt spid="70"/>
                                        </p:tgtEl>
                                      </p:cBhvr>
                                    </p:animEffect>
                                  </p:childTnLst>
                                </p:cTn>
                              </p:par>
                              <p:par>
                                <p:cTn id="91" presetID="22" presetClass="entr" presetSubtype="2" fill="hold" grpId="0" nodeType="withEffect">
                                  <p:stCondLst>
                                    <p:cond delay="0"/>
                                  </p:stCondLst>
                                  <p:childTnLst>
                                    <p:set>
                                      <p:cBhvr>
                                        <p:cTn id="92" dur="1" fill="hold">
                                          <p:stCondLst>
                                            <p:cond delay="0"/>
                                          </p:stCondLst>
                                        </p:cTn>
                                        <p:tgtEl>
                                          <p:spTgt spid="69"/>
                                        </p:tgtEl>
                                        <p:attrNameLst>
                                          <p:attrName>style.visibility</p:attrName>
                                        </p:attrNameLst>
                                      </p:cBhvr>
                                      <p:to>
                                        <p:strVal val="visible"/>
                                      </p:to>
                                    </p:set>
                                    <p:animEffect transition="in" filter="wipe(right)">
                                      <p:cBhvr>
                                        <p:cTn id="93" dur="500"/>
                                        <p:tgtEl>
                                          <p:spTgt spid="69"/>
                                        </p:tgtEl>
                                      </p:cBhvr>
                                    </p:animEffect>
                                  </p:childTnLst>
                                </p:cTn>
                              </p:par>
                              <p:par>
                                <p:cTn id="94" presetID="22" presetClass="entr" presetSubtype="8" fill="hold" nodeType="with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wipe(left)">
                                      <p:cBhvr>
                                        <p:cTn id="96" dur="500"/>
                                        <p:tgtEl>
                                          <p:spTgt spid="38"/>
                                        </p:tgtEl>
                                      </p:cBhvr>
                                    </p:animEffect>
                                  </p:childTnLst>
                                </p:cTn>
                              </p:par>
                              <p:par>
                                <p:cTn id="97" presetID="22" presetClass="entr" presetSubtype="8" fill="hold" nodeType="with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left)">
                                      <p:cBhvr>
                                        <p:cTn id="99" dur="500"/>
                                        <p:tgtEl>
                                          <p:spTgt spid="43"/>
                                        </p:tgtEl>
                                      </p:cBhvr>
                                    </p:animEffect>
                                  </p:childTnLst>
                                </p:cTn>
                              </p:par>
                              <p:par>
                                <p:cTn id="100" presetID="22" presetClass="entr" presetSubtype="8" fill="hold" nodeType="with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wipe(left)">
                                      <p:cBhvr>
                                        <p:cTn id="102" dur="500"/>
                                        <p:tgtEl>
                                          <p:spTgt spid="46"/>
                                        </p:tgtEl>
                                      </p:cBhvr>
                                    </p:animEffect>
                                  </p:childTnLst>
                                </p:cTn>
                              </p:par>
                              <p:par>
                                <p:cTn id="103" presetID="22" presetClass="entr" presetSubtype="8" fill="hold" nodeType="withEffect">
                                  <p:stCondLst>
                                    <p:cond delay="0"/>
                                  </p:stCondLst>
                                  <p:childTnLst>
                                    <p:set>
                                      <p:cBhvr>
                                        <p:cTn id="104" dur="1" fill="hold">
                                          <p:stCondLst>
                                            <p:cond delay="0"/>
                                          </p:stCondLst>
                                        </p:cTn>
                                        <p:tgtEl>
                                          <p:spTgt spid="41"/>
                                        </p:tgtEl>
                                        <p:attrNameLst>
                                          <p:attrName>style.visibility</p:attrName>
                                        </p:attrNameLst>
                                      </p:cBhvr>
                                      <p:to>
                                        <p:strVal val="visible"/>
                                      </p:to>
                                    </p:set>
                                    <p:animEffect transition="in" filter="wipe(left)">
                                      <p:cBhvr>
                                        <p:cTn id="10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1" grpId="0" uiExpand="1">
        <p:bldSub>
          <a:bldDgm bld="one"/>
        </p:bldSub>
      </p:bldGraphic>
      <p:bldP spid="69" grpId="0" animBg="1"/>
      <p:bldP spid="70" grpId="0"/>
      <p:bldP spid="73" grpId="0" animBg="1"/>
      <p:bldP spid="73" grpId="1" animBg="1"/>
      <p:bldP spid="73"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9188115" y="631615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23</a:t>
            </a:fld>
            <a:endParaRPr lang="en-US" dirty="0"/>
          </a:p>
        </p:txBody>
      </p:sp>
      <p:sp>
        <p:nvSpPr>
          <p:cNvPr id="8" name="Title 5"/>
          <p:cNvSpPr>
            <a:spLocks noGrp="1"/>
          </p:cNvSpPr>
          <p:nvPr>
            <p:ph type="title"/>
          </p:nvPr>
        </p:nvSpPr>
        <p:spPr>
          <a:xfrm>
            <a:off x="417831" y="368010"/>
            <a:ext cx="11356337" cy="861774"/>
          </a:xfrm>
        </p:spPr>
        <p:txBody>
          <a:bodyPr/>
          <a:lstStyle/>
          <a:p>
            <a:r>
              <a:rPr lang="en-US" sz="3200" dirty="0"/>
              <a:t>Fast Beam Search</a:t>
            </a:r>
            <a:br>
              <a:rPr lang="en-US" sz="3200" dirty="0"/>
            </a:br>
            <a:r>
              <a:rPr lang="en-US" sz="2400" dirty="0">
                <a:solidFill>
                  <a:srgbClr val="454545"/>
                </a:solidFill>
              </a:rPr>
              <a:t>Statistical based codebook design: performance</a:t>
            </a:r>
            <a:endParaRPr lang="en-US" sz="3200" b="1" dirty="0"/>
          </a:p>
        </p:txBody>
      </p:sp>
      <mc:AlternateContent xmlns:mc="http://schemas.openxmlformats.org/markup-compatibility/2006" xmlns:a14="http://schemas.microsoft.com/office/drawing/2010/main">
        <mc:Choice Requires="a14">
          <p:sp>
            <p:nvSpPr>
              <p:cNvPr id="7" name="Rectangle 6"/>
              <p:cNvSpPr/>
              <p:nvPr/>
            </p:nvSpPr>
            <p:spPr>
              <a:xfrm>
                <a:off x="633435" y="5408474"/>
                <a:ext cx="6820178" cy="1754326"/>
              </a:xfrm>
              <a:prstGeom prst="rect">
                <a:avLst/>
              </a:prstGeom>
            </p:spPr>
            <p:txBody>
              <a:bodyPr wrap="square">
                <a:spAutoFit/>
              </a:bodyPr>
              <a:lstStyle/>
              <a:p>
                <a:r>
                  <a:rPr lang="en-US" altLang="en-US" kern="0" dirty="0">
                    <a:solidFill>
                      <a:srgbClr val="000000"/>
                    </a:solidFill>
                  </a:rPr>
                  <a:t>Goal: </a:t>
                </a:r>
                <a:endParaRPr lang="en-US" altLang="en-US" kern="0" dirty="0">
                  <a:solidFill>
                    <a:srgbClr val="00000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n-US" altLang="en-US" kern="0">
                          <a:solidFill>
                            <a:srgbClr val="000000"/>
                          </a:solidFill>
                          <a:latin typeface="Cambria Math" panose="02040503050406030204" pitchFamily="18" charset="0"/>
                        </a:rPr>
                        <m:t>Pr</m:t>
                      </m:r>
                      <m:d>
                        <m:dPr>
                          <m:ctrlPr>
                            <a:rPr lang="en-US" altLang="en-US" i="1" kern="0">
                              <a:solidFill>
                                <a:srgbClr val="000000"/>
                              </a:solidFill>
                              <a:latin typeface="Cambria Math" panose="02040503050406030204" pitchFamily="18" charset="0"/>
                            </a:rPr>
                          </m:ctrlPr>
                        </m:dPr>
                        <m:e>
                          <m:r>
                            <a:rPr lang="en-US" altLang="en-US" i="1" kern="0">
                              <a:solidFill>
                                <a:srgbClr val="000000"/>
                              </a:solidFill>
                              <a:latin typeface="Cambria Math" panose="02040503050406030204" pitchFamily="18" charset="0"/>
                            </a:rPr>
                            <m:t>𝐺</m:t>
                          </m:r>
                          <m:r>
                            <a:rPr lang="en-US" altLang="en-US" i="1" kern="0">
                              <a:solidFill>
                                <a:srgbClr val="000000"/>
                              </a:solidFill>
                              <a:latin typeface="Cambria Math" panose="02040503050406030204" pitchFamily="18" charset="0"/>
                            </a:rPr>
                            <m:t>≥</m:t>
                          </m:r>
                          <m:sSub>
                            <m:sSubPr>
                              <m:ctrlPr>
                                <a:rPr lang="en-US" altLang="en-US" b="0" i="1" kern="0" smtClean="0">
                                  <a:solidFill>
                                    <a:srgbClr val="000000"/>
                                  </a:solidFill>
                                  <a:latin typeface="Cambria Math" panose="02040503050406030204" pitchFamily="18" charset="0"/>
                                </a:rPr>
                              </m:ctrlPr>
                            </m:sSubPr>
                            <m:e>
                              <m:r>
                                <m:rPr>
                                  <m:sty m:val="p"/>
                                </m:rPr>
                                <a:rPr lang="en-US" altLang="en-US" b="0" i="1" kern="0" smtClean="0">
                                  <a:solidFill>
                                    <a:srgbClr val="000000"/>
                                  </a:solidFill>
                                  <a:latin typeface="Cambria Math" panose="02040503050406030204" pitchFamily="18" charset="0"/>
                                </a:rPr>
                                <m:t>max</m:t>
                              </m:r>
                            </m:e>
                            <m:sub>
                              <m:r>
                                <a:rPr lang="en-US" altLang="en-US" b="0" i="1" kern="0" smtClean="0">
                                  <a:solidFill>
                                    <a:srgbClr val="000000"/>
                                  </a:solidFill>
                                  <a:latin typeface="Cambria Math" panose="02040503050406030204" pitchFamily="18" charset="0"/>
                                </a:rPr>
                                <m:t>𝐺𝑎𝑖𝑛</m:t>
                              </m:r>
                            </m:sub>
                          </m:sSub>
                          <m:r>
                            <a:rPr lang="en-US" altLang="en-US" b="0" i="1" kern="0" smtClean="0">
                              <a:solidFill>
                                <a:srgbClr val="000000"/>
                              </a:solidFill>
                              <a:latin typeface="Cambria Math" panose="02040503050406030204" pitchFamily="18" charset="0"/>
                            </a:rPr>
                            <m:t>−5</m:t>
                          </m:r>
                        </m:e>
                      </m:d>
                      <m:r>
                        <a:rPr lang="en-US" altLang="en-US" i="1" kern="0">
                          <a:solidFill>
                            <a:srgbClr val="000000"/>
                          </a:solidFill>
                          <a:latin typeface="Cambria Math" panose="02040503050406030204" pitchFamily="18" charset="0"/>
                        </a:rPr>
                        <m:t>≥</m:t>
                      </m:r>
                      <m:r>
                        <a:rPr lang="en-US" altLang="en-US" b="0" i="1" kern="0" smtClean="0">
                          <a:solidFill>
                            <a:srgbClr val="000000"/>
                          </a:solidFill>
                          <a:latin typeface="Cambria Math" panose="02040503050406030204" pitchFamily="18" charset="0"/>
                        </a:rPr>
                        <m:t>90%</m:t>
                      </m:r>
                    </m:oMath>
                  </m:oMathPara>
                </a14:m>
                <a:endParaRPr lang="en-US" altLang="en-US" b="0" kern="0" dirty="0">
                  <a:solidFill>
                    <a:srgbClr val="000000"/>
                  </a:solidFill>
                </a:endParaRPr>
              </a:p>
              <a:p>
                <a:r>
                  <a:rPr lang="en-US" dirty="0"/>
                  <a:t>Performance: </a:t>
                </a:r>
              </a:p>
              <a:p>
                <a:pPr marL="342900" indent="-342900">
                  <a:buFont typeface="Arial" panose="020B0604020202020204" pitchFamily="34" charset="0"/>
                  <a:buChar char="•"/>
                </a:pPr>
                <a14:m>
                  <m:oMath xmlns:m="http://schemas.openxmlformats.org/officeDocument/2006/math">
                    <m:r>
                      <m:rPr>
                        <m:sty m:val="p"/>
                      </m:rPr>
                      <a:rPr lang="en-US" altLang="en-US" kern="0">
                        <a:solidFill>
                          <a:srgbClr val="000000"/>
                        </a:solidFill>
                        <a:latin typeface="Cambria Math" panose="02040503050406030204" pitchFamily="18" charset="0"/>
                      </a:rPr>
                      <m:t>Pr</m:t>
                    </m:r>
                    <m:d>
                      <m:dPr>
                        <m:ctrlPr>
                          <a:rPr lang="en-US" altLang="en-US" i="1" kern="0">
                            <a:solidFill>
                              <a:srgbClr val="000000"/>
                            </a:solidFill>
                            <a:latin typeface="Cambria Math" panose="02040503050406030204" pitchFamily="18" charset="0"/>
                          </a:rPr>
                        </m:ctrlPr>
                      </m:dPr>
                      <m:e>
                        <m:r>
                          <a:rPr lang="en-US" altLang="en-US" i="1" kern="0">
                            <a:solidFill>
                              <a:srgbClr val="000000"/>
                            </a:solidFill>
                            <a:latin typeface="Cambria Math" panose="02040503050406030204" pitchFamily="18" charset="0"/>
                          </a:rPr>
                          <m:t>𝐺</m:t>
                        </m:r>
                        <m:r>
                          <a:rPr lang="en-US" altLang="en-US" i="1" kern="0">
                            <a:solidFill>
                              <a:srgbClr val="000000"/>
                            </a:solidFill>
                            <a:latin typeface="Cambria Math" panose="02040503050406030204" pitchFamily="18" charset="0"/>
                          </a:rPr>
                          <m:t>≥</m:t>
                        </m:r>
                        <m:sSub>
                          <m:sSubPr>
                            <m:ctrlPr>
                              <a:rPr lang="en-US" altLang="en-US" i="1" kern="0">
                                <a:solidFill>
                                  <a:srgbClr val="000000"/>
                                </a:solidFill>
                                <a:latin typeface="Cambria Math" panose="02040503050406030204" pitchFamily="18" charset="0"/>
                              </a:rPr>
                            </m:ctrlPr>
                          </m:sSubPr>
                          <m:e>
                            <m:r>
                              <m:rPr>
                                <m:sty m:val="p"/>
                              </m:rPr>
                              <a:rPr lang="en-US" altLang="en-US" b="0" i="1" kern="0" smtClean="0">
                                <a:solidFill>
                                  <a:srgbClr val="000000"/>
                                </a:solidFill>
                                <a:latin typeface="Cambria Math" panose="02040503050406030204" pitchFamily="18" charset="0"/>
                              </a:rPr>
                              <m:t>max</m:t>
                            </m:r>
                          </m:e>
                          <m:sub>
                            <m:r>
                              <a:rPr lang="en-US" altLang="en-US" i="1" kern="0">
                                <a:solidFill>
                                  <a:srgbClr val="000000"/>
                                </a:solidFill>
                                <a:latin typeface="Cambria Math" panose="02040503050406030204" pitchFamily="18" charset="0"/>
                              </a:rPr>
                              <m:t>𝐺𝑎𝑖𝑛</m:t>
                            </m:r>
                          </m:sub>
                        </m:sSub>
                        <m:r>
                          <a:rPr lang="en-US" altLang="en-US" i="1" kern="0">
                            <a:solidFill>
                              <a:srgbClr val="000000"/>
                            </a:solidFill>
                            <a:latin typeface="Cambria Math" panose="02040503050406030204" pitchFamily="18" charset="0"/>
                          </a:rPr>
                          <m:t>−5</m:t>
                        </m:r>
                      </m:e>
                    </m:d>
                    <m:r>
                      <a:rPr lang="en-US" altLang="en-US" i="1" kern="0">
                        <a:solidFill>
                          <a:srgbClr val="000000"/>
                        </a:solidFill>
                        <a:latin typeface="Cambria Math" panose="02040503050406030204" pitchFamily="18" charset="0"/>
                      </a:rPr>
                      <m:t>~87%</m:t>
                    </m:r>
                  </m:oMath>
                </a14:m>
                <a:endParaRPr lang="en-US" altLang="en-US" kern="0" dirty="0">
                  <a:solidFill>
                    <a:srgbClr val="000000"/>
                  </a:solidFill>
                </a:endParaRPr>
              </a:p>
              <a:p>
                <a:pPr marL="342900" indent="-342900">
                  <a:buFont typeface="Arial" panose="020B0604020202020204" pitchFamily="34" charset="0"/>
                  <a:buChar char="•"/>
                </a:pPr>
                <a14:m>
                  <m:oMath xmlns:m="http://schemas.openxmlformats.org/officeDocument/2006/math">
                    <m:r>
                      <m:rPr>
                        <m:sty m:val="p"/>
                      </m:rPr>
                      <a:rPr lang="en-US" altLang="en-US" kern="0">
                        <a:solidFill>
                          <a:srgbClr val="000000"/>
                        </a:solidFill>
                        <a:latin typeface="Cambria Math" panose="02040503050406030204" pitchFamily="18" charset="0"/>
                      </a:rPr>
                      <m:t>Pr</m:t>
                    </m:r>
                    <m:d>
                      <m:dPr>
                        <m:ctrlPr>
                          <a:rPr lang="en-US" altLang="en-US" i="1" kern="0">
                            <a:solidFill>
                              <a:srgbClr val="000000"/>
                            </a:solidFill>
                            <a:latin typeface="Cambria Math" panose="02040503050406030204" pitchFamily="18" charset="0"/>
                          </a:rPr>
                        </m:ctrlPr>
                      </m:dPr>
                      <m:e>
                        <m:r>
                          <a:rPr lang="en-US" altLang="en-US" i="1" kern="0">
                            <a:solidFill>
                              <a:srgbClr val="000000"/>
                            </a:solidFill>
                            <a:latin typeface="Cambria Math" panose="02040503050406030204" pitchFamily="18" charset="0"/>
                          </a:rPr>
                          <m:t>𝐺</m:t>
                        </m:r>
                        <m:r>
                          <a:rPr lang="en-US" altLang="en-US" i="1" kern="0">
                            <a:solidFill>
                              <a:srgbClr val="000000"/>
                            </a:solidFill>
                            <a:latin typeface="Cambria Math" panose="02040503050406030204" pitchFamily="18" charset="0"/>
                          </a:rPr>
                          <m:t>≥</m:t>
                        </m:r>
                        <m:sSub>
                          <m:sSubPr>
                            <m:ctrlPr>
                              <a:rPr lang="en-US" altLang="en-US" b="0" i="1" kern="0" smtClean="0">
                                <a:solidFill>
                                  <a:srgbClr val="000000"/>
                                </a:solidFill>
                                <a:latin typeface="Cambria Math" panose="02040503050406030204" pitchFamily="18" charset="0"/>
                              </a:rPr>
                            </m:ctrlPr>
                          </m:sSubPr>
                          <m:e>
                            <m:r>
                              <m:rPr>
                                <m:sty m:val="p"/>
                              </m:rPr>
                              <a:rPr lang="en-US" altLang="en-US" b="0" i="1" kern="0" smtClean="0">
                                <a:solidFill>
                                  <a:srgbClr val="000000"/>
                                </a:solidFill>
                                <a:latin typeface="Cambria Math" panose="02040503050406030204" pitchFamily="18" charset="0"/>
                              </a:rPr>
                              <m:t>max</m:t>
                            </m:r>
                          </m:e>
                          <m:sub>
                            <m:r>
                              <a:rPr lang="en-US" altLang="en-US" i="1" kern="0">
                                <a:solidFill>
                                  <a:srgbClr val="000000"/>
                                </a:solidFill>
                                <a:latin typeface="Cambria Math" panose="02040503050406030204" pitchFamily="18" charset="0"/>
                              </a:rPr>
                              <m:t>𝐺𝑎𝑖𝑛</m:t>
                            </m:r>
                          </m:sub>
                        </m:sSub>
                        <m:r>
                          <a:rPr lang="en-US" altLang="en-US" i="1" kern="0">
                            <a:solidFill>
                              <a:srgbClr val="000000"/>
                            </a:solidFill>
                            <a:latin typeface="Cambria Math" panose="02040503050406030204" pitchFamily="18" charset="0"/>
                          </a:rPr>
                          <m:t>−6</m:t>
                        </m:r>
                      </m:e>
                    </m:d>
                    <m:r>
                      <a:rPr lang="en-US" altLang="en-US" i="1" kern="0">
                        <a:solidFill>
                          <a:srgbClr val="000000"/>
                        </a:solidFill>
                        <a:latin typeface="Cambria Math" panose="02040503050406030204" pitchFamily="18" charset="0"/>
                      </a:rPr>
                      <m:t>~96%</m:t>
                    </m:r>
                  </m:oMath>
                </a14:m>
                <a:endParaRPr lang="en-US" altLang="en-US" kern="0" dirty="0">
                  <a:solidFill>
                    <a:srgbClr val="000000"/>
                  </a:solidFill>
                </a:endParaRPr>
              </a:p>
              <a:p>
                <a:endParaRPr lang="en-US" altLang="en-US" b="0" kern="0" dirty="0">
                  <a:solidFill>
                    <a:srgbClr val="00000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633435" y="5408474"/>
                <a:ext cx="6820178" cy="1754326"/>
              </a:xfrm>
              <a:prstGeom prst="rect">
                <a:avLst/>
              </a:prstGeom>
              <a:blipFill>
                <a:blip r:embed="rId3"/>
                <a:stretch>
                  <a:fillRect l="-804" t="-13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2794355379"/>
                  </p:ext>
                </p:extLst>
              </p:nvPr>
            </p:nvGraphicFramePr>
            <p:xfrm>
              <a:off x="7239000" y="1564547"/>
              <a:ext cx="3070058" cy="3714909"/>
            </p:xfrm>
            <a:graphic>
              <a:graphicData uri="http://schemas.openxmlformats.org/drawingml/2006/table">
                <a:tbl>
                  <a:tblPr firstRow="1" bandRow="1">
                    <a:tableStyleId>{5C22544A-7EE6-4342-B048-85BDC9FD1C3A}</a:tableStyleId>
                  </a:tblPr>
                  <a:tblGrid>
                    <a:gridCol w="1535029">
                      <a:extLst>
                        <a:ext uri="{9D8B030D-6E8A-4147-A177-3AD203B41FA5}">
                          <a16:colId xmlns:a16="http://schemas.microsoft.com/office/drawing/2014/main" val="708565319"/>
                        </a:ext>
                      </a:extLst>
                    </a:gridCol>
                    <a:gridCol w="1535029">
                      <a:extLst>
                        <a:ext uri="{9D8B030D-6E8A-4147-A177-3AD203B41FA5}">
                          <a16:colId xmlns:a16="http://schemas.microsoft.com/office/drawing/2014/main" val="1329361837"/>
                        </a:ext>
                      </a:extLst>
                    </a:gridCol>
                  </a:tblGrid>
                  <a:tr h="3377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𝐷𝑖</m:t>
                                </m:r>
                                <m:sSub>
                                  <m:sSubPr>
                                    <m:ctrlPr>
                                      <a:rPr lang="en-US" sz="1400" i="1" dirty="0" smtClean="0">
                                        <a:solidFill>
                                          <a:schemeClr val="tx1"/>
                                        </a:solidFill>
                                        <a:latin typeface="Cambria Math" panose="02040503050406030204" pitchFamily="18" charset="0"/>
                                      </a:rPr>
                                    </m:ctrlPr>
                                  </m:sSubPr>
                                  <m:e>
                                    <m:r>
                                      <a:rPr lang="en-US" sz="1400" i="1" dirty="0" smtClean="0">
                                        <a:solidFill>
                                          <a:schemeClr val="tx1"/>
                                        </a:solidFill>
                                        <a:latin typeface="Cambria Math" panose="02040503050406030204" pitchFamily="18" charset="0"/>
                                      </a:rPr>
                                      <m:t>𝑟</m:t>
                                    </m:r>
                                  </m:e>
                                  <m:sub>
                                    <m:r>
                                      <a:rPr lang="en-US" sz="1400" i="1" dirty="0" smtClean="0">
                                        <a:solidFill>
                                          <a:schemeClr val="tx1"/>
                                        </a:solidFill>
                                        <a:latin typeface="Cambria Math" panose="02040503050406030204" pitchFamily="18" charset="0"/>
                                      </a:rPr>
                                      <m:t>𝑖</m:t>
                                    </m:r>
                                  </m:sub>
                                </m:sSub>
                              </m:oMath>
                            </m:oMathPara>
                          </a14:m>
                          <a:endParaRPr lang="en-US" sz="1400" dirty="0">
                            <a:solidFill>
                              <a:schemeClr val="tx1"/>
                            </a:solidFill>
                          </a:endParaRPr>
                        </a:p>
                      </a:txBody>
                      <a:tcPr>
                        <a:lnB w="12700" cap="flat" cmpd="sng" algn="ctr">
                          <a:solidFill>
                            <a:schemeClr val="tx1"/>
                          </a:solidFill>
                          <a:prstDash val="sysDot"/>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sSub>
                                  <m:sSubPr>
                                    <m:ctrlPr>
                                      <a:rPr lang="en-US" sz="1400" b="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𝑊</m:t>
                                    </m:r>
                                  </m:e>
                                  <m:sub>
                                    <m:r>
                                      <a:rPr lang="en-US" sz="1400" b="0" i="1" smtClean="0">
                                        <a:solidFill>
                                          <a:schemeClr val="tx1"/>
                                        </a:solidFill>
                                        <a:latin typeface="Cambria Math" panose="02040503050406030204" pitchFamily="18" charset="0"/>
                                      </a:rPr>
                                      <m:t>𝑖</m:t>
                                    </m:r>
                                  </m:sub>
                                </m:sSub>
                              </m:oMath>
                            </m:oMathPara>
                          </a14:m>
                          <a:endParaRPr lang="en-US" sz="1400" dirty="0">
                            <a:solidFill>
                              <a:schemeClr val="tx1"/>
                            </a:solidFill>
                          </a:endParaRPr>
                        </a:p>
                      </a:txBody>
                      <a:tcPr>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199513339"/>
                      </a:ext>
                    </a:extLst>
                  </a:tr>
                  <a:tr h="3377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13</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400" dirty="0"/>
                            <a:t>16</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605067996"/>
                      </a:ext>
                    </a:extLst>
                  </a:tr>
                  <a:tr h="3377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63</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400" dirty="0"/>
                            <a:t>23</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970953536"/>
                      </a:ext>
                    </a:extLst>
                  </a:tr>
                  <a:tr h="3377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205</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22</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536567705"/>
                      </a:ext>
                    </a:extLst>
                  </a:tr>
                  <a:tr h="3377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226</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26</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716816145"/>
                      </a:ext>
                    </a:extLst>
                  </a:tr>
                  <a:tr h="3377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242</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17</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68036068"/>
                      </a:ext>
                    </a:extLst>
                  </a:tr>
                  <a:tr h="3377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253</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24</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522141186"/>
                      </a:ext>
                    </a:extLst>
                  </a:tr>
                  <a:tr h="3377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289 </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20</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035191360"/>
                      </a:ext>
                    </a:extLst>
                  </a:tr>
                  <a:tr h="3377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306</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38</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82816209"/>
                      </a:ext>
                    </a:extLst>
                  </a:tr>
                  <a:tr h="3377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324 </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24</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476628429"/>
                      </a:ext>
                    </a:extLst>
                  </a:tr>
                  <a:tr h="3377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344</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17</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324120593"/>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2794355379"/>
                  </p:ext>
                </p:extLst>
              </p:nvPr>
            </p:nvGraphicFramePr>
            <p:xfrm>
              <a:off x="7239000" y="1564547"/>
              <a:ext cx="3070058" cy="3714909"/>
            </p:xfrm>
            <a:graphic>
              <a:graphicData uri="http://schemas.openxmlformats.org/drawingml/2006/table">
                <a:tbl>
                  <a:tblPr firstRow="1" bandRow="1">
                    <a:tableStyleId>{5C22544A-7EE6-4342-B048-85BDC9FD1C3A}</a:tableStyleId>
                  </a:tblPr>
                  <a:tblGrid>
                    <a:gridCol w="1535029">
                      <a:extLst>
                        <a:ext uri="{9D8B030D-6E8A-4147-A177-3AD203B41FA5}">
                          <a16:colId xmlns:a16="http://schemas.microsoft.com/office/drawing/2014/main" val="708565319"/>
                        </a:ext>
                      </a:extLst>
                    </a:gridCol>
                    <a:gridCol w="1535029">
                      <a:extLst>
                        <a:ext uri="{9D8B030D-6E8A-4147-A177-3AD203B41FA5}">
                          <a16:colId xmlns:a16="http://schemas.microsoft.com/office/drawing/2014/main" val="1329361837"/>
                        </a:ext>
                      </a:extLst>
                    </a:gridCol>
                  </a:tblGrid>
                  <a:tr h="337719">
                    <a:tc>
                      <a:txBody>
                        <a:bodyPr/>
                        <a:lstStyle/>
                        <a:p>
                          <a:endParaRPr lang="en-US"/>
                        </a:p>
                      </a:txBody>
                      <a:tcPr>
                        <a:lnB w="12700" cap="flat" cmpd="sng" algn="ctr">
                          <a:solidFill>
                            <a:schemeClr val="tx1"/>
                          </a:solidFill>
                          <a:prstDash val="sysDot"/>
                          <a:round/>
                          <a:headEnd type="none" w="med" len="med"/>
                          <a:tailEnd type="none" w="med" len="med"/>
                        </a:lnB>
                        <a:blipFill>
                          <a:blip r:embed="rId4"/>
                          <a:stretch>
                            <a:fillRect l="-395" t="-1786" r="-100395" b="-998214"/>
                          </a:stretch>
                        </a:blipFill>
                      </a:tcPr>
                    </a:tc>
                    <a:tc>
                      <a:txBody>
                        <a:bodyPr/>
                        <a:lstStyle/>
                        <a:p>
                          <a:endParaRPr lang="en-US"/>
                        </a:p>
                      </a:txBody>
                      <a:tcPr>
                        <a:lnB w="12700" cap="flat" cmpd="sng" algn="ctr">
                          <a:solidFill>
                            <a:schemeClr val="tx1"/>
                          </a:solidFill>
                          <a:prstDash val="sysDot"/>
                          <a:round/>
                          <a:headEnd type="none" w="med" len="med"/>
                          <a:tailEnd type="none" w="med" len="med"/>
                        </a:lnB>
                        <a:blipFill>
                          <a:blip r:embed="rId4"/>
                          <a:stretch>
                            <a:fillRect l="-100794" t="-1786" r="-794" b="-998214"/>
                          </a:stretch>
                        </a:blipFill>
                      </a:tcPr>
                    </a:tc>
                    <a:extLst>
                      <a:ext uri="{0D108BD9-81ED-4DB2-BD59-A6C34878D82A}">
                        <a16:rowId xmlns:a16="http://schemas.microsoft.com/office/drawing/2014/main" val="2199513339"/>
                      </a:ext>
                    </a:extLst>
                  </a:tr>
                  <a:tr h="3377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13</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400" dirty="0"/>
                            <a:t>16</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605067996"/>
                      </a:ext>
                    </a:extLst>
                  </a:tr>
                  <a:tr h="3377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63</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algn="ctr"/>
                          <a:r>
                            <a:rPr lang="en-US" sz="1400" dirty="0"/>
                            <a:t>23</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970953536"/>
                      </a:ext>
                    </a:extLst>
                  </a:tr>
                  <a:tr h="3377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205</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22</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536567705"/>
                      </a:ext>
                    </a:extLst>
                  </a:tr>
                  <a:tr h="3377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226</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26</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716816145"/>
                      </a:ext>
                    </a:extLst>
                  </a:tr>
                  <a:tr h="3377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242</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17</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68036068"/>
                      </a:ext>
                    </a:extLst>
                  </a:tr>
                  <a:tr h="3377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253</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24</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522141186"/>
                      </a:ext>
                    </a:extLst>
                  </a:tr>
                  <a:tr h="3377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289 </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20</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035191360"/>
                      </a:ext>
                    </a:extLst>
                  </a:tr>
                  <a:tr h="3377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306</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38</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82816209"/>
                      </a:ext>
                    </a:extLst>
                  </a:tr>
                  <a:tr h="3377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324 </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24</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476628429"/>
                      </a:ext>
                    </a:extLst>
                  </a:tr>
                  <a:tr h="3377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344</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17</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324120593"/>
                      </a:ext>
                    </a:extLst>
                  </a:tr>
                </a:tbl>
              </a:graphicData>
            </a:graphic>
          </p:graphicFrame>
        </mc:Fallback>
      </mc:AlternateContent>
      <mc:AlternateContent xmlns:mc="http://schemas.openxmlformats.org/markup-compatibility/2006" xmlns:a14="http://schemas.microsoft.com/office/drawing/2010/main">
        <mc:Choice Requires="a14">
          <p:sp>
            <p:nvSpPr>
              <p:cNvPr id="10" name="Rectangle 9"/>
              <p:cNvSpPr/>
              <p:nvPr/>
            </p:nvSpPr>
            <p:spPr>
              <a:xfrm>
                <a:off x="6706590" y="5791200"/>
                <a:ext cx="5067578" cy="1200329"/>
              </a:xfrm>
              <a:prstGeom prst="rect">
                <a:avLst/>
              </a:prstGeom>
            </p:spPr>
            <p:txBody>
              <a:bodyPr wrap="square">
                <a:spAutoFit/>
              </a:bodyPr>
              <a:lstStyle/>
              <a:p>
                <a:pPr marL="342900" indent="-342900">
                  <a:buFont typeface="Arial" panose="020B0604020202020204" pitchFamily="34" charset="0"/>
                  <a:buChar char="•"/>
                </a:pPr>
                <a:r>
                  <a:rPr lang="en-US" dirty="0"/>
                  <a:t>Average maximum gain: </a:t>
                </a:r>
                <a14:m>
                  <m:oMath xmlns:m="http://schemas.openxmlformats.org/officeDocument/2006/math">
                    <m:r>
                      <a:rPr lang="en-US" b="0" i="1" smtClean="0">
                        <a:latin typeface="Cambria Math" panose="02040503050406030204" pitchFamily="18" charset="0"/>
                      </a:rPr>
                      <m:t>40</m:t>
                    </m:r>
                  </m:oMath>
                </a14:m>
                <a:r>
                  <a:rPr lang="en-US" dirty="0"/>
                  <a:t>dB</a:t>
                </a:r>
              </a:p>
              <a:p>
                <a:pPr marL="342900" indent="-342900">
                  <a:buFont typeface="Arial" panose="020B0604020202020204" pitchFamily="34" charset="0"/>
                  <a:buChar char="•"/>
                </a:pPr>
                <a:r>
                  <a:rPr lang="en-US" b="1" dirty="0">
                    <a:solidFill>
                      <a:srgbClr val="FF0000"/>
                    </a:solidFill>
                  </a:rPr>
                  <a:t>97% beam searching time reduction compared to exhaustive search</a:t>
                </a:r>
              </a:p>
              <a:p>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6706590" y="5791200"/>
                <a:ext cx="5067578" cy="1200329"/>
              </a:xfrm>
              <a:prstGeom prst="rect">
                <a:avLst/>
              </a:prstGeom>
              <a:blipFill>
                <a:blip r:embed="rId5"/>
                <a:stretch>
                  <a:fillRect l="-722" t="-2030"/>
                </a:stretch>
              </a:blipFill>
            </p:spPr>
            <p:txBody>
              <a:bodyPr/>
              <a:lstStyle/>
              <a:p>
                <a:r>
                  <a:rPr lang="en-US">
                    <a:noFill/>
                  </a:rPr>
                  <a:t> </a:t>
                </a:r>
              </a:p>
            </p:txBody>
          </p:sp>
        </mc:Fallback>
      </mc:AlternateContent>
      <p:pic>
        <p:nvPicPr>
          <p:cNvPr id="2" name="Picture 1"/>
          <p:cNvPicPr>
            <a:picLocks noChangeAspect="1"/>
          </p:cNvPicPr>
          <p:nvPr/>
        </p:nvPicPr>
        <p:blipFill>
          <a:blip r:embed="rId6"/>
          <a:stretch>
            <a:fillRect/>
          </a:stretch>
        </p:blipFill>
        <p:spPr>
          <a:xfrm>
            <a:off x="497840" y="1254981"/>
            <a:ext cx="5588000" cy="4334042"/>
          </a:xfrm>
          <a:prstGeom prst="rect">
            <a:avLst/>
          </a:prstGeom>
        </p:spPr>
      </p:pic>
    </p:spTree>
    <p:extLst>
      <p:ext uri="{BB962C8B-B14F-4D97-AF65-F5344CB8AC3E}">
        <p14:creationId xmlns:p14="http://schemas.microsoft.com/office/powerpoint/2010/main" val="1434358133"/>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499574" y="236691"/>
            <a:ext cx="9799320" cy="1002839"/>
          </a:xfrm>
          <a:prstGeom prst="rect">
            <a:avLst/>
          </a:prstGeom>
        </p:spPr>
        <p:txBody>
          <a:bodyPr vert="horz" wrap="square" lIns="0" tIns="109220" rIns="0" bIns="0" rtlCol="0">
            <a:spAutoFit/>
          </a:bodyPr>
          <a:lstStyle/>
          <a:p>
            <a:pPr marL="12700" algn="l">
              <a:lnSpc>
                <a:spcPct val="100000"/>
              </a:lnSpc>
              <a:spcBef>
                <a:spcPts val="860"/>
              </a:spcBef>
            </a:pPr>
            <a:r>
              <a:rPr lang="en-US" dirty="0"/>
              <a:t>Fast Beam Search</a:t>
            </a:r>
            <a:br>
              <a:rPr lang="en-US" sz="4400" dirty="0"/>
            </a:br>
            <a:r>
              <a:rPr lang="en-US" sz="2400" dirty="0">
                <a:solidFill>
                  <a:srgbClr val="454545"/>
                </a:solidFill>
              </a:rPr>
              <a:t>Rotating devices</a:t>
            </a:r>
            <a:endParaRPr sz="2400" spc="-5" dirty="0"/>
          </a:p>
        </p:txBody>
      </p:sp>
      <mc:AlternateContent xmlns:mc="http://schemas.openxmlformats.org/markup-compatibility/2006" xmlns:a14="http://schemas.microsoft.com/office/drawing/2010/main">
        <mc:Choice Requires="a14">
          <p:sp>
            <p:nvSpPr>
              <p:cNvPr id="19" name="object 19"/>
              <p:cNvSpPr txBox="1"/>
              <p:nvPr/>
            </p:nvSpPr>
            <p:spPr>
              <a:xfrm>
                <a:off x="2410850" y="4316714"/>
                <a:ext cx="5864739" cy="1929374"/>
              </a:xfrm>
              <a:prstGeom prst="rect">
                <a:avLst/>
              </a:prstGeom>
            </p:spPr>
            <p:txBody>
              <a:bodyPr vert="horz" wrap="square" lIns="0" tIns="51435" rIns="0" bIns="0" rtlCol="0">
                <a:spAutoFit/>
              </a:bodyPr>
              <a:lstStyle/>
              <a:p>
                <a:pPr marL="12700" marR="0" lvl="0" indent="0" algn="l" defTabSz="914400" rtl="0" eaLnBrk="1" fontAlgn="auto" latinLnBrk="0" hangingPunct="1">
                  <a:lnSpc>
                    <a:spcPct val="100000"/>
                  </a:lnSpc>
                  <a:spcBef>
                    <a:spcPts val="405"/>
                  </a:spcBef>
                  <a:spcAft>
                    <a:spcPts val="0"/>
                  </a:spcAft>
                  <a:buClrTx/>
                  <a:buSzTx/>
                  <a:buFontTx/>
                  <a:buNone/>
                  <a:tabLst/>
                  <a:defRPr/>
                </a:pPr>
                <a:r>
                  <a:rPr lang="en-US" sz="2400" spc="-5" dirty="0">
                    <a:solidFill>
                      <a:srgbClr val="0D4861"/>
                    </a:solidFill>
                    <a:latin typeface="Microsoft Sans Serif"/>
                    <a:cs typeface="Microsoft Sans Serif"/>
                  </a:rPr>
                  <a:t>New devices with large antenna array and codebook size</a:t>
                </a:r>
              </a:p>
              <a:p>
                <a:pPr marL="298450" marR="0" lvl="0" indent="-285750" algn="l" defTabSz="914400" rtl="0" eaLnBrk="1" fontAlgn="auto" latinLnBrk="0" hangingPunct="1">
                  <a:lnSpc>
                    <a:spcPct val="100000"/>
                  </a:lnSpc>
                  <a:spcBef>
                    <a:spcPts val="405"/>
                  </a:spcBef>
                  <a:spcAft>
                    <a:spcPts val="0"/>
                  </a:spcAft>
                  <a:buClrTx/>
                  <a:buSzTx/>
                  <a:buFont typeface="Arial" panose="020B0604020202020204" pitchFamily="34" charset="0"/>
                  <a:buChar char="•"/>
                  <a:tabLst/>
                  <a:defRPr/>
                </a:pPr>
                <a:r>
                  <a:rPr lang="en-US" sz="1600" spc="-10" dirty="0">
                    <a:solidFill>
                      <a:srgbClr val="7E7E7E"/>
                    </a:solidFill>
                    <a:cs typeface="Microsoft Sans Serif"/>
                  </a:rPr>
                  <a:t>Example: 4x4 </a:t>
                </a:r>
                <a:r>
                  <a:rPr lang="en-US" sz="1600" spc="-10" dirty="0" err="1">
                    <a:solidFill>
                      <a:srgbClr val="7E7E7E"/>
                    </a:solidFill>
                    <a:cs typeface="Microsoft Sans Serif"/>
                  </a:rPr>
                  <a:t>siever</a:t>
                </a:r>
                <a:r>
                  <a:rPr lang="en-US" sz="1600" spc="-10" dirty="0">
                    <a:solidFill>
                      <a:srgbClr val="7E7E7E"/>
                    </a:solidFill>
                    <a:cs typeface="Microsoft Sans Serif"/>
                  </a:rPr>
                  <a:t> URA come with </a:t>
                </a:r>
                <a14:m>
                  <m:oMath xmlns:m="http://schemas.openxmlformats.org/officeDocument/2006/math">
                    <m:sSup>
                      <m:sSupPr>
                        <m:ctrlPr>
                          <a:rPr lang="en-US" sz="1600" i="1" spc="-10" dirty="0" smtClean="0">
                            <a:solidFill>
                              <a:srgbClr val="7E7E7E"/>
                            </a:solidFill>
                            <a:latin typeface="Cambria Math" panose="02040503050406030204" pitchFamily="18" charset="0"/>
                            <a:cs typeface="Microsoft Sans Serif"/>
                          </a:rPr>
                        </m:ctrlPr>
                      </m:sSupPr>
                      <m:e>
                        <m:r>
                          <a:rPr lang="en-US" sz="1600" i="1" spc="-10" dirty="0" smtClean="0">
                            <a:solidFill>
                              <a:srgbClr val="7E7E7E"/>
                            </a:solidFill>
                            <a:latin typeface="Cambria Math" panose="02040503050406030204" pitchFamily="18" charset="0"/>
                            <a:cs typeface="Microsoft Sans Serif"/>
                          </a:rPr>
                          <m:t>900</m:t>
                        </m:r>
                      </m:e>
                      <m:sup>
                        <m:r>
                          <a:rPr lang="en-US" sz="1600" i="1" spc="-10" dirty="0" smtClean="0">
                            <a:solidFill>
                              <a:srgbClr val="7E7E7E"/>
                            </a:solidFill>
                            <a:latin typeface="Cambria Math" panose="02040503050406030204" pitchFamily="18" charset="0"/>
                            <a:cs typeface="Microsoft Sans Serif"/>
                          </a:rPr>
                          <m:t>16</m:t>
                        </m:r>
                      </m:sup>
                    </m:sSup>
                  </m:oMath>
                </a14:m>
                <a:r>
                  <a:rPr lang="en-US" sz="1600" spc="-10" dirty="0">
                    <a:solidFill>
                      <a:srgbClr val="7E7E7E"/>
                    </a:solidFill>
                    <a:cs typeface="Microsoft Sans Serif"/>
                  </a:rPr>
                  <a:t> possible steering vectors </a:t>
                </a:r>
                <a:r>
                  <a:rPr lang="en-US" sz="1600" b="1" spc="-10" dirty="0">
                    <a:solidFill>
                      <a:srgbClr val="FF0000"/>
                    </a:solidFill>
                    <a:cs typeface="Microsoft Sans Serif"/>
                  </a:rPr>
                  <a:t>!!!!!!!!!</a:t>
                </a:r>
                <a:endParaRPr kumimoji="0" lang="en-US" sz="2400" b="1" i="0" u="none" strike="noStrike" kern="1200" cap="none" spc="-5" normalizeH="0" baseline="0" noProof="0" dirty="0">
                  <a:ln>
                    <a:noFill/>
                  </a:ln>
                  <a:solidFill>
                    <a:srgbClr val="FF0000"/>
                  </a:solidFill>
                  <a:effectLst/>
                  <a:uLnTx/>
                  <a:uFillTx/>
                  <a:latin typeface="Microsoft Sans Serif"/>
                  <a:cs typeface="Microsoft Sans Serif"/>
                </a:endParaRPr>
              </a:p>
              <a:p>
                <a:pPr marL="298450" marR="0" lvl="0" indent="-285750" algn="l" defTabSz="914400" rtl="0" eaLnBrk="1" fontAlgn="auto" latinLnBrk="0" hangingPunct="1">
                  <a:lnSpc>
                    <a:spcPct val="100000"/>
                  </a:lnSpc>
                  <a:spcBef>
                    <a:spcPts val="405"/>
                  </a:spcBef>
                  <a:spcAft>
                    <a:spcPts val="0"/>
                  </a:spcAft>
                  <a:buClrTx/>
                  <a:buSzTx/>
                  <a:buFont typeface="Arial" panose="020B0604020202020204" pitchFamily="34" charset="0"/>
                  <a:buChar char="•"/>
                  <a:tabLst/>
                  <a:defRPr/>
                </a:pPr>
                <a:r>
                  <a:rPr kumimoji="0" lang="en-US" sz="1600" b="0" i="0" u="none" strike="noStrike" kern="1200" cap="none" spc="-5" normalizeH="0" baseline="0" noProof="0" dirty="0">
                    <a:ln>
                      <a:noFill/>
                    </a:ln>
                    <a:solidFill>
                      <a:srgbClr val="7E7E7E"/>
                    </a:solidFill>
                    <a:effectLst/>
                    <a:uLnTx/>
                    <a:uFillTx/>
                    <a:latin typeface="Microsoft Sans Serif"/>
                    <a:ea typeface="+mn-ea"/>
                    <a:cs typeface="Microsoft Sans Serif"/>
                  </a:rPr>
                  <a:t>Steering vector changes</a:t>
                </a:r>
                <a:r>
                  <a:rPr kumimoji="0" lang="en-US" sz="1600" b="0" i="0" u="none" strike="noStrike" kern="1200" cap="none" spc="-5" normalizeH="0" noProof="0" dirty="0">
                    <a:ln>
                      <a:noFill/>
                    </a:ln>
                    <a:solidFill>
                      <a:srgbClr val="7E7E7E"/>
                    </a:solidFill>
                    <a:effectLst/>
                    <a:uLnTx/>
                    <a:uFillTx/>
                    <a:latin typeface="Microsoft Sans Serif"/>
                    <a:ea typeface="+mn-ea"/>
                    <a:cs typeface="Microsoft Sans Serif"/>
                  </a:rPr>
                  <a:t> as the user device rotates</a:t>
                </a:r>
              </a:p>
              <a:p>
                <a:pPr marL="12700" marR="0" lvl="0" algn="l" defTabSz="914400" rtl="0" eaLnBrk="1" fontAlgn="auto" latinLnBrk="0" hangingPunct="1">
                  <a:lnSpc>
                    <a:spcPct val="100000"/>
                  </a:lnSpc>
                  <a:spcBef>
                    <a:spcPts val="405"/>
                  </a:spcBef>
                  <a:spcAft>
                    <a:spcPts val="0"/>
                  </a:spcAft>
                  <a:buClrTx/>
                  <a:buSzTx/>
                  <a:tabLst/>
                  <a:defRPr/>
                </a:pPr>
                <a:endParaRPr lang="en-US" sz="1600" spc="-5" dirty="0">
                  <a:solidFill>
                    <a:srgbClr val="7E7E7E"/>
                  </a:solidFill>
                  <a:latin typeface="Microsoft Sans Serif"/>
                  <a:cs typeface="Microsoft Sans Serif"/>
                </a:endParaRPr>
              </a:p>
            </p:txBody>
          </p:sp>
        </mc:Choice>
        <mc:Fallback xmlns="">
          <p:sp>
            <p:nvSpPr>
              <p:cNvPr id="19" name="object 19"/>
              <p:cNvSpPr txBox="1">
                <a:spLocks noRot="1" noChangeAspect="1" noMove="1" noResize="1" noEditPoints="1" noAdjustHandles="1" noChangeArrowheads="1" noChangeShapeType="1" noTextEdit="1"/>
              </p:cNvSpPr>
              <p:nvPr/>
            </p:nvSpPr>
            <p:spPr>
              <a:xfrm>
                <a:off x="2410850" y="4316714"/>
                <a:ext cx="5864739" cy="1929374"/>
              </a:xfrm>
              <a:prstGeom prst="rect">
                <a:avLst/>
              </a:prstGeom>
              <a:blipFill>
                <a:blip r:embed="rId3"/>
                <a:stretch>
                  <a:fillRect l="-2908" t="-2208" r="-935"/>
                </a:stretch>
              </a:blipFill>
            </p:spPr>
            <p:txBody>
              <a:bodyPr/>
              <a:lstStyle/>
              <a:p>
                <a:r>
                  <a:rPr lang="en-US">
                    <a:noFill/>
                  </a:rPr>
                  <a:t> </a:t>
                </a:r>
              </a:p>
            </p:txBody>
          </p:sp>
        </mc:Fallback>
      </mc:AlternateContent>
      <p:sp>
        <p:nvSpPr>
          <p:cNvPr id="20" name="object 20"/>
          <p:cNvSpPr/>
          <p:nvPr/>
        </p:nvSpPr>
        <p:spPr>
          <a:xfrm flipH="1">
            <a:off x="2245462" y="1685538"/>
            <a:ext cx="0" cy="2194560"/>
          </a:xfrm>
          <a:custGeom>
            <a:avLst/>
            <a:gdLst/>
            <a:ahLst/>
            <a:cxnLst/>
            <a:rect l="l" t="t" r="r" b="b"/>
            <a:pathLst>
              <a:path h="998854">
                <a:moveTo>
                  <a:pt x="0" y="0"/>
                </a:moveTo>
                <a:lnTo>
                  <a:pt x="0" y="998550"/>
                </a:lnTo>
              </a:path>
            </a:pathLst>
          </a:custGeom>
          <a:ln w="38100">
            <a:solidFill>
              <a:srgbClr val="BEBE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object 22"/>
          <p:cNvSpPr/>
          <p:nvPr/>
        </p:nvSpPr>
        <p:spPr>
          <a:xfrm>
            <a:off x="2245058" y="4392913"/>
            <a:ext cx="0" cy="1645920"/>
          </a:xfrm>
          <a:custGeom>
            <a:avLst/>
            <a:gdLst/>
            <a:ahLst/>
            <a:cxnLst/>
            <a:rect l="l" t="t" r="r" b="b"/>
            <a:pathLst>
              <a:path h="972185">
                <a:moveTo>
                  <a:pt x="0" y="0"/>
                </a:moveTo>
                <a:lnTo>
                  <a:pt x="0" y="971829"/>
                </a:lnTo>
              </a:path>
            </a:pathLst>
          </a:custGeom>
          <a:ln w="38100">
            <a:solidFill>
              <a:srgbClr val="BEBE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object 27"/>
          <p:cNvSpPr txBox="1"/>
          <p:nvPr/>
        </p:nvSpPr>
        <p:spPr>
          <a:xfrm>
            <a:off x="2463684" y="1662256"/>
            <a:ext cx="5811905" cy="2467983"/>
          </a:xfrm>
          <a:prstGeom prst="rect">
            <a:avLst/>
          </a:prstGeom>
        </p:spPr>
        <p:txBody>
          <a:bodyPr vert="horz" wrap="square" lIns="0" tIns="51435" rIns="0" bIns="0" rtlCol="0">
            <a:spAutoFit/>
          </a:bodyPr>
          <a:lstStyle/>
          <a:p>
            <a:pPr marL="12700" marR="0" lvl="0" indent="0" algn="l" defTabSz="914400" rtl="0" eaLnBrk="1" fontAlgn="auto" latinLnBrk="0" hangingPunct="1">
              <a:lnSpc>
                <a:spcPct val="100000"/>
              </a:lnSpc>
              <a:spcBef>
                <a:spcPts val="405"/>
              </a:spcBef>
              <a:spcAft>
                <a:spcPts val="0"/>
              </a:spcAft>
              <a:buClrTx/>
              <a:buSzTx/>
              <a:buFontTx/>
              <a:buNone/>
              <a:tabLst/>
              <a:defRPr/>
            </a:pPr>
            <a:r>
              <a:rPr kumimoji="0" lang="en-US" sz="2400" b="0" i="0" u="none" strike="noStrike" kern="1200" cap="none" spc="-5" normalizeH="0" baseline="0" noProof="0" dirty="0">
                <a:ln>
                  <a:noFill/>
                </a:ln>
                <a:solidFill>
                  <a:srgbClr val="0D4861"/>
                </a:solidFill>
                <a:effectLst/>
                <a:uLnTx/>
                <a:uFillTx/>
                <a:latin typeface="Microsoft Sans Serif"/>
                <a:ea typeface="+mn-ea"/>
                <a:cs typeface="Microsoft Sans Serif"/>
              </a:rPr>
              <a:t>Rotating user device</a:t>
            </a:r>
            <a:endParaRPr kumimoji="0" lang="en-US" sz="2400" b="0" i="0" u="none" strike="noStrike" kern="1200" cap="none" spc="0" normalizeH="0" baseline="0" noProof="0" dirty="0">
              <a:ln>
                <a:noFill/>
              </a:ln>
              <a:solidFill>
                <a:srgbClr val="000000"/>
              </a:solidFill>
              <a:effectLst/>
              <a:uLnTx/>
              <a:uFillTx/>
              <a:latin typeface="Microsoft Sans Serif"/>
              <a:ea typeface="+mn-ea"/>
              <a:cs typeface="Microsoft Sans Serif"/>
            </a:endParaRPr>
          </a:p>
          <a:p>
            <a:pPr marL="180340" marR="0" lvl="0" indent="-167640" algn="l" defTabSz="914400" rtl="0" eaLnBrk="1" fontAlgn="auto" latinLnBrk="0" hangingPunct="1">
              <a:lnSpc>
                <a:spcPct val="100000"/>
              </a:lnSpc>
              <a:spcBef>
                <a:spcPts val="200"/>
              </a:spcBef>
              <a:spcAft>
                <a:spcPts val="0"/>
              </a:spcAft>
              <a:buClr>
                <a:srgbClr val="5EBEB8"/>
              </a:buClr>
              <a:buSzTx/>
              <a:buFont typeface="Arial"/>
              <a:buChar char="•"/>
              <a:tabLst>
                <a:tab pos="180340" algn="l"/>
              </a:tabLst>
              <a:defRPr/>
            </a:pPr>
            <a:r>
              <a:rPr lang="en-US" sz="1600" spc="-10" dirty="0">
                <a:solidFill>
                  <a:srgbClr val="7E7E7E"/>
                </a:solidFill>
                <a:latin typeface="Microsoft Sans Serif"/>
                <a:cs typeface="Microsoft Sans Serif"/>
              </a:rPr>
              <a:t>Finger Printing and statical based beam steering techniques provide the beam direction with respect to a static reference direction</a:t>
            </a:r>
          </a:p>
          <a:p>
            <a:pPr marL="180340" marR="0" lvl="0" indent="-167640" algn="l" defTabSz="914400" rtl="0" eaLnBrk="1" fontAlgn="auto" latinLnBrk="0" hangingPunct="1">
              <a:lnSpc>
                <a:spcPct val="100000"/>
              </a:lnSpc>
              <a:spcBef>
                <a:spcPts val="200"/>
              </a:spcBef>
              <a:spcAft>
                <a:spcPts val="0"/>
              </a:spcAft>
              <a:buClr>
                <a:srgbClr val="5EBEB8"/>
              </a:buClr>
              <a:buSzTx/>
              <a:buFont typeface="Arial"/>
              <a:buChar char="•"/>
              <a:tabLst>
                <a:tab pos="180340" algn="l"/>
              </a:tabLst>
              <a:defRPr/>
            </a:pPr>
            <a:r>
              <a:rPr lang="en-US" sz="1600" spc="-10" dirty="0">
                <a:solidFill>
                  <a:srgbClr val="7E7E7E"/>
                </a:solidFill>
                <a:latin typeface="Microsoft Sans Serif"/>
                <a:cs typeface="Microsoft Sans Serif"/>
              </a:rPr>
              <a:t>Neighbor users may be oriented toward different directions and tracking the beam direction with respect to a reference direction may not be practical </a:t>
            </a:r>
          </a:p>
          <a:p>
            <a:pPr marL="12700" marR="0" lvl="0" algn="l" defTabSz="914400" rtl="0" eaLnBrk="1" fontAlgn="auto" latinLnBrk="0" hangingPunct="1">
              <a:lnSpc>
                <a:spcPct val="100000"/>
              </a:lnSpc>
              <a:spcBef>
                <a:spcPts val="200"/>
              </a:spcBef>
              <a:spcAft>
                <a:spcPts val="0"/>
              </a:spcAft>
              <a:buClr>
                <a:srgbClr val="5EBEB8"/>
              </a:buClr>
              <a:buSzTx/>
              <a:tabLst>
                <a:tab pos="180340" algn="l"/>
              </a:tabLst>
              <a:defRPr/>
            </a:pPr>
            <a:r>
              <a:rPr lang="en-US" sz="1600" spc="-10" dirty="0">
                <a:solidFill>
                  <a:srgbClr val="FF0000"/>
                </a:solidFill>
                <a:latin typeface="Microsoft Sans Serif"/>
                <a:cs typeface="Microsoft Sans Serif"/>
              </a:rPr>
              <a:t>=&gt; All the beam steering vector are equal probable=&gt; exhaustive search?</a:t>
            </a:r>
            <a:endParaRPr kumimoji="0" lang="en-US" sz="1600" b="0" i="0" u="none" strike="noStrike" kern="1200" cap="none" spc="-10" normalizeH="0" baseline="0" noProof="0" dirty="0">
              <a:ln>
                <a:noFill/>
              </a:ln>
              <a:solidFill>
                <a:srgbClr val="FF0000"/>
              </a:solidFill>
              <a:effectLst/>
              <a:uLnTx/>
              <a:uFillTx/>
              <a:latin typeface="Microsoft Sans Serif"/>
              <a:cs typeface="Microsoft Sans Serif"/>
            </a:endParaRPr>
          </a:p>
        </p:txBody>
      </p:sp>
      <p:pic>
        <p:nvPicPr>
          <p:cNvPr id="35" name="Picture 34">
            <a:extLst>
              <a:ext uri="{FF2B5EF4-FFF2-40B4-BE49-F238E27FC236}">
                <a16:creationId xmlns:a16="http://schemas.microsoft.com/office/drawing/2014/main" id="{1ED8ACC5-CD18-4535-BEF7-9C8770D483A9}"/>
              </a:ext>
            </a:extLst>
          </p:cNvPr>
          <p:cNvPicPr>
            <a:picLocks noChangeAspect="1"/>
          </p:cNvPicPr>
          <p:nvPr/>
        </p:nvPicPr>
        <p:blipFill>
          <a:blip r:embed="rId4"/>
          <a:stretch>
            <a:fillRect/>
          </a:stretch>
        </p:blipFill>
        <p:spPr>
          <a:xfrm>
            <a:off x="8717119" y="1767091"/>
            <a:ext cx="2022394" cy="1976776"/>
          </a:xfrm>
          <a:prstGeom prst="rect">
            <a:avLst/>
          </a:prstGeom>
        </p:spPr>
      </p:pic>
      <p:grpSp>
        <p:nvGrpSpPr>
          <p:cNvPr id="3" name="Group 2">
            <a:extLst>
              <a:ext uri="{FF2B5EF4-FFF2-40B4-BE49-F238E27FC236}">
                <a16:creationId xmlns:a16="http://schemas.microsoft.com/office/drawing/2014/main" id="{1E6352FD-0A83-4D9D-904E-1522FD811FCC}"/>
              </a:ext>
            </a:extLst>
          </p:cNvPr>
          <p:cNvGrpSpPr/>
          <p:nvPr/>
        </p:nvGrpSpPr>
        <p:grpSpPr>
          <a:xfrm>
            <a:off x="732402" y="1685538"/>
            <a:ext cx="1555542" cy="1211229"/>
            <a:chOff x="1153938" y="5089055"/>
            <a:chExt cx="1555542" cy="1211229"/>
          </a:xfrm>
        </p:grpSpPr>
        <p:grpSp>
          <p:nvGrpSpPr>
            <p:cNvPr id="5" name="Group 4">
              <a:extLst>
                <a:ext uri="{FF2B5EF4-FFF2-40B4-BE49-F238E27FC236}">
                  <a16:creationId xmlns:a16="http://schemas.microsoft.com/office/drawing/2014/main" id="{1811D0EE-CB95-4A96-840D-CBB5D9E161EB}"/>
                </a:ext>
              </a:extLst>
            </p:cNvPr>
            <p:cNvGrpSpPr/>
            <p:nvPr/>
          </p:nvGrpSpPr>
          <p:grpSpPr>
            <a:xfrm>
              <a:off x="1318463" y="5089055"/>
              <a:ext cx="1391017" cy="1211229"/>
              <a:chOff x="-2655936" y="1536430"/>
              <a:chExt cx="3390481" cy="3353338"/>
            </a:xfrm>
          </p:grpSpPr>
          <p:sp>
            <p:nvSpPr>
              <p:cNvPr id="43" name="object 12">
                <a:extLst>
                  <a:ext uri="{FF2B5EF4-FFF2-40B4-BE49-F238E27FC236}">
                    <a16:creationId xmlns:a16="http://schemas.microsoft.com/office/drawing/2014/main" id="{B9DB5C5D-D520-4A34-8F0D-617E2203AA9F}"/>
                  </a:ext>
                </a:extLst>
              </p:cNvPr>
              <p:cNvSpPr/>
              <p:nvPr/>
            </p:nvSpPr>
            <p:spPr>
              <a:xfrm>
                <a:off x="-2171189" y="1536430"/>
                <a:ext cx="2905734" cy="3353338"/>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44" name="Group 43">
                <a:extLst>
                  <a:ext uri="{FF2B5EF4-FFF2-40B4-BE49-F238E27FC236}">
                    <a16:creationId xmlns:a16="http://schemas.microsoft.com/office/drawing/2014/main" id="{192EAD47-6E2A-4A7F-8EF3-2E2ADE068F36}"/>
                  </a:ext>
                </a:extLst>
              </p:cNvPr>
              <p:cNvGrpSpPr/>
              <p:nvPr/>
            </p:nvGrpSpPr>
            <p:grpSpPr>
              <a:xfrm>
                <a:off x="-2655936" y="1848439"/>
                <a:ext cx="2919378" cy="2992499"/>
                <a:chOff x="233172" y="2205990"/>
                <a:chExt cx="2919378" cy="2992499"/>
              </a:xfrm>
            </p:grpSpPr>
            <p:sp>
              <p:nvSpPr>
                <p:cNvPr id="46" name="object 14">
                  <a:extLst>
                    <a:ext uri="{FF2B5EF4-FFF2-40B4-BE49-F238E27FC236}">
                      <a16:creationId xmlns:a16="http://schemas.microsoft.com/office/drawing/2014/main" id="{9F031458-5338-40E2-B397-5BFFE8636CAC}"/>
                    </a:ext>
                  </a:extLst>
                </p:cNvPr>
                <p:cNvSpPr/>
                <p:nvPr/>
              </p:nvSpPr>
              <p:spPr>
                <a:xfrm>
                  <a:off x="233172" y="4349495"/>
                  <a:ext cx="1501140" cy="848994"/>
                </a:xfrm>
                <a:custGeom>
                  <a:avLst/>
                  <a:gdLst/>
                  <a:ahLst/>
                  <a:cxnLst/>
                  <a:rect l="l" t="t" r="r" b="b"/>
                  <a:pathLst>
                    <a:path w="1501139" h="848995">
                      <a:moveTo>
                        <a:pt x="1501140" y="0"/>
                      </a:moveTo>
                      <a:lnTo>
                        <a:pt x="0" y="0"/>
                      </a:lnTo>
                      <a:lnTo>
                        <a:pt x="0" y="848867"/>
                      </a:lnTo>
                      <a:lnTo>
                        <a:pt x="1501140" y="848867"/>
                      </a:lnTo>
                      <a:lnTo>
                        <a:pt x="1501140" y="0"/>
                      </a:lnTo>
                      <a:close/>
                    </a:path>
                  </a:pathLst>
                </a:custGeom>
                <a:ln w="9144">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Segoe UI"/>
                    <a:ea typeface="+mn-ea"/>
                    <a:cs typeface="+mn-cs"/>
                  </a:endParaRPr>
                </a:p>
              </p:txBody>
            </p:sp>
            <p:sp>
              <p:nvSpPr>
                <p:cNvPr id="47" name="object 15">
                  <a:extLst>
                    <a:ext uri="{FF2B5EF4-FFF2-40B4-BE49-F238E27FC236}">
                      <a16:creationId xmlns:a16="http://schemas.microsoft.com/office/drawing/2014/main" id="{E7F91138-1D5A-46CA-A967-40F245ECE1D0}"/>
                    </a:ext>
                  </a:extLst>
                </p:cNvPr>
                <p:cNvSpPr/>
                <p:nvPr/>
              </p:nvSpPr>
              <p:spPr>
                <a:xfrm>
                  <a:off x="1810542" y="3671006"/>
                  <a:ext cx="1248410" cy="510540"/>
                </a:xfrm>
                <a:custGeom>
                  <a:avLst/>
                  <a:gdLst/>
                  <a:ahLst/>
                  <a:cxnLst/>
                  <a:rect l="l" t="t" r="r" b="b"/>
                  <a:pathLst>
                    <a:path w="1248410" h="510539">
                      <a:moveTo>
                        <a:pt x="369989" y="0"/>
                      </a:moveTo>
                      <a:lnTo>
                        <a:pt x="0" y="177012"/>
                      </a:lnTo>
                      <a:lnTo>
                        <a:pt x="199034" y="509930"/>
                      </a:lnTo>
                      <a:lnTo>
                        <a:pt x="237693" y="394588"/>
                      </a:lnTo>
                      <a:lnTo>
                        <a:pt x="303471" y="407673"/>
                      </a:lnTo>
                      <a:lnTo>
                        <a:pt x="367849" y="418639"/>
                      </a:lnTo>
                      <a:lnTo>
                        <a:pt x="430732" y="427519"/>
                      </a:lnTo>
                      <a:lnTo>
                        <a:pt x="492026" y="434342"/>
                      </a:lnTo>
                      <a:lnTo>
                        <a:pt x="551637" y="439140"/>
                      </a:lnTo>
                      <a:lnTo>
                        <a:pt x="609470" y="441945"/>
                      </a:lnTo>
                      <a:lnTo>
                        <a:pt x="665431" y="442788"/>
                      </a:lnTo>
                      <a:lnTo>
                        <a:pt x="719427" y="441699"/>
                      </a:lnTo>
                      <a:lnTo>
                        <a:pt x="771363" y="438709"/>
                      </a:lnTo>
                      <a:lnTo>
                        <a:pt x="821145" y="433851"/>
                      </a:lnTo>
                      <a:lnTo>
                        <a:pt x="868679" y="427155"/>
                      </a:lnTo>
                      <a:lnTo>
                        <a:pt x="913870" y="418653"/>
                      </a:lnTo>
                      <a:lnTo>
                        <a:pt x="956625" y="408375"/>
                      </a:lnTo>
                      <a:lnTo>
                        <a:pt x="996849" y="396352"/>
                      </a:lnTo>
                      <a:lnTo>
                        <a:pt x="1034449" y="382617"/>
                      </a:lnTo>
                      <a:lnTo>
                        <a:pt x="1069330" y="367199"/>
                      </a:lnTo>
                      <a:lnTo>
                        <a:pt x="1130558" y="331442"/>
                      </a:lnTo>
                      <a:lnTo>
                        <a:pt x="1179780" y="289331"/>
                      </a:lnTo>
                      <a:lnTo>
                        <a:pt x="1216244" y="241115"/>
                      </a:lnTo>
                      <a:lnTo>
                        <a:pt x="1239196" y="187044"/>
                      </a:lnTo>
                      <a:lnTo>
                        <a:pt x="1247883" y="127366"/>
                      </a:lnTo>
                      <a:lnTo>
                        <a:pt x="1246642" y="95503"/>
                      </a:lnTo>
                      <a:lnTo>
                        <a:pt x="1241552" y="62331"/>
                      </a:lnTo>
                      <a:lnTo>
                        <a:pt x="1238631" y="49263"/>
                      </a:lnTo>
                      <a:lnTo>
                        <a:pt x="1236827" y="42671"/>
                      </a:lnTo>
                      <a:lnTo>
                        <a:pt x="1209022" y="62221"/>
                      </a:lnTo>
                      <a:lnTo>
                        <a:pt x="1178387" y="80074"/>
                      </a:lnTo>
                      <a:lnTo>
                        <a:pt x="1109068" y="110653"/>
                      </a:lnTo>
                      <a:lnTo>
                        <a:pt x="1070604" y="123362"/>
                      </a:lnTo>
                      <a:lnTo>
                        <a:pt x="1029750" y="134338"/>
                      </a:lnTo>
                      <a:lnTo>
                        <a:pt x="986617" y="143572"/>
                      </a:lnTo>
                      <a:lnTo>
                        <a:pt x="941315" y="151056"/>
                      </a:lnTo>
                      <a:lnTo>
                        <a:pt x="893954" y="156781"/>
                      </a:lnTo>
                      <a:lnTo>
                        <a:pt x="844643" y="160738"/>
                      </a:lnTo>
                      <a:lnTo>
                        <a:pt x="793494" y="162918"/>
                      </a:lnTo>
                      <a:lnTo>
                        <a:pt x="740616" y="163313"/>
                      </a:lnTo>
                      <a:lnTo>
                        <a:pt x="686120" y="161913"/>
                      </a:lnTo>
                      <a:lnTo>
                        <a:pt x="630115" y="158709"/>
                      </a:lnTo>
                      <a:lnTo>
                        <a:pt x="572711" y="153693"/>
                      </a:lnTo>
                      <a:lnTo>
                        <a:pt x="514020" y="146856"/>
                      </a:lnTo>
                      <a:lnTo>
                        <a:pt x="454150" y="138188"/>
                      </a:lnTo>
                      <a:lnTo>
                        <a:pt x="393213" y="127682"/>
                      </a:lnTo>
                      <a:lnTo>
                        <a:pt x="331317" y="115328"/>
                      </a:lnTo>
                      <a:lnTo>
                        <a:pt x="369989" y="0"/>
                      </a:lnTo>
                      <a:close/>
                    </a:path>
                  </a:pathLst>
                </a:custGeom>
                <a:solidFill>
                  <a:srgbClr val="3152D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Segoe UI"/>
                    <a:ea typeface="+mn-ea"/>
                    <a:cs typeface="+mn-cs"/>
                  </a:endParaRPr>
                </a:p>
              </p:txBody>
            </p:sp>
            <p:sp>
              <p:nvSpPr>
                <p:cNvPr id="48" name="object 16">
                  <a:extLst>
                    <a:ext uri="{FF2B5EF4-FFF2-40B4-BE49-F238E27FC236}">
                      <a16:creationId xmlns:a16="http://schemas.microsoft.com/office/drawing/2014/main" id="{DB8D4A24-46E3-44C1-8BBD-ADD5CF706B1E}"/>
                    </a:ext>
                  </a:extLst>
                </p:cNvPr>
                <p:cNvSpPr/>
                <p:nvPr/>
              </p:nvSpPr>
              <p:spPr>
                <a:xfrm>
                  <a:off x="2094640" y="2721354"/>
                  <a:ext cx="1057910" cy="1147445"/>
                </a:xfrm>
                <a:custGeom>
                  <a:avLst/>
                  <a:gdLst/>
                  <a:ahLst/>
                  <a:cxnLst/>
                  <a:rect l="l" t="t" r="r" b="b"/>
                  <a:pathLst>
                    <a:path w="1057910" h="1147445">
                      <a:moveTo>
                        <a:pt x="93611" y="0"/>
                      </a:moveTo>
                      <a:lnTo>
                        <a:pt x="0" y="279247"/>
                      </a:lnTo>
                      <a:lnTo>
                        <a:pt x="61041" y="300524"/>
                      </a:lnTo>
                      <a:lnTo>
                        <a:pt x="120738" y="322947"/>
                      </a:lnTo>
                      <a:lnTo>
                        <a:pt x="179018" y="346449"/>
                      </a:lnTo>
                      <a:lnTo>
                        <a:pt x="235807" y="370965"/>
                      </a:lnTo>
                      <a:lnTo>
                        <a:pt x="291033" y="396428"/>
                      </a:lnTo>
                      <a:lnTo>
                        <a:pt x="344624" y="422772"/>
                      </a:lnTo>
                      <a:lnTo>
                        <a:pt x="396508" y="449931"/>
                      </a:lnTo>
                      <a:lnTo>
                        <a:pt x="446611" y="477839"/>
                      </a:lnTo>
                      <a:lnTo>
                        <a:pt x="494861" y="506429"/>
                      </a:lnTo>
                      <a:lnTo>
                        <a:pt x="541185" y="535635"/>
                      </a:lnTo>
                      <a:lnTo>
                        <a:pt x="585511" y="565392"/>
                      </a:lnTo>
                      <a:lnTo>
                        <a:pt x="627767" y="595632"/>
                      </a:lnTo>
                      <a:lnTo>
                        <a:pt x="667879" y="626290"/>
                      </a:lnTo>
                      <a:lnTo>
                        <a:pt x="705776" y="657300"/>
                      </a:lnTo>
                      <a:lnTo>
                        <a:pt x="741384" y="688595"/>
                      </a:lnTo>
                      <a:lnTo>
                        <a:pt x="774632" y="720109"/>
                      </a:lnTo>
                      <a:lnTo>
                        <a:pt x="805445" y="751776"/>
                      </a:lnTo>
                      <a:lnTo>
                        <a:pt x="833753" y="783530"/>
                      </a:lnTo>
                      <a:lnTo>
                        <a:pt x="859482" y="815305"/>
                      </a:lnTo>
                      <a:lnTo>
                        <a:pt x="882560" y="847034"/>
                      </a:lnTo>
                      <a:lnTo>
                        <a:pt x="920472" y="910090"/>
                      </a:lnTo>
                      <a:lnTo>
                        <a:pt x="946909" y="972170"/>
                      </a:lnTo>
                      <a:lnTo>
                        <a:pt x="961289" y="1032744"/>
                      </a:lnTo>
                      <a:lnTo>
                        <a:pt x="963777" y="1062300"/>
                      </a:lnTo>
                      <a:lnTo>
                        <a:pt x="963033" y="1091281"/>
                      </a:lnTo>
                      <a:lnTo>
                        <a:pt x="958985" y="1119621"/>
                      </a:lnTo>
                      <a:lnTo>
                        <a:pt x="951560" y="1147254"/>
                      </a:lnTo>
                      <a:lnTo>
                        <a:pt x="1045184" y="867994"/>
                      </a:lnTo>
                      <a:lnTo>
                        <a:pt x="1052609" y="840361"/>
                      </a:lnTo>
                      <a:lnTo>
                        <a:pt x="1056657" y="812021"/>
                      </a:lnTo>
                      <a:lnTo>
                        <a:pt x="1057401" y="783040"/>
                      </a:lnTo>
                      <a:lnTo>
                        <a:pt x="1054913" y="753484"/>
                      </a:lnTo>
                      <a:lnTo>
                        <a:pt x="1040533" y="692911"/>
                      </a:lnTo>
                      <a:lnTo>
                        <a:pt x="1014096" y="630832"/>
                      </a:lnTo>
                      <a:lnTo>
                        <a:pt x="976184" y="567777"/>
                      </a:lnTo>
                      <a:lnTo>
                        <a:pt x="953106" y="536049"/>
                      </a:lnTo>
                      <a:lnTo>
                        <a:pt x="927377" y="504275"/>
                      </a:lnTo>
                      <a:lnTo>
                        <a:pt x="899069" y="472521"/>
                      </a:lnTo>
                      <a:lnTo>
                        <a:pt x="868255" y="440855"/>
                      </a:lnTo>
                      <a:lnTo>
                        <a:pt x="835007" y="409341"/>
                      </a:lnTo>
                      <a:lnTo>
                        <a:pt x="799398" y="378047"/>
                      </a:lnTo>
                      <a:lnTo>
                        <a:pt x="761501" y="347038"/>
                      </a:lnTo>
                      <a:lnTo>
                        <a:pt x="721389" y="316380"/>
                      </a:lnTo>
                      <a:lnTo>
                        <a:pt x="679133" y="286140"/>
                      </a:lnTo>
                      <a:lnTo>
                        <a:pt x="634806" y="256384"/>
                      </a:lnTo>
                      <a:lnTo>
                        <a:pt x="588481" y="227178"/>
                      </a:lnTo>
                      <a:lnTo>
                        <a:pt x="540230" y="198589"/>
                      </a:lnTo>
                      <a:lnTo>
                        <a:pt x="490126" y="170682"/>
                      </a:lnTo>
                      <a:lnTo>
                        <a:pt x="438242" y="143523"/>
                      </a:lnTo>
                      <a:lnTo>
                        <a:pt x="384650" y="117179"/>
                      </a:lnTo>
                      <a:lnTo>
                        <a:pt x="329423" y="91717"/>
                      </a:lnTo>
                      <a:lnTo>
                        <a:pt x="272633" y="67201"/>
                      </a:lnTo>
                      <a:lnTo>
                        <a:pt x="214352" y="43699"/>
                      </a:lnTo>
                      <a:lnTo>
                        <a:pt x="154654" y="21276"/>
                      </a:lnTo>
                      <a:lnTo>
                        <a:pt x="93611" y="0"/>
                      </a:lnTo>
                      <a:close/>
                    </a:path>
                  </a:pathLst>
                </a:custGeom>
                <a:solidFill>
                  <a:srgbClr val="2843B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Segoe UI"/>
                    <a:ea typeface="+mn-ea"/>
                    <a:cs typeface="+mn-cs"/>
                  </a:endParaRPr>
                </a:p>
              </p:txBody>
            </p:sp>
            <p:sp>
              <p:nvSpPr>
                <p:cNvPr id="49" name="object 17">
                  <a:extLst>
                    <a:ext uri="{FF2B5EF4-FFF2-40B4-BE49-F238E27FC236}">
                      <a16:creationId xmlns:a16="http://schemas.microsoft.com/office/drawing/2014/main" id="{D40E1B81-D7D0-4F81-B69A-10DBCEA91B43}"/>
                    </a:ext>
                  </a:extLst>
                </p:cNvPr>
                <p:cNvSpPr/>
                <p:nvPr/>
              </p:nvSpPr>
              <p:spPr>
                <a:xfrm>
                  <a:off x="989697" y="3010534"/>
                  <a:ext cx="307340" cy="405130"/>
                </a:xfrm>
                <a:custGeom>
                  <a:avLst/>
                  <a:gdLst/>
                  <a:ahLst/>
                  <a:cxnLst/>
                  <a:rect l="l" t="t" r="r" b="b"/>
                  <a:pathLst>
                    <a:path w="307340" h="405129">
                      <a:moveTo>
                        <a:pt x="296910" y="170631"/>
                      </a:moveTo>
                      <a:lnTo>
                        <a:pt x="306844" y="118380"/>
                      </a:lnTo>
                      <a:lnTo>
                        <a:pt x="305928" y="73576"/>
                      </a:lnTo>
                      <a:lnTo>
                        <a:pt x="294988" y="37835"/>
                      </a:lnTo>
                      <a:lnTo>
                        <a:pt x="274850" y="12771"/>
                      </a:lnTo>
                      <a:lnTo>
                        <a:pt x="246340" y="0"/>
                      </a:lnTo>
                      <a:lnTo>
                        <a:pt x="210283" y="1137"/>
                      </a:lnTo>
                      <a:lnTo>
                        <a:pt x="141535" y="35285"/>
                      </a:lnTo>
                      <a:lnTo>
                        <a:pt x="108255" y="64787"/>
                      </a:lnTo>
                      <a:lnTo>
                        <a:pt x="77304" y="100717"/>
                      </a:lnTo>
                      <a:lnTo>
                        <a:pt x="49881" y="141683"/>
                      </a:lnTo>
                      <a:lnTo>
                        <a:pt x="27188" y="186293"/>
                      </a:lnTo>
                      <a:lnTo>
                        <a:pt x="10423" y="233153"/>
                      </a:lnTo>
                      <a:lnTo>
                        <a:pt x="0" y="291875"/>
                      </a:lnTo>
                      <a:lnTo>
                        <a:pt x="3387" y="340741"/>
                      </a:lnTo>
                      <a:lnTo>
                        <a:pt x="19381" y="377396"/>
                      </a:lnTo>
                      <a:lnTo>
                        <a:pt x="46775" y="399485"/>
                      </a:lnTo>
                      <a:lnTo>
                        <a:pt x="84363" y="404654"/>
                      </a:lnTo>
                    </a:path>
                  </a:pathLst>
                </a:custGeom>
                <a:ln w="28575">
                  <a:solidFill>
                    <a:srgbClr val="3152D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Segoe UI"/>
                    <a:ea typeface="+mn-ea"/>
                    <a:cs typeface="+mn-cs"/>
                  </a:endParaRPr>
                </a:p>
              </p:txBody>
            </p:sp>
            <p:sp>
              <p:nvSpPr>
                <p:cNvPr id="50" name="object 18">
                  <a:extLst>
                    <a:ext uri="{FF2B5EF4-FFF2-40B4-BE49-F238E27FC236}">
                      <a16:creationId xmlns:a16="http://schemas.microsoft.com/office/drawing/2014/main" id="{A24AFC53-D125-4468-8E33-EFE75FFF40CD}"/>
                    </a:ext>
                  </a:extLst>
                </p:cNvPr>
                <p:cNvSpPr/>
                <p:nvPr/>
              </p:nvSpPr>
              <p:spPr>
                <a:xfrm>
                  <a:off x="1045399" y="3380338"/>
                  <a:ext cx="95885" cy="80010"/>
                </a:xfrm>
                <a:custGeom>
                  <a:avLst/>
                  <a:gdLst/>
                  <a:ahLst/>
                  <a:cxnLst/>
                  <a:rect l="l" t="t" r="r" b="b"/>
                  <a:pathLst>
                    <a:path w="95884" h="80010">
                      <a:moveTo>
                        <a:pt x="0" y="0"/>
                      </a:moveTo>
                      <a:lnTo>
                        <a:pt x="31000" y="79921"/>
                      </a:lnTo>
                      <a:lnTo>
                        <a:pt x="95427" y="8966"/>
                      </a:lnTo>
                      <a:lnTo>
                        <a:pt x="0" y="0"/>
                      </a:lnTo>
                      <a:close/>
                    </a:path>
                  </a:pathLst>
                </a:custGeom>
                <a:solidFill>
                  <a:srgbClr val="3152D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Segoe UI"/>
                    <a:ea typeface="+mn-ea"/>
                    <a:cs typeface="+mn-cs"/>
                  </a:endParaRPr>
                </a:p>
              </p:txBody>
            </p:sp>
            <p:sp>
              <p:nvSpPr>
                <p:cNvPr id="51" name="object 19">
                  <a:extLst>
                    <a:ext uri="{FF2B5EF4-FFF2-40B4-BE49-F238E27FC236}">
                      <a16:creationId xmlns:a16="http://schemas.microsoft.com/office/drawing/2014/main" id="{3A5D749A-3D95-481E-956E-363A9CD3DB3A}"/>
                    </a:ext>
                  </a:extLst>
                </p:cNvPr>
                <p:cNvSpPr/>
                <p:nvPr/>
              </p:nvSpPr>
              <p:spPr>
                <a:xfrm>
                  <a:off x="1843335" y="2432538"/>
                  <a:ext cx="451484" cy="173990"/>
                </a:xfrm>
                <a:custGeom>
                  <a:avLst/>
                  <a:gdLst/>
                  <a:ahLst/>
                  <a:cxnLst/>
                  <a:rect l="l" t="t" r="r" b="b"/>
                  <a:pathLst>
                    <a:path w="451485" h="173989">
                      <a:moveTo>
                        <a:pt x="147343" y="0"/>
                      </a:moveTo>
                      <a:lnTo>
                        <a:pt x="84452" y="14148"/>
                      </a:lnTo>
                      <a:lnTo>
                        <a:pt x="37465" y="34676"/>
                      </a:lnTo>
                      <a:lnTo>
                        <a:pt x="8581" y="59680"/>
                      </a:lnTo>
                      <a:lnTo>
                        <a:pt x="0" y="87257"/>
                      </a:lnTo>
                      <a:lnTo>
                        <a:pt x="13917" y="115506"/>
                      </a:lnTo>
                      <a:lnTo>
                        <a:pt x="82244" y="153823"/>
                      </a:lnTo>
                      <a:lnTo>
                        <a:pt x="131143" y="166022"/>
                      </a:lnTo>
                      <a:lnTo>
                        <a:pt x="186184" y="172904"/>
                      </a:lnTo>
                      <a:lnTo>
                        <a:pt x="244604" y="173964"/>
                      </a:lnTo>
                      <a:lnTo>
                        <a:pt x="303642" y="168694"/>
                      </a:lnTo>
                      <a:lnTo>
                        <a:pt x="366534" y="154545"/>
                      </a:lnTo>
                      <a:lnTo>
                        <a:pt x="413521" y="134017"/>
                      </a:lnTo>
                      <a:lnTo>
                        <a:pt x="442404" y="109013"/>
                      </a:lnTo>
                      <a:lnTo>
                        <a:pt x="450986" y="81436"/>
                      </a:lnTo>
                      <a:lnTo>
                        <a:pt x="437069" y="53187"/>
                      </a:lnTo>
                      <a:lnTo>
                        <a:pt x="432712" y="48475"/>
                      </a:lnTo>
                      <a:lnTo>
                        <a:pt x="427391" y="43942"/>
                      </a:lnTo>
                      <a:lnTo>
                        <a:pt x="421181" y="39636"/>
                      </a:lnTo>
                    </a:path>
                  </a:pathLst>
                </a:custGeom>
                <a:ln w="28955">
                  <a:solidFill>
                    <a:srgbClr val="3152D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Segoe UI"/>
                    <a:ea typeface="+mn-ea"/>
                    <a:cs typeface="+mn-cs"/>
                  </a:endParaRPr>
                </a:p>
              </p:txBody>
            </p:sp>
            <p:sp>
              <p:nvSpPr>
                <p:cNvPr id="52" name="object 20">
                  <a:extLst>
                    <a:ext uri="{FF2B5EF4-FFF2-40B4-BE49-F238E27FC236}">
                      <a16:creationId xmlns:a16="http://schemas.microsoft.com/office/drawing/2014/main" id="{BA54C0BF-0E47-4A6C-BB6D-1C1D44369340}"/>
                    </a:ext>
                  </a:extLst>
                </p:cNvPr>
                <p:cNvSpPr/>
                <p:nvPr/>
              </p:nvSpPr>
              <p:spPr>
                <a:xfrm>
                  <a:off x="2198090" y="2438111"/>
                  <a:ext cx="97155" cy="80010"/>
                </a:xfrm>
                <a:custGeom>
                  <a:avLst/>
                  <a:gdLst/>
                  <a:ahLst/>
                  <a:cxnLst/>
                  <a:rect l="l" t="t" r="r" b="b"/>
                  <a:pathLst>
                    <a:path w="97155" h="80010">
                      <a:moveTo>
                        <a:pt x="96989" y="0"/>
                      </a:moveTo>
                      <a:lnTo>
                        <a:pt x="0" y="5092"/>
                      </a:lnTo>
                      <a:lnTo>
                        <a:pt x="62268" y="79629"/>
                      </a:lnTo>
                      <a:lnTo>
                        <a:pt x="96989" y="0"/>
                      </a:lnTo>
                      <a:close/>
                    </a:path>
                  </a:pathLst>
                </a:custGeom>
                <a:solidFill>
                  <a:srgbClr val="3152D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Segoe UI"/>
                    <a:ea typeface="+mn-ea"/>
                    <a:cs typeface="+mn-cs"/>
                  </a:endParaRPr>
                </a:p>
              </p:txBody>
            </p:sp>
            <p:sp>
              <p:nvSpPr>
                <p:cNvPr id="53" name="object 21">
                  <a:extLst>
                    <a:ext uri="{FF2B5EF4-FFF2-40B4-BE49-F238E27FC236}">
                      <a16:creationId xmlns:a16="http://schemas.microsoft.com/office/drawing/2014/main" id="{DC6C5196-48B6-4E53-B732-22BC64108478}"/>
                    </a:ext>
                  </a:extLst>
                </p:cNvPr>
                <p:cNvSpPr/>
                <p:nvPr/>
              </p:nvSpPr>
              <p:spPr>
                <a:xfrm>
                  <a:off x="2067305" y="2278368"/>
                  <a:ext cx="12700" cy="1003300"/>
                </a:xfrm>
                <a:custGeom>
                  <a:avLst/>
                  <a:gdLst/>
                  <a:ahLst/>
                  <a:cxnLst/>
                  <a:rect l="l" t="t" r="r" b="b"/>
                  <a:pathLst>
                    <a:path w="12700" h="1003300">
                      <a:moveTo>
                        <a:pt x="0" y="1003160"/>
                      </a:moveTo>
                      <a:lnTo>
                        <a:pt x="12230" y="0"/>
                      </a:lnTo>
                    </a:path>
                  </a:pathLst>
                </a:custGeom>
                <a:ln w="28956">
                  <a:solidFill>
                    <a:srgbClr val="3152D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Segoe UI"/>
                    <a:ea typeface="+mn-ea"/>
                    <a:cs typeface="+mn-cs"/>
                  </a:endParaRPr>
                </a:p>
              </p:txBody>
            </p:sp>
            <p:sp>
              <p:nvSpPr>
                <p:cNvPr id="54" name="object 22">
                  <a:extLst>
                    <a:ext uri="{FF2B5EF4-FFF2-40B4-BE49-F238E27FC236}">
                      <a16:creationId xmlns:a16="http://schemas.microsoft.com/office/drawing/2014/main" id="{84BF6AE1-7766-412A-B809-95B25CC250E0}"/>
                    </a:ext>
                  </a:extLst>
                </p:cNvPr>
                <p:cNvSpPr/>
                <p:nvPr/>
              </p:nvSpPr>
              <p:spPr>
                <a:xfrm>
                  <a:off x="2035942" y="2205990"/>
                  <a:ext cx="86995" cy="87630"/>
                </a:xfrm>
                <a:custGeom>
                  <a:avLst/>
                  <a:gdLst/>
                  <a:ahLst/>
                  <a:cxnLst/>
                  <a:rect l="l" t="t" r="r" b="b"/>
                  <a:pathLst>
                    <a:path w="86994" h="87630">
                      <a:moveTo>
                        <a:pt x="44475" y="0"/>
                      </a:moveTo>
                      <a:lnTo>
                        <a:pt x="0" y="86334"/>
                      </a:lnTo>
                      <a:lnTo>
                        <a:pt x="86855" y="87388"/>
                      </a:lnTo>
                      <a:lnTo>
                        <a:pt x="44475" y="0"/>
                      </a:lnTo>
                      <a:close/>
                    </a:path>
                  </a:pathLst>
                </a:custGeom>
                <a:solidFill>
                  <a:srgbClr val="3152D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Segoe UI"/>
                    <a:ea typeface="+mn-ea"/>
                    <a:cs typeface="+mn-cs"/>
                  </a:endParaRPr>
                </a:p>
              </p:txBody>
            </p:sp>
            <p:sp>
              <p:nvSpPr>
                <p:cNvPr id="55" name="object 23">
                  <a:extLst>
                    <a:ext uri="{FF2B5EF4-FFF2-40B4-BE49-F238E27FC236}">
                      <a16:creationId xmlns:a16="http://schemas.microsoft.com/office/drawing/2014/main" id="{6BEE3F0A-7FA8-4BB5-874C-89CBFF7D1515}"/>
                    </a:ext>
                  </a:extLst>
                </p:cNvPr>
                <p:cNvSpPr/>
                <p:nvPr/>
              </p:nvSpPr>
              <p:spPr>
                <a:xfrm>
                  <a:off x="774513" y="3015946"/>
                  <a:ext cx="862965" cy="518795"/>
                </a:xfrm>
                <a:custGeom>
                  <a:avLst/>
                  <a:gdLst/>
                  <a:ahLst/>
                  <a:cxnLst/>
                  <a:rect l="l" t="t" r="r" b="b"/>
                  <a:pathLst>
                    <a:path w="862964" h="518795">
                      <a:moveTo>
                        <a:pt x="862444" y="518388"/>
                      </a:moveTo>
                      <a:lnTo>
                        <a:pt x="0" y="0"/>
                      </a:lnTo>
                    </a:path>
                  </a:pathLst>
                </a:custGeom>
                <a:ln w="28956">
                  <a:solidFill>
                    <a:srgbClr val="3152D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Segoe UI"/>
                    <a:ea typeface="+mn-ea"/>
                    <a:cs typeface="+mn-cs"/>
                  </a:endParaRPr>
                </a:p>
              </p:txBody>
            </p:sp>
            <p:sp>
              <p:nvSpPr>
                <p:cNvPr id="56" name="object 24">
                  <a:extLst>
                    <a:ext uri="{FF2B5EF4-FFF2-40B4-BE49-F238E27FC236}">
                      <a16:creationId xmlns:a16="http://schemas.microsoft.com/office/drawing/2014/main" id="{7F8ACD28-9CE1-47A1-951C-6A3B0FB651A3}"/>
                    </a:ext>
                  </a:extLst>
                </p:cNvPr>
                <p:cNvSpPr/>
                <p:nvPr/>
              </p:nvSpPr>
              <p:spPr>
                <a:xfrm>
                  <a:off x="712473" y="2978660"/>
                  <a:ext cx="97155" cy="82550"/>
                </a:xfrm>
                <a:custGeom>
                  <a:avLst/>
                  <a:gdLst/>
                  <a:ahLst/>
                  <a:cxnLst/>
                  <a:rect l="l" t="t" r="r" b="b"/>
                  <a:pathLst>
                    <a:path w="97154" h="82550">
                      <a:moveTo>
                        <a:pt x="0" y="0"/>
                      </a:moveTo>
                      <a:lnTo>
                        <a:pt x="52070" y="81978"/>
                      </a:lnTo>
                      <a:lnTo>
                        <a:pt x="96824" y="7531"/>
                      </a:lnTo>
                      <a:lnTo>
                        <a:pt x="0" y="0"/>
                      </a:lnTo>
                      <a:close/>
                    </a:path>
                  </a:pathLst>
                </a:custGeom>
                <a:solidFill>
                  <a:srgbClr val="3152D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95" name="object 49">
              <a:extLst>
                <a:ext uri="{FF2B5EF4-FFF2-40B4-BE49-F238E27FC236}">
                  <a16:creationId xmlns:a16="http://schemas.microsoft.com/office/drawing/2014/main" id="{8AEED77B-B22B-40C2-9E86-E3DF75E3B6A9}"/>
                </a:ext>
              </a:extLst>
            </p:cNvPr>
            <p:cNvSpPr txBox="1"/>
            <p:nvPr/>
          </p:nvSpPr>
          <p:spPr>
            <a:xfrm>
              <a:off x="1153938" y="5107390"/>
              <a:ext cx="869953" cy="27843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0" normalizeH="0" baseline="0" noProof="0" dirty="0">
                  <a:ln>
                    <a:noFill/>
                  </a:ln>
                  <a:solidFill>
                    <a:srgbClr val="3152DC"/>
                  </a:solidFill>
                  <a:effectLst/>
                  <a:uLnTx/>
                  <a:uFillTx/>
                  <a:latin typeface="Microsoft Sans Serif"/>
                  <a:ea typeface="+mn-ea"/>
                  <a:cs typeface="Microsoft Sans Serif"/>
                </a:rPr>
                <a:t>“Motion”</a:t>
              </a:r>
              <a:endParaRPr kumimoji="0" sz="1800" b="0" i="0" u="none" strike="noStrike" kern="1200" cap="none" spc="0" normalizeH="0" baseline="0" noProof="0" dirty="0">
                <a:ln>
                  <a:noFill/>
                </a:ln>
                <a:solidFill>
                  <a:srgbClr val="000000"/>
                </a:solidFill>
                <a:effectLst/>
                <a:uLnTx/>
                <a:uFillTx/>
                <a:latin typeface="Microsoft Sans Serif"/>
                <a:ea typeface="+mn-ea"/>
                <a:cs typeface="Microsoft Sans Serif"/>
              </a:endParaRPr>
            </a:p>
          </p:txBody>
        </p:sp>
      </p:grpSp>
      <p:sp>
        <p:nvSpPr>
          <p:cNvPr id="98" name="TextBox 97">
            <a:extLst>
              <a:ext uri="{FF2B5EF4-FFF2-40B4-BE49-F238E27FC236}">
                <a16:creationId xmlns:a16="http://schemas.microsoft.com/office/drawing/2014/main" id="{EC74AF0D-1EA1-4BBD-8E5E-EB62040369D1}"/>
              </a:ext>
            </a:extLst>
          </p:cNvPr>
          <p:cNvSpPr txBox="1"/>
          <p:nvPr/>
        </p:nvSpPr>
        <p:spPr>
          <a:xfrm>
            <a:off x="168703" y="8534659"/>
            <a:ext cx="8548416" cy="1077218"/>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 normalizeH="0" baseline="0" noProof="0" dirty="0">
                <a:ln>
                  <a:noFill/>
                </a:ln>
                <a:solidFill>
                  <a:srgbClr val="FF0000"/>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Channel Coherence Time is a physical priority of the channel and is immutable</a:t>
            </a:r>
            <a:endParaRPr kumimoji="0" lang="en-US" sz="3200" b="1" i="0" u="none" strike="noStrike" kern="1200" cap="none" spc="0" normalizeH="0" baseline="0" noProof="0" dirty="0">
              <a:ln>
                <a:noFill/>
              </a:ln>
              <a:solidFill>
                <a:srgbClr val="FF0000"/>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4" name="Slide Number Placeholder 2">
            <a:extLst>
              <a:ext uri="{FF2B5EF4-FFF2-40B4-BE49-F238E27FC236}">
                <a16:creationId xmlns:a16="http://schemas.microsoft.com/office/drawing/2014/main" id="{2419539A-6BF6-4177-B9C2-AC8D0B1F8D89}"/>
              </a:ext>
            </a:extLst>
          </p:cNvPr>
          <p:cNvSpPr txBox="1">
            <a:spLocks/>
          </p:cNvSpPr>
          <p:nvPr/>
        </p:nvSpPr>
        <p:spPr>
          <a:xfrm>
            <a:off x="9100361" y="6363207"/>
            <a:ext cx="2804160" cy="342900"/>
          </a:xfrm>
          <a:prstGeom prst="rect">
            <a:avLst/>
          </a:prstGeom>
        </p:spPr>
        <p:txBody>
          <a:bodyPr vert="horz" wrap="square" lIns="91440" tIns="45720" rIns="91440" bIns="45720" rtlCol="0" anchor="ctr">
            <a:spAutoFit/>
          </a:bodyP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en-US" sz="1100" b="0" i="0" u="none" strike="noStrike" kern="1200" cap="none" spc="0" normalizeH="0" baseline="0" noProof="0" smtClean="0">
                <a:ln>
                  <a:noFill/>
                </a:ln>
                <a:solidFill>
                  <a:srgbClr val="0074AF"/>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100" b="0" i="0" u="none" strike="noStrike" kern="1200" cap="none" spc="0" normalizeH="0" baseline="0" noProof="0" dirty="0">
              <a:ln>
                <a:noFill/>
              </a:ln>
              <a:solidFill>
                <a:srgbClr val="0074AF"/>
              </a:solidFill>
              <a:effectLst/>
              <a:uLnTx/>
              <a:uFillTx/>
              <a:latin typeface="Segoe UI"/>
              <a:ea typeface="+mn-ea"/>
              <a:cs typeface="+mn-cs"/>
            </a:endParaRPr>
          </a:p>
        </p:txBody>
      </p:sp>
      <p:pic>
        <p:nvPicPr>
          <p:cNvPr id="6" name="Graphic 5" descr="Processor with solid fill">
            <a:extLst>
              <a:ext uri="{FF2B5EF4-FFF2-40B4-BE49-F238E27FC236}">
                <a16:creationId xmlns:a16="http://schemas.microsoft.com/office/drawing/2014/main" id="{DBB81FA3-A0F4-C2F4-4117-6E0D8337E43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3430" y="4484806"/>
            <a:ext cx="914400" cy="914400"/>
          </a:xfrm>
          <a:prstGeom prst="rect">
            <a:avLst/>
          </a:prstGeom>
        </p:spPr>
      </p:pic>
    </p:spTree>
    <p:extLst>
      <p:ext uri="{BB962C8B-B14F-4D97-AF65-F5344CB8AC3E}">
        <p14:creationId xmlns:p14="http://schemas.microsoft.com/office/powerpoint/2010/main" val="42032034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1">
            <a:extLst>
              <a:ext uri="{FF2B5EF4-FFF2-40B4-BE49-F238E27FC236}">
                <a16:creationId xmlns:a16="http://schemas.microsoft.com/office/drawing/2014/main" id="{0990D789-9279-4893-BDEA-E8039D7CDF40}"/>
              </a:ext>
            </a:extLst>
          </p:cNvPr>
          <p:cNvSpPr>
            <a:spLocks noGrp="1"/>
          </p:cNvSpPr>
          <p:nvPr>
            <p:ph type="sldNum" sz="quarter" idx="7"/>
          </p:nvPr>
        </p:nvSpPr>
        <p:spPr>
          <a:xfrm>
            <a:off x="8778240" y="6377940"/>
            <a:ext cx="2804160" cy="3429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25</a:t>
            </a:fld>
            <a:endParaRPr lang="en-US" dirty="0"/>
          </a:p>
        </p:txBody>
      </p:sp>
      <p:pic>
        <p:nvPicPr>
          <p:cNvPr id="43" name="Graphic 42" descr="Cell Tower">
            <a:extLst>
              <a:ext uri="{FF2B5EF4-FFF2-40B4-BE49-F238E27FC236}">
                <a16:creationId xmlns:a16="http://schemas.microsoft.com/office/drawing/2014/main" id="{39FF33AE-D186-1F3F-71C5-5DDAF7B869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5875" y="3717605"/>
            <a:ext cx="914400" cy="914400"/>
          </a:xfrm>
          <a:prstGeom prst="rect">
            <a:avLst/>
          </a:prstGeom>
        </p:spPr>
      </p:pic>
      <p:sp>
        <p:nvSpPr>
          <p:cNvPr id="45" name="Parallelogram 44">
            <a:extLst>
              <a:ext uri="{FF2B5EF4-FFF2-40B4-BE49-F238E27FC236}">
                <a16:creationId xmlns:a16="http://schemas.microsoft.com/office/drawing/2014/main" id="{7DDBF2A5-057C-5C08-FE2B-E714280F03A0}"/>
              </a:ext>
            </a:extLst>
          </p:cNvPr>
          <p:cNvSpPr/>
          <p:nvPr/>
        </p:nvSpPr>
        <p:spPr>
          <a:xfrm>
            <a:off x="2655675" y="2422205"/>
            <a:ext cx="1524000" cy="381000"/>
          </a:xfrm>
          <a:prstGeom prst="parallelogram">
            <a:avLst>
              <a:gd name="adj" fmla="val 96489"/>
            </a:avLst>
          </a:prstGeom>
          <a:pattFill prst="shingle">
            <a:fgClr>
              <a:schemeClr val="accent1"/>
            </a:fgClr>
            <a:bgClr>
              <a:schemeClr val="bg1"/>
            </a:bgClr>
          </a:pattFill>
          <a:ln w="3175"/>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175">
                <a:solidFill>
                  <a:schemeClr val="tx1"/>
                </a:solidFill>
              </a:ln>
            </a:endParaRPr>
          </a:p>
        </p:txBody>
      </p:sp>
      <p:sp>
        <p:nvSpPr>
          <p:cNvPr id="48" name="Rectangle: Rounded Corners 47">
            <a:extLst>
              <a:ext uri="{FF2B5EF4-FFF2-40B4-BE49-F238E27FC236}">
                <a16:creationId xmlns:a16="http://schemas.microsoft.com/office/drawing/2014/main" id="{8484A303-EB4C-3EA6-C30E-33BF5B92645E}"/>
              </a:ext>
            </a:extLst>
          </p:cNvPr>
          <p:cNvSpPr/>
          <p:nvPr/>
        </p:nvSpPr>
        <p:spPr>
          <a:xfrm>
            <a:off x="2517200" y="3651949"/>
            <a:ext cx="927658" cy="533400"/>
          </a:xfrm>
          <a:prstGeom prst="roundRect">
            <a:avLst/>
          </a:prstGeom>
          <a:pattFill prst="horzBrick">
            <a:fgClr>
              <a:schemeClr val="accent1"/>
            </a:fgClr>
            <a:bgClr>
              <a:schemeClr val="bg1"/>
            </a:bgClr>
          </a:patt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Arrow Connector 49">
            <a:extLst>
              <a:ext uri="{FF2B5EF4-FFF2-40B4-BE49-F238E27FC236}">
                <a16:creationId xmlns:a16="http://schemas.microsoft.com/office/drawing/2014/main" id="{2D1FBF1B-0D4E-5760-7488-44AEE1E874A7}"/>
              </a:ext>
            </a:extLst>
          </p:cNvPr>
          <p:cNvCxnSpPr>
            <a:cxnSpLocks/>
            <a:endCxn id="45" idx="3"/>
          </p:cNvCxnSpPr>
          <p:nvPr/>
        </p:nvCxnSpPr>
        <p:spPr>
          <a:xfrm flipV="1">
            <a:off x="1284075" y="2803205"/>
            <a:ext cx="1949788" cy="990600"/>
          </a:xfrm>
          <a:prstGeom prst="straightConnector1">
            <a:avLst/>
          </a:prstGeom>
          <a:ln>
            <a:solidFill>
              <a:srgbClr val="002060"/>
            </a:solidFill>
            <a:tailEnd type="none"/>
          </a:ln>
        </p:spPr>
        <p:style>
          <a:lnRef idx="2">
            <a:schemeClr val="accent2"/>
          </a:lnRef>
          <a:fillRef idx="0">
            <a:schemeClr val="accent2"/>
          </a:fillRef>
          <a:effectRef idx="1">
            <a:schemeClr val="accent2"/>
          </a:effectRef>
          <a:fontRef idx="minor">
            <a:schemeClr val="tx1"/>
          </a:fontRef>
        </p:style>
      </p:cxnSp>
      <p:cxnSp>
        <p:nvCxnSpPr>
          <p:cNvPr id="51" name="Straight Arrow Connector 50">
            <a:extLst>
              <a:ext uri="{FF2B5EF4-FFF2-40B4-BE49-F238E27FC236}">
                <a16:creationId xmlns:a16="http://schemas.microsoft.com/office/drawing/2014/main" id="{4D865EF8-9436-EB42-1238-96805ABE6020}"/>
              </a:ext>
            </a:extLst>
          </p:cNvPr>
          <p:cNvCxnSpPr>
            <a:cxnSpLocks/>
            <a:endCxn id="48" idx="1"/>
          </p:cNvCxnSpPr>
          <p:nvPr/>
        </p:nvCxnSpPr>
        <p:spPr>
          <a:xfrm>
            <a:off x="1360275" y="3910147"/>
            <a:ext cx="1156925" cy="8502"/>
          </a:xfrm>
          <a:prstGeom prst="straightConnector1">
            <a:avLst/>
          </a:prstGeom>
          <a:ln>
            <a:solidFill>
              <a:srgbClr val="002060"/>
            </a:solidFill>
            <a:tailEnd type="triangle"/>
          </a:ln>
        </p:spPr>
        <p:style>
          <a:lnRef idx="2">
            <a:schemeClr val="accent2"/>
          </a:lnRef>
          <a:fillRef idx="0">
            <a:schemeClr val="accent2"/>
          </a:fillRef>
          <a:effectRef idx="1">
            <a:schemeClr val="accent2"/>
          </a:effectRef>
          <a:fontRef idx="minor">
            <a:schemeClr val="tx1"/>
          </a:fontRef>
        </p:style>
      </p:cxnSp>
      <p:cxnSp>
        <p:nvCxnSpPr>
          <p:cNvPr id="4" name="Straight Arrow Connector 3">
            <a:extLst>
              <a:ext uri="{FF2B5EF4-FFF2-40B4-BE49-F238E27FC236}">
                <a16:creationId xmlns:a16="http://schemas.microsoft.com/office/drawing/2014/main" id="{C8E98199-BDDF-83DD-D395-BB1C54980603}"/>
              </a:ext>
            </a:extLst>
          </p:cNvPr>
          <p:cNvCxnSpPr>
            <a:cxnSpLocks/>
            <a:stCxn id="45" idx="3"/>
          </p:cNvCxnSpPr>
          <p:nvPr/>
        </p:nvCxnSpPr>
        <p:spPr>
          <a:xfrm>
            <a:off x="3233863" y="2803205"/>
            <a:ext cx="1513804" cy="815155"/>
          </a:xfrm>
          <a:prstGeom prst="straightConnector1">
            <a:avLst/>
          </a:prstGeom>
          <a:ln>
            <a:solidFill>
              <a:srgbClr val="002060"/>
            </a:solidFill>
            <a:tailEnd type="triangle"/>
          </a:ln>
        </p:spPr>
        <p:style>
          <a:lnRef idx="2">
            <a:schemeClr val="accent2"/>
          </a:lnRef>
          <a:fillRef idx="0">
            <a:schemeClr val="accent2"/>
          </a:fillRef>
          <a:effectRef idx="1">
            <a:schemeClr val="accent2"/>
          </a:effectRef>
          <a:fontRef idx="minor">
            <a:schemeClr val="tx1"/>
          </a:fontRef>
        </p:style>
      </p:cxnSp>
      <p:pic>
        <p:nvPicPr>
          <p:cNvPr id="11" name="Graphic 10" descr="User">
            <a:extLst>
              <a:ext uri="{FF2B5EF4-FFF2-40B4-BE49-F238E27FC236}">
                <a16:creationId xmlns:a16="http://schemas.microsoft.com/office/drawing/2014/main" id="{B559B150-B6F5-03BA-9A2E-B196396F4A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73686" y="3546894"/>
            <a:ext cx="726506" cy="726506"/>
          </a:xfrm>
          <a:prstGeom prst="rect">
            <a:avLst/>
          </a:prstGeom>
        </p:spPr>
      </p:pic>
      <p:cxnSp>
        <p:nvCxnSpPr>
          <p:cNvPr id="30" name="Straight Arrow Connector 29">
            <a:extLst>
              <a:ext uri="{FF2B5EF4-FFF2-40B4-BE49-F238E27FC236}">
                <a16:creationId xmlns:a16="http://schemas.microsoft.com/office/drawing/2014/main" id="{63C355AD-A34B-5EE1-2088-543A9868676D}"/>
              </a:ext>
            </a:extLst>
          </p:cNvPr>
          <p:cNvCxnSpPr>
            <a:cxnSpLocks/>
          </p:cNvCxnSpPr>
          <p:nvPr/>
        </p:nvCxnSpPr>
        <p:spPr>
          <a:xfrm flipV="1">
            <a:off x="1284075" y="2803205"/>
            <a:ext cx="1620467" cy="1018291"/>
          </a:xfrm>
          <a:prstGeom prst="straightConnector1">
            <a:avLst/>
          </a:prstGeom>
          <a:ln>
            <a:solidFill>
              <a:srgbClr val="C00000"/>
            </a:solidFill>
            <a:prstDash val="dash"/>
            <a:tailEnd type="none"/>
          </a:ln>
        </p:spPr>
        <p:style>
          <a:lnRef idx="2">
            <a:schemeClr val="accent2"/>
          </a:lnRef>
          <a:fillRef idx="0">
            <a:schemeClr val="accent2"/>
          </a:fillRef>
          <a:effectRef idx="1">
            <a:schemeClr val="accent2"/>
          </a:effectRef>
          <a:fontRef idx="minor">
            <a:schemeClr val="tx1"/>
          </a:fontRef>
        </p:style>
      </p:cxnSp>
      <p:cxnSp>
        <p:nvCxnSpPr>
          <p:cNvPr id="38" name="Straight Connector 37">
            <a:extLst>
              <a:ext uri="{FF2B5EF4-FFF2-40B4-BE49-F238E27FC236}">
                <a16:creationId xmlns:a16="http://schemas.microsoft.com/office/drawing/2014/main" id="{E6347609-7E18-15F0-1CF1-EAD020F802E6}"/>
              </a:ext>
            </a:extLst>
          </p:cNvPr>
          <p:cNvCxnSpPr/>
          <p:nvPr/>
        </p:nvCxnSpPr>
        <p:spPr>
          <a:xfrm>
            <a:off x="6055004" y="1346481"/>
            <a:ext cx="0" cy="4373722"/>
          </a:xfrm>
          <a:prstGeom prst="line">
            <a:avLst/>
          </a:prstGeom>
          <a:ln>
            <a:prstDash val="sysDot"/>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418C732A-C034-EFF6-4869-E78071E1AF7E}"/>
                  </a:ext>
                </a:extLst>
              </p:cNvPr>
              <p:cNvSpPr txBox="1"/>
              <p:nvPr/>
            </p:nvSpPr>
            <p:spPr>
              <a:xfrm>
                <a:off x="1987846" y="5532069"/>
                <a:ext cx="2914023" cy="923330"/>
              </a:xfrm>
              <a:prstGeom prst="rect">
                <a:avLst/>
              </a:prstGeom>
              <a:noFill/>
            </p:spPr>
            <p:txBody>
              <a:bodyPr wrap="square">
                <a:spAutoFit/>
              </a:bodyPr>
              <a:lstStyle/>
              <a:p>
                <a:r>
                  <a:rPr lang="en-US" dirty="0">
                    <a:solidFill>
                      <a:srgbClr val="454545"/>
                    </a:solidFill>
                  </a:rPr>
                  <a:t>Steering angle: </a:t>
                </a:r>
                <a14:m>
                  <m:oMath xmlns:m="http://schemas.openxmlformats.org/officeDocument/2006/math">
                    <m:r>
                      <a:rPr lang="en-US" b="0" i="1" smtClean="0">
                        <a:solidFill>
                          <a:srgbClr val="454545"/>
                        </a:solidFill>
                        <a:latin typeface="Cambria Math" panose="02040503050406030204" pitchFamily="18" charset="0"/>
                      </a:rPr>
                      <m:t>𝜃</m:t>
                    </m:r>
                  </m:oMath>
                </a14:m>
                <a:endParaRPr lang="en-US" b="0" dirty="0">
                  <a:solidFill>
                    <a:srgbClr val="454545"/>
                  </a:solidFill>
                </a:endParaRPr>
              </a:p>
              <a:p>
                <a:r>
                  <a:rPr lang="en-US" dirty="0">
                    <a:solidFill>
                      <a:srgbClr val="454545"/>
                    </a:solidFill>
                  </a:rPr>
                  <a:t>Steering vector: </a:t>
                </a:r>
                <a14:m>
                  <m:oMath xmlns:m="http://schemas.openxmlformats.org/officeDocument/2006/math">
                    <m:r>
                      <a:rPr lang="en-US" b="0" i="1" smtClean="0">
                        <a:solidFill>
                          <a:srgbClr val="454545"/>
                        </a:solidFill>
                        <a:latin typeface="Cambria Math" panose="02040503050406030204" pitchFamily="18" charset="0"/>
                      </a:rPr>
                      <m:t>𝑣</m:t>
                    </m:r>
                  </m:oMath>
                </a14:m>
                <a:endParaRPr lang="en-US" b="0" dirty="0">
                  <a:solidFill>
                    <a:srgbClr val="454545"/>
                  </a:solidFill>
                </a:endParaRPr>
              </a:p>
              <a:p>
                <a:r>
                  <a:rPr lang="en-US" dirty="0">
                    <a:solidFill>
                      <a:srgbClr val="454545"/>
                    </a:solidFill>
                  </a:rPr>
                  <a:t>Array Gain: </a:t>
                </a:r>
                <a14:m>
                  <m:oMath xmlns:m="http://schemas.openxmlformats.org/officeDocument/2006/math">
                    <m:r>
                      <a:rPr lang="en-US" b="0" i="1" smtClean="0">
                        <a:solidFill>
                          <a:srgbClr val="454545"/>
                        </a:solidFill>
                        <a:latin typeface="Cambria Math" panose="02040503050406030204" pitchFamily="18" charset="0"/>
                      </a:rPr>
                      <m:t>𝐺</m:t>
                    </m:r>
                  </m:oMath>
                </a14:m>
                <a:endParaRPr lang="en-US" b="0" dirty="0">
                  <a:solidFill>
                    <a:srgbClr val="454545"/>
                  </a:solidFill>
                </a:endParaRPr>
              </a:p>
            </p:txBody>
          </p:sp>
        </mc:Choice>
        <mc:Fallback xmlns="">
          <p:sp>
            <p:nvSpPr>
              <p:cNvPr id="55" name="TextBox 54">
                <a:extLst>
                  <a:ext uri="{FF2B5EF4-FFF2-40B4-BE49-F238E27FC236}">
                    <a16:creationId xmlns:a16="http://schemas.microsoft.com/office/drawing/2014/main" id="{418C732A-C034-EFF6-4869-E78071E1AF7E}"/>
                  </a:ext>
                </a:extLst>
              </p:cNvPr>
              <p:cNvSpPr txBox="1">
                <a:spLocks noRot="1" noChangeAspect="1" noMove="1" noResize="1" noEditPoints="1" noAdjustHandles="1" noChangeArrowheads="1" noChangeShapeType="1" noTextEdit="1"/>
              </p:cNvSpPr>
              <p:nvPr/>
            </p:nvSpPr>
            <p:spPr>
              <a:xfrm>
                <a:off x="1987846" y="5532069"/>
                <a:ext cx="2914023" cy="923330"/>
              </a:xfrm>
              <a:prstGeom prst="rect">
                <a:avLst/>
              </a:prstGeom>
              <a:blipFill>
                <a:blip r:embed="rId7"/>
                <a:stretch>
                  <a:fillRect l="-1674" t="-2632" b="-9868"/>
                </a:stretch>
              </a:blipFill>
            </p:spPr>
            <p:txBody>
              <a:bodyPr/>
              <a:lstStyle/>
              <a:p>
                <a:r>
                  <a:rPr lang="en-US">
                    <a:noFill/>
                  </a:rPr>
                  <a:t> </a:t>
                </a:r>
              </a:p>
            </p:txBody>
          </p:sp>
        </mc:Fallback>
      </mc:AlternateContent>
      <p:pic>
        <p:nvPicPr>
          <p:cNvPr id="58" name="Graphic 57" descr="Cell Tower">
            <a:extLst>
              <a:ext uri="{FF2B5EF4-FFF2-40B4-BE49-F238E27FC236}">
                <a16:creationId xmlns:a16="http://schemas.microsoft.com/office/drawing/2014/main" id="{CF20EE34-9BAF-71D6-B68E-AAE273805F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94420" y="2407186"/>
            <a:ext cx="914400" cy="914400"/>
          </a:xfrm>
          <a:prstGeom prst="rect">
            <a:avLst/>
          </a:prstGeom>
        </p:spPr>
      </p:pic>
      <p:sp>
        <p:nvSpPr>
          <p:cNvPr id="60" name="Rectangle: Rounded Corners 59">
            <a:extLst>
              <a:ext uri="{FF2B5EF4-FFF2-40B4-BE49-F238E27FC236}">
                <a16:creationId xmlns:a16="http://schemas.microsoft.com/office/drawing/2014/main" id="{301B2D75-DDA0-C9C7-913B-C0FEF6B68374}"/>
              </a:ext>
            </a:extLst>
          </p:cNvPr>
          <p:cNvSpPr/>
          <p:nvPr/>
        </p:nvSpPr>
        <p:spPr>
          <a:xfrm>
            <a:off x="8175620" y="4419600"/>
            <a:ext cx="1981200" cy="533400"/>
          </a:xfrm>
          <a:prstGeom prst="roundRect">
            <a:avLst/>
          </a:prstGeom>
          <a:pattFill prst="horzBrick">
            <a:fgClr>
              <a:schemeClr val="accent1"/>
            </a:fgClr>
            <a:bgClr>
              <a:schemeClr val="bg1"/>
            </a:bgClr>
          </a:patt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Arrow Connector 63">
            <a:extLst>
              <a:ext uri="{FF2B5EF4-FFF2-40B4-BE49-F238E27FC236}">
                <a16:creationId xmlns:a16="http://schemas.microsoft.com/office/drawing/2014/main" id="{CE2C5C33-1056-87D6-4848-A85B18A1A26E}"/>
              </a:ext>
            </a:extLst>
          </p:cNvPr>
          <p:cNvCxnSpPr>
            <a:cxnSpLocks/>
          </p:cNvCxnSpPr>
          <p:nvPr/>
        </p:nvCxnSpPr>
        <p:spPr>
          <a:xfrm>
            <a:off x="7032620" y="2788186"/>
            <a:ext cx="1793132" cy="1631414"/>
          </a:xfrm>
          <a:prstGeom prst="straightConnector1">
            <a:avLst/>
          </a:prstGeom>
          <a:ln>
            <a:solidFill>
              <a:srgbClr val="002060"/>
            </a:solidFill>
            <a:tailEnd type="none"/>
          </a:ln>
        </p:spPr>
        <p:style>
          <a:lnRef idx="2">
            <a:schemeClr val="accent2"/>
          </a:lnRef>
          <a:fillRef idx="0">
            <a:schemeClr val="accent2"/>
          </a:fillRef>
          <a:effectRef idx="1">
            <a:schemeClr val="accent2"/>
          </a:effectRef>
          <a:fontRef idx="minor">
            <a:schemeClr val="tx1"/>
          </a:fontRef>
        </p:style>
      </p:cxnSp>
      <p:pic>
        <p:nvPicPr>
          <p:cNvPr id="66" name="Graphic 65" descr="User">
            <a:extLst>
              <a:ext uri="{FF2B5EF4-FFF2-40B4-BE49-F238E27FC236}">
                <a16:creationId xmlns:a16="http://schemas.microsoft.com/office/drawing/2014/main" id="{C00A4C55-81DC-5A46-2D51-9825EA45FA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72729" y="3416378"/>
            <a:ext cx="726506" cy="726506"/>
          </a:xfrm>
          <a:prstGeom prst="rect">
            <a:avLst/>
          </a:prstGeom>
        </p:spPr>
      </p:pic>
      <p:cxnSp>
        <p:nvCxnSpPr>
          <p:cNvPr id="74" name="Straight Arrow Connector 73">
            <a:extLst>
              <a:ext uri="{FF2B5EF4-FFF2-40B4-BE49-F238E27FC236}">
                <a16:creationId xmlns:a16="http://schemas.microsoft.com/office/drawing/2014/main" id="{AB0B3A1A-ED43-9715-3E06-E025624C9E7C}"/>
              </a:ext>
            </a:extLst>
          </p:cNvPr>
          <p:cNvCxnSpPr>
            <a:cxnSpLocks/>
          </p:cNvCxnSpPr>
          <p:nvPr/>
        </p:nvCxnSpPr>
        <p:spPr>
          <a:xfrm>
            <a:off x="7108820" y="2671646"/>
            <a:ext cx="3163909" cy="894699"/>
          </a:xfrm>
          <a:prstGeom prst="straightConnector1">
            <a:avLst/>
          </a:prstGeom>
          <a:ln>
            <a:solidFill>
              <a:srgbClr val="C00000"/>
            </a:solidFill>
            <a:prstDash val="solid"/>
            <a:tailEnd type="triangle"/>
          </a:ln>
        </p:spPr>
        <p:style>
          <a:lnRef idx="2">
            <a:schemeClr val="accent2"/>
          </a:lnRef>
          <a:fillRef idx="0">
            <a:schemeClr val="accent2"/>
          </a:fillRef>
          <a:effectRef idx="1">
            <a:schemeClr val="accent2"/>
          </a:effectRef>
          <a:fontRef idx="minor">
            <a:schemeClr val="tx1"/>
          </a:fontRef>
        </p:style>
      </p:cxnSp>
      <p:sp>
        <p:nvSpPr>
          <p:cNvPr id="78" name="Multiplication Sign 77">
            <a:extLst>
              <a:ext uri="{FF2B5EF4-FFF2-40B4-BE49-F238E27FC236}">
                <a16:creationId xmlns:a16="http://schemas.microsoft.com/office/drawing/2014/main" id="{D2C2DC0D-D184-E238-7E06-3BC0FAE3187E}"/>
              </a:ext>
            </a:extLst>
          </p:cNvPr>
          <p:cNvSpPr>
            <a:spLocks noChangeAspect="1"/>
          </p:cNvSpPr>
          <p:nvPr/>
        </p:nvSpPr>
        <p:spPr>
          <a:xfrm>
            <a:off x="8651110" y="4229100"/>
            <a:ext cx="362102" cy="365760"/>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F1C81A2-84DC-C801-FD67-279E64E37DAB}"/>
              </a:ext>
            </a:extLst>
          </p:cNvPr>
          <p:cNvSpPr/>
          <p:nvPr/>
        </p:nvSpPr>
        <p:spPr>
          <a:xfrm rot="1635720">
            <a:off x="2951561" y="3069921"/>
            <a:ext cx="2107737" cy="425960"/>
          </a:xfrm>
          <a:prstGeom prst="ellipse">
            <a:avLst/>
          </a:prstGeom>
          <a:solidFill>
            <a:srgbClr val="FF0000">
              <a:alpha val="73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463A139-06C5-4457-63AE-5B707C9C7B7D}"/>
              </a:ext>
            </a:extLst>
          </p:cNvPr>
          <p:cNvSpPr/>
          <p:nvPr/>
        </p:nvSpPr>
        <p:spPr>
          <a:xfrm rot="855696">
            <a:off x="7375755" y="2759913"/>
            <a:ext cx="2444396" cy="612157"/>
          </a:xfrm>
          <a:prstGeom prst="ellipse">
            <a:avLst/>
          </a:prstGeom>
          <a:solidFill>
            <a:srgbClr val="FF0000">
              <a:alpha val="73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bject 4">
            <a:extLst>
              <a:ext uri="{FF2B5EF4-FFF2-40B4-BE49-F238E27FC236}">
                <a16:creationId xmlns:a16="http://schemas.microsoft.com/office/drawing/2014/main" id="{F9E9A8AF-D897-D52B-981E-11C8F19DCDBC}"/>
              </a:ext>
            </a:extLst>
          </p:cNvPr>
          <p:cNvSpPr txBox="1">
            <a:spLocks noGrp="1"/>
          </p:cNvSpPr>
          <p:nvPr>
            <p:ph type="title"/>
          </p:nvPr>
        </p:nvSpPr>
        <p:spPr>
          <a:xfrm>
            <a:off x="499574" y="236691"/>
            <a:ext cx="9799320" cy="1002839"/>
          </a:xfrm>
          <a:prstGeom prst="rect">
            <a:avLst/>
          </a:prstGeom>
        </p:spPr>
        <p:txBody>
          <a:bodyPr vert="horz" wrap="square" lIns="0" tIns="109220" rIns="0" bIns="0" rtlCol="0">
            <a:spAutoFit/>
          </a:bodyPr>
          <a:lstStyle/>
          <a:p>
            <a:pPr marL="12700" algn="l">
              <a:lnSpc>
                <a:spcPct val="100000"/>
              </a:lnSpc>
              <a:spcBef>
                <a:spcPts val="860"/>
              </a:spcBef>
            </a:pPr>
            <a:r>
              <a:rPr lang="en-US" dirty="0"/>
              <a:t>Fast Beam Search</a:t>
            </a:r>
            <a:br>
              <a:rPr lang="en-US" sz="4400" dirty="0"/>
            </a:br>
            <a:r>
              <a:rPr lang="en-US" sz="2400" dirty="0">
                <a:solidFill>
                  <a:srgbClr val="454545"/>
                </a:solidFill>
              </a:rPr>
              <a:t>Rotating devices: intuition</a:t>
            </a:r>
            <a:endParaRPr sz="2400" spc="-5" dirty="0"/>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6C5A9AC-B4C8-56FF-6D27-5EF5315952DE}"/>
                  </a:ext>
                </a:extLst>
              </p:cNvPr>
              <p:cNvSpPr txBox="1"/>
              <p:nvPr/>
            </p:nvSpPr>
            <p:spPr>
              <a:xfrm>
                <a:off x="7848600" y="5492230"/>
                <a:ext cx="3406780" cy="1200329"/>
              </a:xfrm>
              <a:prstGeom prst="rect">
                <a:avLst/>
              </a:prstGeom>
              <a:noFill/>
            </p:spPr>
            <p:txBody>
              <a:bodyPr wrap="square">
                <a:spAutoFit/>
              </a:bodyPr>
              <a:lstStyle/>
              <a:p>
                <a:r>
                  <a:rPr lang="en-US" dirty="0">
                    <a:solidFill>
                      <a:srgbClr val="454545"/>
                    </a:solidFill>
                  </a:rPr>
                  <a:t>Steering angle: </a:t>
                </a:r>
                <a14:m>
                  <m:oMath xmlns:m="http://schemas.openxmlformats.org/officeDocument/2006/math">
                    <m:r>
                      <a:rPr lang="en-US" b="0" i="1" smtClean="0">
                        <a:solidFill>
                          <a:srgbClr val="454545"/>
                        </a:solidFill>
                        <a:latin typeface="Cambria Math" panose="02040503050406030204" pitchFamily="18" charset="0"/>
                      </a:rPr>
                      <m:t>𝜃</m:t>
                    </m:r>
                    <m:r>
                      <a:rPr lang="en-US" b="0" i="1" smtClean="0">
                        <a:solidFill>
                          <a:srgbClr val="454545"/>
                        </a:solidFill>
                        <a:latin typeface="Cambria Math" panose="02040503050406030204" pitchFamily="18" charset="0"/>
                      </a:rPr>
                      <m:t>+</m:t>
                    </m:r>
                    <m:r>
                      <a:rPr lang="en-US" b="0" i="1" smtClean="0">
                        <a:solidFill>
                          <a:srgbClr val="454545"/>
                        </a:solidFill>
                        <a:latin typeface="Cambria Math" panose="02040503050406030204" pitchFamily="18" charset="0"/>
                      </a:rPr>
                      <m:t>𝛿</m:t>
                    </m:r>
                  </m:oMath>
                </a14:m>
                <a:endParaRPr lang="en-US" b="0" dirty="0">
                  <a:solidFill>
                    <a:srgbClr val="454545"/>
                  </a:solidFill>
                </a:endParaRPr>
              </a:p>
              <a:p>
                <a:r>
                  <a:rPr lang="en-US" dirty="0">
                    <a:solidFill>
                      <a:srgbClr val="454545"/>
                    </a:solidFill>
                  </a:rPr>
                  <a:t>Steering vector: </a:t>
                </a:r>
                <a14:m>
                  <m:oMath xmlns:m="http://schemas.openxmlformats.org/officeDocument/2006/math">
                    <m:r>
                      <a:rPr lang="en-US" b="1" i="1" smtClean="0">
                        <a:solidFill>
                          <a:srgbClr val="FF0000"/>
                        </a:solidFill>
                        <a:latin typeface="Cambria Math" panose="02040503050406030204" pitchFamily="18" charset="0"/>
                      </a:rPr>
                      <m:t>?</m:t>
                    </m:r>
                  </m:oMath>
                </a14:m>
                <a:endParaRPr lang="en-US" b="1" dirty="0">
                  <a:solidFill>
                    <a:srgbClr val="454545"/>
                  </a:solidFill>
                </a:endParaRPr>
              </a:p>
              <a:p>
                <a:r>
                  <a:rPr lang="en-US" dirty="0">
                    <a:solidFill>
                      <a:srgbClr val="FF0000"/>
                    </a:solidFill>
                  </a:rPr>
                  <a:t>Intuition: if </a:t>
                </a:r>
                <a14:m>
                  <m:oMath xmlns:m="http://schemas.openxmlformats.org/officeDocument/2006/math">
                    <m:r>
                      <a:rPr lang="en-US" b="0" i="1" smtClean="0">
                        <a:solidFill>
                          <a:srgbClr val="FF0000"/>
                        </a:solidFill>
                        <a:latin typeface="Cambria Math" panose="02040503050406030204" pitchFamily="18" charset="0"/>
                      </a:rPr>
                      <m:t>𝛿</m:t>
                    </m:r>
                  </m:oMath>
                </a14:m>
                <a:r>
                  <a:rPr lang="en-US" dirty="0">
                    <a:solidFill>
                      <a:srgbClr val="FF0000"/>
                    </a:solidFill>
                  </a:rPr>
                  <a:t> is small </a:t>
                </a:r>
                <a14:m>
                  <m:oMath xmlns:m="http://schemas.openxmlformats.org/officeDocument/2006/math">
                    <m:r>
                      <a:rPr lang="en-US" b="0" i="1" smtClean="0">
                        <a:solidFill>
                          <a:srgbClr val="FF0000"/>
                        </a:solidFill>
                        <a:latin typeface="Cambria Math" panose="02040503050406030204" pitchFamily="18" charset="0"/>
                      </a:rPr>
                      <m:t>⇒</m:t>
                    </m:r>
                  </m:oMath>
                </a14:m>
                <a:r>
                  <a:rPr lang="en-US" dirty="0">
                    <a:solidFill>
                      <a:srgbClr val="FF0000"/>
                    </a:solidFill>
                  </a:rPr>
                  <a:t> steering vector is </a:t>
                </a:r>
                <a14:m>
                  <m:oMath xmlns:m="http://schemas.openxmlformats.org/officeDocument/2006/math">
                    <m:r>
                      <a:rPr lang="en-US" b="0" i="1" smtClean="0">
                        <a:solidFill>
                          <a:srgbClr val="FF0000"/>
                        </a:solidFill>
                        <a:latin typeface="Cambria Math" panose="02040503050406030204" pitchFamily="18" charset="0"/>
                      </a:rPr>
                      <m:t>𝑣</m:t>
                    </m:r>
                  </m:oMath>
                </a14:m>
                <a:r>
                  <a:rPr lang="en-US" dirty="0">
                    <a:solidFill>
                      <a:srgbClr val="FF0000"/>
                    </a:solidFill>
                  </a:rPr>
                  <a:t> and Gain is </a:t>
                </a:r>
                <a14:m>
                  <m:oMath xmlns:m="http://schemas.openxmlformats.org/officeDocument/2006/math">
                    <m:r>
                      <a:rPr lang="en-US" b="0" i="1" smtClean="0">
                        <a:solidFill>
                          <a:srgbClr val="FF0000"/>
                        </a:solidFill>
                        <a:latin typeface="Cambria Math" panose="02040503050406030204" pitchFamily="18" charset="0"/>
                      </a:rPr>
                      <m:t>𝐺</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𝛾</m:t>
                    </m:r>
                  </m:oMath>
                </a14:m>
                <a:r>
                  <a:rPr lang="en-US" dirty="0">
                    <a:solidFill>
                      <a:srgbClr val="FF0000"/>
                    </a:solidFill>
                  </a:rPr>
                  <a:t> </a:t>
                </a:r>
              </a:p>
            </p:txBody>
          </p:sp>
        </mc:Choice>
        <mc:Fallback xmlns="">
          <p:sp>
            <p:nvSpPr>
              <p:cNvPr id="20" name="TextBox 19">
                <a:extLst>
                  <a:ext uri="{FF2B5EF4-FFF2-40B4-BE49-F238E27FC236}">
                    <a16:creationId xmlns:a16="http://schemas.microsoft.com/office/drawing/2014/main" id="{F6C5A9AC-B4C8-56FF-6D27-5EF5315952DE}"/>
                  </a:ext>
                </a:extLst>
              </p:cNvPr>
              <p:cNvSpPr txBox="1">
                <a:spLocks noRot="1" noChangeAspect="1" noMove="1" noResize="1" noEditPoints="1" noAdjustHandles="1" noChangeArrowheads="1" noChangeShapeType="1" noTextEdit="1"/>
              </p:cNvSpPr>
              <p:nvPr/>
            </p:nvSpPr>
            <p:spPr>
              <a:xfrm>
                <a:off x="7848600" y="5492230"/>
                <a:ext cx="3406780" cy="1200329"/>
              </a:xfrm>
              <a:prstGeom prst="rect">
                <a:avLst/>
              </a:prstGeom>
              <a:blipFill>
                <a:blip r:embed="rId8"/>
                <a:stretch>
                  <a:fillRect l="-1613" t="-2538" r="-2509" b="-7614"/>
                </a:stretch>
              </a:blipFill>
            </p:spPr>
            <p:txBody>
              <a:bodyPr/>
              <a:lstStyle/>
              <a:p>
                <a:r>
                  <a:rPr lang="en-US">
                    <a:noFill/>
                  </a:rPr>
                  <a:t> </a:t>
                </a:r>
              </a:p>
            </p:txBody>
          </p:sp>
        </mc:Fallback>
      </mc:AlternateContent>
    </p:spTree>
    <p:extLst>
      <p:ext uri="{BB962C8B-B14F-4D97-AF65-F5344CB8AC3E}">
        <p14:creationId xmlns:p14="http://schemas.microsoft.com/office/powerpoint/2010/main" val="325789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1">
            <a:extLst>
              <a:ext uri="{FF2B5EF4-FFF2-40B4-BE49-F238E27FC236}">
                <a16:creationId xmlns:a16="http://schemas.microsoft.com/office/drawing/2014/main" id="{0990D789-9279-4893-BDEA-E8039D7CDF40}"/>
              </a:ext>
            </a:extLst>
          </p:cNvPr>
          <p:cNvSpPr>
            <a:spLocks noGrp="1"/>
          </p:cNvSpPr>
          <p:nvPr>
            <p:ph type="sldNum" sz="quarter" idx="7"/>
          </p:nvPr>
        </p:nvSpPr>
        <p:spPr>
          <a:xfrm>
            <a:off x="8778240" y="6377940"/>
            <a:ext cx="2804160" cy="3429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26</a:t>
            </a:fld>
            <a:endParaRPr lang="en-US" dirty="0"/>
          </a:p>
        </p:txBody>
      </p:sp>
      <p:sp>
        <p:nvSpPr>
          <p:cNvPr id="17" name="object 4">
            <a:extLst>
              <a:ext uri="{FF2B5EF4-FFF2-40B4-BE49-F238E27FC236}">
                <a16:creationId xmlns:a16="http://schemas.microsoft.com/office/drawing/2014/main" id="{F9E9A8AF-D897-D52B-981E-11C8F19DCDBC}"/>
              </a:ext>
            </a:extLst>
          </p:cNvPr>
          <p:cNvSpPr txBox="1">
            <a:spLocks noGrp="1"/>
          </p:cNvSpPr>
          <p:nvPr>
            <p:ph type="title"/>
          </p:nvPr>
        </p:nvSpPr>
        <p:spPr>
          <a:xfrm>
            <a:off x="499574" y="236691"/>
            <a:ext cx="9799320" cy="1002839"/>
          </a:xfrm>
          <a:prstGeom prst="rect">
            <a:avLst/>
          </a:prstGeom>
        </p:spPr>
        <p:txBody>
          <a:bodyPr vert="horz" wrap="square" lIns="0" tIns="109220" rIns="0" bIns="0" rtlCol="0">
            <a:spAutoFit/>
          </a:bodyPr>
          <a:lstStyle/>
          <a:p>
            <a:pPr marL="12700" algn="l">
              <a:lnSpc>
                <a:spcPct val="100000"/>
              </a:lnSpc>
              <a:spcBef>
                <a:spcPts val="860"/>
              </a:spcBef>
            </a:pPr>
            <a:r>
              <a:rPr lang="en-US"/>
              <a:t>Fast Beam Search</a:t>
            </a:r>
            <a:br>
              <a:rPr lang="en-US" sz="4400"/>
            </a:br>
            <a:r>
              <a:rPr lang="en-US" sz="2400">
                <a:solidFill>
                  <a:srgbClr val="454545"/>
                </a:solidFill>
              </a:rPr>
              <a:t>Rotating devices: codebook refinement</a:t>
            </a:r>
            <a:endParaRPr lang="en-US" sz="2400" spc="-5" dirty="0"/>
          </a:p>
        </p:txBody>
      </p:sp>
      <p:pic>
        <p:nvPicPr>
          <p:cNvPr id="3" name="Picture 2">
            <a:extLst>
              <a:ext uri="{FF2B5EF4-FFF2-40B4-BE49-F238E27FC236}">
                <a16:creationId xmlns:a16="http://schemas.microsoft.com/office/drawing/2014/main" id="{954381A6-F3DB-2756-EB29-E13DFEBA2372}"/>
              </a:ext>
            </a:extLst>
          </p:cNvPr>
          <p:cNvPicPr>
            <a:picLocks noChangeAspect="1"/>
          </p:cNvPicPr>
          <p:nvPr/>
        </p:nvPicPr>
        <p:blipFill>
          <a:blip r:embed="rId3"/>
          <a:stretch>
            <a:fillRect/>
          </a:stretch>
        </p:blipFill>
        <p:spPr>
          <a:xfrm>
            <a:off x="669377" y="1342472"/>
            <a:ext cx="5434013" cy="5035468"/>
          </a:xfrm>
          <a:prstGeom prst="rect">
            <a:avLst/>
          </a:prstGeom>
        </p:spPr>
      </p:pic>
      <p:pic>
        <p:nvPicPr>
          <p:cNvPr id="7" name="Picture 6">
            <a:extLst>
              <a:ext uri="{FF2B5EF4-FFF2-40B4-BE49-F238E27FC236}">
                <a16:creationId xmlns:a16="http://schemas.microsoft.com/office/drawing/2014/main" id="{8EBACE95-2FE5-AF3A-5D4B-48E2C2D2DFD7}"/>
              </a:ext>
            </a:extLst>
          </p:cNvPr>
          <p:cNvPicPr>
            <a:picLocks noChangeAspect="1"/>
          </p:cNvPicPr>
          <p:nvPr/>
        </p:nvPicPr>
        <p:blipFill>
          <a:blip r:embed="rId4"/>
          <a:stretch>
            <a:fillRect/>
          </a:stretch>
        </p:blipFill>
        <p:spPr>
          <a:xfrm>
            <a:off x="6477000" y="2375084"/>
            <a:ext cx="4938713" cy="1268925"/>
          </a:xfrm>
          <a:prstGeom prst="rect">
            <a:avLst/>
          </a:prstGeom>
        </p:spPr>
      </p:pic>
      <mc:AlternateContent xmlns:mc="http://schemas.openxmlformats.org/markup-compatibility/2006" xmlns:a14="http://schemas.microsoft.com/office/drawing/2010/main">
        <mc:Choice Requires="a14">
          <p:sp>
            <p:nvSpPr>
              <p:cNvPr id="8" name="object 58">
                <a:extLst>
                  <a:ext uri="{FF2B5EF4-FFF2-40B4-BE49-F238E27FC236}">
                    <a16:creationId xmlns:a16="http://schemas.microsoft.com/office/drawing/2014/main" id="{D9D04EF1-9043-26E8-1E58-E284785D40C6}"/>
                  </a:ext>
                </a:extLst>
              </p:cNvPr>
              <p:cNvSpPr txBox="1"/>
              <p:nvPr/>
            </p:nvSpPr>
            <p:spPr>
              <a:xfrm>
                <a:off x="6991095" y="1423802"/>
                <a:ext cx="3910521" cy="857927"/>
              </a:xfrm>
              <a:prstGeom prst="rect">
                <a:avLst/>
              </a:prstGeom>
            </p:spPr>
            <p:txBody>
              <a:bodyPr vert="horz" wrap="square" lIns="0" tIns="26670" rIns="0" bIns="0" rtlCol="0">
                <a:spAutoFit/>
              </a:bodyPr>
              <a:lstStyle/>
              <a:p>
                <a:pPr marL="12700">
                  <a:lnSpc>
                    <a:spcPct val="100000"/>
                  </a:lnSpc>
                  <a:spcBef>
                    <a:spcPts val="200"/>
                  </a:spcBef>
                  <a:buClr>
                    <a:srgbClr val="5EBEB8"/>
                  </a:buClr>
                  <a:tabLst>
                    <a:tab pos="180340" algn="l"/>
                  </a:tabLst>
                </a:pPr>
                <a:r>
                  <a:rPr lang="en-US" b="0" spc="-10" dirty="0">
                    <a:solidFill>
                      <a:srgbClr val="7E7E7E"/>
                    </a:solidFill>
                    <a:cs typeface="Microsoft Sans Serif"/>
                  </a:rPr>
                  <a:t>Reduce the codebook size until all angles are covered and the gain to the maximum does not </a:t>
                </a:r>
                <a:r>
                  <a:rPr lang="en-US" b="0" spc="-10" dirty="0" err="1">
                    <a:solidFill>
                      <a:srgbClr val="7E7E7E"/>
                    </a:solidFill>
                    <a:cs typeface="Microsoft Sans Serif"/>
                  </a:rPr>
                  <a:t>exeed</a:t>
                </a:r>
                <a:r>
                  <a:rPr lang="en-US" b="0" spc="-10" dirty="0">
                    <a:solidFill>
                      <a:srgbClr val="7E7E7E"/>
                    </a:solidFill>
                    <a:cs typeface="Microsoft Sans Serif"/>
                  </a:rPr>
                  <a:t> </a:t>
                </a:r>
                <a14:m>
                  <m:oMath xmlns:m="http://schemas.openxmlformats.org/officeDocument/2006/math">
                    <m:r>
                      <a:rPr lang="en-US" b="0" i="1" spc="-10" smtClean="0">
                        <a:solidFill>
                          <a:srgbClr val="7E7E7E"/>
                        </a:solidFill>
                        <a:latin typeface="Cambria Math" panose="02040503050406030204" pitchFamily="18" charset="0"/>
                        <a:cs typeface="Microsoft Sans Serif"/>
                      </a:rPr>
                      <m:t>𝛾</m:t>
                    </m:r>
                  </m:oMath>
                </a14:m>
                <a:r>
                  <a:rPr lang="en-US" spc="-10" dirty="0">
                    <a:solidFill>
                      <a:srgbClr val="7E7E7E"/>
                    </a:solidFill>
                    <a:cs typeface="Microsoft Sans Serif"/>
                  </a:rPr>
                  <a:t> dB</a:t>
                </a:r>
              </a:p>
            </p:txBody>
          </p:sp>
        </mc:Choice>
        <mc:Fallback xmlns="">
          <p:sp>
            <p:nvSpPr>
              <p:cNvPr id="8" name="object 58">
                <a:extLst>
                  <a:ext uri="{FF2B5EF4-FFF2-40B4-BE49-F238E27FC236}">
                    <a16:creationId xmlns:a16="http://schemas.microsoft.com/office/drawing/2014/main" id="{D9D04EF1-9043-26E8-1E58-E284785D40C6}"/>
                  </a:ext>
                </a:extLst>
              </p:cNvPr>
              <p:cNvSpPr txBox="1">
                <a:spLocks noRot="1" noChangeAspect="1" noMove="1" noResize="1" noEditPoints="1" noAdjustHandles="1" noChangeArrowheads="1" noChangeShapeType="1" noTextEdit="1"/>
              </p:cNvSpPr>
              <p:nvPr/>
            </p:nvSpPr>
            <p:spPr>
              <a:xfrm>
                <a:off x="6991095" y="1423802"/>
                <a:ext cx="3910521" cy="857927"/>
              </a:xfrm>
              <a:prstGeom prst="rect">
                <a:avLst/>
              </a:prstGeom>
              <a:blipFill>
                <a:blip r:embed="rId5"/>
                <a:stretch>
                  <a:fillRect l="-3432" t="-5714" r="-3432" b="-16429"/>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047F524E-0011-AB61-F9C5-CEA91B1C538E}"/>
              </a:ext>
            </a:extLst>
          </p:cNvPr>
          <p:cNvPicPr>
            <a:picLocks noChangeAspect="1"/>
          </p:cNvPicPr>
          <p:nvPr/>
        </p:nvPicPr>
        <p:blipFill>
          <a:blip r:embed="rId6"/>
          <a:stretch>
            <a:fillRect/>
          </a:stretch>
        </p:blipFill>
        <p:spPr>
          <a:xfrm>
            <a:off x="6920622" y="3609035"/>
            <a:ext cx="3758772" cy="2977300"/>
          </a:xfrm>
          <a:prstGeom prst="rect">
            <a:avLst/>
          </a:prstGeom>
        </p:spPr>
      </p:pic>
    </p:spTree>
    <p:extLst>
      <p:ext uri="{BB962C8B-B14F-4D97-AF65-F5344CB8AC3E}">
        <p14:creationId xmlns:p14="http://schemas.microsoft.com/office/powerpoint/2010/main" val="68682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D20080-DB57-4DE0-B3E6-E0D83DD82C9C}"/>
              </a:ext>
            </a:extLst>
          </p:cNvPr>
          <p:cNvSpPr/>
          <p:nvPr/>
        </p:nvSpPr>
        <p:spPr>
          <a:xfrm>
            <a:off x="-13710" y="-13808"/>
            <a:ext cx="4118120" cy="6885538"/>
          </a:xfrm>
          <a:custGeom>
            <a:avLst/>
            <a:gdLst>
              <a:gd name="connsiteX0" fmla="*/ 0 w 5029200"/>
              <a:gd name="connsiteY0" fmla="*/ 0 h 6858000"/>
              <a:gd name="connsiteX1" fmla="*/ 5029200 w 5029200"/>
              <a:gd name="connsiteY1" fmla="*/ 0 h 6858000"/>
              <a:gd name="connsiteX2" fmla="*/ 5029200 w 5029200"/>
              <a:gd name="connsiteY2" fmla="*/ 6858000 h 6858000"/>
              <a:gd name="connsiteX3" fmla="*/ 0 w 5029200"/>
              <a:gd name="connsiteY3" fmla="*/ 6858000 h 6858000"/>
              <a:gd name="connsiteX4" fmla="*/ 0 w 5029200"/>
              <a:gd name="connsiteY4" fmla="*/ 0 h 6858000"/>
              <a:gd name="connsiteX0" fmla="*/ 0 w 5029200"/>
              <a:gd name="connsiteY0" fmla="*/ 0 h 6871647"/>
              <a:gd name="connsiteX1" fmla="*/ 5029200 w 5029200"/>
              <a:gd name="connsiteY1" fmla="*/ 0 h 6871647"/>
              <a:gd name="connsiteX2" fmla="*/ 3418765 w 5029200"/>
              <a:gd name="connsiteY2" fmla="*/ 6871647 h 6871647"/>
              <a:gd name="connsiteX3" fmla="*/ 0 w 5029200"/>
              <a:gd name="connsiteY3" fmla="*/ 6858000 h 6871647"/>
              <a:gd name="connsiteX4" fmla="*/ 0 w 5029200"/>
              <a:gd name="connsiteY4" fmla="*/ 0 h 6871647"/>
              <a:gd name="connsiteX0" fmla="*/ 0 w 6707875"/>
              <a:gd name="connsiteY0" fmla="*/ 27296 h 6898943"/>
              <a:gd name="connsiteX1" fmla="*/ 6707875 w 6707875"/>
              <a:gd name="connsiteY1" fmla="*/ 0 h 6898943"/>
              <a:gd name="connsiteX2" fmla="*/ 3418765 w 6707875"/>
              <a:gd name="connsiteY2" fmla="*/ 6898943 h 6898943"/>
              <a:gd name="connsiteX3" fmla="*/ 0 w 6707875"/>
              <a:gd name="connsiteY3" fmla="*/ 6885296 h 6898943"/>
              <a:gd name="connsiteX4" fmla="*/ 0 w 6707875"/>
              <a:gd name="connsiteY4" fmla="*/ 27296 h 6898943"/>
              <a:gd name="connsiteX0" fmla="*/ 0 w 6707875"/>
              <a:gd name="connsiteY0" fmla="*/ 0 h 6912834"/>
              <a:gd name="connsiteX1" fmla="*/ 6707875 w 6707875"/>
              <a:gd name="connsiteY1" fmla="*/ 13891 h 6912834"/>
              <a:gd name="connsiteX2" fmla="*/ 3418765 w 6707875"/>
              <a:gd name="connsiteY2" fmla="*/ 6912834 h 6912834"/>
              <a:gd name="connsiteX3" fmla="*/ 0 w 6707875"/>
              <a:gd name="connsiteY3" fmla="*/ 6899187 h 6912834"/>
              <a:gd name="connsiteX4" fmla="*/ 0 w 6707875"/>
              <a:gd name="connsiteY4" fmla="*/ 0 h 6912834"/>
              <a:gd name="connsiteX0" fmla="*/ 30036 w 6737911"/>
              <a:gd name="connsiteY0" fmla="*/ 0 h 6912834"/>
              <a:gd name="connsiteX1" fmla="*/ 6737911 w 6737911"/>
              <a:gd name="connsiteY1" fmla="*/ 13891 h 6912834"/>
              <a:gd name="connsiteX2" fmla="*/ 3448801 w 6737911"/>
              <a:gd name="connsiteY2" fmla="*/ 6912834 h 6912834"/>
              <a:gd name="connsiteX3" fmla="*/ 0 w 6737911"/>
              <a:gd name="connsiteY3" fmla="*/ 6899187 h 6912834"/>
              <a:gd name="connsiteX4" fmla="*/ 30036 w 6737911"/>
              <a:gd name="connsiteY4" fmla="*/ 0 h 6912834"/>
              <a:gd name="connsiteX0" fmla="*/ 30036 w 6737911"/>
              <a:gd name="connsiteY0" fmla="*/ 0 h 6926646"/>
              <a:gd name="connsiteX1" fmla="*/ 6737911 w 6737911"/>
              <a:gd name="connsiteY1" fmla="*/ 13891 h 6926646"/>
              <a:gd name="connsiteX2" fmla="*/ 3448801 w 6737911"/>
              <a:gd name="connsiteY2" fmla="*/ 6912834 h 6926646"/>
              <a:gd name="connsiteX3" fmla="*/ 0 w 6737911"/>
              <a:gd name="connsiteY3" fmla="*/ 6926646 h 6926646"/>
              <a:gd name="connsiteX4" fmla="*/ 30036 w 6737911"/>
              <a:gd name="connsiteY4" fmla="*/ 0 h 6926646"/>
              <a:gd name="connsiteX0" fmla="*/ 0 w 6768216"/>
              <a:gd name="connsiteY0" fmla="*/ 0 h 6926646"/>
              <a:gd name="connsiteX1" fmla="*/ 6768216 w 6768216"/>
              <a:gd name="connsiteY1" fmla="*/ 13891 h 6926646"/>
              <a:gd name="connsiteX2" fmla="*/ 3479106 w 6768216"/>
              <a:gd name="connsiteY2" fmla="*/ 6912834 h 6926646"/>
              <a:gd name="connsiteX3" fmla="*/ 30305 w 6768216"/>
              <a:gd name="connsiteY3" fmla="*/ 6926646 h 6926646"/>
              <a:gd name="connsiteX4" fmla="*/ 0 w 6768216"/>
              <a:gd name="connsiteY4" fmla="*/ 0 h 6926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8216" h="6926646">
                <a:moveTo>
                  <a:pt x="0" y="0"/>
                </a:moveTo>
                <a:lnTo>
                  <a:pt x="6768216" y="13891"/>
                </a:lnTo>
                <a:lnTo>
                  <a:pt x="3479106" y="6912834"/>
                </a:lnTo>
                <a:lnTo>
                  <a:pt x="30305" y="6926646"/>
                </a:lnTo>
                <a:lnTo>
                  <a:pt x="0" y="0"/>
                </a:lnTo>
                <a:close/>
              </a:path>
            </a:pathLst>
          </a:custGeom>
          <a:solidFill>
            <a:srgbClr val="003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srgbClr val="FFFFFF"/>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87" name="Slide Number Placeholder 2">
            <a:extLst>
              <a:ext uri="{FF2B5EF4-FFF2-40B4-BE49-F238E27FC236}">
                <a16:creationId xmlns:a16="http://schemas.microsoft.com/office/drawing/2014/main" id="{37614F97-4923-47A8-BD49-DFB2003FDE47}"/>
              </a:ext>
            </a:extLst>
          </p:cNvPr>
          <p:cNvSpPr>
            <a:spLocks noGrp="1"/>
          </p:cNvSpPr>
          <p:nvPr>
            <p:ph type="sldNum" sz="quarter" idx="7"/>
          </p:nvPr>
        </p:nvSpPr>
        <p:spPr>
          <a:xfrm>
            <a:off x="8921196" y="6422738"/>
            <a:ext cx="2804160" cy="3429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en-US" sz="1100" b="0" i="0" u="none" strike="noStrike" kern="1200" cap="none" spc="0" normalizeH="0" baseline="0" noProof="0" smtClean="0">
                <a:ln>
                  <a:noFill/>
                </a:ln>
                <a:solidFill>
                  <a:srgbClr val="0074AF"/>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100" b="0" i="0" u="none" strike="noStrike" kern="1200" cap="none" spc="0" normalizeH="0" baseline="0" noProof="0" dirty="0">
              <a:ln>
                <a:noFill/>
              </a:ln>
              <a:solidFill>
                <a:srgbClr val="0074AF"/>
              </a:solidFill>
              <a:effectLst/>
              <a:uLnTx/>
              <a:uFillTx/>
              <a:latin typeface="Segoe UI"/>
              <a:ea typeface="+mn-ea"/>
              <a:cs typeface="+mn-cs"/>
            </a:endParaRPr>
          </a:p>
        </p:txBody>
      </p:sp>
      <p:grpSp>
        <p:nvGrpSpPr>
          <p:cNvPr id="36" name="Group 35">
            <a:extLst>
              <a:ext uri="{FF2B5EF4-FFF2-40B4-BE49-F238E27FC236}">
                <a16:creationId xmlns:a16="http://schemas.microsoft.com/office/drawing/2014/main" id="{A635D639-ED9D-469C-80D3-3F21AE368B1C}"/>
              </a:ext>
            </a:extLst>
          </p:cNvPr>
          <p:cNvGrpSpPr/>
          <p:nvPr/>
        </p:nvGrpSpPr>
        <p:grpSpPr>
          <a:xfrm>
            <a:off x="-11329" y="259412"/>
            <a:ext cx="10500849" cy="1208832"/>
            <a:chOff x="0" y="1727964"/>
            <a:chExt cx="10500849" cy="1208832"/>
          </a:xfrm>
        </p:grpSpPr>
        <p:sp>
          <p:nvSpPr>
            <p:cNvPr id="37" name="Rectangle 36">
              <a:extLst>
                <a:ext uri="{FF2B5EF4-FFF2-40B4-BE49-F238E27FC236}">
                  <a16:creationId xmlns:a16="http://schemas.microsoft.com/office/drawing/2014/main" id="{CC0DB0AF-FD0B-486B-9345-4DC4015A363A}"/>
                </a:ext>
              </a:extLst>
            </p:cNvPr>
            <p:cNvSpPr/>
            <p:nvPr/>
          </p:nvSpPr>
          <p:spPr>
            <a:xfrm>
              <a:off x="0" y="1828800"/>
              <a:ext cx="10500849" cy="1107996"/>
            </a:xfrm>
            <a:prstGeom prst="rect">
              <a:avLst/>
            </a:prstGeom>
            <a:noFill/>
            <a:ln>
              <a:noFill/>
            </a:ln>
            <a:effectLst>
              <a:innerShdw blurRad="63500" dist="50800">
                <a:prstClr val="black">
                  <a:alpha val="50000"/>
                </a:prstClr>
              </a:inn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FFFF"/>
                  </a:solidFill>
                  <a:effectLst>
                    <a:reflection blurRad="6350" stA="55000" endA="300" endPos="34000" dir="5400000" sy="-100000" algn="bl" rotWithShape="0"/>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mm    </a:t>
              </a:r>
              <a:r>
                <a:rPr kumimoji="0" lang="en-US" sz="6600" b="1" i="0" u="none" strike="noStrike" kern="1200" cap="none" spc="0" normalizeH="0" baseline="0" noProof="0" dirty="0" err="1">
                  <a:ln w="0"/>
                  <a:solidFill>
                    <a:srgbClr val="FFFFFF"/>
                  </a:solidFill>
                  <a:effectLst>
                    <a:reflection blurRad="6350" stA="55000" endA="300" endPos="34000" dir="5400000" sy="-100000" algn="bl" rotWithShape="0"/>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ave</a:t>
              </a:r>
              <a:endParaRPr kumimoji="0" lang="en-US" sz="6000" b="1" i="0" u="none" strike="noStrike" kern="1200" cap="none" spc="0" normalizeH="0" baseline="0" noProof="0" dirty="0">
                <a:ln w="0"/>
                <a:solidFill>
                  <a:srgbClr val="FFFFFF"/>
                </a:solidFill>
                <a:effectLst>
                  <a:reflection blurRad="6350" stA="55000" endA="300" endPos="34000" dir="5400000" sy="-100000" algn="bl" rotWithShape="0"/>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8" name="Graphic 37" descr="Heartbeat">
              <a:extLst>
                <a:ext uri="{FF2B5EF4-FFF2-40B4-BE49-F238E27FC236}">
                  <a16:creationId xmlns:a16="http://schemas.microsoft.com/office/drawing/2014/main" id="{9C1FEF70-D6AF-41D4-B578-9BCEB8E2AE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06729" y="1727964"/>
              <a:ext cx="1188720" cy="1188720"/>
            </a:xfrm>
            <a:prstGeom prst="rect">
              <a:avLst/>
            </a:prstGeom>
          </p:spPr>
        </p:pic>
      </p:grpSp>
      <p:sp>
        <p:nvSpPr>
          <p:cNvPr id="7" name="TextBox 6">
            <a:extLst>
              <a:ext uri="{FF2B5EF4-FFF2-40B4-BE49-F238E27FC236}">
                <a16:creationId xmlns:a16="http://schemas.microsoft.com/office/drawing/2014/main" id="{09C810CB-BAD6-DAEB-868C-85184962CACD}"/>
              </a:ext>
            </a:extLst>
          </p:cNvPr>
          <p:cNvSpPr txBox="1"/>
          <p:nvPr/>
        </p:nvSpPr>
        <p:spPr>
          <a:xfrm>
            <a:off x="4441665" y="1143000"/>
            <a:ext cx="6858000" cy="1754326"/>
          </a:xfrm>
          <a:prstGeom prst="rect">
            <a:avLst/>
          </a:prstGeom>
          <a:noFill/>
        </p:spPr>
        <p:txBody>
          <a:bodyPr wrap="square">
            <a:spAutoFit/>
          </a:bodyPr>
          <a:lstStyle/>
          <a:p>
            <a:pPr algn="ctr"/>
            <a:r>
              <a:rPr lang="en-US" sz="3600" dirty="0"/>
              <a:t>Overcoming the Effect of the Phase Noise and the Rapid variation of the channel</a:t>
            </a:r>
          </a:p>
        </p:txBody>
      </p:sp>
      <mc:AlternateContent xmlns:mc="http://schemas.openxmlformats.org/markup-compatibility/2006" xmlns:a14="http://schemas.microsoft.com/office/drawing/2010/main">
        <mc:Choice Requires="a14">
          <p:sp>
            <p:nvSpPr>
              <p:cNvPr id="3" name="object 58">
                <a:extLst>
                  <a:ext uri="{FF2B5EF4-FFF2-40B4-BE49-F238E27FC236}">
                    <a16:creationId xmlns:a16="http://schemas.microsoft.com/office/drawing/2014/main" id="{9FF74688-28B6-F6D9-E56C-7C6D758A57B7}"/>
                  </a:ext>
                </a:extLst>
              </p:cNvPr>
              <p:cNvSpPr txBox="1"/>
              <p:nvPr/>
            </p:nvSpPr>
            <p:spPr>
              <a:xfrm>
                <a:off x="3352800" y="3825787"/>
                <a:ext cx="3352800" cy="2640466"/>
              </a:xfrm>
              <a:prstGeom prst="rect">
                <a:avLst/>
              </a:prstGeom>
            </p:spPr>
            <p:txBody>
              <a:bodyPr vert="horz" wrap="square" lIns="0" tIns="26670" rIns="0" bIns="0" rtlCol="0">
                <a:spAutoFit/>
              </a:bodyPr>
              <a:lstStyle/>
              <a:p>
                <a:pPr marL="55244" marR="5080" indent="-43180" algn="ctr">
                  <a:lnSpc>
                    <a:spcPts val="2110"/>
                  </a:lnSpc>
                  <a:spcBef>
                    <a:spcPts val="210"/>
                  </a:spcBef>
                </a:pPr>
                <a:r>
                  <a:rPr lang="en-US" dirty="0">
                    <a:latin typeface="Microsoft Sans Serif"/>
                    <a:cs typeface="Microsoft Sans Serif"/>
                  </a:rPr>
                  <a:t>Channel coherence time</a:t>
                </a:r>
              </a:p>
              <a:p>
                <a:pPr marL="180340" indent="-167640">
                  <a:lnSpc>
                    <a:spcPct val="100000"/>
                  </a:lnSpc>
                  <a:spcBef>
                    <a:spcPts val="200"/>
                  </a:spcBef>
                  <a:buClr>
                    <a:srgbClr val="5EBEB8"/>
                  </a:buClr>
                  <a:buFont typeface="Arial"/>
                  <a:buChar char="•"/>
                  <a:tabLst>
                    <a:tab pos="180340" algn="l"/>
                  </a:tabLst>
                </a:pPr>
                <a:r>
                  <a:rPr lang="en-US" spc="-10" dirty="0">
                    <a:solidFill>
                      <a:srgbClr val="7E7E7E"/>
                    </a:solidFill>
                    <a:cs typeface="Microsoft Sans Serif"/>
                  </a:rPr>
                  <a:t>The phase of the received signal varies as the user moves</a:t>
                </a:r>
              </a:p>
              <a:p>
                <a:pPr marL="180340" indent="-167640">
                  <a:lnSpc>
                    <a:spcPct val="100000"/>
                  </a:lnSpc>
                  <a:spcBef>
                    <a:spcPts val="200"/>
                  </a:spcBef>
                  <a:buClr>
                    <a:srgbClr val="5EBEB8"/>
                  </a:buClr>
                  <a:buFont typeface="Arial"/>
                  <a:buChar char="•"/>
                  <a:tabLst>
                    <a:tab pos="180340" algn="l"/>
                  </a:tabLst>
                </a:pPr>
                <a14:m>
                  <m:oMath xmlns:m="http://schemas.openxmlformats.org/officeDocument/2006/math">
                    <m:sSub>
                      <m:sSubPr>
                        <m:ctrlPr>
                          <a:rPr lang="en-US" i="1" spc="-10">
                            <a:solidFill>
                              <a:srgbClr val="7E7E7E"/>
                            </a:solidFill>
                            <a:latin typeface="Cambria Math" panose="02040503050406030204" pitchFamily="18" charset="0"/>
                            <a:cs typeface="Microsoft Sans Serif"/>
                          </a:rPr>
                        </m:ctrlPr>
                      </m:sSubPr>
                      <m:e>
                        <m:r>
                          <a:rPr lang="en-US" i="1" spc="-10">
                            <a:solidFill>
                              <a:srgbClr val="7E7E7E"/>
                            </a:solidFill>
                            <a:latin typeface="Cambria Math" panose="02040503050406030204" pitchFamily="18" charset="0"/>
                            <a:cs typeface="Microsoft Sans Serif"/>
                          </a:rPr>
                          <m:t>𝑎</m:t>
                        </m:r>
                      </m:e>
                      <m:sub>
                        <m:r>
                          <a:rPr lang="en-US" i="1" spc="-10">
                            <a:solidFill>
                              <a:srgbClr val="7E7E7E"/>
                            </a:solidFill>
                            <a:latin typeface="Cambria Math" panose="02040503050406030204" pitchFamily="18" charset="0"/>
                            <a:cs typeface="Microsoft Sans Serif"/>
                          </a:rPr>
                          <m:t>𝑛</m:t>
                        </m:r>
                      </m:sub>
                    </m:sSub>
                    <m:r>
                      <a:rPr lang="en-US" b="0" i="1" spc="-10" smtClean="0">
                        <a:solidFill>
                          <a:srgbClr val="7E7E7E"/>
                        </a:solidFill>
                        <a:latin typeface="Cambria Math" panose="02040503050406030204" pitchFamily="18" charset="0"/>
                        <a:cs typeface="Microsoft Sans Serif"/>
                      </a:rPr>
                      <m:t>h</m:t>
                    </m:r>
                    <m:d>
                      <m:dPr>
                        <m:ctrlPr>
                          <a:rPr lang="en-US" b="0" i="1" spc="-10" smtClean="0">
                            <a:solidFill>
                              <a:srgbClr val="7E7E7E"/>
                            </a:solidFill>
                            <a:latin typeface="Cambria Math" panose="02040503050406030204" pitchFamily="18" charset="0"/>
                            <a:cs typeface="Microsoft Sans Serif"/>
                          </a:rPr>
                        </m:ctrlPr>
                      </m:dPr>
                      <m:e>
                        <m:r>
                          <a:rPr lang="en-US" b="0" i="1" spc="-10" smtClean="0">
                            <a:solidFill>
                              <a:srgbClr val="7E7E7E"/>
                            </a:solidFill>
                            <a:latin typeface="Cambria Math" panose="02040503050406030204" pitchFamily="18" charset="0"/>
                            <a:cs typeface="Microsoft Sans Serif"/>
                          </a:rPr>
                          <m:t>𝑡</m:t>
                        </m:r>
                      </m:e>
                    </m:d>
                    <m:r>
                      <a:rPr lang="en-US" b="0" i="1" spc="-10" smtClean="0">
                        <a:solidFill>
                          <a:srgbClr val="7E7E7E"/>
                        </a:solidFill>
                        <a:latin typeface="Cambria Math" panose="02040503050406030204" pitchFamily="18" charset="0"/>
                        <a:cs typeface="Microsoft Sans Serif"/>
                      </a:rPr>
                      <m:t>×</m:t>
                    </m:r>
                    <m:sSup>
                      <m:sSupPr>
                        <m:ctrlPr>
                          <a:rPr lang="en-US" b="0" i="1" spc="-10" smtClean="0">
                            <a:solidFill>
                              <a:srgbClr val="7E7E7E"/>
                            </a:solidFill>
                            <a:latin typeface="Cambria Math" panose="02040503050406030204" pitchFamily="18" charset="0"/>
                            <a:cs typeface="Microsoft Sans Serif"/>
                          </a:rPr>
                        </m:ctrlPr>
                      </m:sSupPr>
                      <m:e>
                        <m:r>
                          <a:rPr lang="en-US" b="0" i="1" spc="-10" smtClean="0">
                            <a:solidFill>
                              <a:srgbClr val="7E7E7E"/>
                            </a:solidFill>
                            <a:latin typeface="Cambria Math" panose="02040503050406030204" pitchFamily="18" charset="0"/>
                            <a:cs typeface="Microsoft Sans Serif"/>
                          </a:rPr>
                          <m:t>h</m:t>
                        </m:r>
                      </m:e>
                      <m:sup>
                        <m:r>
                          <a:rPr lang="en-US" b="0" i="1" spc="-10" smtClean="0">
                            <a:solidFill>
                              <a:srgbClr val="7E7E7E"/>
                            </a:solidFill>
                            <a:latin typeface="Cambria Math" panose="02040503050406030204" pitchFamily="18" charset="0"/>
                            <a:cs typeface="Microsoft Sans Serif"/>
                          </a:rPr>
                          <m:t>∗</m:t>
                        </m:r>
                      </m:sup>
                    </m:sSup>
                    <m:d>
                      <m:dPr>
                        <m:ctrlPr>
                          <a:rPr lang="en-US" b="0" i="1" spc="-10" smtClean="0">
                            <a:solidFill>
                              <a:srgbClr val="7E7E7E"/>
                            </a:solidFill>
                            <a:latin typeface="Cambria Math" panose="02040503050406030204" pitchFamily="18" charset="0"/>
                            <a:cs typeface="Microsoft Sans Serif"/>
                          </a:rPr>
                        </m:ctrlPr>
                      </m:dPr>
                      <m:e>
                        <m:r>
                          <a:rPr lang="en-US" b="0" i="1" spc="-10" smtClean="0">
                            <a:solidFill>
                              <a:srgbClr val="7E7E7E"/>
                            </a:solidFill>
                            <a:latin typeface="Cambria Math" panose="02040503050406030204" pitchFamily="18" charset="0"/>
                            <a:cs typeface="Microsoft Sans Serif"/>
                          </a:rPr>
                          <m:t>𝑡</m:t>
                        </m:r>
                        <m:r>
                          <a:rPr lang="en-US" b="0" i="1" spc="-10" smtClean="0">
                            <a:solidFill>
                              <a:srgbClr val="7E7E7E"/>
                            </a:solidFill>
                            <a:latin typeface="Cambria Math" panose="02040503050406030204" pitchFamily="18" charset="0"/>
                            <a:cs typeface="Microsoft Sans Serif"/>
                          </a:rPr>
                          <m:t>+</m:t>
                        </m:r>
                        <m:r>
                          <a:rPr lang="en-US" b="0" i="1" spc="-10" smtClean="0">
                            <a:solidFill>
                              <a:srgbClr val="7E7E7E"/>
                            </a:solidFill>
                            <a:latin typeface="Cambria Math" panose="02040503050406030204" pitchFamily="18" charset="0"/>
                            <a:cs typeface="Microsoft Sans Serif"/>
                          </a:rPr>
                          <m:t>𝛿</m:t>
                        </m:r>
                      </m:e>
                    </m:d>
                    <m:r>
                      <a:rPr lang="en-US" b="0" i="1" spc="-10" smtClean="0">
                        <a:solidFill>
                          <a:srgbClr val="7E7E7E"/>
                        </a:solidFill>
                        <a:latin typeface="Cambria Math" panose="02040503050406030204" pitchFamily="18" charset="0"/>
                        <a:cs typeface="Microsoft Sans Serif"/>
                      </a:rPr>
                      <m:t>=</m:t>
                    </m:r>
                    <m:sSub>
                      <m:sSubPr>
                        <m:ctrlPr>
                          <a:rPr lang="en-US" b="0" i="1" spc="-10" smtClean="0">
                            <a:solidFill>
                              <a:srgbClr val="7E7E7E"/>
                            </a:solidFill>
                            <a:latin typeface="Cambria Math" panose="02040503050406030204" pitchFamily="18" charset="0"/>
                            <a:cs typeface="Microsoft Sans Serif"/>
                          </a:rPr>
                        </m:ctrlPr>
                      </m:sSubPr>
                      <m:e>
                        <m:r>
                          <a:rPr lang="en-US" b="0" i="1" spc="-10" smtClean="0">
                            <a:solidFill>
                              <a:srgbClr val="7E7E7E"/>
                            </a:solidFill>
                            <a:latin typeface="Cambria Math" panose="02040503050406030204" pitchFamily="18" charset="0"/>
                            <a:cs typeface="Microsoft Sans Serif"/>
                          </a:rPr>
                          <m:t>𝛼</m:t>
                        </m:r>
                        <m:r>
                          <a:rPr lang="en-US" b="0" i="1" spc="-10" smtClean="0">
                            <a:solidFill>
                              <a:srgbClr val="7E7E7E"/>
                            </a:solidFill>
                            <a:latin typeface="Cambria Math" panose="02040503050406030204" pitchFamily="18" charset="0"/>
                            <a:cs typeface="Microsoft Sans Serif"/>
                          </a:rPr>
                          <m:t> </m:t>
                        </m:r>
                        <m:r>
                          <a:rPr lang="en-US" b="0" i="1" spc="-10" smtClean="0">
                            <a:solidFill>
                              <a:srgbClr val="7E7E7E"/>
                            </a:solidFill>
                            <a:latin typeface="Cambria Math" panose="02040503050406030204" pitchFamily="18" charset="0"/>
                            <a:cs typeface="Microsoft Sans Serif"/>
                          </a:rPr>
                          <m:t>𝑎</m:t>
                        </m:r>
                      </m:e>
                      <m:sub>
                        <m:r>
                          <a:rPr lang="en-US" b="0" i="1" spc="-10" smtClean="0">
                            <a:solidFill>
                              <a:srgbClr val="7E7E7E"/>
                            </a:solidFill>
                            <a:latin typeface="Cambria Math" panose="02040503050406030204" pitchFamily="18" charset="0"/>
                            <a:cs typeface="Microsoft Sans Serif"/>
                          </a:rPr>
                          <m:t>𝑛</m:t>
                        </m:r>
                      </m:sub>
                    </m:sSub>
                  </m:oMath>
                </a14:m>
                <a:r>
                  <a:rPr lang="en-US" b="1" spc="-10" dirty="0">
                    <a:solidFill>
                      <a:srgbClr val="FF0000"/>
                    </a:solidFill>
                    <a:cs typeface="Microsoft Sans Serif"/>
                  </a:rPr>
                  <a:t> </a:t>
                </a:r>
                <a14:m>
                  <m:oMath xmlns:m="http://schemas.openxmlformats.org/officeDocument/2006/math">
                    <m:sSup>
                      <m:sSupPr>
                        <m:ctrlPr>
                          <a:rPr lang="en-US" b="1" i="1" spc="-10">
                            <a:solidFill>
                              <a:srgbClr val="FF0000"/>
                            </a:solidFill>
                            <a:latin typeface="Cambria Math" panose="02040503050406030204" pitchFamily="18" charset="0"/>
                            <a:cs typeface="Microsoft Sans Serif"/>
                          </a:rPr>
                        </m:ctrlPr>
                      </m:sSupPr>
                      <m:e>
                        <m:r>
                          <a:rPr lang="en-US" b="1" i="1" spc="-10">
                            <a:solidFill>
                              <a:srgbClr val="FF0000"/>
                            </a:solidFill>
                            <a:latin typeface="Cambria Math" panose="02040503050406030204" pitchFamily="18" charset="0"/>
                            <a:cs typeface="Microsoft Sans Serif"/>
                          </a:rPr>
                          <m:t>𝒆</m:t>
                        </m:r>
                      </m:e>
                      <m:sup>
                        <m:r>
                          <a:rPr lang="en-US" b="1" i="1" spc="-10">
                            <a:solidFill>
                              <a:srgbClr val="FF0000"/>
                            </a:solidFill>
                            <a:latin typeface="Cambria Math" panose="02040503050406030204" pitchFamily="18" charset="0"/>
                            <a:cs typeface="Microsoft Sans Serif"/>
                          </a:rPr>
                          <m:t>𝒋</m:t>
                        </m:r>
                        <m:r>
                          <a:rPr lang="en-US" b="1" i="1" spc="-10" smtClean="0">
                            <a:solidFill>
                              <a:srgbClr val="FF0000"/>
                            </a:solidFill>
                            <a:latin typeface="Cambria Math" panose="02040503050406030204" pitchFamily="18" charset="0"/>
                            <a:cs typeface="Microsoft Sans Serif"/>
                          </a:rPr>
                          <m:t>𝝓</m:t>
                        </m:r>
                      </m:sup>
                    </m:sSup>
                  </m:oMath>
                </a14:m>
                <a:endParaRPr lang="en-US" spc="-10" dirty="0">
                  <a:solidFill>
                    <a:srgbClr val="7E7E7E"/>
                  </a:solidFill>
                  <a:cs typeface="Microsoft Sans Serif"/>
                </a:endParaRPr>
              </a:p>
              <a:p>
                <a:pPr marL="12700">
                  <a:spcBef>
                    <a:spcPts val="200"/>
                  </a:spcBef>
                  <a:buClr>
                    <a:srgbClr val="5EBEB8"/>
                  </a:buClr>
                  <a:tabLst>
                    <a:tab pos="180340" algn="l"/>
                  </a:tabLst>
                </a:pPr>
                <a:r>
                  <a:rPr lang="en-US" sz="1600" b="1" spc="-10" dirty="0">
                    <a:solidFill>
                      <a:srgbClr val="FF0000"/>
                    </a:solidFill>
                    <a:cs typeface="Microsoft Sans Serif"/>
                  </a:rPr>
                  <a:t>1GHz</a:t>
                </a:r>
                <a:r>
                  <a:rPr lang="en-US" sz="1600" b="1" spc="-10" dirty="0">
                    <a:solidFill>
                      <a:srgbClr val="FF0000"/>
                    </a:solidFill>
                    <a:cs typeface="Microsoft Sans Serif"/>
                    <a:sym typeface="Wingdings" panose="05000000000000000000" pitchFamily="2" charset="2"/>
                  </a:rPr>
                  <a:t>30 GHz  =&gt;  30 </a:t>
                </a:r>
                <a14:m>
                  <m:oMath xmlns:m="http://schemas.openxmlformats.org/officeDocument/2006/math">
                    <m:r>
                      <a:rPr lang="en-US" sz="1600" b="1" i="1" spc="-10">
                        <a:solidFill>
                          <a:srgbClr val="FF0000"/>
                        </a:solidFill>
                        <a:latin typeface="Cambria Math" panose="02040503050406030204" pitchFamily="18" charset="0"/>
                        <a:cs typeface="Microsoft Sans Serif"/>
                        <a:sym typeface="Wingdings" panose="05000000000000000000" pitchFamily="2" charset="2"/>
                      </a:rPr>
                      <m:t>×</m:t>
                    </m:r>
                  </m:oMath>
                </a14:m>
                <a:r>
                  <a:rPr lang="en-US" sz="1600" dirty="0">
                    <a:cs typeface="Microsoft Sans Serif"/>
                  </a:rPr>
                  <a:t> </a:t>
                </a:r>
                <a:r>
                  <a:rPr lang="en-US" sz="1600" b="1" spc="-10" dirty="0">
                    <a:solidFill>
                      <a:srgbClr val="FF0000"/>
                    </a:solidFill>
                    <a:cs typeface="Microsoft Sans Serif"/>
                  </a:rPr>
                  <a:t>phase variation rate</a:t>
                </a:r>
              </a:p>
              <a:p>
                <a:pPr marL="12700">
                  <a:spcBef>
                    <a:spcPts val="200"/>
                  </a:spcBef>
                  <a:buClr>
                    <a:srgbClr val="5EBEB8"/>
                  </a:buClr>
                  <a:tabLst>
                    <a:tab pos="180340" algn="l"/>
                  </a:tabLst>
                </a:pPr>
                <a:endParaRPr lang="en-US" sz="800" spc="-10" dirty="0">
                  <a:solidFill>
                    <a:srgbClr val="7E7E7E"/>
                  </a:solidFill>
                  <a:cs typeface="Microsoft Sans Serif"/>
                </a:endParaRPr>
              </a:p>
              <a:p>
                <a:pPr marL="180340" marR="5080" indent="-167640">
                  <a:lnSpc>
                    <a:spcPts val="1800"/>
                  </a:lnSpc>
                  <a:spcBef>
                    <a:spcPts val="350"/>
                  </a:spcBef>
                  <a:buClr>
                    <a:srgbClr val="5EBEB8"/>
                  </a:buClr>
                  <a:buFont typeface="Arial"/>
                  <a:buChar char="•"/>
                  <a:tabLst>
                    <a:tab pos="180340" algn="l"/>
                  </a:tabLst>
                </a:pPr>
                <a:r>
                  <a:rPr lang="en-US" b="1" spc="-10" dirty="0">
                    <a:solidFill>
                      <a:schemeClr val="bg1">
                        <a:lumMod val="50000"/>
                      </a:schemeClr>
                    </a:solidFill>
                    <a:cs typeface="Microsoft Sans Serif"/>
                  </a:rPr>
                  <a:t>CCT</a:t>
                </a:r>
                <a14:m>
                  <m:oMath xmlns:m="http://schemas.openxmlformats.org/officeDocument/2006/math">
                    <m:r>
                      <a:rPr lang="en-US" b="1" i="1" spc="-10" smtClean="0">
                        <a:solidFill>
                          <a:schemeClr val="bg1">
                            <a:lumMod val="50000"/>
                          </a:schemeClr>
                        </a:solidFill>
                        <a:latin typeface="Cambria Math" panose="02040503050406030204" pitchFamily="18" charset="0"/>
                        <a:cs typeface="Microsoft Sans Serif"/>
                      </a:rPr>
                      <m:t>=</m:t>
                    </m:r>
                    <m:f>
                      <m:fPr>
                        <m:ctrlPr>
                          <a:rPr lang="en-US" b="1" i="1" spc="-10" smtClean="0">
                            <a:solidFill>
                              <a:schemeClr val="bg1">
                                <a:lumMod val="50000"/>
                              </a:schemeClr>
                            </a:solidFill>
                            <a:latin typeface="Cambria Math" panose="02040503050406030204" pitchFamily="18" charset="0"/>
                            <a:cs typeface="Microsoft Sans Serif"/>
                          </a:rPr>
                        </m:ctrlPr>
                      </m:fPr>
                      <m:num>
                        <m:r>
                          <a:rPr lang="en-US" b="1" i="1" spc="-10" smtClean="0">
                            <a:solidFill>
                              <a:schemeClr val="bg1">
                                <a:lumMod val="50000"/>
                              </a:schemeClr>
                            </a:solidFill>
                            <a:latin typeface="Cambria Math" panose="02040503050406030204" pitchFamily="18" charset="0"/>
                            <a:cs typeface="Microsoft Sans Serif"/>
                          </a:rPr>
                          <m:t>𝟗</m:t>
                        </m:r>
                      </m:num>
                      <m:den>
                        <m:r>
                          <a:rPr lang="en-US" b="1" i="1" spc="-10" smtClean="0">
                            <a:solidFill>
                              <a:schemeClr val="bg1">
                                <a:lumMod val="50000"/>
                              </a:schemeClr>
                            </a:solidFill>
                            <a:latin typeface="Cambria Math" panose="02040503050406030204" pitchFamily="18" charset="0"/>
                            <a:cs typeface="Microsoft Sans Serif"/>
                          </a:rPr>
                          <m:t>𝟏𝟔</m:t>
                        </m:r>
                        <m:r>
                          <a:rPr lang="en-US" b="1" i="1" spc="-10" smtClean="0">
                            <a:solidFill>
                              <a:schemeClr val="bg1">
                                <a:lumMod val="50000"/>
                              </a:schemeClr>
                            </a:solidFill>
                            <a:latin typeface="Cambria Math" panose="02040503050406030204" pitchFamily="18" charset="0"/>
                            <a:cs typeface="Microsoft Sans Serif"/>
                          </a:rPr>
                          <m:t>𝝅</m:t>
                        </m:r>
                      </m:den>
                    </m:f>
                    <m:f>
                      <m:fPr>
                        <m:ctrlPr>
                          <a:rPr lang="en-US" b="1" i="1" spc="-10" smtClean="0">
                            <a:solidFill>
                              <a:schemeClr val="bg1">
                                <a:lumMod val="50000"/>
                              </a:schemeClr>
                            </a:solidFill>
                            <a:latin typeface="Cambria Math" panose="02040503050406030204" pitchFamily="18" charset="0"/>
                            <a:cs typeface="Microsoft Sans Serif"/>
                          </a:rPr>
                        </m:ctrlPr>
                      </m:fPr>
                      <m:num>
                        <m:r>
                          <a:rPr lang="en-US" b="1" i="1" spc="-10" smtClean="0">
                            <a:solidFill>
                              <a:schemeClr val="bg1">
                                <a:lumMod val="50000"/>
                              </a:schemeClr>
                            </a:solidFill>
                            <a:latin typeface="Cambria Math" panose="02040503050406030204" pitchFamily="18" charset="0"/>
                            <a:cs typeface="Microsoft Sans Serif"/>
                          </a:rPr>
                          <m:t>𝝀</m:t>
                        </m:r>
                      </m:num>
                      <m:den>
                        <m:r>
                          <a:rPr lang="en-US" b="1" i="1" spc="-10" smtClean="0">
                            <a:solidFill>
                              <a:schemeClr val="bg1">
                                <a:lumMod val="50000"/>
                              </a:schemeClr>
                            </a:solidFill>
                            <a:latin typeface="Cambria Math" panose="02040503050406030204" pitchFamily="18" charset="0"/>
                            <a:cs typeface="Microsoft Sans Serif"/>
                          </a:rPr>
                          <m:t>𝒗</m:t>
                        </m:r>
                      </m:den>
                    </m:f>
                  </m:oMath>
                </a14:m>
                <a:endParaRPr lang="en-US" sz="900" dirty="0">
                  <a:latin typeface="Microsoft Sans Serif"/>
                  <a:cs typeface="Microsoft Sans Serif"/>
                </a:endParaRPr>
              </a:p>
              <a:p>
                <a:pPr marL="180340" marR="5080" indent="-167640">
                  <a:lnSpc>
                    <a:spcPts val="1800"/>
                  </a:lnSpc>
                  <a:spcBef>
                    <a:spcPts val="350"/>
                  </a:spcBef>
                  <a:buClr>
                    <a:srgbClr val="5EBEB8"/>
                  </a:buClr>
                  <a:buFont typeface="Arial"/>
                  <a:buChar char="•"/>
                  <a:tabLst>
                    <a:tab pos="180340" algn="l"/>
                  </a:tabLst>
                </a:pPr>
                <a:r>
                  <a:rPr lang="en-US" dirty="0">
                    <a:solidFill>
                      <a:srgbClr val="FF0000"/>
                    </a:solidFill>
                    <a:cs typeface="Microsoft Sans Serif"/>
                  </a:rPr>
                  <a:t>CCT is a p</a:t>
                </a:r>
                <a:r>
                  <a:rPr lang="en-US" sz="1800" dirty="0">
                    <a:solidFill>
                      <a:srgbClr val="FF0000"/>
                    </a:solidFill>
                    <a:cs typeface="Microsoft Sans Serif"/>
                  </a:rPr>
                  <a:t>hysical property of the channel and is immutable </a:t>
                </a:r>
                <a:endParaRPr sz="1800" dirty="0">
                  <a:solidFill>
                    <a:srgbClr val="FF0000"/>
                  </a:solidFill>
                  <a:cs typeface="Microsoft Sans Serif"/>
                </a:endParaRPr>
              </a:p>
            </p:txBody>
          </p:sp>
        </mc:Choice>
        <mc:Fallback xmlns="">
          <p:sp>
            <p:nvSpPr>
              <p:cNvPr id="3" name="object 58">
                <a:extLst>
                  <a:ext uri="{FF2B5EF4-FFF2-40B4-BE49-F238E27FC236}">
                    <a16:creationId xmlns:a16="http://schemas.microsoft.com/office/drawing/2014/main" id="{9FF74688-28B6-F6D9-E56C-7C6D758A57B7}"/>
                  </a:ext>
                </a:extLst>
              </p:cNvPr>
              <p:cNvSpPr txBox="1">
                <a:spLocks noRot="1" noChangeAspect="1" noMove="1" noResize="1" noEditPoints="1" noAdjustHandles="1" noChangeArrowheads="1" noChangeShapeType="1" noTextEdit="1"/>
              </p:cNvSpPr>
              <p:nvPr/>
            </p:nvSpPr>
            <p:spPr>
              <a:xfrm>
                <a:off x="3352800" y="3825787"/>
                <a:ext cx="3352800" cy="2640466"/>
              </a:xfrm>
              <a:prstGeom prst="rect">
                <a:avLst/>
              </a:prstGeom>
              <a:blipFill>
                <a:blip r:embed="rId5"/>
                <a:stretch>
                  <a:fillRect l="-3455" t="-2309" r="-4182" b="-48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object 58">
                <a:extLst>
                  <a:ext uri="{FF2B5EF4-FFF2-40B4-BE49-F238E27FC236}">
                    <a16:creationId xmlns:a16="http://schemas.microsoft.com/office/drawing/2014/main" id="{E10388E2-C29B-0ED0-1231-26AEB1D05CF9}"/>
                  </a:ext>
                </a:extLst>
              </p:cNvPr>
              <p:cNvSpPr txBox="1"/>
              <p:nvPr/>
            </p:nvSpPr>
            <p:spPr>
              <a:xfrm>
                <a:off x="7480884" y="3825787"/>
                <a:ext cx="4264111" cy="2374946"/>
              </a:xfrm>
              <a:prstGeom prst="rect">
                <a:avLst/>
              </a:prstGeom>
            </p:spPr>
            <p:txBody>
              <a:bodyPr vert="horz" wrap="square" lIns="0" tIns="26670" rIns="0" bIns="0" rtlCol="0">
                <a:spAutoFit/>
              </a:bodyPr>
              <a:lstStyle/>
              <a:p>
                <a:pPr marL="55244" marR="5080" indent="-43180" algn="ctr">
                  <a:lnSpc>
                    <a:spcPts val="2110"/>
                  </a:lnSpc>
                  <a:spcBef>
                    <a:spcPts val="210"/>
                  </a:spcBef>
                </a:pPr>
                <a:r>
                  <a:rPr lang="en-US" dirty="0">
                    <a:latin typeface="Microsoft Sans Serif"/>
                    <a:cs typeface="Microsoft Sans Serif"/>
                  </a:rPr>
                  <a:t>Phase noise</a:t>
                </a:r>
              </a:p>
              <a:p>
                <a:pPr marL="180340" indent="-167640">
                  <a:lnSpc>
                    <a:spcPct val="100000"/>
                  </a:lnSpc>
                  <a:spcBef>
                    <a:spcPts val="200"/>
                  </a:spcBef>
                  <a:buClr>
                    <a:srgbClr val="5EBEB8"/>
                  </a:buClr>
                  <a:buFont typeface="Arial"/>
                  <a:buChar char="•"/>
                  <a:tabLst>
                    <a:tab pos="180340" algn="l"/>
                  </a:tabLst>
                </a:pPr>
                <a:r>
                  <a:rPr lang="en-US" spc="-10" dirty="0">
                    <a:solidFill>
                      <a:srgbClr val="7E7E7E"/>
                    </a:solidFill>
                    <a:cs typeface="Microsoft Sans Serif"/>
                  </a:rPr>
                  <a:t>Mismatch between transmitter LO frequency and the receiver LO frequency</a:t>
                </a:r>
              </a:p>
              <a:p>
                <a:pPr marL="12700" algn="ctr">
                  <a:lnSpc>
                    <a:spcPct val="100000"/>
                  </a:lnSpc>
                  <a:spcBef>
                    <a:spcPts val="200"/>
                  </a:spcBef>
                  <a:buClr>
                    <a:srgbClr val="5EBEB8"/>
                  </a:buClr>
                  <a:tabLst>
                    <a:tab pos="180340" algn="l"/>
                  </a:tabLst>
                </a:pPr>
                <a14:m>
                  <m:oMath xmlns:m="http://schemas.openxmlformats.org/officeDocument/2006/math">
                    <m:sSub>
                      <m:sSubPr>
                        <m:ctrlPr>
                          <a:rPr lang="en-US" b="0" i="1" spc="-10" smtClean="0">
                            <a:solidFill>
                              <a:srgbClr val="7E7E7E"/>
                            </a:solidFill>
                            <a:latin typeface="Cambria Math" panose="02040503050406030204" pitchFamily="18" charset="0"/>
                            <a:cs typeface="Microsoft Sans Serif"/>
                          </a:rPr>
                        </m:ctrlPr>
                      </m:sSubPr>
                      <m:e>
                        <m:r>
                          <a:rPr lang="en-US" b="0" i="1" spc="-10" smtClean="0">
                            <a:solidFill>
                              <a:srgbClr val="7E7E7E"/>
                            </a:solidFill>
                            <a:latin typeface="Cambria Math" panose="02040503050406030204" pitchFamily="18" charset="0"/>
                            <a:cs typeface="Microsoft Sans Serif"/>
                          </a:rPr>
                          <m:t>𝑎</m:t>
                        </m:r>
                      </m:e>
                      <m:sub>
                        <m:r>
                          <a:rPr lang="en-US" b="0" i="1" spc="-10" smtClean="0">
                            <a:solidFill>
                              <a:srgbClr val="7E7E7E"/>
                            </a:solidFill>
                            <a:latin typeface="Cambria Math" panose="02040503050406030204" pitchFamily="18" charset="0"/>
                            <a:cs typeface="Microsoft Sans Serif"/>
                          </a:rPr>
                          <m:t>𝑛</m:t>
                        </m:r>
                      </m:sub>
                    </m:sSub>
                    <m:sSup>
                      <m:sSupPr>
                        <m:ctrlPr>
                          <a:rPr lang="en-US" b="0" i="1" spc="-10" smtClean="0">
                            <a:solidFill>
                              <a:srgbClr val="7E7E7E"/>
                            </a:solidFill>
                            <a:latin typeface="Cambria Math" panose="02040503050406030204" pitchFamily="18" charset="0"/>
                            <a:cs typeface="Microsoft Sans Serif"/>
                          </a:rPr>
                        </m:ctrlPr>
                      </m:sSupPr>
                      <m:e>
                        <m:r>
                          <a:rPr lang="en-US" b="0" i="1" spc="-10" smtClean="0">
                            <a:solidFill>
                              <a:srgbClr val="7E7E7E"/>
                            </a:solidFill>
                            <a:latin typeface="Cambria Math" panose="02040503050406030204" pitchFamily="18" charset="0"/>
                            <a:cs typeface="Microsoft Sans Serif"/>
                          </a:rPr>
                          <m:t>𝑒</m:t>
                        </m:r>
                      </m:e>
                      <m:sup>
                        <m:r>
                          <a:rPr lang="en-US" b="0" i="1" spc="-10" smtClean="0">
                            <a:solidFill>
                              <a:srgbClr val="7E7E7E"/>
                            </a:solidFill>
                            <a:latin typeface="Cambria Math" panose="02040503050406030204" pitchFamily="18" charset="0"/>
                            <a:cs typeface="Microsoft Sans Serif"/>
                          </a:rPr>
                          <m:t>𝑗</m:t>
                        </m:r>
                        <m:r>
                          <a:rPr lang="en-US" b="0" i="1" spc="-10" smtClean="0">
                            <a:solidFill>
                              <a:srgbClr val="7E7E7E"/>
                            </a:solidFill>
                            <a:latin typeface="Cambria Math" panose="02040503050406030204" pitchFamily="18" charset="0"/>
                            <a:cs typeface="Microsoft Sans Serif"/>
                          </a:rPr>
                          <m:t>2</m:t>
                        </m:r>
                        <m:r>
                          <a:rPr lang="en-US" b="0" i="1" spc="-10" smtClean="0">
                            <a:solidFill>
                              <a:srgbClr val="7E7E7E"/>
                            </a:solidFill>
                            <a:latin typeface="Cambria Math" panose="02040503050406030204" pitchFamily="18" charset="0"/>
                            <a:cs typeface="Microsoft Sans Serif"/>
                          </a:rPr>
                          <m:t>𝜋</m:t>
                        </m:r>
                        <m:sSub>
                          <m:sSubPr>
                            <m:ctrlPr>
                              <a:rPr lang="en-US" b="0" i="1" spc="-10" smtClean="0">
                                <a:solidFill>
                                  <a:srgbClr val="7E7E7E"/>
                                </a:solidFill>
                                <a:latin typeface="Cambria Math" panose="02040503050406030204" pitchFamily="18" charset="0"/>
                                <a:cs typeface="Microsoft Sans Serif"/>
                              </a:rPr>
                            </m:ctrlPr>
                          </m:sSubPr>
                          <m:e>
                            <m:r>
                              <a:rPr lang="en-US" b="0" i="1" spc="-10" smtClean="0">
                                <a:solidFill>
                                  <a:srgbClr val="7E7E7E"/>
                                </a:solidFill>
                                <a:latin typeface="Cambria Math" panose="02040503050406030204" pitchFamily="18" charset="0"/>
                                <a:cs typeface="Microsoft Sans Serif"/>
                              </a:rPr>
                              <m:t>𝑓</m:t>
                            </m:r>
                          </m:e>
                          <m:sub>
                            <m:r>
                              <a:rPr lang="en-US" b="0" i="1" spc="-10" smtClean="0">
                                <a:solidFill>
                                  <a:srgbClr val="7E7E7E"/>
                                </a:solidFill>
                                <a:latin typeface="Cambria Math" panose="02040503050406030204" pitchFamily="18" charset="0"/>
                                <a:cs typeface="Microsoft Sans Serif"/>
                              </a:rPr>
                              <m:t>𝑐</m:t>
                            </m:r>
                          </m:sub>
                        </m:sSub>
                      </m:sup>
                    </m:sSup>
                    <m:r>
                      <a:rPr lang="en-US" b="0" i="1" spc="-10" smtClean="0">
                        <a:solidFill>
                          <a:srgbClr val="7E7E7E"/>
                        </a:solidFill>
                        <a:latin typeface="Cambria Math" panose="02040503050406030204" pitchFamily="18" charset="0"/>
                        <a:cs typeface="Microsoft Sans Serif"/>
                      </a:rPr>
                      <m:t>×</m:t>
                    </m:r>
                  </m:oMath>
                </a14:m>
                <a:r>
                  <a:rPr lang="en-US" spc="-10" dirty="0">
                    <a:solidFill>
                      <a:srgbClr val="7E7E7E"/>
                    </a:solidFill>
                    <a:cs typeface="Microsoft Sans Serif"/>
                  </a:rPr>
                  <a:t> </a:t>
                </a:r>
                <a14:m>
                  <m:oMath xmlns:m="http://schemas.openxmlformats.org/officeDocument/2006/math">
                    <m:sSup>
                      <m:sSupPr>
                        <m:ctrlPr>
                          <a:rPr lang="en-US" i="1" spc="-10">
                            <a:solidFill>
                              <a:srgbClr val="7E7E7E"/>
                            </a:solidFill>
                            <a:latin typeface="Cambria Math" panose="02040503050406030204" pitchFamily="18" charset="0"/>
                            <a:cs typeface="Microsoft Sans Serif"/>
                          </a:rPr>
                        </m:ctrlPr>
                      </m:sSupPr>
                      <m:e>
                        <m:r>
                          <a:rPr lang="en-US" i="1" spc="-10">
                            <a:solidFill>
                              <a:srgbClr val="7E7E7E"/>
                            </a:solidFill>
                            <a:latin typeface="Cambria Math" panose="02040503050406030204" pitchFamily="18" charset="0"/>
                            <a:cs typeface="Microsoft Sans Serif"/>
                          </a:rPr>
                          <m:t>𝑒</m:t>
                        </m:r>
                      </m:e>
                      <m:sup>
                        <m:r>
                          <a:rPr lang="en-US" b="0" i="1" spc="-10" smtClean="0">
                            <a:solidFill>
                              <a:srgbClr val="7E7E7E"/>
                            </a:solidFill>
                            <a:latin typeface="Cambria Math" panose="02040503050406030204" pitchFamily="18" charset="0"/>
                            <a:cs typeface="Microsoft Sans Serif"/>
                          </a:rPr>
                          <m:t>−</m:t>
                        </m:r>
                        <m:r>
                          <a:rPr lang="en-US" i="1" spc="-10">
                            <a:solidFill>
                              <a:srgbClr val="7E7E7E"/>
                            </a:solidFill>
                            <a:latin typeface="Cambria Math" panose="02040503050406030204" pitchFamily="18" charset="0"/>
                            <a:cs typeface="Microsoft Sans Serif"/>
                          </a:rPr>
                          <m:t>𝑗</m:t>
                        </m:r>
                        <m:r>
                          <a:rPr lang="en-US" i="1" spc="-10">
                            <a:solidFill>
                              <a:srgbClr val="7E7E7E"/>
                            </a:solidFill>
                            <a:latin typeface="Cambria Math" panose="02040503050406030204" pitchFamily="18" charset="0"/>
                            <a:cs typeface="Microsoft Sans Serif"/>
                          </a:rPr>
                          <m:t>2</m:t>
                        </m:r>
                        <m:r>
                          <a:rPr lang="en-US" i="1" spc="-10">
                            <a:solidFill>
                              <a:srgbClr val="7E7E7E"/>
                            </a:solidFill>
                            <a:latin typeface="Cambria Math" panose="02040503050406030204" pitchFamily="18" charset="0"/>
                            <a:cs typeface="Microsoft Sans Serif"/>
                          </a:rPr>
                          <m:t>𝜋</m:t>
                        </m:r>
                        <m:sSub>
                          <m:sSubPr>
                            <m:ctrlPr>
                              <a:rPr lang="en-US" i="1" spc="-10">
                                <a:solidFill>
                                  <a:srgbClr val="7E7E7E"/>
                                </a:solidFill>
                                <a:latin typeface="Cambria Math" panose="02040503050406030204" pitchFamily="18" charset="0"/>
                                <a:cs typeface="Microsoft Sans Serif"/>
                              </a:rPr>
                            </m:ctrlPr>
                          </m:sSubPr>
                          <m:e>
                            <m:r>
                              <a:rPr lang="en-US" b="0" i="1" spc="-10" smtClean="0">
                                <a:solidFill>
                                  <a:srgbClr val="7E7E7E"/>
                                </a:solidFill>
                                <a:latin typeface="Cambria Math" panose="02040503050406030204" pitchFamily="18" charset="0"/>
                                <a:cs typeface="Microsoft Sans Serif"/>
                              </a:rPr>
                              <m:t>(</m:t>
                            </m:r>
                            <m:r>
                              <a:rPr lang="en-US" i="1" spc="-10">
                                <a:solidFill>
                                  <a:srgbClr val="7E7E7E"/>
                                </a:solidFill>
                                <a:latin typeface="Cambria Math" panose="02040503050406030204" pitchFamily="18" charset="0"/>
                                <a:cs typeface="Microsoft Sans Serif"/>
                              </a:rPr>
                              <m:t>𝑓</m:t>
                            </m:r>
                          </m:e>
                          <m:sub>
                            <m:r>
                              <a:rPr lang="en-US" i="1" spc="-10">
                                <a:solidFill>
                                  <a:srgbClr val="7E7E7E"/>
                                </a:solidFill>
                                <a:latin typeface="Cambria Math" panose="02040503050406030204" pitchFamily="18" charset="0"/>
                                <a:cs typeface="Microsoft Sans Serif"/>
                              </a:rPr>
                              <m:t>𝑐</m:t>
                            </m:r>
                          </m:sub>
                        </m:sSub>
                        <m:r>
                          <a:rPr lang="en-US" b="0" i="1" spc="-10" smtClean="0">
                            <a:solidFill>
                              <a:srgbClr val="7E7E7E"/>
                            </a:solidFill>
                            <a:latin typeface="Cambria Math" panose="02040503050406030204" pitchFamily="18" charset="0"/>
                            <a:cs typeface="Microsoft Sans Serif"/>
                          </a:rPr>
                          <m:t>+</m:t>
                        </m:r>
                        <m:r>
                          <m:rPr>
                            <m:sty m:val="p"/>
                          </m:rPr>
                          <a:rPr lang="en-US" b="0" i="0" spc="-10" smtClean="0">
                            <a:solidFill>
                              <a:srgbClr val="FF0000"/>
                            </a:solidFill>
                            <a:latin typeface="Cambria Math" panose="02040503050406030204" pitchFamily="18" charset="0"/>
                            <a:cs typeface="Microsoft Sans Serif"/>
                          </a:rPr>
                          <m:t>Δ</m:t>
                        </m:r>
                        <m:r>
                          <a:rPr lang="en-US" b="0" i="1" spc="-10" smtClean="0">
                            <a:solidFill>
                              <a:srgbClr val="7E7E7E"/>
                            </a:solidFill>
                            <a:latin typeface="Cambria Math" panose="02040503050406030204" pitchFamily="18" charset="0"/>
                            <a:cs typeface="Microsoft Sans Serif"/>
                          </a:rPr>
                          <m:t>)</m:t>
                        </m:r>
                      </m:sup>
                    </m:sSup>
                    <m:r>
                      <a:rPr lang="en-US" b="0" i="1" spc="-10" smtClean="0">
                        <a:solidFill>
                          <a:srgbClr val="7E7E7E"/>
                        </a:solidFill>
                        <a:latin typeface="Cambria Math" panose="02040503050406030204" pitchFamily="18" charset="0"/>
                        <a:cs typeface="Microsoft Sans Serif"/>
                      </a:rPr>
                      <m:t>=</m:t>
                    </m:r>
                    <m:sSub>
                      <m:sSubPr>
                        <m:ctrlPr>
                          <a:rPr lang="en-US" i="1" spc="-10">
                            <a:solidFill>
                              <a:srgbClr val="7E7E7E"/>
                            </a:solidFill>
                            <a:latin typeface="Cambria Math" panose="02040503050406030204" pitchFamily="18" charset="0"/>
                            <a:cs typeface="Microsoft Sans Serif"/>
                          </a:rPr>
                        </m:ctrlPr>
                      </m:sSubPr>
                      <m:e>
                        <m:r>
                          <a:rPr lang="en-US" i="1" spc="-10">
                            <a:solidFill>
                              <a:srgbClr val="7E7E7E"/>
                            </a:solidFill>
                            <a:latin typeface="Cambria Math" panose="02040503050406030204" pitchFamily="18" charset="0"/>
                            <a:cs typeface="Microsoft Sans Serif"/>
                          </a:rPr>
                          <m:t>𝑎</m:t>
                        </m:r>
                      </m:e>
                      <m:sub>
                        <m:r>
                          <a:rPr lang="en-US" i="1" spc="-10">
                            <a:solidFill>
                              <a:srgbClr val="7E7E7E"/>
                            </a:solidFill>
                            <a:latin typeface="Cambria Math" panose="02040503050406030204" pitchFamily="18" charset="0"/>
                            <a:cs typeface="Microsoft Sans Serif"/>
                          </a:rPr>
                          <m:t>𝑛</m:t>
                        </m:r>
                      </m:sub>
                    </m:sSub>
                    <m:sSup>
                      <m:sSupPr>
                        <m:ctrlPr>
                          <a:rPr lang="en-US" b="1" i="1" spc="-10" smtClean="0">
                            <a:solidFill>
                              <a:srgbClr val="FF0000"/>
                            </a:solidFill>
                            <a:latin typeface="Cambria Math" panose="02040503050406030204" pitchFamily="18" charset="0"/>
                            <a:cs typeface="Microsoft Sans Serif"/>
                          </a:rPr>
                        </m:ctrlPr>
                      </m:sSupPr>
                      <m:e>
                        <m:r>
                          <a:rPr lang="en-US" b="1" i="1" spc="-10" smtClean="0">
                            <a:solidFill>
                              <a:srgbClr val="FF0000"/>
                            </a:solidFill>
                            <a:latin typeface="Cambria Math" panose="02040503050406030204" pitchFamily="18" charset="0"/>
                            <a:cs typeface="Microsoft Sans Serif"/>
                          </a:rPr>
                          <m:t>𝒆</m:t>
                        </m:r>
                      </m:e>
                      <m:sup>
                        <m:r>
                          <a:rPr lang="en-US" b="1" i="1" spc="-10" smtClean="0">
                            <a:solidFill>
                              <a:srgbClr val="FF0000"/>
                            </a:solidFill>
                            <a:latin typeface="Cambria Math" panose="02040503050406030204" pitchFamily="18" charset="0"/>
                            <a:cs typeface="Microsoft Sans Serif"/>
                          </a:rPr>
                          <m:t>𝒋</m:t>
                        </m:r>
                        <m:r>
                          <a:rPr lang="en-US" b="1" i="0" spc="-10" smtClean="0">
                            <a:solidFill>
                              <a:srgbClr val="FF0000"/>
                            </a:solidFill>
                            <a:latin typeface="Cambria Math" panose="02040503050406030204" pitchFamily="18" charset="0"/>
                            <a:cs typeface="Microsoft Sans Serif"/>
                          </a:rPr>
                          <m:t>𝚫</m:t>
                        </m:r>
                      </m:sup>
                    </m:sSup>
                  </m:oMath>
                </a14:m>
                <a:endParaRPr lang="en-US" b="1" spc="-10" dirty="0">
                  <a:solidFill>
                    <a:srgbClr val="7E7E7E"/>
                  </a:solidFill>
                  <a:cs typeface="Microsoft Sans Serif"/>
                </a:endParaRPr>
              </a:p>
              <a:p>
                <a:pPr marL="12700">
                  <a:lnSpc>
                    <a:spcPct val="100000"/>
                  </a:lnSpc>
                  <a:spcBef>
                    <a:spcPts val="200"/>
                  </a:spcBef>
                  <a:buClr>
                    <a:srgbClr val="5EBEB8"/>
                  </a:buClr>
                  <a:tabLst>
                    <a:tab pos="180340" algn="l"/>
                  </a:tabLst>
                </a:pPr>
                <a:r>
                  <a:rPr lang="en-US" spc="-10" dirty="0">
                    <a:solidFill>
                      <a:srgbClr val="7E7E7E"/>
                    </a:solidFill>
                    <a:cs typeface="Microsoft Sans Serif"/>
                  </a:rPr>
                  <a:t>=&gt; constellation rotation</a:t>
                </a:r>
              </a:p>
              <a:p>
                <a:pPr marL="180340" indent="-167640">
                  <a:lnSpc>
                    <a:spcPct val="100000"/>
                  </a:lnSpc>
                  <a:spcBef>
                    <a:spcPts val="200"/>
                  </a:spcBef>
                  <a:buClr>
                    <a:srgbClr val="5EBEB8"/>
                  </a:buClr>
                  <a:buFont typeface="Arial"/>
                  <a:buChar char="•"/>
                  <a:tabLst>
                    <a:tab pos="180340" algn="l"/>
                  </a:tabLst>
                </a:pPr>
                <a14:m>
                  <m:oMath xmlns:m="http://schemas.openxmlformats.org/officeDocument/2006/math">
                    <m:r>
                      <a:rPr lang="en-US" b="0" i="1" spc="-10" smtClean="0">
                        <a:solidFill>
                          <a:srgbClr val="7E7E7E"/>
                        </a:solidFill>
                        <a:latin typeface="Cambria Math" panose="02040503050406030204" pitchFamily="18" charset="0"/>
                        <a:cs typeface="Microsoft Sans Serif"/>
                      </a:rPr>
                      <m:t>×2 </m:t>
                    </m:r>
                  </m:oMath>
                </a14:m>
                <a:r>
                  <a:rPr lang="en-US" b="0" i="0" spc="-10" dirty="0">
                    <a:solidFill>
                      <a:srgbClr val="7E7E7E"/>
                    </a:solidFill>
                    <a:latin typeface="+mj-lt"/>
                    <a:cs typeface="Microsoft Sans Serif"/>
                  </a:rPr>
                  <a:t>frequency multiplier =&gt; 6 dB degradation </a:t>
                </a:r>
              </a:p>
              <a:p>
                <a:pPr marL="180340" indent="-167640">
                  <a:lnSpc>
                    <a:spcPct val="100000"/>
                  </a:lnSpc>
                  <a:spcBef>
                    <a:spcPts val="200"/>
                  </a:spcBef>
                  <a:buClr>
                    <a:srgbClr val="5EBEB8"/>
                  </a:buClr>
                  <a:buFont typeface="Arial"/>
                  <a:buChar char="•"/>
                  <a:tabLst>
                    <a:tab pos="180340" algn="l"/>
                  </a:tabLst>
                </a:pPr>
                <a:r>
                  <a:rPr lang="en-US" sz="1800" spc="-10" dirty="0">
                    <a:solidFill>
                      <a:srgbClr val="7E7E7E"/>
                    </a:solidFill>
                    <a:latin typeface="+mj-lt"/>
                    <a:cs typeface="Microsoft Sans Serif"/>
                  </a:rPr>
                  <a:t>Hardware limit</a:t>
                </a:r>
                <a:endParaRPr sz="1800" dirty="0">
                  <a:latin typeface="Microsoft Sans Serif"/>
                  <a:cs typeface="Microsoft Sans Serif"/>
                </a:endParaRPr>
              </a:p>
            </p:txBody>
          </p:sp>
        </mc:Choice>
        <mc:Fallback xmlns="">
          <p:sp>
            <p:nvSpPr>
              <p:cNvPr id="4" name="object 58">
                <a:extLst>
                  <a:ext uri="{FF2B5EF4-FFF2-40B4-BE49-F238E27FC236}">
                    <a16:creationId xmlns:a16="http://schemas.microsoft.com/office/drawing/2014/main" id="{E10388E2-C29B-0ED0-1231-26AEB1D05CF9}"/>
                  </a:ext>
                </a:extLst>
              </p:cNvPr>
              <p:cNvSpPr txBox="1">
                <a:spLocks noRot="1" noChangeAspect="1" noMove="1" noResize="1" noEditPoints="1" noAdjustHandles="1" noChangeArrowheads="1" noChangeShapeType="1" noTextEdit="1"/>
              </p:cNvSpPr>
              <p:nvPr/>
            </p:nvSpPr>
            <p:spPr>
              <a:xfrm>
                <a:off x="7480884" y="3825787"/>
                <a:ext cx="4264111" cy="2374946"/>
              </a:xfrm>
              <a:prstGeom prst="rect">
                <a:avLst/>
              </a:prstGeom>
              <a:blipFill>
                <a:blip r:embed="rId6"/>
                <a:stretch>
                  <a:fillRect l="-3000" t="-2571" r="-3286" b="-5141"/>
                </a:stretch>
              </a:blipFill>
            </p:spPr>
            <p:txBody>
              <a:bodyPr/>
              <a:lstStyle/>
              <a:p>
                <a:r>
                  <a:rPr lang="en-US">
                    <a:noFill/>
                  </a:rPr>
                  <a:t> </a:t>
                </a:r>
              </a:p>
            </p:txBody>
          </p:sp>
        </mc:Fallback>
      </mc:AlternateContent>
    </p:spTree>
    <p:extLst>
      <p:ext uri="{BB962C8B-B14F-4D97-AF65-F5344CB8AC3E}">
        <p14:creationId xmlns:p14="http://schemas.microsoft.com/office/powerpoint/2010/main" val="97908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482598" y="371741"/>
            <a:ext cx="9799320" cy="1066959"/>
          </a:xfrm>
          <a:prstGeom prst="rect">
            <a:avLst/>
          </a:prstGeom>
        </p:spPr>
        <p:txBody>
          <a:bodyPr vert="horz" wrap="square" lIns="0" tIns="109220" rIns="0" bIns="0" rtlCol="0">
            <a:spAutoFit/>
          </a:bodyPr>
          <a:lstStyle/>
          <a:p>
            <a:pPr marL="12700" algn="l">
              <a:lnSpc>
                <a:spcPct val="100000"/>
              </a:lnSpc>
              <a:spcBef>
                <a:spcPts val="860"/>
              </a:spcBef>
            </a:pPr>
            <a:r>
              <a:rPr lang="en-US" spc="-5" dirty="0"/>
              <a:t>Phase Noise and Short CCT</a:t>
            </a:r>
            <a:endParaRPr spc="-5" dirty="0"/>
          </a:p>
          <a:p>
            <a:pPr marL="12700" algn="l">
              <a:lnSpc>
                <a:spcPct val="100000"/>
              </a:lnSpc>
              <a:spcBef>
                <a:spcPts val="535"/>
              </a:spcBef>
            </a:pPr>
            <a:r>
              <a:rPr lang="en-US" sz="2400" dirty="0"/>
              <a:t>Fundamental problems </a:t>
            </a:r>
            <a:endParaRPr sz="2400" dirty="0"/>
          </a:p>
        </p:txBody>
      </p:sp>
      <p:sp>
        <p:nvSpPr>
          <p:cNvPr id="19" name="object 19"/>
          <p:cNvSpPr txBox="1"/>
          <p:nvPr/>
        </p:nvSpPr>
        <p:spPr>
          <a:xfrm>
            <a:off x="2112895" y="1564978"/>
            <a:ext cx="5572825" cy="1457450"/>
          </a:xfrm>
          <a:prstGeom prst="rect">
            <a:avLst/>
          </a:prstGeom>
        </p:spPr>
        <p:txBody>
          <a:bodyPr vert="horz" wrap="square" lIns="0" tIns="51435" rIns="0" bIns="0" rtlCol="0">
            <a:spAutoFit/>
          </a:bodyPr>
          <a:lstStyle/>
          <a:p>
            <a:pPr marL="12700">
              <a:lnSpc>
                <a:spcPct val="100000"/>
              </a:lnSpc>
              <a:spcBef>
                <a:spcPts val="405"/>
              </a:spcBef>
            </a:pPr>
            <a:r>
              <a:rPr lang="en-US" sz="2400" spc="-5" dirty="0">
                <a:solidFill>
                  <a:srgbClr val="0D4861"/>
                </a:solidFill>
                <a:latin typeface="Microsoft Sans Serif"/>
                <a:cs typeface="Microsoft Sans Serif"/>
              </a:rPr>
              <a:t>Coherent transmission</a:t>
            </a:r>
            <a:endParaRPr sz="2400" dirty="0">
              <a:latin typeface="Microsoft Sans Serif"/>
              <a:cs typeface="Microsoft Sans Serif"/>
            </a:endParaRPr>
          </a:p>
          <a:p>
            <a:pPr marL="180340" indent="-167640">
              <a:lnSpc>
                <a:spcPct val="100000"/>
              </a:lnSpc>
              <a:spcBef>
                <a:spcPts val="200"/>
              </a:spcBef>
              <a:buClr>
                <a:srgbClr val="5EBEB8"/>
              </a:buClr>
              <a:buFont typeface="Arial"/>
              <a:buChar char="•"/>
              <a:tabLst>
                <a:tab pos="180340" algn="l"/>
              </a:tabLst>
            </a:pPr>
            <a:r>
              <a:rPr lang="en-US" sz="1600" spc="-10" dirty="0">
                <a:solidFill>
                  <a:srgbClr val="7E7E7E"/>
                </a:solidFill>
                <a:latin typeface="Microsoft Sans Serif"/>
                <a:cs typeface="Microsoft Sans Serif"/>
              </a:rPr>
              <a:t>Information is carried by the phase and amplitude of the symbol</a:t>
            </a:r>
            <a:endParaRPr lang="en-US" sz="1600" dirty="0">
              <a:latin typeface="Microsoft Sans Serif"/>
              <a:cs typeface="Microsoft Sans Serif"/>
            </a:endParaRPr>
          </a:p>
          <a:p>
            <a:pPr marL="180340" indent="-167640">
              <a:lnSpc>
                <a:spcPct val="100000"/>
              </a:lnSpc>
              <a:spcBef>
                <a:spcPts val="190"/>
              </a:spcBef>
              <a:buClr>
                <a:srgbClr val="5EBEB8"/>
              </a:buClr>
              <a:buFont typeface="Arial"/>
              <a:buChar char="•"/>
              <a:tabLst>
                <a:tab pos="180340" algn="l"/>
              </a:tabLst>
            </a:pPr>
            <a:r>
              <a:rPr lang="en-US" sz="1600" spc="-10" dirty="0">
                <a:solidFill>
                  <a:srgbClr val="7E7E7E"/>
                </a:solidFill>
                <a:latin typeface="Microsoft Sans Serif"/>
                <a:cs typeface="Microsoft Sans Serif"/>
              </a:rPr>
              <a:t>An estimate of the channel and phase noise tracking are required a priori</a:t>
            </a:r>
            <a:endParaRPr sz="1600" dirty="0">
              <a:latin typeface="Microsoft Sans Serif"/>
              <a:cs typeface="Microsoft Sans Serif"/>
            </a:endParaRPr>
          </a:p>
        </p:txBody>
      </p:sp>
      <p:sp>
        <p:nvSpPr>
          <p:cNvPr id="20" name="object 20"/>
          <p:cNvSpPr/>
          <p:nvPr/>
        </p:nvSpPr>
        <p:spPr>
          <a:xfrm flipH="1">
            <a:off x="1808093" y="4805594"/>
            <a:ext cx="80556" cy="1519006"/>
          </a:xfrm>
          <a:custGeom>
            <a:avLst/>
            <a:gdLst/>
            <a:ahLst/>
            <a:cxnLst/>
            <a:rect l="l" t="t" r="r" b="b"/>
            <a:pathLst>
              <a:path h="998854">
                <a:moveTo>
                  <a:pt x="0" y="0"/>
                </a:moveTo>
                <a:lnTo>
                  <a:pt x="0" y="998550"/>
                </a:lnTo>
              </a:path>
            </a:pathLst>
          </a:custGeom>
          <a:ln w="38100">
            <a:solidFill>
              <a:srgbClr val="BEBEBE"/>
            </a:solidFill>
          </a:ln>
        </p:spPr>
        <p:txBody>
          <a:bodyPr wrap="square" lIns="0" tIns="0" rIns="0" bIns="0" rtlCol="0"/>
          <a:lstStyle/>
          <a:p>
            <a:endParaRPr/>
          </a:p>
        </p:txBody>
      </p:sp>
      <p:sp>
        <p:nvSpPr>
          <p:cNvPr id="21" name="object 21"/>
          <p:cNvSpPr/>
          <p:nvPr/>
        </p:nvSpPr>
        <p:spPr>
          <a:xfrm flipH="1">
            <a:off x="1866517" y="3156906"/>
            <a:ext cx="45719" cy="1211229"/>
          </a:xfrm>
          <a:custGeom>
            <a:avLst/>
            <a:gdLst/>
            <a:ahLst/>
            <a:cxnLst/>
            <a:rect l="l" t="t" r="r" b="b"/>
            <a:pathLst>
              <a:path h="972185">
                <a:moveTo>
                  <a:pt x="0" y="0"/>
                </a:moveTo>
                <a:lnTo>
                  <a:pt x="0" y="971829"/>
                </a:lnTo>
              </a:path>
            </a:pathLst>
          </a:custGeom>
          <a:ln w="38100">
            <a:solidFill>
              <a:srgbClr val="BEBEBE"/>
            </a:solidFill>
          </a:ln>
        </p:spPr>
        <p:txBody>
          <a:bodyPr wrap="square" lIns="0" tIns="0" rIns="0" bIns="0" rtlCol="0"/>
          <a:lstStyle/>
          <a:p>
            <a:endParaRPr/>
          </a:p>
        </p:txBody>
      </p:sp>
      <p:sp>
        <p:nvSpPr>
          <p:cNvPr id="22" name="object 22"/>
          <p:cNvSpPr/>
          <p:nvPr/>
        </p:nvSpPr>
        <p:spPr>
          <a:xfrm>
            <a:off x="1906547" y="1599185"/>
            <a:ext cx="45719" cy="1211229"/>
          </a:xfrm>
          <a:custGeom>
            <a:avLst/>
            <a:gdLst/>
            <a:ahLst/>
            <a:cxnLst/>
            <a:rect l="l" t="t" r="r" b="b"/>
            <a:pathLst>
              <a:path h="972185">
                <a:moveTo>
                  <a:pt x="0" y="0"/>
                </a:moveTo>
                <a:lnTo>
                  <a:pt x="0" y="971829"/>
                </a:lnTo>
              </a:path>
            </a:pathLst>
          </a:custGeom>
          <a:ln w="38100">
            <a:solidFill>
              <a:srgbClr val="BEBEBE"/>
            </a:solidFill>
          </a:ln>
        </p:spPr>
        <p:txBody>
          <a:bodyPr wrap="square" lIns="0" tIns="0" rIns="0" bIns="0" rtlCol="0"/>
          <a:lstStyle/>
          <a:p>
            <a:endParaRPr/>
          </a:p>
        </p:txBody>
      </p:sp>
      <mc:AlternateContent xmlns:mc="http://schemas.openxmlformats.org/markup-compatibility/2006" xmlns:a14="http://schemas.microsoft.com/office/drawing/2010/main">
        <mc:Choice Requires="a14">
          <p:sp>
            <p:nvSpPr>
              <p:cNvPr id="27" name="object 27"/>
              <p:cNvSpPr txBox="1"/>
              <p:nvPr/>
            </p:nvSpPr>
            <p:spPr>
              <a:xfrm>
                <a:off x="2112895" y="4765295"/>
                <a:ext cx="5811905" cy="1519006"/>
              </a:xfrm>
              <a:prstGeom prst="rect">
                <a:avLst/>
              </a:prstGeom>
            </p:spPr>
            <p:txBody>
              <a:bodyPr vert="horz" wrap="square" lIns="0" tIns="51435" rIns="0" bIns="0" rtlCol="0">
                <a:spAutoFit/>
              </a:bodyPr>
              <a:lstStyle/>
              <a:p>
                <a:pPr marL="12700">
                  <a:lnSpc>
                    <a:spcPct val="100000"/>
                  </a:lnSpc>
                  <a:spcBef>
                    <a:spcPts val="405"/>
                  </a:spcBef>
                </a:pPr>
                <a:r>
                  <a:rPr lang="en-US" sz="2400" spc="-5" dirty="0">
                    <a:solidFill>
                      <a:srgbClr val="0D4861"/>
                    </a:solidFill>
                    <a:latin typeface="Microsoft Sans Serif"/>
                    <a:cs typeface="Microsoft Sans Serif"/>
                  </a:rPr>
                  <a:t>Performance </a:t>
                </a:r>
                <a:endParaRPr lang="en-US" sz="2400" dirty="0">
                  <a:latin typeface="Microsoft Sans Serif"/>
                  <a:cs typeface="Microsoft Sans Serif"/>
                </a:endParaRPr>
              </a:p>
              <a:p>
                <a:pPr marL="180340" indent="-167640">
                  <a:lnSpc>
                    <a:spcPct val="100000"/>
                  </a:lnSpc>
                  <a:spcBef>
                    <a:spcPts val="200"/>
                  </a:spcBef>
                  <a:buClr>
                    <a:srgbClr val="5EBEB8"/>
                  </a:buClr>
                  <a:buFont typeface="Arial"/>
                  <a:buChar char="•"/>
                  <a:tabLst>
                    <a:tab pos="180340" algn="l"/>
                  </a:tabLst>
                </a:pPr>
                <a:r>
                  <a:rPr lang="en-US" sz="1600" spc="-10" dirty="0">
                    <a:solidFill>
                      <a:srgbClr val="7E7E7E"/>
                    </a:solidFill>
                    <a:latin typeface="Microsoft Sans Serif"/>
                    <a:cs typeface="Microsoft Sans Serif"/>
                  </a:rPr>
                  <a:t>CCT is time necessary to cross a distance in the order of mm</a:t>
                </a:r>
              </a:p>
              <a:p>
                <a:pPr marL="12700">
                  <a:spcBef>
                    <a:spcPts val="200"/>
                  </a:spcBef>
                  <a:buClr>
                    <a:srgbClr val="5EBEB8"/>
                  </a:buClr>
                  <a:tabLst>
                    <a:tab pos="180340" algn="l"/>
                  </a:tabLst>
                </a:pPr>
                <a:r>
                  <a:rPr lang="en-US" sz="1600" b="1" spc="-10" dirty="0">
                    <a:solidFill>
                      <a:srgbClr val="FF0000"/>
                    </a:solidFill>
                    <a:latin typeface="Microsoft Sans Serif"/>
                    <a:cs typeface="Microsoft Sans Serif"/>
                  </a:rPr>
                  <a:t>1GHz</a:t>
                </a:r>
                <a:r>
                  <a:rPr lang="en-US" sz="1600" b="1" spc="-10" dirty="0">
                    <a:solidFill>
                      <a:srgbClr val="FF0000"/>
                    </a:solidFill>
                    <a:latin typeface="Microsoft Sans Serif"/>
                    <a:cs typeface="Microsoft Sans Serif"/>
                    <a:sym typeface="Wingdings" panose="05000000000000000000" pitchFamily="2" charset="2"/>
                  </a:rPr>
                  <a:t>30 GHz  =&gt;  30</a:t>
                </a:r>
                <a14:m>
                  <m:oMath xmlns:m="http://schemas.openxmlformats.org/officeDocument/2006/math">
                    <m:r>
                      <a:rPr lang="en-US" sz="1600" b="1" i="1" spc="-10">
                        <a:solidFill>
                          <a:srgbClr val="FF0000"/>
                        </a:solidFill>
                        <a:latin typeface="Cambria Math" panose="02040503050406030204" pitchFamily="18" charset="0"/>
                        <a:cs typeface="Microsoft Sans Serif"/>
                        <a:sym typeface="Wingdings" panose="05000000000000000000" pitchFamily="2" charset="2"/>
                      </a:rPr>
                      <m:t>×</m:t>
                    </m:r>
                  </m:oMath>
                </a14:m>
                <a:r>
                  <a:rPr lang="en-US" sz="1600" dirty="0">
                    <a:latin typeface="Microsoft Sans Serif"/>
                    <a:cs typeface="Microsoft Sans Serif"/>
                  </a:rPr>
                  <a:t> </a:t>
                </a:r>
                <a:r>
                  <a:rPr lang="en-US" sz="1600" b="1" spc="-10" dirty="0">
                    <a:solidFill>
                      <a:srgbClr val="FF0000"/>
                    </a:solidFill>
                    <a:latin typeface="Microsoft Sans Serif"/>
                    <a:cs typeface="Microsoft Sans Serif"/>
                  </a:rPr>
                  <a:t>overhead</a:t>
                </a:r>
                <a:endParaRPr lang="en-US" sz="1600" spc="-10" dirty="0">
                  <a:solidFill>
                    <a:srgbClr val="7E7E7E"/>
                  </a:solidFill>
                  <a:latin typeface="Microsoft Sans Serif"/>
                  <a:cs typeface="Microsoft Sans Serif"/>
                </a:endParaRPr>
              </a:p>
              <a:p>
                <a:pPr marL="180340" indent="-167640">
                  <a:spcBef>
                    <a:spcPts val="200"/>
                  </a:spcBef>
                  <a:buClr>
                    <a:srgbClr val="5EBEB8"/>
                  </a:buClr>
                  <a:buFont typeface="Arial"/>
                  <a:buChar char="•"/>
                  <a:tabLst>
                    <a:tab pos="180340" algn="l"/>
                  </a:tabLst>
                </a:pPr>
                <a:r>
                  <a:rPr lang="en-US" sz="1600" spc="-10" dirty="0">
                    <a:solidFill>
                      <a:srgbClr val="7E7E7E"/>
                    </a:solidFill>
                    <a:latin typeface="Microsoft Sans Serif"/>
                    <a:cs typeface="Microsoft Sans Serif"/>
                  </a:rPr>
                  <a:t>CCT is inversely proportional to the IoE speed </a:t>
                </a:r>
              </a:p>
              <a:p>
                <a:pPr marL="180340" marR="5080" indent="-167640">
                  <a:lnSpc>
                    <a:spcPts val="1800"/>
                  </a:lnSpc>
                  <a:spcBef>
                    <a:spcPts val="350"/>
                  </a:spcBef>
                  <a:buClr>
                    <a:srgbClr val="5EBEB8"/>
                  </a:buClr>
                  <a:buFont typeface="Arial"/>
                  <a:buChar char="•"/>
                  <a:tabLst>
                    <a:tab pos="180340" algn="l"/>
                  </a:tabLst>
                </a:pPr>
                <a:r>
                  <a:rPr lang="en-US" sz="1600" b="1" spc="-10" dirty="0">
                    <a:solidFill>
                      <a:srgbClr val="FF0000"/>
                    </a:solidFill>
                    <a:latin typeface="Microsoft Sans Serif"/>
                    <a:cs typeface="Microsoft Sans Serif"/>
                  </a:rPr>
                  <a:t>Channel training overhead &gt;1/3 of the </a:t>
                </a:r>
                <a:r>
                  <a:rPr lang="en-US" sz="1600" b="1" spc="-10" dirty="0" err="1">
                    <a:solidFill>
                      <a:srgbClr val="FF0000"/>
                    </a:solidFill>
                    <a:latin typeface="Microsoft Sans Serif"/>
                    <a:cs typeface="Microsoft Sans Serif"/>
                  </a:rPr>
                  <a:t>bandwidt</a:t>
                </a:r>
                <a:endParaRPr sz="1600" b="1" dirty="0">
                  <a:solidFill>
                    <a:srgbClr val="FF0000"/>
                  </a:solidFill>
                  <a:latin typeface="Microsoft Sans Serif"/>
                  <a:cs typeface="Microsoft Sans Serif"/>
                </a:endParaRPr>
              </a:p>
            </p:txBody>
          </p:sp>
        </mc:Choice>
        <mc:Fallback xmlns="">
          <p:sp>
            <p:nvSpPr>
              <p:cNvPr id="27" name="object 27"/>
              <p:cNvSpPr txBox="1">
                <a:spLocks noRot="1" noChangeAspect="1" noMove="1" noResize="1" noEditPoints="1" noAdjustHandles="1" noChangeArrowheads="1" noChangeShapeType="1" noTextEdit="1"/>
              </p:cNvSpPr>
              <p:nvPr/>
            </p:nvSpPr>
            <p:spPr>
              <a:xfrm>
                <a:off x="2112895" y="4765295"/>
                <a:ext cx="5811905" cy="1519006"/>
              </a:xfrm>
              <a:prstGeom prst="rect">
                <a:avLst/>
              </a:prstGeom>
              <a:blipFill>
                <a:blip r:embed="rId3"/>
                <a:stretch>
                  <a:fillRect l="-3043" t="-2811" b="-7631"/>
                </a:stretch>
              </a:blipFill>
            </p:spPr>
            <p:txBody>
              <a:bodyPr/>
              <a:lstStyle/>
              <a:p>
                <a:r>
                  <a:rPr lang="en-US">
                    <a:noFill/>
                  </a:rPr>
                  <a:t> </a:t>
                </a:r>
              </a:p>
            </p:txBody>
          </p:sp>
        </mc:Fallback>
      </mc:AlternateContent>
      <p:sp>
        <p:nvSpPr>
          <p:cNvPr id="28" name="object 28"/>
          <p:cNvSpPr txBox="1"/>
          <p:nvPr/>
        </p:nvSpPr>
        <p:spPr>
          <a:xfrm>
            <a:off x="2112896" y="3122508"/>
            <a:ext cx="4922325" cy="1211229"/>
          </a:xfrm>
          <a:prstGeom prst="rect">
            <a:avLst/>
          </a:prstGeom>
        </p:spPr>
        <p:txBody>
          <a:bodyPr vert="horz" wrap="square" lIns="0" tIns="51435" rIns="0" bIns="0" rtlCol="0">
            <a:spAutoFit/>
          </a:bodyPr>
          <a:lstStyle/>
          <a:p>
            <a:pPr marL="12700">
              <a:lnSpc>
                <a:spcPct val="100000"/>
              </a:lnSpc>
              <a:spcBef>
                <a:spcPts val="405"/>
              </a:spcBef>
            </a:pPr>
            <a:r>
              <a:rPr lang="en-US" sz="2400" spc="-10" dirty="0">
                <a:solidFill>
                  <a:srgbClr val="0D4861"/>
                </a:solidFill>
                <a:latin typeface="Microsoft Sans Serif"/>
                <a:cs typeface="Microsoft Sans Serif"/>
              </a:rPr>
              <a:t>M</a:t>
            </a:r>
            <a:r>
              <a:rPr sz="2400" spc="-10" dirty="0">
                <a:solidFill>
                  <a:srgbClr val="0D4861"/>
                </a:solidFill>
                <a:latin typeface="Microsoft Sans Serif"/>
                <a:cs typeface="Microsoft Sans Serif"/>
              </a:rPr>
              <a:t>obility</a:t>
            </a:r>
            <a:endParaRPr sz="2400" dirty="0">
              <a:latin typeface="Microsoft Sans Serif"/>
              <a:cs typeface="Microsoft Sans Serif"/>
            </a:endParaRPr>
          </a:p>
          <a:p>
            <a:pPr marL="180340" indent="-167640">
              <a:lnSpc>
                <a:spcPct val="100000"/>
              </a:lnSpc>
              <a:spcBef>
                <a:spcPts val="200"/>
              </a:spcBef>
              <a:buClr>
                <a:srgbClr val="5EBEB8"/>
              </a:buClr>
              <a:buFont typeface="Arial"/>
              <a:buChar char="•"/>
              <a:tabLst>
                <a:tab pos="180340" algn="l"/>
              </a:tabLst>
            </a:pPr>
            <a:r>
              <a:rPr lang="en-US" sz="1600" spc="-5" dirty="0">
                <a:solidFill>
                  <a:srgbClr val="7E7E7E"/>
                </a:solidFill>
                <a:latin typeface="Microsoft Sans Serif"/>
                <a:cs typeface="Microsoft Sans Serif"/>
              </a:rPr>
              <a:t>Channel coefficient changes as IoE device moves</a:t>
            </a:r>
          </a:p>
          <a:p>
            <a:pPr marL="180340" indent="-167640">
              <a:lnSpc>
                <a:spcPct val="100000"/>
              </a:lnSpc>
              <a:spcBef>
                <a:spcPts val="200"/>
              </a:spcBef>
              <a:buClr>
                <a:srgbClr val="5EBEB8"/>
              </a:buClr>
              <a:buFont typeface="Arial"/>
              <a:buChar char="•"/>
              <a:tabLst>
                <a:tab pos="180340" algn="l"/>
              </a:tabLst>
            </a:pPr>
            <a:r>
              <a:rPr lang="en-US" sz="1600" spc="-5" dirty="0">
                <a:solidFill>
                  <a:srgbClr val="7E7E7E"/>
                </a:solidFill>
                <a:latin typeface="Microsoft Sans Serif"/>
                <a:cs typeface="Microsoft Sans Serif"/>
              </a:rPr>
              <a:t>Many IoE are highly mobile (e.g., UAV and Autonomous cars)</a:t>
            </a:r>
            <a:endParaRPr sz="1600" dirty="0">
              <a:latin typeface="Microsoft Sans Serif"/>
              <a:cs typeface="Microsoft Sans Serif"/>
            </a:endParaRPr>
          </a:p>
        </p:txBody>
      </p:sp>
      <p:pic>
        <p:nvPicPr>
          <p:cNvPr id="58" name="Graphic 57" descr="Walk">
            <a:extLst>
              <a:ext uri="{FF2B5EF4-FFF2-40B4-BE49-F238E27FC236}">
                <a16:creationId xmlns:a16="http://schemas.microsoft.com/office/drawing/2014/main" id="{647C9951-8505-449C-97F5-593A60E918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2000" y="3285216"/>
            <a:ext cx="914400" cy="914400"/>
          </a:xfrm>
          <a:prstGeom prst="rect">
            <a:avLst/>
          </a:prstGeom>
        </p:spPr>
      </p:pic>
      <p:pic>
        <p:nvPicPr>
          <p:cNvPr id="60" name="Graphic 59" descr="Cycling">
            <a:extLst>
              <a:ext uri="{FF2B5EF4-FFF2-40B4-BE49-F238E27FC236}">
                <a16:creationId xmlns:a16="http://schemas.microsoft.com/office/drawing/2014/main" id="{9B56E611-F3C0-4C3E-B39D-CE7F5BE5A1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96200" y="3352800"/>
            <a:ext cx="914400" cy="914400"/>
          </a:xfrm>
          <a:prstGeom prst="rect">
            <a:avLst/>
          </a:prstGeom>
        </p:spPr>
      </p:pic>
      <p:pic>
        <p:nvPicPr>
          <p:cNvPr id="7170" name="Picture 2" descr="Nyquist's Sampling Theorem">
            <a:extLst>
              <a:ext uri="{FF2B5EF4-FFF2-40B4-BE49-F238E27FC236}">
                <a16:creationId xmlns:a16="http://schemas.microsoft.com/office/drawing/2014/main" id="{959EBA81-B63C-4C33-9C10-A8AECB1CD64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210545">
            <a:off x="7969716" y="2239952"/>
            <a:ext cx="2608976" cy="636749"/>
          </a:xfrm>
          <a:prstGeom prst="rect">
            <a:avLst/>
          </a:prstGeom>
          <a:noFill/>
          <a:extLst>
            <a:ext uri="{909E8E84-426E-40DD-AFC4-6F175D3DCCD1}">
              <a14:hiddenFill xmlns:a14="http://schemas.microsoft.com/office/drawing/2010/main">
                <a:solidFill>
                  <a:srgbClr val="FFFFFF"/>
                </a:solidFill>
              </a14:hiddenFill>
            </a:ext>
          </a:extLst>
        </p:spPr>
      </p:pic>
      <p:grpSp>
        <p:nvGrpSpPr>
          <p:cNvPr id="63" name="Group 62">
            <a:extLst>
              <a:ext uri="{FF2B5EF4-FFF2-40B4-BE49-F238E27FC236}">
                <a16:creationId xmlns:a16="http://schemas.microsoft.com/office/drawing/2014/main" id="{2A939930-82AC-4430-884A-3846CAB9FE27}"/>
              </a:ext>
            </a:extLst>
          </p:cNvPr>
          <p:cNvGrpSpPr/>
          <p:nvPr/>
        </p:nvGrpSpPr>
        <p:grpSpPr>
          <a:xfrm flipH="1">
            <a:off x="10761898" y="4113518"/>
            <a:ext cx="807736" cy="1243144"/>
            <a:chOff x="9054651" y="1873542"/>
            <a:chExt cx="807736" cy="1243144"/>
          </a:xfrm>
        </p:grpSpPr>
        <p:sp>
          <p:nvSpPr>
            <p:cNvPr id="69" name="Freeform: Shape 68">
              <a:extLst>
                <a:ext uri="{FF2B5EF4-FFF2-40B4-BE49-F238E27FC236}">
                  <a16:creationId xmlns:a16="http://schemas.microsoft.com/office/drawing/2014/main" id="{9EA1EFDC-56C6-4883-A66F-0F29F140CB87}"/>
                </a:ext>
              </a:extLst>
            </p:cNvPr>
            <p:cNvSpPr/>
            <p:nvPr/>
          </p:nvSpPr>
          <p:spPr>
            <a:xfrm>
              <a:off x="9533759" y="2044230"/>
              <a:ext cx="83482" cy="256785"/>
            </a:xfrm>
            <a:custGeom>
              <a:avLst/>
              <a:gdLst>
                <a:gd name="connsiteX0" fmla="*/ 26670 w 60012"/>
                <a:gd name="connsiteY0" fmla="*/ 161925 h 161925"/>
                <a:gd name="connsiteX1" fmla="*/ 26670 w 60012"/>
                <a:gd name="connsiteY1" fmla="*/ 0 h 161925"/>
                <a:gd name="connsiteX2" fmla="*/ 0 w 60012"/>
                <a:gd name="connsiteY2" fmla="*/ 26670 h 161925"/>
                <a:gd name="connsiteX3" fmla="*/ 21907 w 60012"/>
                <a:gd name="connsiteY3" fmla="*/ 80963 h 161925"/>
                <a:gd name="connsiteX4" fmla="*/ 0 w 60012"/>
                <a:gd name="connsiteY4" fmla="*/ 135255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2" h="161925">
                  <a:moveTo>
                    <a:pt x="26670" y="161925"/>
                  </a:moveTo>
                  <a:cubicBezTo>
                    <a:pt x="71127" y="117104"/>
                    <a:pt x="71127" y="44821"/>
                    <a:pt x="26670" y="0"/>
                  </a:cubicBezTo>
                  <a:lnTo>
                    <a:pt x="0" y="26670"/>
                  </a:lnTo>
                  <a:cubicBezTo>
                    <a:pt x="14241" y="41128"/>
                    <a:pt x="22126" y="60669"/>
                    <a:pt x="21907" y="80963"/>
                  </a:cubicBezTo>
                  <a:cubicBezTo>
                    <a:pt x="21941" y="101219"/>
                    <a:pt x="14083" y="120693"/>
                    <a:pt x="0" y="135255"/>
                  </a:cubicBezTo>
                  <a:close/>
                </a:path>
              </a:pathLst>
            </a:custGeom>
            <a:solidFill>
              <a:schemeClr val="tx1"/>
            </a:solidFill>
            <a:ln w="9525" cap="flat">
              <a:noFill/>
              <a:prstDash val="solid"/>
              <a:miter/>
            </a:ln>
          </p:spPr>
          <p:txBody>
            <a:bodyPr rtlCol="0" anchor="ctr"/>
            <a:lstStyle/>
            <a:p>
              <a:endParaRPr lang="en-US">
                <a:effectLst>
                  <a:reflection blurRad="6350" stA="60000" endA="900" endPos="58000" dir="5400000" sy="-100000" algn="bl" rotWithShape="0"/>
                </a:effectLst>
              </a:endParaRPr>
            </a:p>
          </p:txBody>
        </p:sp>
        <p:sp>
          <p:nvSpPr>
            <p:cNvPr id="70" name="Freeform: Shape 69">
              <a:extLst>
                <a:ext uri="{FF2B5EF4-FFF2-40B4-BE49-F238E27FC236}">
                  <a16:creationId xmlns:a16="http://schemas.microsoft.com/office/drawing/2014/main" id="{E5997F7D-6C16-4A8A-A0BF-9DF5745BF97F}"/>
                </a:ext>
              </a:extLst>
            </p:cNvPr>
            <p:cNvSpPr/>
            <p:nvPr/>
          </p:nvSpPr>
          <p:spPr>
            <a:xfrm>
              <a:off x="9607958" y="1959640"/>
              <a:ext cx="115266" cy="425960"/>
            </a:xfrm>
            <a:custGeom>
              <a:avLst/>
              <a:gdLst>
                <a:gd name="connsiteX0" fmla="*/ 0 w 82860"/>
                <a:gd name="connsiteY0" fmla="*/ 241935 h 268604"/>
                <a:gd name="connsiteX1" fmla="*/ 26670 w 82860"/>
                <a:gd name="connsiteY1" fmla="*/ 268605 h 268604"/>
                <a:gd name="connsiteX2" fmla="*/ 28568 w 82860"/>
                <a:gd name="connsiteY2" fmla="*/ 1898 h 268604"/>
                <a:gd name="connsiteX3" fmla="*/ 26670 w 82860"/>
                <a:gd name="connsiteY3" fmla="*/ 0 h 268604"/>
                <a:gd name="connsiteX4" fmla="*/ 0 w 82860"/>
                <a:gd name="connsiteY4" fmla="*/ 26670 h 268604"/>
                <a:gd name="connsiteX5" fmla="*/ 683 w 82860"/>
                <a:gd name="connsiteY5" fmla="*/ 241252 h 268604"/>
                <a:gd name="connsiteX6" fmla="*/ 0 w 82860"/>
                <a:gd name="connsiteY6" fmla="*/ 241935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60" h="268604">
                  <a:moveTo>
                    <a:pt x="0" y="241935"/>
                  </a:moveTo>
                  <a:lnTo>
                    <a:pt x="26670" y="268605"/>
                  </a:lnTo>
                  <a:cubicBezTo>
                    <a:pt x="100843" y="195480"/>
                    <a:pt x="101693" y="76071"/>
                    <a:pt x="28568" y="1898"/>
                  </a:cubicBezTo>
                  <a:cubicBezTo>
                    <a:pt x="27940" y="1261"/>
                    <a:pt x="27307" y="629"/>
                    <a:pt x="26670" y="0"/>
                  </a:cubicBezTo>
                  <a:lnTo>
                    <a:pt x="0" y="26670"/>
                  </a:lnTo>
                  <a:cubicBezTo>
                    <a:pt x="59444" y="85736"/>
                    <a:pt x="59749" y="181808"/>
                    <a:pt x="683" y="241252"/>
                  </a:cubicBezTo>
                  <a:cubicBezTo>
                    <a:pt x="456" y="241481"/>
                    <a:pt x="229" y="241708"/>
                    <a:pt x="0" y="241935"/>
                  </a:cubicBezTo>
                  <a:close/>
                </a:path>
              </a:pathLst>
            </a:custGeom>
            <a:solidFill>
              <a:schemeClr val="tx1"/>
            </a:solidFill>
            <a:ln w="9525" cap="flat">
              <a:noFill/>
              <a:prstDash val="solid"/>
              <a:miter/>
            </a:ln>
          </p:spPr>
          <p:txBody>
            <a:bodyPr rtlCol="0" anchor="ctr"/>
            <a:lstStyle/>
            <a:p>
              <a:endParaRPr lang="en-US">
                <a:effectLst>
                  <a:reflection blurRad="6350" stA="60000" endA="900" endPos="58000" dir="5400000" sy="-100000" algn="bl" rotWithShape="0"/>
                </a:effectLst>
              </a:endParaRPr>
            </a:p>
          </p:txBody>
        </p:sp>
        <p:sp>
          <p:nvSpPr>
            <p:cNvPr id="71" name="Freeform: Shape 70">
              <a:extLst>
                <a:ext uri="{FF2B5EF4-FFF2-40B4-BE49-F238E27FC236}">
                  <a16:creationId xmlns:a16="http://schemas.microsoft.com/office/drawing/2014/main" id="{6950E951-2BEF-4A2D-B38C-567B1CBE19EA}"/>
                </a:ext>
              </a:extLst>
            </p:cNvPr>
            <p:cNvSpPr/>
            <p:nvPr/>
          </p:nvSpPr>
          <p:spPr>
            <a:xfrm>
              <a:off x="9683484" y="1873542"/>
              <a:ext cx="145776" cy="598157"/>
            </a:xfrm>
            <a:custGeom>
              <a:avLst/>
              <a:gdLst>
                <a:gd name="connsiteX0" fmla="*/ 0 w 104793"/>
                <a:gd name="connsiteY0" fmla="*/ 350520 h 377189"/>
                <a:gd name="connsiteX1" fmla="*/ 26670 w 104793"/>
                <a:gd name="connsiteY1" fmla="*/ 377190 h 377189"/>
                <a:gd name="connsiteX2" fmla="*/ 26689 w 104793"/>
                <a:gd name="connsiteY2" fmla="*/ 19 h 377189"/>
                <a:gd name="connsiteX3" fmla="*/ 26670 w 104793"/>
                <a:gd name="connsiteY3" fmla="*/ 0 h 377189"/>
                <a:gd name="connsiteX4" fmla="*/ 0 w 104793"/>
                <a:gd name="connsiteY4" fmla="*/ 26670 h 377189"/>
                <a:gd name="connsiteX5" fmla="*/ 0 w 104793"/>
                <a:gd name="connsiteY5" fmla="*/ 350520 h 37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3" h="377189">
                  <a:moveTo>
                    <a:pt x="0" y="350520"/>
                  </a:moveTo>
                  <a:lnTo>
                    <a:pt x="26670" y="377190"/>
                  </a:lnTo>
                  <a:cubicBezTo>
                    <a:pt x="130828" y="273043"/>
                    <a:pt x="130836" y="104178"/>
                    <a:pt x="26689" y="19"/>
                  </a:cubicBezTo>
                  <a:cubicBezTo>
                    <a:pt x="26683" y="13"/>
                    <a:pt x="26677" y="6"/>
                    <a:pt x="26670" y="0"/>
                  </a:cubicBezTo>
                  <a:lnTo>
                    <a:pt x="0" y="26670"/>
                  </a:lnTo>
                  <a:cubicBezTo>
                    <a:pt x="88915" y="116311"/>
                    <a:pt x="88915" y="260879"/>
                    <a:pt x="0" y="350520"/>
                  </a:cubicBezTo>
                  <a:close/>
                </a:path>
              </a:pathLst>
            </a:custGeom>
            <a:solidFill>
              <a:schemeClr val="tx1"/>
            </a:solidFill>
            <a:ln w="9525" cap="flat">
              <a:noFill/>
              <a:prstDash val="solid"/>
              <a:miter/>
            </a:ln>
          </p:spPr>
          <p:txBody>
            <a:bodyPr rtlCol="0" anchor="ctr"/>
            <a:lstStyle/>
            <a:p>
              <a:endParaRPr lang="en-US">
                <a:effectLst>
                  <a:reflection blurRad="6350" stA="60000" endA="900" endPos="58000" dir="5400000" sy="-100000" algn="bl" rotWithShape="0"/>
                </a:effectLst>
              </a:endParaRPr>
            </a:p>
          </p:txBody>
        </p:sp>
        <p:sp>
          <p:nvSpPr>
            <p:cNvPr id="72" name="Freeform: Shape 71">
              <a:extLst>
                <a:ext uri="{FF2B5EF4-FFF2-40B4-BE49-F238E27FC236}">
                  <a16:creationId xmlns:a16="http://schemas.microsoft.com/office/drawing/2014/main" id="{A91AA808-888D-47B4-91D0-23456DFD2BAC}"/>
                </a:ext>
              </a:extLst>
            </p:cNvPr>
            <p:cNvSpPr/>
            <p:nvPr/>
          </p:nvSpPr>
          <p:spPr>
            <a:xfrm>
              <a:off x="9054651" y="2112064"/>
              <a:ext cx="807736" cy="1004622"/>
            </a:xfrm>
            <a:custGeom>
              <a:avLst/>
              <a:gdLst>
                <a:gd name="connsiteX0" fmla="*/ 580631 w 580650"/>
                <a:gd name="connsiteY0" fmla="*/ 611687 h 633500"/>
                <a:gd name="connsiteX1" fmla="*/ 580631 w 580650"/>
                <a:gd name="connsiteY1" fmla="*/ 611687 h 633500"/>
                <a:gd name="connsiteX2" fmla="*/ 579012 w 580650"/>
                <a:gd name="connsiteY2" fmla="*/ 606830 h 633500"/>
                <a:gd name="connsiteX3" fmla="*/ 579012 w 580650"/>
                <a:gd name="connsiteY3" fmla="*/ 606258 h 633500"/>
                <a:gd name="connsiteX4" fmla="*/ 307550 w 580650"/>
                <a:gd name="connsiteY4" fmla="*/ 77621 h 633500"/>
                <a:gd name="connsiteX5" fmla="*/ 304406 w 580650"/>
                <a:gd name="connsiteY5" fmla="*/ 73430 h 633500"/>
                <a:gd name="connsiteX6" fmla="*/ 325439 w 580650"/>
                <a:gd name="connsiteY6" fmla="*/ 23822 h 633500"/>
                <a:gd name="connsiteX7" fmla="*/ 275831 w 580650"/>
                <a:gd name="connsiteY7" fmla="*/ 2790 h 633500"/>
                <a:gd name="connsiteX8" fmla="*/ 254799 w 580650"/>
                <a:gd name="connsiteY8" fmla="*/ 52397 h 633500"/>
                <a:gd name="connsiteX9" fmla="*/ 275831 w 580650"/>
                <a:gd name="connsiteY9" fmla="*/ 73430 h 633500"/>
                <a:gd name="connsiteX10" fmla="*/ 273260 w 580650"/>
                <a:gd name="connsiteY10" fmla="*/ 77144 h 633500"/>
                <a:gd name="connsiteX11" fmla="*/ 1797 w 580650"/>
                <a:gd name="connsiteY11" fmla="*/ 605782 h 633500"/>
                <a:gd name="connsiteX12" fmla="*/ 1797 w 580650"/>
                <a:gd name="connsiteY12" fmla="*/ 606353 h 633500"/>
                <a:gd name="connsiteX13" fmla="*/ 178 w 580650"/>
                <a:gd name="connsiteY13" fmla="*/ 611211 h 633500"/>
                <a:gd name="connsiteX14" fmla="*/ 178 w 580650"/>
                <a:gd name="connsiteY14" fmla="*/ 611211 h 633500"/>
                <a:gd name="connsiteX15" fmla="*/ 178 w 580650"/>
                <a:gd name="connsiteY15" fmla="*/ 615974 h 633500"/>
                <a:gd name="connsiteX16" fmla="*/ 178 w 580650"/>
                <a:gd name="connsiteY16" fmla="*/ 617117 h 633500"/>
                <a:gd name="connsiteX17" fmla="*/ 1511 w 580650"/>
                <a:gd name="connsiteY17" fmla="*/ 621593 h 633500"/>
                <a:gd name="connsiteX18" fmla="*/ 1511 w 580650"/>
                <a:gd name="connsiteY18" fmla="*/ 621593 h 633500"/>
                <a:gd name="connsiteX19" fmla="*/ 2845 w 580650"/>
                <a:gd name="connsiteY19" fmla="*/ 623689 h 633500"/>
                <a:gd name="connsiteX20" fmla="*/ 4750 w 580650"/>
                <a:gd name="connsiteY20" fmla="*/ 626451 h 633500"/>
                <a:gd name="connsiteX21" fmla="*/ 4750 w 580650"/>
                <a:gd name="connsiteY21" fmla="*/ 626451 h 633500"/>
                <a:gd name="connsiteX22" fmla="*/ 6274 w 580650"/>
                <a:gd name="connsiteY22" fmla="*/ 627594 h 633500"/>
                <a:gd name="connsiteX23" fmla="*/ 8941 w 580650"/>
                <a:gd name="connsiteY23" fmla="*/ 629690 h 633500"/>
                <a:gd name="connsiteX24" fmla="*/ 11227 w 580650"/>
                <a:gd name="connsiteY24" fmla="*/ 630737 h 633500"/>
                <a:gd name="connsiteX25" fmla="*/ 14084 w 580650"/>
                <a:gd name="connsiteY25" fmla="*/ 631785 h 633500"/>
                <a:gd name="connsiteX26" fmla="*/ 16561 w 580650"/>
                <a:gd name="connsiteY26" fmla="*/ 631785 h 633500"/>
                <a:gd name="connsiteX27" fmla="*/ 18656 w 580650"/>
                <a:gd name="connsiteY27" fmla="*/ 633500 h 633500"/>
                <a:gd name="connsiteX28" fmla="*/ 19990 w 580650"/>
                <a:gd name="connsiteY28" fmla="*/ 633500 h 633500"/>
                <a:gd name="connsiteX29" fmla="*/ 21228 w 580650"/>
                <a:gd name="connsiteY29" fmla="*/ 633500 h 633500"/>
                <a:gd name="connsiteX30" fmla="*/ 26276 w 580650"/>
                <a:gd name="connsiteY30" fmla="*/ 632166 h 633500"/>
                <a:gd name="connsiteX31" fmla="*/ 290309 w 580650"/>
                <a:gd name="connsiteY31" fmla="*/ 516056 h 633500"/>
                <a:gd name="connsiteX32" fmla="*/ 553961 w 580650"/>
                <a:gd name="connsiteY32" fmla="*/ 631880 h 633500"/>
                <a:gd name="connsiteX33" fmla="*/ 561581 w 580650"/>
                <a:gd name="connsiteY33" fmla="*/ 633500 h 633500"/>
                <a:gd name="connsiteX34" fmla="*/ 561581 w 580650"/>
                <a:gd name="connsiteY34" fmla="*/ 633500 h 633500"/>
                <a:gd name="connsiteX35" fmla="*/ 566249 w 580650"/>
                <a:gd name="connsiteY35" fmla="*/ 632833 h 633500"/>
                <a:gd name="connsiteX36" fmla="*/ 567582 w 580650"/>
                <a:gd name="connsiteY36" fmla="*/ 632833 h 633500"/>
                <a:gd name="connsiteX37" fmla="*/ 571106 w 580650"/>
                <a:gd name="connsiteY37" fmla="*/ 631214 h 633500"/>
                <a:gd name="connsiteX38" fmla="*/ 571964 w 580650"/>
                <a:gd name="connsiteY38" fmla="*/ 630642 h 633500"/>
                <a:gd name="connsiteX39" fmla="*/ 575393 w 580650"/>
                <a:gd name="connsiteY39" fmla="*/ 627880 h 633500"/>
                <a:gd name="connsiteX40" fmla="*/ 575393 w 580650"/>
                <a:gd name="connsiteY40" fmla="*/ 627880 h 633500"/>
                <a:gd name="connsiteX41" fmla="*/ 577393 w 580650"/>
                <a:gd name="connsiteY41" fmla="*/ 624927 h 633500"/>
                <a:gd name="connsiteX42" fmla="*/ 578536 w 580650"/>
                <a:gd name="connsiteY42" fmla="*/ 623022 h 633500"/>
                <a:gd name="connsiteX43" fmla="*/ 578536 w 580650"/>
                <a:gd name="connsiteY43" fmla="*/ 623022 h 633500"/>
                <a:gd name="connsiteX44" fmla="*/ 579869 w 580650"/>
                <a:gd name="connsiteY44" fmla="*/ 618450 h 633500"/>
                <a:gd name="connsiteX45" fmla="*/ 579869 w 580650"/>
                <a:gd name="connsiteY45" fmla="*/ 617402 h 633500"/>
                <a:gd name="connsiteX46" fmla="*/ 580631 w 580650"/>
                <a:gd name="connsiteY46" fmla="*/ 611687 h 633500"/>
                <a:gd name="connsiteX47" fmla="*/ 418706 w 580650"/>
                <a:gd name="connsiteY47" fmla="*/ 377849 h 633500"/>
                <a:gd name="connsiteX48" fmla="*/ 322504 w 580650"/>
                <a:gd name="connsiteY48" fmla="*/ 312793 h 633500"/>
                <a:gd name="connsiteX49" fmla="*/ 368891 w 580650"/>
                <a:gd name="connsiteY49" fmla="*/ 281075 h 633500"/>
                <a:gd name="connsiteX50" fmla="*/ 290119 w 580650"/>
                <a:gd name="connsiteY50" fmla="*/ 127532 h 633500"/>
                <a:gd name="connsiteX51" fmla="*/ 351365 w 580650"/>
                <a:gd name="connsiteY51" fmla="*/ 246689 h 633500"/>
                <a:gd name="connsiteX52" fmla="*/ 288690 w 580650"/>
                <a:gd name="connsiteY52" fmla="*/ 289838 h 633500"/>
                <a:gd name="connsiteX53" fmla="*/ 231540 w 580650"/>
                <a:gd name="connsiteY53" fmla="*/ 251738 h 633500"/>
                <a:gd name="connsiteX54" fmla="*/ 227540 w 580650"/>
                <a:gd name="connsiteY54" fmla="*/ 249642 h 633500"/>
                <a:gd name="connsiteX55" fmla="*/ 210299 w 580650"/>
                <a:gd name="connsiteY55" fmla="*/ 282884 h 633500"/>
                <a:gd name="connsiteX56" fmla="*/ 254972 w 580650"/>
                <a:gd name="connsiteY56" fmla="*/ 313079 h 633500"/>
                <a:gd name="connsiteX57" fmla="*/ 161531 w 580650"/>
                <a:gd name="connsiteY57" fmla="*/ 377182 h 633500"/>
                <a:gd name="connsiteX58" fmla="*/ 60090 w 580650"/>
                <a:gd name="connsiteY58" fmla="*/ 575492 h 633500"/>
                <a:gd name="connsiteX59" fmla="*/ 127337 w 580650"/>
                <a:gd name="connsiteY59" fmla="*/ 444428 h 633500"/>
                <a:gd name="connsiteX60" fmla="*/ 242875 w 580650"/>
                <a:gd name="connsiteY60" fmla="*/ 495197 h 633500"/>
                <a:gd name="connsiteX61" fmla="*/ 166675 w 580650"/>
                <a:gd name="connsiteY61" fmla="*/ 420140 h 633500"/>
                <a:gd name="connsiteX62" fmla="*/ 288881 w 580650"/>
                <a:gd name="connsiteY62" fmla="*/ 336034 h 633500"/>
                <a:gd name="connsiteX63" fmla="*/ 413468 w 580650"/>
                <a:gd name="connsiteY63" fmla="*/ 420330 h 633500"/>
                <a:gd name="connsiteX64" fmla="*/ 290309 w 580650"/>
                <a:gd name="connsiteY64" fmla="*/ 474432 h 633500"/>
                <a:gd name="connsiteX65" fmla="*/ 490525 w 580650"/>
                <a:gd name="connsiteY65" fmla="*/ 562443 h 633500"/>
                <a:gd name="connsiteX66" fmla="*/ 337649 w 580650"/>
                <a:gd name="connsiteY66" fmla="*/ 495292 h 633500"/>
                <a:gd name="connsiteX67" fmla="*/ 452996 w 580650"/>
                <a:gd name="connsiteY67" fmla="*/ 444619 h 633500"/>
                <a:gd name="connsiteX68" fmla="*/ 520148 w 580650"/>
                <a:gd name="connsiteY68" fmla="*/ 575397 h 6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80650" h="633500">
                  <a:moveTo>
                    <a:pt x="580631" y="611687"/>
                  </a:moveTo>
                  <a:lnTo>
                    <a:pt x="580631" y="611687"/>
                  </a:lnTo>
                  <a:cubicBezTo>
                    <a:pt x="580338" y="609996"/>
                    <a:pt x="579792" y="608358"/>
                    <a:pt x="579012" y="606830"/>
                  </a:cubicBezTo>
                  <a:cubicBezTo>
                    <a:pt x="579012" y="606830"/>
                    <a:pt x="579012" y="606830"/>
                    <a:pt x="579012" y="606258"/>
                  </a:cubicBezTo>
                  <a:lnTo>
                    <a:pt x="307550" y="77621"/>
                  </a:lnTo>
                  <a:cubicBezTo>
                    <a:pt x="306723" y="76071"/>
                    <a:pt x="305663" y="74657"/>
                    <a:pt x="304406" y="73430"/>
                  </a:cubicBezTo>
                  <a:cubicBezTo>
                    <a:pt x="323913" y="65539"/>
                    <a:pt x="333329" y="43329"/>
                    <a:pt x="325439" y="23822"/>
                  </a:cubicBezTo>
                  <a:cubicBezTo>
                    <a:pt x="317548" y="4316"/>
                    <a:pt x="295338" y="-5100"/>
                    <a:pt x="275831" y="2790"/>
                  </a:cubicBezTo>
                  <a:cubicBezTo>
                    <a:pt x="256325" y="10681"/>
                    <a:pt x="246909" y="32891"/>
                    <a:pt x="254799" y="52397"/>
                  </a:cubicBezTo>
                  <a:cubicBezTo>
                    <a:pt x="258671" y="61968"/>
                    <a:pt x="266261" y="69558"/>
                    <a:pt x="275831" y="73430"/>
                  </a:cubicBezTo>
                  <a:cubicBezTo>
                    <a:pt x="274814" y="74549"/>
                    <a:pt x="273949" y="75798"/>
                    <a:pt x="273260" y="77144"/>
                  </a:cubicBezTo>
                  <a:lnTo>
                    <a:pt x="1797" y="605782"/>
                  </a:lnTo>
                  <a:cubicBezTo>
                    <a:pt x="1797" y="605782"/>
                    <a:pt x="1797" y="605782"/>
                    <a:pt x="1797" y="606353"/>
                  </a:cubicBezTo>
                  <a:cubicBezTo>
                    <a:pt x="1017" y="607882"/>
                    <a:pt x="471" y="609520"/>
                    <a:pt x="178" y="611211"/>
                  </a:cubicBezTo>
                  <a:lnTo>
                    <a:pt x="178" y="611211"/>
                  </a:lnTo>
                  <a:cubicBezTo>
                    <a:pt x="-59" y="612789"/>
                    <a:pt x="-59" y="614395"/>
                    <a:pt x="178" y="615974"/>
                  </a:cubicBezTo>
                  <a:cubicBezTo>
                    <a:pt x="178" y="615974"/>
                    <a:pt x="178" y="616736"/>
                    <a:pt x="178" y="617117"/>
                  </a:cubicBezTo>
                  <a:cubicBezTo>
                    <a:pt x="437" y="618658"/>
                    <a:pt x="885" y="620162"/>
                    <a:pt x="1511" y="621593"/>
                  </a:cubicBezTo>
                  <a:cubicBezTo>
                    <a:pt x="1511" y="621593"/>
                    <a:pt x="1511" y="621593"/>
                    <a:pt x="1511" y="621593"/>
                  </a:cubicBezTo>
                  <a:cubicBezTo>
                    <a:pt x="1511" y="621593"/>
                    <a:pt x="2464" y="622927"/>
                    <a:pt x="2845" y="623689"/>
                  </a:cubicBezTo>
                  <a:cubicBezTo>
                    <a:pt x="3425" y="624646"/>
                    <a:pt x="4061" y="625568"/>
                    <a:pt x="4750" y="626451"/>
                  </a:cubicBezTo>
                  <a:lnTo>
                    <a:pt x="4750" y="626451"/>
                  </a:lnTo>
                  <a:cubicBezTo>
                    <a:pt x="5235" y="626863"/>
                    <a:pt x="5743" y="627244"/>
                    <a:pt x="6274" y="627594"/>
                  </a:cubicBezTo>
                  <a:cubicBezTo>
                    <a:pt x="7097" y="628373"/>
                    <a:pt x="7989" y="629075"/>
                    <a:pt x="8941" y="629690"/>
                  </a:cubicBezTo>
                  <a:cubicBezTo>
                    <a:pt x="9685" y="630078"/>
                    <a:pt x="10448" y="630428"/>
                    <a:pt x="11227" y="630737"/>
                  </a:cubicBezTo>
                  <a:lnTo>
                    <a:pt x="14084" y="631785"/>
                  </a:lnTo>
                  <a:lnTo>
                    <a:pt x="16561" y="631785"/>
                  </a:lnTo>
                  <a:lnTo>
                    <a:pt x="18656" y="633500"/>
                  </a:lnTo>
                  <a:lnTo>
                    <a:pt x="19990" y="633500"/>
                  </a:lnTo>
                  <a:lnTo>
                    <a:pt x="21228" y="633500"/>
                  </a:lnTo>
                  <a:cubicBezTo>
                    <a:pt x="22973" y="633336"/>
                    <a:pt x="24679" y="632885"/>
                    <a:pt x="26276" y="632166"/>
                  </a:cubicBezTo>
                  <a:lnTo>
                    <a:pt x="290309" y="516056"/>
                  </a:lnTo>
                  <a:lnTo>
                    <a:pt x="553961" y="631880"/>
                  </a:lnTo>
                  <a:cubicBezTo>
                    <a:pt x="556353" y="632970"/>
                    <a:pt x="558953" y="633523"/>
                    <a:pt x="561581" y="633500"/>
                  </a:cubicBezTo>
                  <a:lnTo>
                    <a:pt x="561581" y="633500"/>
                  </a:lnTo>
                  <a:cubicBezTo>
                    <a:pt x="563159" y="633471"/>
                    <a:pt x="564727" y="633247"/>
                    <a:pt x="566249" y="632833"/>
                  </a:cubicBezTo>
                  <a:lnTo>
                    <a:pt x="567582" y="632833"/>
                  </a:lnTo>
                  <a:cubicBezTo>
                    <a:pt x="568792" y="632374"/>
                    <a:pt x="569970" y="631833"/>
                    <a:pt x="571106" y="631214"/>
                  </a:cubicBezTo>
                  <a:lnTo>
                    <a:pt x="571964" y="630642"/>
                  </a:lnTo>
                  <a:cubicBezTo>
                    <a:pt x="573210" y="629857"/>
                    <a:pt x="574360" y="628931"/>
                    <a:pt x="575393" y="627880"/>
                  </a:cubicBezTo>
                  <a:lnTo>
                    <a:pt x="575393" y="627880"/>
                  </a:lnTo>
                  <a:cubicBezTo>
                    <a:pt x="576136" y="626949"/>
                    <a:pt x="576804" y="625962"/>
                    <a:pt x="577393" y="624927"/>
                  </a:cubicBezTo>
                  <a:cubicBezTo>
                    <a:pt x="577808" y="624314"/>
                    <a:pt x="578190" y="623677"/>
                    <a:pt x="578536" y="623022"/>
                  </a:cubicBezTo>
                  <a:cubicBezTo>
                    <a:pt x="578536" y="623022"/>
                    <a:pt x="578536" y="623022"/>
                    <a:pt x="578536" y="623022"/>
                  </a:cubicBezTo>
                  <a:cubicBezTo>
                    <a:pt x="579180" y="621564"/>
                    <a:pt x="579628" y="620027"/>
                    <a:pt x="579869" y="618450"/>
                  </a:cubicBezTo>
                  <a:cubicBezTo>
                    <a:pt x="579869" y="618450"/>
                    <a:pt x="579869" y="617783"/>
                    <a:pt x="579869" y="617402"/>
                  </a:cubicBezTo>
                  <a:cubicBezTo>
                    <a:pt x="580468" y="615559"/>
                    <a:pt x="580726" y="613623"/>
                    <a:pt x="580631" y="611687"/>
                  </a:cubicBezTo>
                  <a:close/>
                  <a:moveTo>
                    <a:pt x="418706" y="377849"/>
                  </a:moveTo>
                  <a:lnTo>
                    <a:pt x="322504" y="312793"/>
                  </a:lnTo>
                  <a:lnTo>
                    <a:pt x="368891" y="281075"/>
                  </a:lnTo>
                  <a:close/>
                  <a:moveTo>
                    <a:pt x="290119" y="127532"/>
                  </a:moveTo>
                  <a:lnTo>
                    <a:pt x="351365" y="246689"/>
                  </a:lnTo>
                  <a:lnTo>
                    <a:pt x="288690" y="289838"/>
                  </a:lnTo>
                  <a:lnTo>
                    <a:pt x="231540" y="251738"/>
                  </a:lnTo>
                  <a:cubicBezTo>
                    <a:pt x="230300" y="250873"/>
                    <a:pt x="228956" y="250169"/>
                    <a:pt x="227540" y="249642"/>
                  </a:cubicBezTo>
                  <a:close/>
                  <a:moveTo>
                    <a:pt x="210299" y="282884"/>
                  </a:moveTo>
                  <a:lnTo>
                    <a:pt x="254972" y="313079"/>
                  </a:lnTo>
                  <a:lnTo>
                    <a:pt x="161531" y="377182"/>
                  </a:lnTo>
                  <a:close/>
                  <a:moveTo>
                    <a:pt x="60090" y="575492"/>
                  </a:moveTo>
                  <a:lnTo>
                    <a:pt x="127337" y="444428"/>
                  </a:lnTo>
                  <a:lnTo>
                    <a:pt x="242875" y="495197"/>
                  </a:lnTo>
                  <a:close/>
                  <a:moveTo>
                    <a:pt x="166675" y="420140"/>
                  </a:moveTo>
                  <a:lnTo>
                    <a:pt x="288881" y="336034"/>
                  </a:lnTo>
                  <a:lnTo>
                    <a:pt x="413468" y="420330"/>
                  </a:lnTo>
                  <a:lnTo>
                    <a:pt x="290309" y="474432"/>
                  </a:lnTo>
                  <a:close/>
                  <a:moveTo>
                    <a:pt x="490525" y="562443"/>
                  </a:moveTo>
                  <a:lnTo>
                    <a:pt x="337649" y="495292"/>
                  </a:lnTo>
                  <a:lnTo>
                    <a:pt x="452996" y="444619"/>
                  </a:lnTo>
                  <a:lnTo>
                    <a:pt x="520148" y="575397"/>
                  </a:lnTo>
                  <a:close/>
                </a:path>
              </a:pathLst>
            </a:custGeom>
            <a:solidFill>
              <a:schemeClr val="tx1"/>
            </a:solidFill>
            <a:ln w="9525" cap="flat">
              <a:noFill/>
              <a:prstDash val="solid"/>
              <a:miter/>
            </a:ln>
          </p:spPr>
          <p:txBody>
            <a:bodyPr rtlCol="0" anchor="ctr"/>
            <a:lstStyle/>
            <a:p>
              <a:endParaRPr lang="en-US">
                <a:effectLst>
                  <a:reflection blurRad="6350" stA="60000" endA="900" endPos="58000" dir="5400000" sy="-100000" algn="bl" rotWithShape="0"/>
                </a:effectLst>
              </a:endParaRPr>
            </a:p>
          </p:txBody>
        </p:sp>
      </p:grpSp>
      <p:sp>
        <p:nvSpPr>
          <p:cNvPr id="7175" name="Freeform: Shape 7174">
            <a:extLst>
              <a:ext uri="{FF2B5EF4-FFF2-40B4-BE49-F238E27FC236}">
                <a16:creationId xmlns:a16="http://schemas.microsoft.com/office/drawing/2014/main" id="{BB7C565B-1769-4EF5-A6EA-6DAA5872E070}"/>
              </a:ext>
            </a:extLst>
          </p:cNvPr>
          <p:cNvSpPr/>
          <p:nvPr/>
        </p:nvSpPr>
        <p:spPr>
          <a:xfrm>
            <a:off x="8183408" y="3215372"/>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solidFill>
            <a:srgbClr val="000000"/>
          </a:solidFill>
          <a:ln w="9525" cap="flat">
            <a:noFill/>
            <a:prstDash val="solid"/>
            <a:miter/>
          </a:ln>
        </p:spPr>
        <p:txBody>
          <a:bodyPr rtlCol="0" anchor="ctr"/>
          <a:lstStyle/>
          <a:p>
            <a:endParaRPr lang="en-US"/>
          </a:p>
        </p:txBody>
      </p:sp>
      <p:pic>
        <p:nvPicPr>
          <p:cNvPr id="103" name="Graphic 102" descr="Cycling">
            <a:extLst>
              <a:ext uri="{FF2B5EF4-FFF2-40B4-BE49-F238E27FC236}">
                <a16:creationId xmlns:a16="http://schemas.microsoft.com/office/drawing/2014/main" id="{C5771DB9-8681-4717-B581-31B2CFC732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47580" y="5546485"/>
            <a:ext cx="914400" cy="914400"/>
          </a:xfrm>
          <a:prstGeom prst="rect">
            <a:avLst/>
          </a:prstGeom>
        </p:spPr>
      </p:pic>
      <p:pic>
        <p:nvPicPr>
          <p:cNvPr id="104" name="Picture 2" descr="Nyquist's Sampling Theorem">
            <a:extLst>
              <a:ext uri="{FF2B5EF4-FFF2-40B4-BE49-F238E27FC236}">
                <a16:creationId xmlns:a16="http://schemas.microsoft.com/office/drawing/2014/main" id="{567E3C6A-5101-4EEE-AA2E-C710021B753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63631" b="-21868"/>
          <a:stretch/>
        </p:blipFill>
        <p:spPr bwMode="auto">
          <a:xfrm rot="20598020">
            <a:off x="8150330" y="4559279"/>
            <a:ext cx="2739420" cy="775991"/>
          </a:xfrm>
          <a:prstGeom prst="rect">
            <a:avLst/>
          </a:prstGeom>
          <a:noFill/>
          <a:extLst>
            <a:ext uri="{909E8E84-426E-40DD-AFC4-6F175D3DCCD1}">
              <a14:hiddenFill xmlns:a14="http://schemas.microsoft.com/office/drawing/2010/main">
                <a:solidFill>
                  <a:srgbClr val="FFFFFF"/>
                </a:solidFill>
              </a14:hiddenFill>
            </a:ext>
          </a:extLst>
        </p:spPr>
      </p:pic>
      <p:grpSp>
        <p:nvGrpSpPr>
          <p:cNvPr id="105" name="Group 104">
            <a:extLst>
              <a:ext uri="{FF2B5EF4-FFF2-40B4-BE49-F238E27FC236}">
                <a16:creationId xmlns:a16="http://schemas.microsoft.com/office/drawing/2014/main" id="{EB05B547-651E-46FC-8FE4-EBC8A6206093}"/>
              </a:ext>
            </a:extLst>
          </p:cNvPr>
          <p:cNvGrpSpPr/>
          <p:nvPr/>
        </p:nvGrpSpPr>
        <p:grpSpPr>
          <a:xfrm flipH="1">
            <a:off x="10497193" y="1699973"/>
            <a:ext cx="807736" cy="1243144"/>
            <a:chOff x="9054651" y="1873542"/>
            <a:chExt cx="807736" cy="1243144"/>
          </a:xfrm>
        </p:grpSpPr>
        <p:sp>
          <p:nvSpPr>
            <p:cNvPr id="106" name="Freeform: Shape 105">
              <a:extLst>
                <a:ext uri="{FF2B5EF4-FFF2-40B4-BE49-F238E27FC236}">
                  <a16:creationId xmlns:a16="http://schemas.microsoft.com/office/drawing/2014/main" id="{4EF8F9C5-73FD-4CC5-A39A-9C75EB7B5651}"/>
                </a:ext>
              </a:extLst>
            </p:cNvPr>
            <p:cNvSpPr/>
            <p:nvPr/>
          </p:nvSpPr>
          <p:spPr>
            <a:xfrm>
              <a:off x="9533759" y="2044230"/>
              <a:ext cx="83482" cy="256785"/>
            </a:xfrm>
            <a:custGeom>
              <a:avLst/>
              <a:gdLst>
                <a:gd name="connsiteX0" fmla="*/ 26670 w 60012"/>
                <a:gd name="connsiteY0" fmla="*/ 161925 h 161925"/>
                <a:gd name="connsiteX1" fmla="*/ 26670 w 60012"/>
                <a:gd name="connsiteY1" fmla="*/ 0 h 161925"/>
                <a:gd name="connsiteX2" fmla="*/ 0 w 60012"/>
                <a:gd name="connsiteY2" fmla="*/ 26670 h 161925"/>
                <a:gd name="connsiteX3" fmla="*/ 21907 w 60012"/>
                <a:gd name="connsiteY3" fmla="*/ 80963 h 161925"/>
                <a:gd name="connsiteX4" fmla="*/ 0 w 60012"/>
                <a:gd name="connsiteY4" fmla="*/ 135255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2" h="161925">
                  <a:moveTo>
                    <a:pt x="26670" y="161925"/>
                  </a:moveTo>
                  <a:cubicBezTo>
                    <a:pt x="71127" y="117104"/>
                    <a:pt x="71127" y="44821"/>
                    <a:pt x="26670" y="0"/>
                  </a:cubicBezTo>
                  <a:lnTo>
                    <a:pt x="0" y="26670"/>
                  </a:lnTo>
                  <a:cubicBezTo>
                    <a:pt x="14241" y="41128"/>
                    <a:pt x="22126" y="60669"/>
                    <a:pt x="21907" y="80963"/>
                  </a:cubicBezTo>
                  <a:cubicBezTo>
                    <a:pt x="21941" y="101219"/>
                    <a:pt x="14083" y="120693"/>
                    <a:pt x="0" y="135255"/>
                  </a:cubicBezTo>
                  <a:close/>
                </a:path>
              </a:pathLst>
            </a:custGeom>
            <a:solidFill>
              <a:schemeClr val="tx1"/>
            </a:solidFill>
            <a:ln w="9525" cap="flat">
              <a:noFill/>
              <a:prstDash val="solid"/>
              <a:miter/>
            </a:ln>
          </p:spPr>
          <p:txBody>
            <a:bodyPr rtlCol="0" anchor="ctr"/>
            <a:lstStyle/>
            <a:p>
              <a:endParaRPr lang="en-US">
                <a:effectLst>
                  <a:reflection blurRad="6350" stA="60000" endA="900" endPos="58000" dir="5400000" sy="-100000" algn="bl" rotWithShape="0"/>
                </a:effectLst>
              </a:endParaRPr>
            </a:p>
          </p:txBody>
        </p:sp>
        <p:sp>
          <p:nvSpPr>
            <p:cNvPr id="107" name="Freeform: Shape 106">
              <a:extLst>
                <a:ext uri="{FF2B5EF4-FFF2-40B4-BE49-F238E27FC236}">
                  <a16:creationId xmlns:a16="http://schemas.microsoft.com/office/drawing/2014/main" id="{4C4572FF-B242-440A-8A6F-A922014A0E93}"/>
                </a:ext>
              </a:extLst>
            </p:cNvPr>
            <p:cNvSpPr/>
            <p:nvPr/>
          </p:nvSpPr>
          <p:spPr>
            <a:xfrm>
              <a:off x="9607958" y="1959640"/>
              <a:ext cx="115266" cy="425960"/>
            </a:xfrm>
            <a:custGeom>
              <a:avLst/>
              <a:gdLst>
                <a:gd name="connsiteX0" fmla="*/ 0 w 82860"/>
                <a:gd name="connsiteY0" fmla="*/ 241935 h 268604"/>
                <a:gd name="connsiteX1" fmla="*/ 26670 w 82860"/>
                <a:gd name="connsiteY1" fmla="*/ 268605 h 268604"/>
                <a:gd name="connsiteX2" fmla="*/ 28568 w 82860"/>
                <a:gd name="connsiteY2" fmla="*/ 1898 h 268604"/>
                <a:gd name="connsiteX3" fmla="*/ 26670 w 82860"/>
                <a:gd name="connsiteY3" fmla="*/ 0 h 268604"/>
                <a:gd name="connsiteX4" fmla="*/ 0 w 82860"/>
                <a:gd name="connsiteY4" fmla="*/ 26670 h 268604"/>
                <a:gd name="connsiteX5" fmla="*/ 683 w 82860"/>
                <a:gd name="connsiteY5" fmla="*/ 241252 h 268604"/>
                <a:gd name="connsiteX6" fmla="*/ 0 w 82860"/>
                <a:gd name="connsiteY6" fmla="*/ 241935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60" h="268604">
                  <a:moveTo>
                    <a:pt x="0" y="241935"/>
                  </a:moveTo>
                  <a:lnTo>
                    <a:pt x="26670" y="268605"/>
                  </a:lnTo>
                  <a:cubicBezTo>
                    <a:pt x="100843" y="195480"/>
                    <a:pt x="101693" y="76071"/>
                    <a:pt x="28568" y="1898"/>
                  </a:cubicBezTo>
                  <a:cubicBezTo>
                    <a:pt x="27940" y="1261"/>
                    <a:pt x="27307" y="629"/>
                    <a:pt x="26670" y="0"/>
                  </a:cubicBezTo>
                  <a:lnTo>
                    <a:pt x="0" y="26670"/>
                  </a:lnTo>
                  <a:cubicBezTo>
                    <a:pt x="59444" y="85736"/>
                    <a:pt x="59749" y="181808"/>
                    <a:pt x="683" y="241252"/>
                  </a:cubicBezTo>
                  <a:cubicBezTo>
                    <a:pt x="456" y="241481"/>
                    <a:pt x="229" y="241708"/>
                    <a:pt x="0" y="241935"/>
                  </a:cubicBezTo>
                  <a:close/>
                </a:path>
              </a:pathLst>
            </a:custGeom>
            <a:solidFill>
              <a:schemeClr val="tx1"/>
            </a:solidFill>
            <a:ln w="9525" cap="flat">
              <a:noFill/>
              <a:prstDash val="solid"/>
              <a:miter/>
            </a:ln>
          </p:spPr>
          <p:txBody>
            <a:bodyPr rtlCol="0" anchor="ctr"/>
            <a:lstStyle/>
            <a:p>
              <a:endParaRPr lang="en-US">
                <a:effectLst>
                  <a:reflection blurRad="6350" stA="60000" endA="900" endPos="58000" dir="5400000" sy="-100000" algn="bl" rotWithShape="0"/>
                </a:effectLst>
              </a:endParaRPr>
            </a:p>
          </p:txBody>
        </p:sp>
        <p:sp>
          <p:nvSpPr>
            <p:cNvPr id="108" name="Freeform: Shape 107">
              <a:extLst>
                <a:ext uri="{FF2B5EF4-FFF2-40B4-BE49-F238E27FC236}">
                  <a16:creationId xmlns:a16="http://schemas.microsoft.com/office/drawing/2014/main" id="{083ECDDC-7F69-42E6-8E81-939C4B79B5FC}"/>
                </a:ext>
              </a:extLst>
            </p:cNvPr>
            <p:cNvSpPr/>
            <p:nvPr/>
          </p:nvSpPr>
          <p:spPr>
            <a:xfrm>
              <a:off x="9683484" y="1873542"/>
              <a:ext cx="145776" cy="598157"/>
            </a:xfrm>
            <a:custGeom>
              <a:avLst/>
              <a:gdLst>
                <a:gd name="connsiteX0" fmla="*/ 0 w 104793"/>
                <a:gd name="connsiteY0" fmla="*/ 350520 h 377189"/>
                <a:gd name="connsiteX1" fmla="*/ 26670 w 104793"/>
                <a:gd name="connsiteY1" fmla="*/ 377190 h 377189"/>
                <a:gd name="connsiteX2" fmla="*/ 26689 w 104793"/>
                <a:gd name="connsiteY2" fmla="*/ 19 h 377189"/>
                <a:gd name="connsiteX3" fmla="*/ 26670 w 104793"/>
                <a:gd name="connsiteY3" fmla="*/ 0 h 377189"/>
                <a:gd name="connsiteX4" fmla="*/ 0 w 104793"/>
                <a:gd name="connsiteY4" fmla="*/ 26670 h 377189"/>
                <a:gd name="connsiteX5" fmla="*/ 0 w 104793"/>
                <a:gd name="connsiteY5" fmla="*/ 350520 h 37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3" h="377189">
                  <a:moveTo>
                    <a:pt x="0" y="350520"/>
                  </a:moveTo>
                  <a:lnTo>
                    <a:pt x="26670" y="377190"/>
                  </a:lnTo>
                  <a:cubicBezTo>
                    <a:pt x="130828" y="273043"/>
                    <a:pt x="130836" y="104178"/>
                    <a:pt x="26689" y="19"/>
                  </a:cubicBezTo>
                  <a:cubicBezTo>
                    <a:pt x="26683" y="13"/>
                    <a:pt x="26677" y="6"/>
                    <a:pt x="26670" y="0"/>
                  </a:cubicBezTo>
                  <a:lnTo>
                    <a:pt x="0" y="26670"/>
                  </a:lnTo>
                  <a:cubicBezTo>
                    <a:pt x="88915" y="116311"/>
                    <a:pt x="88915" y="260879"/>
                    <a:pt x="0" y="350520"/>
                  </a:cubicBezTo>
                  <a:close/>
                </a:path>
              </a:pathLst>
            </a:custGeom>
            <a:solidFill>
              <a:schemeClr val="tx1"/>
            </a:solidFill>
            <a:ln w="9525" cap="flat">
              <a:noFill/>
              <a:prstDash val="solid"/>
              <a:miter/>
            </a:ln>
          </p:spPr>
          <p:txBody>
            <a:bodyPr rtlCol="0" anchor="ctr"/>
            <a:lstStyle/>
            <a:p>
              <a:endParaRPr lang="en-US">
                <a:effectLst>
                  <a:reflection blurRad="6350" stA="60000" endA="900" endPos="58000" dir="5400000" sy="-100000" algn="bl" rotWithShape="0"/>
                </a:effectLst>
              </a:endParaRPr>
            </a:p>
          </p:txBody>
        </p:sp>
        <p:sp>
          <p:nvSpPr>
            <p:cNvPr id="109" name="Freeform: Shape 108">
              <a:extLst>
                <a:ext uri="{FF2B5EF4-FFF2-40B4-BE49-F238E27FC236}">
                  <a16:creationId xmlns:a16="http://schemas.microsoft.com/office/drawing/2014/main" id="{7824798F-0556-42E4-82F1-17D9373A8BB3}"/>
                </a:ext>
              </a:extLst>
            </p:cNvPr>
            <p:cNvSpPr/>
            <p:nvPr/>
          </p:nvSpPr>
          <p:spPr>
            <a:xfrm>
              <a:off x="9054651" y="2112064"/>
              <a:ext cx="807736" cy="1004622"/>
            </a:xfrm>
            <a:custGeom>
              <a:avLst/>
              <a:gdLst>
                <a:gd name="connsiteX0" fmla="*/ 580631 w 580650"/>
                <a:gd name="connsiteY0" fmla="*/ 611687 h 633500"/>
                <a:gd name="connsiteX1" fmla="*/ 580631 w 580650"/>
                <a:gd name="connsiteY1" fmla="*/ 611687 h 633500"/>
                <a:gd name="connsiteX2" fmla="*/ 579012 w 580650"/>
                <a:gd name="connsiteY2" fmla="*/ 606830 h 633500"/>
                <a:gd name="connsiteX3" fmla="*/ 579012 w 580650"/>
                <a:gd name="connsiteY3" fmla="*/ 606258 h 633500"/>
                <a:gd name="connsiteX4" fmla="*/ 307550 w 580650"/>
                <a:gd name="connsiteY4" fmla="*/ 77621 h 633500"/>
                <a:gd name="connsiteX5" fmla="*/ 304406 w 580650"/>
                <a:gd name="connsiteY5" fmla="*/ 73430 h 633500"/>
                <a:gd name="connsiteX6" fmla="*/ 325439 w 580650"/>
                <a:gd name="connsiteY6" fmla="*/ 23822 h 633500"/>
                <a:gd name="connsiteX7" fmla="*/ 275831 w 580650"/>
                <a:gd name="connsiteY7" fmla="*/ 2790 h 633500"/>
                <a:gd name="connsiteX8" fmla="*/ 254799 w 580650"/>
                <a:gd name="connsiteY8" fmla="*/ 52397 h 633500"/>
                <a:gd name="connsiteX9" fmla="*/ 275831 w 580650"/>
                <a:gd name="connsiteY9" fmla="*/ 73430 h 633500"/>
                <a:gd name="connsiteX10" fmla="*/ 273260 w 580650"/>
                <a:gd name="connsiteY10" fmla="*/ 77144 h 633500"/>
                <a:gd name="connsiteX11" fmla="*/ 1797 w 580650"/>
                <a:gd name="connsiteY11" fmla="*/ 605782 h 633500"/>
                <a:gd name="connsiteX12" fmla="*/ 1797 w 580650"/>
                <a:gd name="connsiteY12" fmla="*/ 606353 h 633500"/>
                <a:gd name="connsiteX13" fmla="*/ 178 w 580650"/>
                <a:gd name="connsiteY13" fmla="*/ 611211 h 633500"/>
                <a:gd name="connsiteX14" fmla="*/ 178 w 580650"/>
                <a:gd name="connsiteY14" fmla="*/ 611211 h 633500"/>
                <a:gd name="connsiteX15" fmla="*/ 178 w 580650"/>
                <a:gd name="connsiteY15" fmla="*/ 615974 h 633500"/>
                <a:gd name="connsiteX16" fmla="*/ 178 w 580650"/>
                <a:gd name="connsiteY16" fmla="*/ 617117 h 633500"/>
                <a:gd name="connsiteX17" fmla="*/ 1511 w 580650"/>
                <a:gd name="connsiteY17" fmla="*/ 621593 h 633500"/>
                <a:gd name="connsiteX18" fmla="*/ 1511 w 580650"/>
                <a:gd name="connsiteY18" fmla="*/ 621593 h 633500"/>
                <a:gd name="connsiteX19" fmla="*/ 2845 w 580650"/>
                <a:gd name="connsiteY19" fmla="*/ 623689 h 633500"/>
                <a:gd name="connsiteX20" fmla="*/ 4750 w 580650"/>
                <a:gd name="connsiteY20" fmla="*/ 626451 h 633500"/>
                <a:gd name="connsiteX21" fmla="*/ 4750 w 580650"/>
                <a:gd name="connsiteY21" fmla="*/ 626451 h 633500"/>
                <a:gd name="connsiteX22" fmla="*/ 6274 w 580650"/>
                <a:gd name="connsiteY22" fmla="*/ 627594 h 633500"/>
                <a:gd name="connsiteX23" fmla="*/ 8941 w 580650"/>
                <a:gd name="connsiteY23" fmla="*/ 629690 h 633500"/>
                <a:gd name="connsiteX24" fmla="*/ 11227 w 580650"/>
                <a:gd name="connsiteY24" fmla="*/ 630737 h 633500"/>
                <a:gd name="connsiteX25" fmla="*/ 14084 w 580650"/>
                <a:gd name="connsiteY25" fmla="*/ 631785 h 633500"/>
                <a:gd name="connsiteX26" fmla="*/ 16561 w 580650"/>
                <a:gd name="connsiteY26" fmla="*/ 631785 h 633500"/>
                <a:gd name="connsiteX27" fmla="*/ 18656 w 580650"/>
                <a:gd name="connsiteY27" fmla="*/ 633500 h 633500"/>
                <a:gd name="connsiteX28" fmla="*/ 19990 w 580650"/>
                <a:gd name="connsiteY28" fmla="*/ 633500 h 633500"/>
                <a:gd name="connsiteX29" fmla="*/ 21228 w 580650"/>
                <a:gd name="connsiteY29" fmla="*/ 633500 h 633500"/>
                <a:gd name="connsiteX30" fmla="*/ 26276 w 580650"/>
                <a:gd name="connsiteY30" fmla="*/ 632166 h 633500"/>
                <a:gd name="connsiteX31" fmla="*/ 290309 w 580650"/>
                <a:gd name="connsiteY31" fmla="*/ 516056 h 633500"/>
                <a:gd name="connsiteX32" fmla="*/ 553961 w 580650"/>
                <a:gd name="connsiteY32" fmla="*/ 631880 h 633500"/>
                <a:gd name="connsiteX33" fmla="*/ 561581 w 580650"/>
                <a:gd name="connsiteY33" fmla="*/ 633500 h 633500"/>
                <a:gd name="connsiteX34" fmla="*/ 561581 w 580650"/>
                <a:gd name="connsiteY34" fmla="*/ 633500 h 633500"/>
                <a:gd name="connsiteX35" fmla="*/ 566249 w 580650"/>
                <a:gd name="connsiteY35" fmla="*/ 632833 h 633500"/>
                <a:gd name="connsiteX36" fmla="*/ 567582 w 580650"/>
                <a:gd name="connsiteY36" fmla="*/ 632833 h 633500"/>
                <a:gd name="connsiteX37" fmla="*/ 571106 w 580650"/>
                <a:gd name="connsiteY37" fmla="*/ 631214 h 633500"/>
                <a:gd name="connsiteX38" fmla="*/ 571964 w 580650"/>
                <a:gd name="connsiteY38" fmla="*/ 630642 h 633500"/>
                <a:gd name="connsiteX39" fmla="*/ 575393 w 580650"/>
                <a:gd name="connsiteY39" fmla="*/ 627880 h 633500"/>
                <a:gd name="connsiteX40" fmla="*/ 575393 w 580650"/>
                <a:gd name="connsiteY40" fmla="*/ 627880 h 633500"/>
                <a:gd name="connsiteX41" fmla="*/ 577393 w 580650"/>
                <a:gd name="connsiteY41" fmla="*/ 624927 h 633500"/>
                <a:gd name="connsiteX42" fmla="*/ 578536 w 580650"/>
                <a:gd name="connsiteY42" fmla="*/ 623022 h 633500"/>
                <a:gd name="connsiteX43" fmla="*/ 578536 w 580650"/>
                <a:gd name="connsiteY43" fmla="*/ 623022 h 633500"/>
                <a:gd name="connsiteX44" fmla="*/ 579869 w 580650"/>
                <a:gd name="connsiteY44" fmla="*/ 618450 h 633500"/>
                <a:gd name="connsiteX45" fmla="*/ 579869 w 580650"/>
                <a:gd name="connsiteY45" fmla="*/ 617402 h 633500"/>
                <a:gd name="connsiteX46" fmla="*/ 580631 w 580650"/>
                <a:gd name="connsiteY46" fmla="*/ 611687 h 633500"/>
                <a:gd name="connsiteX47" fmla="*/ 418706 w 580650"/>
                <a:gd name="connsiteY47" fmla="*/ 377849 h 633500"/>
                <a:gd name="connsiteX48" fmla="*/ 322504 w 580650"/>
                <a:gd name="connsiteY48" fmla="*/ 312793 h 633500"/>
                <a:gd name="connsiteX49" fmla="*/ 368891 w 580650"/>
                <a:gd name="connsiteY49" fmla="*/ 281075 h 633500"/>
                <a:gd name="connsiteX50" fmla="*/ 290119 w 580650"/>
                <a:gd name="connsiteY50" fmla="*/ 127532 h 633500"/>
                <a:gd name="connsiteX51" fmla="*/ 351365 w 580650"/>
                <a:gd name="connsiteY51" fmla="*/ 246689 h 633500"/>
                <a:gd name="connsiteX52" fmla="*/ 288690 w 580650"/>
                <a:gd name="connsiteY52" fmla="*/ 289838 h 633500"/>
                <a:gd name="connsiteX53" fmla="*/ 231540 w 580650"/>
                <a:gd name="connsiteY53" fmla="*/ 251738 h 633500"/>
                <a:gd name="connsiteX54" fmla="*/ 227540 w 580650"/>
                <a:gd name="connsiteY54" fmla="*/ 249642 h 633500"/>
                <a:gd name="connsiteX55" fmla="*/ 210299 w 580650"/>
                <a:gd name="connsiteY55" fmla="*/ 282884 h 633500"/>
                <a:gd name="connsiteX56" fmla="*/ 254972 w 580650"/>
                <a:gd name="connsiteY56" fmla="*/ 313079 h 633500"/>
                <a:gd name="connsiteX57" fmla="*/ 161531 w 580650"/>
                <a:gd name="connsiteY57" fmla="*/ 377182 h 633500"/>
                <a:gd name="connsiteX58" fmla="*/ 60090 w 580650"/>
                <a:gd name="connsiteY58" fmla="*/ 575492 h 633500"/>
                <a:gd name="connsiteX59" fmla="*/ 127337 w 580650"/>
                <a:gd name="connsiteY59" fmla="*/ 444428 h 633500"/>
                <a:gd name="connsiteX60" fmla="*/ 242875 w 580650"/>
                <a:gd name="connsiteY60" fmla="*/ 495197 h 633500"/>
                <a:gd name="connsiteX61" fmla="*/ 166675 w 580650"/>
                <a:gd name="connsiteY61" fmla="*/ 420140 h 633500"/>
                <a:gd name="connsiteX62" fmla="*/ 288881 w 580650"/>
                <a:gd name="connsiteY62" fmla="*/ 336034 h 633500"/>
                <a:gd name="connsiteX63" fmla="*/ 413468 w 580650"/>
                <a:gd name="connsiteY63" fmla="*/ 420330 h 633500"/>
                <a:gd name="connsiteX64" fmla="*/ 290309 w 580650"/>
                <a:gd name="connsiteY64" fmla="*/ 474432 h 633500"/>
                <a:gd name="connsiteX65" fmla="*/ 490525 w 580650"/>
                <a:gd name="connsiteY65" fmla="*/ 562443 h 633500"/>
                <a:gd name="connsiteX66" fmla="*/ 337649 w 580650"/>
                <a:gd name="connsiteY66" fmla="*/ 495292 h 633500"/>
                <a:gd name="connsiteX67" fmla="*/ 452996 w 580650"/>
                <a:gd name="connsiteY67" fmla="*/ 444619 h 633500"/>
                <a:gd name="connsiteX68" fmla="*/ 520148 w 580650"/>
                <a:gd name="connsiteY68" fmla="*/ 575397 h 6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80650" h="633500">
                  <a:moveTo>
                    <a:pt x="580631" y="611687"/>
                  </a:moveTo>
                  <a:lnTo>
                    <a:pt x="580631" y="611687"/>
                  </a:lnTo>
                  <a:cubicBezTo>
                    <a:pt x="580338" y="609996"/>
                    <a:pt x="579792" y="608358"/>
                    <a:pt x="579012" y="606830"/>
                  </a:cubicBezTo>
                  <a:cubicBezTo>
                    <a:pt x="579012" y="606830"/>
                    <a:pt x="579012" y="606830"/>
                    <a:pt x="579012" y="606258"/>
                  </a:cubicBezTo>
                  <a:lnTo>
                    <a:pt x="307550" y="77621"/>
                  </a:lnTo>
                  <a:cubicBezTo>
                    <a:pt x="306723" y="76071"/>
                    <a:pt x="305663" y="74657"/>
                    <a:pt x="304406" y="73430"/>
                  </a:cubicBezTo>
                  <a:cubicBezTo>
                    <a:pt x="323913" y="65539"/>
                    <a:pt x="333329" y="43329"/>
                    <a:pt x="325439" y="23822"/>
                  </a:cubicBezTo>
                  <a:cubicBezTo>
                    <a:pt x="317548" y="4316"/>
                    <a:pt x="295338" y="-5100"/>
                    <a:pt x="275831" y="2790"/>
                  </a:cubicBezTo>
                  <a:cubicBezTo>
                    <a:pt x="256325" y="10681"/>
                    <a:pt x="246909" y="32891"/>
                    <a:pt x="254799" y="52397"/>
                  </a:cubicBezTo>
                  <a:cubicBezTo>
                    <a:pt x="258671" y="61968"/>
                    <a:pt x="266261" y="69558"/>
                    <a:pt x="275831" y="73430"/>
                  </a:cubicBezTo>
                  <a:cubicBezTo>
                    <a:pt x="274814" y="74549"/>
                    <a:pt x="273949" y="75798"/>
                    <a:pt x="273260" y="77144"/>
                  </a:cubicBezTo>
                  <a:lnTo>
                    <a:pt x="1797" y="605782"/>
                  </a:lnTo>
                  <a:cubicBezTo>
                    <a:pt x="1797" y="605782"/>
                    <a:pt x="1797" y="605782"/>
                    <a:pt x="1797" y="606353"/>
                  </a:cubicBezTo>
                  <a:cubicBezTo>
                    <a:pt x="1017" y="607882"/>
                    <a:pt x="471" y="609520"/>
                    <a:pt x="178" y="611211"/>
                  </a:cubicBezTo>
                  <a:lnTo>
                    <a:pt x="178" y="611211"/>
                  </a:lnTo>
                  <a:cubicBezTo>
                    <a:pt x="-59" y="612789"/>
                    <a:pt x="-59" y="614395"/>
                    <a:pt x="178" y="615974"/>
                  </a:cubicBezTo>
                  <a:cubicBezTo>
                    <a:pt x="178" y="615974"/>
                    <a:pt x="178" y="616736"/>
                    <a:pt x="178" y="617117"/>
                  </a:cubicBezTo>
                  <a:cubicBezTo>
                    <a:pt x="437" y="618658"/>
                    <a:pt x="885" y="620162"/>
                    <a:pt x="1511" y="621593"/>
                  </a:cubicBezTo>
                  <a:cubicBezTo>
                    <a:pt x="1511" y="621593"/>
                    <a:pt x="1511" y="621593"/>
                    <a:pt x="1511" y="621593"/>
                  </a:cubicBezTo>
                  <a:cubicBezTo>
                    <a:pt x="1511" y="621593"/>
                    <a:pt x="2464" y="622927"/>
                    <a:pt x="2845" y="623689"/>
                  </a:cubicBezTo>
                  <a:cubicBezTo>
                    <a:pt x="3425" y="624646"/>
                    <a:pt x="4061" y="625568"/>
                    <a:pt x="4750" y="626451"/>
                  </a:cubicBezTo>
                  <a:lnTo>
                    <a:pt x="4750" y="626451"/>
                  </a:lnTo>
                  <a:cubicBezTo>
                    <a:pt x="5235" y="626863"/>
                    <a:pt x="5743" y="627244"/>
                    <a:pt x="6274" y="627594"/>
                  </a:cubicBezTo>
                  <a:cubicBezTo>
                    <a:pt x="7097" y="628373"/>
                    <a:pt x="7989" y="629075"/>
                    <a:pt x="8941" y="629690"/>
                  </a:cubicBezTo>
                  <a:cubicBezTo>
                    <a:pt x="9685" y="630078"/>
                    <a:pt x="10448" y="630428"/>
                    <a:pt x="11227" y="630737"/>
                  </a:cubicBezTo>
                  <a:lnTo>
                    <a:pt x="14084" y="631785"/>
                  </a:lnTo>
                  <a:lnTo>
                    <a:pt x="16561" y="631785"/>
                  </a:lnTo>
                  <a:lnTo>
                    <a:pt x="18656" y="633500"/>
                  </a:lnTo>
                  <a:lnTo>
                    <a:pt x="19990" y="633500"/>
                  </a:lnTo>
                  <a:lnTo>
                    <a:pt x="21228" y="633500"/>
                  </a:lnTo>
                  <a:cubicBezTo>
                    <a:pt x="22973" y="633336"/>
                    <a:pt x="24679" y="632885"/>
                    <a:pt x="26276" y="632166"/>
                  </a:cubicBezTo>
                  <a:lnTo>
                    <a:pt x="290309" y="516056"/>
                  </a:lnTo>
                  <a:lnTo>
                    <a:pt x="553961" y="631880"/>
                  </a:lnTo>
                  <a:cubicBezTo>
                    <a:pt x="556353" y="632970"/>
                    <a:pt x="558953" y="633523"/>
                    <a:pt x="561581" y="633500"/>
                  </a:cubicBezTo>
                  <a:lnTo>
                    <a:pt x="561581" y="633500"/>
                  </a:lnTo>
                  <a:cubicBezTo>
                    <a:pt x="563159" y="633471"/>
                    <a:pt x="564727" y="633247"/>
                    <a:pt x="566249" y="632833"/>
                  </a:cubicBezTo>
                  <a:lnTo>
                    <a:pt x="567582" y="632833"/>
                  </a:lnTo>
                  <a:cubicBezTo>
                    <a:pt x="568792" y="632374"/>
                    <a:pt x="569970" y="631833"/>
                    <a:pt x="571106" y="631214"/>
                  </a:cubicBezTo>
                  <a:lnTo>
                    <a:pt x="571964" y="630642"/>
                  </a:lnTo>
                  <a:cubicBezTo>
                    <a:pt x="573210" y="629857"/>
                    <a:pt x="574360" y="628931"/>
                    <a:pt x="575393" y="627880"/>
                  </a:cubicBezTo>
                  <a:lnTo>
                    <a:pt x="575393" y="627880"/>
                  </a:lnTo>
                  <a:cubicBezTo>
                    <a:pt x="576136" y="626949"/>
                    <a:pt x="576804" y="625962"/>
                    <a:pt x="577393" y="624927"/>
                  </a:cubicBezTo>
                  <a:cubicBezTo>
                    <a:pt x="577808" y="624314"/>
                    <a:pt x="578190" y="623677"/>
                    <a:pt x="578536" y="623022"/>
                  </a:cubicBezTo>
                  <a:cubicBezTo>
                    <a:pt x="578536" y="623022"/>
                    <a:pt x="578536" y="623022"/>
                    <a:pt x="578536" y="623022"/>
                  </a:cubicBezTo>
                  <a:cubicBezTo>
                    <a:pt x="579180" y="621564"/>
                    <a:pt x="579628" y="620027"/>
                    <a:pt x="579869" y="618450"/>
                  </a:cubicBezTo>
                  <a:cubicBezTo>
                    <a:pt x="579869" y="618450"/>
                    <a:pt x="579869" y="617783"/>
                    <a:pt x="579869" y="617402"/>
                  </a:cubicBezTo>
                  <a:cubicBezTo>
                    <a:pt x="580468" y="615559"/>
                    <a:pt x="580726" y="613623"/>
                    <a:pt x="580631" y="611687"/>
                  </a:cubicBezTo>
                  <a:close/>
                  <a:moveTo>
                    <a:pt x="418706" y="377849"/>
                  </a:moveTo>
                  <a:lnTo>
                    <a:pt x="322504" y="312793"/>
                  </a:lnTo>
                  <a:lnTo>
                    <a:pt x="368891" y="281075"/>
                  </a:lnTo>
                  <a:close/>
                  <a:moveTo>
                    <a:pt x="290119" y="127532"/>
                  </a:moveTo>
                  <a:lnTo>
                    <a:pt x="351365" y="246689"/>
                  </a:lnTo>
                  <a:lnTo>
                    <a:pt x="288690" y="289838"/>
                  </a:lnTo>
                  <a:lnTo>
                    <a:pt x="231540" y="251738"/>
                  </a:lnTo>
                  <a:cubicBezTo>
                    <a:pt x="230300" y="250873"/>
                    <a:pt x="228956" y="250169"/>
                    <a:pt x="227540" y="249642"/>
                  </a:cubicBezTo>
                  <a:close/>
                  <a:moveTo>
                    <a:pt x="210299" y="282884"/>
                  </a:moveTo>
                  <a:lnTo>
                    <a:pt x="254972" y="313079"/>
                  </a:lnTo>
                  <a:lnTo>
                    <a:pt x="161531" y="377182"/>
                  </a:lnTo>
                  <a:close/>
                  <a:moveTo>
                    <a:pt x="60090" y="575492"/>
                  </a:moveTo>
                  <a:lnTo>
                    <a:pt x="127337" y="444428"/>
                  </a:lnTo>
                  <a:lnTo>
                    <a:pt x="242875" y="495197"/>
                  </a:lnTo>
                  <a:close/>
                  <a:moveTo>
                    <a:pt x="166675" y="420140"/>
                  </a:moveTo>
                  <a:lnTo>
                    <a:pt x="288881" y="336034"/>
                  </a:lnTo>
                  <a:lnTo>
                    <a:pt x="413468" y="420330"/>
                  </a:lnTo>
                  <a:lnTo>
                    <a:pt x="290309" y="474432"/>
                  </a:lnTo>
                  <a:close/>
                  <a:moveTo>
                    <a:pt x="490525" y="562443"/>
                  </a:moveTo>
                  <a:lnTo>
                    <a:pt x="337649" y="495292"/>
                  </a:lnTo>
                  <a:lnTo>
                    <a:pt x="452996" y="444619"/>
                  </a:lnTo>
                  <a:lnTo>
                    <a:pt x="520148" y="575397"/>
                  </a:lnTo>
                  <a:close/>
                </a:path>
              </a:pathLst>
            </a:custGeom>
            <a:solidFill>
              <a:schemeClr val="tx1"/>
            </a:solidFill>
            <a:ln w="9525" cap="flat">
              <a:noFill/>
              <a:prstDash val="solid"/>
              <a:miter/>
            </a:ln>
          </p:spPr>
          <p:txBody>
            <a:bodyPr rtlCol="0" anchor="ctr"/>
            <a:lstStyle/>
            <a:p>
              <a:endParaRPr lang="en-US">
                <a:effectLst>
                  <a:reflection blurRad="6350" stA="60000" endA="900" endPos="58000" dir="5400000" sy="-100000" algn="bl" rotWithShape="0"/>
                </a:effectLst>
              </a:endParaRPr>
            </a:p>
          </p:txBody>
        </p:sp>
      </p:grpSp>
      <p:sp>
        <p:nvSpPr>
          <p:cNvPr id="110" name="Freeform: Shape 109">
            <a:extLst>
              <a:ext uri="{FF2B5EF4-FFF2-40B4-BE49-F238E27FC236}">
                <a16:creationId xmlns:a16="http://schemas.microsoft.com/office/drawing/2014/main" id="{3C4BE02B-395B-41BD-893D-CA6D4B5D7017}"/>
              </a:ext>
            </a:extLst>
          </p:cNvPr>
          <p:cNvSpPr/>
          <p:nvPr/>
        </p:nvSpPr>
        <p:spPr>
          <a:xfrm>
            <a:off x="8204780" y="5394085"/>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solidFill>
            <a:srgbClr val="000000"/>
          </a:solidFill>
          <a:ln w="9525" cap="flat">
            <a:noFill/>
            <a:prstDash val="solid"/>
            <a:miter/>
          </a:ln>
        </p:spPr>
        <p:txBody>
          <a:bodyPr rtlCol="0" anchor="ctr"/>
          <a:lstStyle/>
          <a:p>
            <a:endParaRPr lang="en-US"/>
          </a:p>
        </p:txBody>
      </p:sp>
      <p:sp>
        <p:nvSpPr>
          <p:cNvPr id="32" name="Slide Number Placeholder 2">
            <a:extLst>
              <a:ext uri="{FF2B5EF4-FFF2-40B4-BE49-F238E27FC236}">
                <a16:creationId xmlns:a16="http://schemas.microsoft.com/office/drawing/2014/main" id="{4ED9DFAD-CDF3-4142-B4E4-758415644DDE}"/>
              </a:ext>
            </a:extLst>
          </p:cNvPr>
          <p:cNvSpPr txBox="1">
            <a:spLocks/>
          </p:cNvSpPr>
          <p:nvPr/>
        </p:nvSpPr>
        <p:spPr>
          <a:xfrm>
            <a:off x="9100361" y="6363207"/>
            <a:ext cx="2804160" cy="342900"/>
          </a:xfrm>
          <a:prstGeom prst="rect">
            <a:avLst/>
          </a:prstGeom>
        </p:spPr>
        <p:txBody>
          <a:bodyPr vert="horz" wrap="square" lIns="91440" tIns="45720" rIns="91440" bIns="45720" rtlCol="0" anchor="ctr">
            <a:spAutoFit/>
          </a:bodyP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28</a:t>
            </a:fld>
            <a:endParaRPr lang="en-US" dirty="0"/>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BF0A6D12-DF9A-4547-9B66-4897780BD987}"/>
                  </a:ext>
                </a:extLst>
              </p:cNvPr>
              <p:cNvSpPr txBox="1"/>
              <p:nvPr/>
            </p:nvSpPr>
            <p:spPr>
              <a:xfrm>
                <a:off x="838200" y="5255877"/>
                <a:ext cx="896506" cy="6777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000" b="1" i="1" spc="-5" smtClean="0">
                              <a:solidFill>
                                <a:srgbClr val="0070C0"/>
                              </a:solidFill>
                              <a:latin typeface="Cambria Math" panose="02040503050406030204" pitchFamily="18" charset="0"/>
                              <a:cs typeface="Microsoft Sans Serif"/>
                            </a:rPr>
                          </m:ctrlPr>
                        </m:fPr>
                        <m:num>
                          <m:r>
                            <a:rPr lang="en-US" sz="2000" b="1" i="1" spc="-5" smtClean="0">
                              <a:solidFill>
                                <a:srgbClr val="0070C0"/>
                              </a:solidFill>
                              <a:latin typeface="Cambria Math" panose="02040503050406030204" pitchFamily="18" charset="0"/>
                              <a:cs typeface="Microsoft Sans Serif"/>
                            </a:rPr>
                            <m:t>𝟗</m:t>
                          </m:r>
                        </m:num>
                        <m:den>
                          <m:r>
                            <a:rPr lang="en-US" sz="2000" b="1" i="1" spc="-5" smtClean="0">
                              <a:solidFill>
                                <a:srgbClr val="0070C0"/>
                              </a:solidFill>
                              <a:latin typeface="Cambria Math" panose="02040503050406030204" pitchFamily="18" charset="0"/>
                              <a:cs typeface="Microsoft Sans Serif"/>
                            </a:rPr>
                            <m:t>𝟏𝟔</m:t>
                          </m:r>
                          <m:r>
                            <a:rPr lang="en-US" sz="2000" b="1" i="1" spc="-5" smtClean="0">
                              <a:solidFill>
                                <a:srgbClr val="0070C0"/>
                              </a:solidFill>
                              <a:latin typeface="Cambria Math" panose="02040503050406030204" pitchFamily="18" charset="0"/>
                              <a:cs typeface="Microsoft Sans Serif"/>
                            </a:rPr>
                            <m:t>𝝅</m:t>
                          </m:r>
                        </m:den>
                      </m:f>
                      <m:f>
                        <m:fPr>
                          <m:ctrlPr>
                            <a:rPr lang="en-US" sz="2000" b="1" i="1" spc="-5" smtClean="0">
                              <a:solidFill>
                                <a:srgbClr val="0070C0"/>
                              </a:solidFill>
                              <a:latin typeface="Cambria Math" panose="02040503050406030204" pitchFamily="18" charset="0"/>
                              <a:cs typeface="Microsoft Sans Serif"/>
                            </a:rPr>
                          </m:ctrlPr>
                        </m:fPr>
                        <m:num>
                          <m:r>
                            <a:rPr lang="en-US" sz="2000" b="1" i="1" spc="-5" smtClean="0">
                              <a:solidFill>
                                <a:srgbClr val="0070C0"/>
                              </a:solidFill>
                              <a:latin typeface="Cambria Math" panose="02040503050406030204" pitchFamily="18" charset="0"/>
                              <a:cs typeface="Microsoft Sans Serif"/>
                            </a:rPr>
                            <m:t>𝝀</m:t>
                          </m:r>
                        </m:num>
                        <m:den>
                          <m:r>
                            <a:rPr lang="en-US" sz="2000" b="1" i="1" spc="-5" smtClean="0">
                              <a:solidFill>
                                <a:srgbClr val="0070C0"/>
                              </a:solidFill>
                              <a:latin typeface="Cambria Math" panose="02040503050406030204" pitchFamily="18" charset="0"/>
                              <a:cs typeface="Microsoft Sans Serif"/>
                            </a:rPr>
                            <m:t>𝒗</m:t>
                          </m:r>
                        </m:den>
                      </m:f>
                    </m:oMath>
                  </m:oMathPara>
                </a14:m>
                <a:endParaRPr lang="en-US" b="1" dirty="0">
                  <a:solidFill>
                    <a:srgbClr val="0070C0"/>
                  </a:solidFill>
                </a:endParaRPr>
              </a:p>
            </p:txBody>
          </p:sp>
        </mc:Choice>
        <mc:Fallback xmlns="">
          <p:sp>
            <p:nvSpPr>
              <p:cNvPr id="33" name="TextBox 32">
                <a:extLst>
                  <a:ext uri="{FF2B5EF4-FFF2-40B4-BE49-F238E27FC236}">
                    <a16:creationId xmlns:a16="http://schemas.microsoft.com/office/drawing/2014/main" id="{BF0A6D12-DF9A-4547-9B66-4897780BD987}"/>
                  </a:ext>
                </a:extLst>
              </p:cNvPr>
              <p:cNvSpPr txBox="1">
                <a:spLocks noRot="1" noChangeAspect="1" noMove="1" noResize="1" noEditPoints="1" noAdjustHandles="1" noChangeArrowheads="1" noChangeShapeType="1" noTextEdit="1"/>
              </p:cNvSpPr>
              <p:nvPr/>
            </p:nvSpPr>
            <p:spPr>
              <a:xfrm>
                <a:off x="838200" y="5255877"/>
                <a:ext cx="896506" cy="677750"/>
              </a:xfrm>
              <a:prstGeom prst="rect">
                <a:avLst/>
              </a:prstGeom>
              <a:blipFill>
                <a:blip r:embed="rId9"/>
                <a:stretch>
                  <a:fillRect/>
                </a:stretch>
              </a:blipFill>
            </p:spPr>
            <p:txBody>
              <a:bodyPr/>
              <a:lstStyle/>
              <a:p>
                <a:r>
                  <a:rPr lang="en-US">
                    <a:noFill/>
                  </a:rPr>
                  <a:t> </a:t>
                </a:r>
              </a:p>
            </p:txBody>
          </p:sp>
        </mc:Fallback>
      </mc:AlternateContent>
      <p:sp>
        <p:nvSpPr>
          <p:cNvPr id="36" name="object 25">
            <a:extLst>
              <a:ext uri="{FF2B5EF4-FFF2-40B4-BE49-F238E27FC236}">
                <a16:creationId xmlns:a16="http://schemas.microsoft.com/office/drawing/2014/main" id="{79D7FCDD-47C3-4C6C-93F0-1F0EF8478AA4}"/>
              </a:ext>
            </a:extLst>
          </p:cNvPr>
          <p:cNvSpPr/>
          <p:nvPr/>
        </p:nvSpPr>
        <p:spPr>
          <a:xfrm>
            <a:off x="955040" y="1752600"/>
            <a:ext cx="721360" cy="719455"/>
          </a:xfrm>
          <a:custGeom>
            <a:avLst/>
            <a:gdLst/>
            <a:ahLst/>
            <a:cxnLst/>
            <a:rect l="l" t="t" r="r" b="b"/>
            <a:pathLst>
              <a:path w="721360" h="719455">
                <a:moveTo>
                  <a:pt x="150914" y="376796"/>
                </a:moveTo>
                <a:lnTo>
                  <a:pt x="143814" y="376796"/>
                </a:lnTo>
                <a:lnTo>
                  <a:pt x="140258" y="380339"/>
                </a:lnTo>
                <a:lnTo>
                  <a:pt x="140258" y="414591"/>
                </a:lnTo>
                <a:lnTo>
                  <a:pt x="95674" y="425214"/>
                </a:lnTo>
                <a:lnTo>
                  <a:pt x="57140" y="447858"/>
                </a:lnTo>
                <a:lnTo>
                  <a:pt x="26873" y="480368"/>
                </a:lnTo>
                <a:lnTo>
                  <a:pt x="7087" y="520590"/>
                </a:lnTo>
                <a:lnTo>
                  <a:pt x="0" y="566369"/>
                </a:lnTo>
                <a:lnTo>
                  <a:pt x="7815" y="614707"/>
                </a:lnTo>
                <a:lnTo>
                  <a:pt x="29579" y="656695"/>
                </a:lnTo>
                <a:lnTo>
                  <a:pt x="62761" y="689809"/>
                </a:lnTo>
                <a:lnTo>
                  <a:pt x="104836" y="711527"/>
                </a:lnTo>
                <a:lnTo>
                  <a:pt x="153276" y="719327"/>
                </a:lnTo>
                <a:lnTo>
                  <a:pt x="201430" y="711527"/>
                </a:lnTo>
                <a:lnTo>
                  <a:pt x="243332" y="689809"/>
                </a:lnTo>
                <a:lnTo>
                  <a:pt x="254561" y="678573"/>
                </a:lnTo>
                <a:lnTo>
                  <a:pt x="153276" y="678573"/>
                </a:lnTo>
                <a:lnTo>
                  <a:pt x="109490" y="669762"/>
                </a:lnTo>
                <a:lnTo>
                  <a:pt x="73750" y="645726"/>
                </a:lnTo>
                <a:lnTo>
                  <a:pt x="49661" y="610063"/>
                </a:lnTo>
                <a:lnTo>
                  <a:pt x="40830" y="566369"/>
                </a:lnTo>
                <a:lnTo>
                  <a:pt x="48459" y="525683"/>
                </a:lnTo>
                <a:lnTo>
                  <a:pt x="69461" y="491588"/>
                </a:lnTo>
                <a:lnTo>
                  <a:pt x="101004" y="467128"/>
                </a:lnTo>
                <a:lnTo>
                  <a:pt x="140258" y="455345"/>
                </a:lnTo>
                <a:lnTo>
                  <a:pt x="213739" y="455345"/>
                </a:lnTo>
                <a:lnTo>
                  <a:pt x="237324" y="441756"/>
                </a:lnTo>
                <a:lnTo>
                  <a:pt x="240284" y="440575"/>
                </a:lnTo>
                <a:lnTo>
                  <a:pt x="242049" y="437616"/>
                </a:lnTo>
                <a:lnTo>
                  <a:pt x="242049" y="431126"/>
                </a:lnTo>
                <a:lnTo>
                  <a:pt x="240284" y="428167"/>
                </a:lnTo>
                <a:lnTo>
                  <a:pt x="237324" y="426402"/>
                </a:lnTo>
                <a:lnTo>
                  <a:pt x="153276" y="377977"/>
                </a:lnTo>
                <a:lnTo>
                  <a:pt x="150914" y="376796"/>
                </a:lnTo>
                <a:close/>
              </a:path>
              <a:path w="721360" h="719455">
                <a:moveTo>
                  <a:pt x="492988" y="0"/>
                </a:moveTo>
                <a:lnTo>
                  <a:pt x="447201" y="4634"/>
                </a:lnTo>
                <a:lnTo>
                  <a:pt x="404548" y="17920"/>
                </a:lnTo>
                <a:lnTo>
                  <a:pt x="365944" y="38930"/>
                </a:lnTo>
                <a:lnTo>
                  <a:pt x="332306" y="66736"/>
                </a:lnTo>
                <a:lnTo>
                  <a:pt x="304549" y="100412"/>
                </a:lnTo>
                <a:lnTo>
                  <a:pt x="283589" y="139029"/>
                </a:lnTo>
                <a:lnTo>
                  <a:pt x="270341" y="181661"/>
                </a:lnTo>
                <a:lnTo>
                  <a:pt x="265722" y="227380"/>
                </a:lnTo>
                <a:lnTo>
                  <a:pt x="265722" y="566369"/>
                </a:lnTo>
                <a:lnTo>
                  <a:pt x="256808" y="610063"/>
                </a:lnTo>
                <a:lnTo>
                  <a:pt x="232583" y="645726"/>
                </a:lnTo>
                <a:lnTo>
                  <a:pt x="196815" y="669762"/>
                </a:lnTo>
                <a:lnTo>
                  <a:pt x="153276" y="678573"/>
                </a:lnTo>
                <a:lnTo>
                  <a:pt x="254561" y="678573"/>
                </a:lnTo>
                <a:lnTo>
                  <a:pt x="276426" y="656695"/>
                </a:lnTo>
                <a:lnTo>
                  <a:pt x="298157" y="614707"/>
                </a:lnTo>
                <a:lnTo>
                  <a:pt x="305968" y="566369"/>
                </a:lnTo>
                <a:lnTo>
                  <a:pt x="305968" y="227380"/>
                </a:lnTo>
                <a:lnTo>
                  <a:pt x="312670" y="177670"/>
                </a:lnTo>
                <a:lnTo>
                  <a:pt x="331572" y="133061"/>
                </a:lnTo>
                <a:lnTo>
                  <a:pt x="360864" y="95310"/>
                </a:lnTo>
                <a:lnTo>
                  <a:pt x="398736" y="66171"/>
                </a:lnTo>
                <a:lnTo>
                  <a:pt x="443381" y="47401"/>
                </a:lnTo>
                <a:lnTo>
                  <a:pt x="492988" y="40754"/>
                </a:lnTo>
                <a:lnTo>
                  <a:pt x="622440" y="40754"/>
                </a:lnTo>
                <a:lnTo>
                  <a:pt x="620226" y="38930"/>
                </a:lnTo>
                <a:lnTo>
                  <a:pt x="581527" y="17920"/>
                </a:lnTo>
                <a:lnTo>
                  <a:pt x="538804" y="4634"/>
                </a:lnTo>
                <a:lnTo>
                  <a:pt x="492988" y="0"/>
                </a:lnTo>
                <a:close/>
              </a:path>
              <a:path w="721360" h="719455">
                <a:moveTo>
                  <a:pt x="151511" y="506717"/>
                </a:moveTo>
                <a:lnTo>
                  <a:pt x="128869" y="511368"/>
                </a:lnTo>
                <a:lnTo>
                  <a:pt x="110224" y="523994"/>
                </a:lnTo>
                <a:lnTo>
                  <a:pt x="97573" y="542598"/>
                </a:lnTo>
                <a:lnTo>
                  <a:pt x="92913" y="565188"/>
                </a:lnTo>
                <a:lnTo>
                  <a:pt x="97573" y="588120"/>
                </a:lnTo>
                <a:lnTo>
                  <a:pt x="110224" y="606898"/>
                </a:lnTo>
                <a:lnTo>
                  <a:pt x="128869" y="619584"/>
                </a:lnTo>
                <a:lnTo>
                  <a:pt x="151511" y="624243"/>
                </a:lnTo>
                <a:lnTo>
                  <a:pt x="174396" y="619584"/>
                </a:lnTo>
                <a:lnTo>
                  <a:pt x="193009" y="606898"/>
                </a:lnTo>
                <a:lnTo>
                  <a:pt x="205519" y="588120"/>
                </a:lnTo>
                <a:lnTo>
                  <a:pt x="210096" y="565188"/>
                </a:lnTo>
                <a:lnTo>
                  <a:pt x="205519" y="542598"/>
                </a:lnTo>
                <a:lnTo>
                  <a:pt x="193009" y="523994"/>
                </a:lnTo>
                <a:lnTo>
                  <a:pt x="174396" y="511368"/>
                </a:lnTo>
                <a:lnTo>
                  <a:pt x="151511" y="506717"/>
                </a:lnTo>
                <a:close/>
              </a:path>
              <a:path w="721360" h="719455">
                <a:moveTo>
                  <a:pt x="213739" y="455345"/>
                </a:moveTo>
                <a:lnTo>
                  <a:pt x="140258" y="455345"/>
                </a:lnTo>
                <a:lnTo>
                  <a:pt x="140258" y="487819"/>
                </a:lnTo>
                <a:lnTo>
                  <a:pt x="143814" y="491362"/>
                </a:lnTo>
                <a:lnTo>
                  <a:pt x="150914" y="491362"/>
                </a:lnTo>
                <a:lnTo>
                  <a:pt x="152095" y="490778"/>
                </a:lnTo>
                <a:lnTo>
                  <a:pt x="152692" y="490778"/>
                </a:lnTo>
                <a:lnTo>
                  <a:pt x="152692" y="490181"/>
                </a:lnTo>
                <a:lnTo>
                  <a:pt x="153276" y="490181"/>
                </a:lnTo>
                <a:lnTo>
                  <a:pt x="213739" y="455345"/>
                </a:lnTo>
                <a:close/>
              </a:path>
              <a:path w="721360" h="719455">
                <a:moveTo>
                  <a:pt x="427304" y="376796"/>
                </a:moveTo>
                <a:lnTo>
                  <a:pt x="420192" y="376796"/>
                </a:lnTo>
                <a:lnTo>
                  <a:pt x="419011" y="377977"/>
                </a:lnTo>
                <a:lnTo>
                  <a:pt x="417830" y="377977"/>
                </a:lnTo>
                <a:lnTo>
                  <a:pt x="334378" y="426402"/>
                </a:lnTo>
                <a:lnTo>
                  <a:pt x="331419" y="427583"/>
                </a:lnTo>
                <a:lnTo>
                  <a:pt x="329057" y="430529"/>
                </a:lnTo>
                <a:lnTo>
                  <a:pt x="329057" y="437616"/>
                </a:lnTo>
                <a:lnTo>
                  <a:pt x="331419" y="440575"/>
                </a:lnTo>
                <a:lnTo>
                  <a:pt x="334378" y="441756"/>
                </a:lnTo>
                <a:lnTo>
                  <a:pt x="418426" y="490181"/>
                </a:lnTo>
                <a:lnTo>
                  <a:pt x="419011" y="490778"/>
                </a:lnTo>
                <a:lnTo>
                  <a:pt x="420192" y="491362"/>
                </a:lnTo>
                <a:lnTo>
                  <a:pt x="427304" y="491362"/>
                </a:lnTo>
                <a:lnTo>
                  <a:pt x="431444" y="487819"/>
                </a:lnTo>
                <a:lnTo>
                  <a:pt x="431444" y="454164"/>
                </a:lnTo>
                <a:lnTo>
                  <a:pt x="492988" y="454164"/>
                </a:lnTo>
                <a:lnTo>
                  <a:pt x="538804" y="449555"/>
                </a:lnTo>
                <a:lnTo>
                  <a:pt x="581527" y="436335"/>
                </a:lnTo>
                <a:lnTo>
                  <a:pt x="620226" y="415419"/>
                </a:lnTo>
                <a:lnTo>
                  <a:pt x="621963" y="413994"/>
                </a:lnTo>
                <a:lnTo>
                  <a:pt x="431444" y="413994"/>
                </a:lnTo>
                <a:lnTo>
                  <a:pt x="431444" y="380339"/>
                </a:lnTo>
                <a:lnTo>
                  <a:pt x="427304" y="376796"/>
                </a:lnTo>
                <a:close/>
              </a:path>
              <a:path w="721360" h="719455">
                <a:moveTo>
                  <a:pt x="622440" y="40754"/>
                </a:moveTo>
                <a:lnTo>
                  <a:pt x="492988" y="40754"/>
                </a:lnTo>
                <a:lnTo>
                  <a:pt x="542803" y="47401"/>
                </a:lnTo>
                <a:lnTo>
                  <a:pt x="587505" y="66171"/>
                </a:lnTo>
                <a:lnTo>
                  <a:pt x="625336" y="95310"/>
                </a:lnTo>
                <a:lnTo>
                  <a:pt x="654537" y="133061"/>
                </a:lnTo>
                <a:lnTo>
                  <a:pt x="673347" y="177670"/>
                </a:lnTo>
                <a:lnTo>
                  <a:pt x="680008" y="227380"/>
                </a:lnTo>
                <a:lnTo>
                  <a:pt x="673347" y="276883"/>
                </a:lnTo>
                <a:lnTo>
                  <a:pt x="654537" y="321431"/>
                </a:lnTo>
                <a:lnTo>
                  <a:pt x="625336" y="359221"/>
                </a:lnTo>
                <a:lnTo>
                  <a:pt x="587505" y="388447"/>
                </a:lnTo>
                <a:lnTo>
                  <a:pt x="542803" y="407307"/>
                </a:lnTo>
                <a:lnTo>
                  <a:pt x="492988" y="413994"/>
                </a:lnTo>
                <a:lnTo>
                  <a:pt x="621963" y="413994"/>
                </a:lnTo>
                <a:lnTo>
                  <a:pt x="653973" y="387721"/>
                </a:lnTo>
                <a:lnTo>
                  <a:pt x="681839" y="354154"/>
                </a:lnTo>
                <a:lnTo>
                  <a:pt x="702893" y="315633"/>
                </a:lnTo>
                <a:lnTo>
                  <a:pt x="716207" y="273070"/>
                </a:lnTo>
                <a:lnTo>
                  <a:pt x="720852" y="227380"/>
                </a:lnTo>
                <a:lnTo>
                  <a:pt x="716207" y="181661"/>
                </a:lnTo>
                <a:lnTo>
                  <a:pt x="702893" y="139029"/>
                </a:lnTo>
                <a:lnTo>
                  <a:pt x="681839" y="100412"/>
                </a:lnTo>
                <a:lnTo>
                  <a:pt x="653973" y="66736"/>
                </a:lnTo>
                <a:lnTo>
                  <a:pt x="622440" y="40754"/>
                </a:lnTo>
                <a:close/>
              </a:path>
              <a:path w="721360" h="719455">
                <a:moveTo>
                  <a:pt x="492988" y="97447"/>
                </a:moveTo>
                <a:lnTo>
                  <a:pt x="442437" y="107615"/>
                </a:lnTo>
                <a:lnTo>
                  <a:pt x="401037" y="135391"/>
                </a:lnTo>
                <a:lnTo>
                  <a:pt x="373062" y="176678"/>
                </a:lnTo>
                <a:lnTo>
                  <a:pt x="362788" y="227380"/>
                </a:lnTo>
                <a:lnTo>
                  <a:pt x="373062" y="277824"/>
                </a:lnTo>
                <a:lnTo>
                  <a:pt x="401037" y="319135"/>
                </a:lnTo>
                <a:lnTo>
                  <a:pt x="442437" y="347049"/>
                </a:lnTo>
                <a:lnTo>
                  <a:pt x="492988" y="357301"/>
                </a:lnTo>
                <a:lnTo>
                  <a:pt x="543796" y="347049"/>
                </a:lnTo>
                <a:lnTo>
                  <a:pt x="585168" y="319135"/>
                </a:lnTo>
                <a:lnTo>
                  <a:pt x="613000" y="277824"/>
                </a:lnTo>
                <a:lnTo>
                  <a:pt x="623189" y="227380"/>
                </a:lnTo>
                <a:lnTo>
                  <a:pt x="613000" y="176678"/>
                </a:lnTo>
                <a:lnTo>
                  <a:pt x="585168" y="135391"/>
                </a:lnTo>
                <a:lnTo>
                  <a:pt x="543796" y="107615"/>
                </a:lnTo>
                <a:lnTo>
                  <a:pt x="492988" y="97447"/>
                </a:lnTo>
                <a:close/>
              </a:path>
            </a:pathLst>
          </a:custGeom>
          <a:solidFill>
            <a:srgbClr val="3DB5E6"/>
          </a:solidFill>
        </p:spPr>
        <p:txBody>
          <a:bodyPr wrap="square" lIns="0" tIns="0" rIns="0" bIns="0" rtlCol="0"/>
          <a:lstStyle/>
          <a:p>
            <a:endParaRPr/>
          </a:p>
        </p:txBody>
      </p:sp>
      <p:sp>
        <p:nvSpPr>
          <p:cNvPr id="37" name="object 26">
            <a:extLst>
              <a:ext uri="{FF2B5EF4-FFF2-40B4-BE49-F238E27FC236}">
                <a16:creationId xmlns:a16="http://schemas.microsoft.com/office/drawing/2014/main" id="{6386CC81-74BA-4CFC-8061-CCB1A079996B}"/>
              </a:ext>
            </a:extLst>
          </p:cNvPr>
          <p:cNvSpPr/>
          <p:nvPr/>
        </p:nvSpPr>
        <p:spPr>
          <a:xfrm>
            <a:off x="1076956" y="1927867"/>
            <a:ext cx="422275" cy="419100"/>
          </a:xfrm>
          <a:custGeom>
            <a:avLst/>
            <a:gdLst/>
            <a:ahLst/>
            <a:cxnLst/>
            <a:rect l="l" t="t" r="r" b="b"/>
            <a:pathLst>
              <a:path w="422275" h="419100">
                <a:moveTo>
                  <a:pt x="370636" y="0"/>
                </a:moveTo>
                <a:lnTo>
                  <a:pt x="350597" y="4044"/>
                </a:lnTo>
                <a:lnTo>
                  <a:pt x="334222" y="15071"/>
                </a:lnTo>
                <a:lnTo>
                  <a:pt x="323177" y="31418"/>
                </a:lnTo>
                <a:lnTo>
                  <a:pt x="319125" y="51422"/>
                </a:lnTo>
                <a:lnTo>
                  <a:pt x="323177" y="71426"/>
                </a:lnTo>
                <a:lnTo>
                  <a:pt x="334222" y="87772"/>
                </a:lnTo>
                <a:lnTo>
                  <a:pt x="350597" y="98799"/>
                </a:lnTo>
                <a:lnTo>
                  <a:pt x="370636" y="102844"/>
                </a:lnTo>
                <a:lnTo>
                  <a:pt x="390676" y="98799"/>
                </a:lnTo>
                <a:lnTo>
                  <a:pt x="407050" y="87772"/>
                </a:lnTo>
                <a:lnTo>
                  <a:pt x="418096" y="71426"/>
                </a:lnTo>
                <a:lnTo>
                  <a:pt x="422148" y="51422"/>
                </a:lnTo>
                <a:lnTo>
                  <a:pt x="418096" y="31418"/>
                </a:lnTo>
                <a:lnTo>
                  <a:pt x="407050" y="15071"/>
                </a:lnTo>
                <a:lnTo>
                  <a:pt x="390676" y="4044"/>
                </a:lnTo>
                <a:lnTo>
                  <a:pt x="370636" y="0"/>
                </a:lnTo>
                <a:close/>
              </a:path>
              <a:path w="422275" h="419100">
                <a:moveTo>
                  <a:pt x="29006" y="360578"/>
                </a:moveTo>
                <a:lnTo>
                  <a:pt x="17729" y="362859"/>
                </a:lnTo>
                <a:lnTo>
                  <a:pt x="8507" y="369074"/>
                </a:lnTo>
                <a:lnTo>
                  <a:pt x="2283" y="378280"/>
                </a:lnTo>
                <a:lnTo>
                  <a:pt x="0" y="389534"/>
                </a:lnTo>
                <a:lnTo>
                  <a:pt x="2283" y="401140"/>
                </a:lnTo>
                <a:lnTo>
                  <a:pt x="8507" y="410527"/>
                </a:lnTo>
                <a:lnTo>
                  <a:pt x="17729" y="416809"/>
                </a:lnTo>
                <a:lnTo>
                  <a:pt x="29006" y="419099"/>
                </a:lnTo>
                <a:lnTo>
                  <a:pt x="40629" y="416809"/>
                </a:lnTo>
                <a:lnTo>
                  <a:pt x="50028" y="410527"/>
                </a:lnTo>
                <a:lnTo>
                  <a:pt x="56317" y="401140"/>
                </a:lnTo>
                <a:lnTo>
                  <a:pt x="58610" y="389534"/>
                </a:lnTo>
                <a:lnTo>
                  <a:pt x="56317" y="378280"/>
                </a:lnTo>
                <a:lnTo>
                  <a:pt x="50028" y="369074"/>
                </a:lnTo>
                <a:lnTo>
                  <a:pt x="40629" y="362859"/>
                </a:lnTo>
                <a:lnTo>
                  <a:pt x="29006" y="360578"/>
                </a:lnTo>
                <a:close/>
              </a:path>
            </a:pathLst>
          </a:custGeom>
          <a:solidFill>
            <a:srgbClr val="00339F"/>
          </a:solidFill>
        </p:spPr>
        <p:txBody>
          <a:bodyPr wrap="square" lIns="0" tIns="0" rIns="0" bIns="0" rtlCol="0"/>
          <a:lstStyle/>
          <a:p>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13344D6-76AD-46B9-B8A7-39AC209F11B6}"/>
                  </a:ext>
                </a:extLst>
              </p:cNvPr>
              <p:cNvSpPr txBox="1"/>
              <p:nvPr/>
            </p:nvSpPr>
            <p:spPr>
              <a:xfrm>
                <a:off x="8443090" y="2424390"/>
                <a:ext cx="706027" cy="5629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b="1" i="1" dirty="0" smtClean="0">
                              <a:solidFill>
                                <a:srgbClr val="FF0000"/>
                              </a:solidFill>
                              <a:latin typeface="Cambria Math" panose="02040503050406030204" pitchFamily="18" charset="0"/>
                            </a:rPr>
                          </m:ctrlPr>
                        </m:fPr>
                        <m:num>
                          <m:r>
                            <a:rPr lang="en-US" b="1" i="1" dirty="0" smtClean="0">
                              <a:solidFill>
                                <a:srgbClr val="FF0000"/>
                              </a:solidFill>
                              <a:latin typeface="Cambria Math" panose="02040503050406030204" pitchFamily="18" charset="0"/>
                            </a:rPr>
                            <m:t>𝝅</m:t>
                          </m:r>
                        </m:num>
                        <m:den>
                          <m:r>
                            <a:rPr lang="en-US" b="1" i="1" dirty="0" smtClean="0">
                              <a:solidFill>
                                <a:srgbClr val="FF0000"/>
                              </a:solidFill>
                              <a:latin typeface="Cambria Math" panose="02040503050406030204" pitchFamily="18" charset="0"/>
                            </a:rPr>
                            <m:t>𝟐</m:t>
                          </m:r>
                        </m:den>
                      </m:f>
                    </m:oMath>
                  </m:oMathPara>
                </a14:m>
                <a:endParaRPr lang="en-US" b="1" dirty="0"/>
              </a:p>
            </p:txBody>
          </p:sp>
        </mc:Choice>
        <mc:Fallback xmlns="">
          <p:sp>
            <p:nvSpPr>
              <p:cNvPr id="2" name="TextBox 1">
                <a:extLst>
                  <a:ext uri="{FF2B5EF4-FFF2-40B4-BE49-F238E27FC236}">
                    <a16:creationId xmlns:a16="http://schemas.microsoft.com/office/drawing/2014/main" id="{513344D6-76AD-46B9-B8A7-39AC209F11B6}"/>
                  </a:ext>
                </a:extLst>
              </p:cNvPr>
              <p:cNvSpPr txBox="1">
                <a:spLocks noRot="1" noChangeAspect="1" noMove="1" noResize="1" noEditPoints="1" noAdjustHandles="1" noChangeArrowheads="1" noChangeShapeType="1" noTextEdit="1"/>
              </p:cNvSpPr>
              <p:nvPr/>
            </p:nvSpPr>
            <p:spPr>
              <a:xfrm>
                <a:off x="8443090" y="2424390"/>
                <a:ext cx="706027" cy="562975"/>
              </a:xfrm>
              <a:prstGeom prst="rect">
                <a:avLst/>
              </a:prstGeom>
              <a:blipFill>
                <a:blip r:embed="rId10"/>
                <a:stretch>
                  <a:fillRect/>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BDE6F293-2435-461D-A090-0D3EA330F0FF}"/>
              </a:ext>
            </a:extLst>
          </p:cNvPr>
          <p:cNvSpPr txBox="1"/>
          <p:nvPr/>
        </p:nvSpPr>
        <p:spPr>
          <a:xfrm>
            <a:off x="9138749" y="1910746"/>
            <a:ext cx="706027" cy="369332"/>
          </a:xfrm>
          <a:prstGeom prst="rect">
            <a:avLst/>
          </a:prstGeom>
          <a:noFill/>
        </p:spPr>
        <p:txBody>
          <a:bodyPr wrap="square" rtlCol="0">
            <a:spAutoFit/>
          </a:bodyPr>
          <a:lstStyle/>
          <a:p>
            <a:r>
              <a:rPr lang="en-US" b="1" dirty="0">
                <a:solidFill>
                  <a:srgbClr val="FF0000"/>
                </a:solidFill>
              </a:rPr>
              <a:t>0</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E7F2587-9CC5-4322-9AE2-EDDAE12D2934}"/>
                  </a:ext>
                </a:extLst>
              </p:cNvPr>
              <p:cNvSpPr txBox="1"/>
              <p:nvPr/>
            </p:nvSpPr>
            <p:spPr>
              <a:xfrm>
                <a:off x="8957903" y="2776207"/>
                <a:ext cx="70602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FF0000"/>
                          </a:solidFill>
                          <a:latin typeface="Cambria Math" panose="02040503050406030204" pitchFamily="18" charset="0"/>
                        </a:rPr>
                        <m:t>𝝅</m:t>
                      </m:r>
                    </m:oMath>
                  </m:oMathPara>
                </a14:m>
                <a:endParaRPr lang="en-US" b="1" dirty="0"/>
              </a:p>
            </p:txBody>
          </p:sp>
        </mc:Choice>
        <mc:Fallback xmlns="">
          <p:sp>
            <p:nvSpPr>
              <p:cNvPr id="35" name="TextBox 34">
                <a:extLst>
                  <a:ext uri="{FF2B5EF4-FFF2-40B4-BE49-F238E27FC236}">
                    <a16:creationId xmlns:a16="http://schemas.microsoft.com/office/drawing/2014/main" id="{7E7F2587-9CC5-4322-9AE2-EDDAE12D2934}"/>
                  </a:ext>
                </a:extLst>
              </p:cNvPr>
              <p:cNvSpPr txBox="1">
                <a:spLocks noRot="1" noChangeAspect="1" noMove="1" noResize="1" noEditPoints="1" noAdjustHandles="1" noChangeArrowheads="1" noChangeShapeType="1" noTextEdit="1"/>
              </p:cNvSpPr>
              <p:nvPr/>
            </p:nvSpPr>
            <p:spPr>
              <a:xfrm>
                <a:off x="8957903" y="2776207"/>
                <a:ext cx="706027" cy="369332"/>
              </a:xfrm>
              <a:prstGeom prst="rect">
                <a:avLst/>
              </a:prstGeom>
              <a:blipFill>
                <a:blip r:embed="rId11"/>
                <a:stretch>
                  <a:fillRect/>
                </a:stretch>
              </a:blipFill>
            </p:spPr>
            <p:txBody>
              <a:bodyPr/>
              <a:lstStyle/>
              <a:p>
                <a:r>
                  <a:rPr lang="en-US">
                    <a:noFill/>
                  </a:rPr>
                  <a:t> </a:t>
                </a:r>
              </a:p>
            </p:txBody>
          </p:sp>
        </mc:Fallback>
      </mc:AlternateContent>
      <p:sp>
        <p:nvSpPr>
          <p:cNvPr id="38" name="TextBox 37">
            <a:extLst>
              <a:ext uri="{FF2B5EF4-FFF2-40B4-BE49-F238E27FC236}">
                <a16:creationId xmlns:a16="http://schemas.microsoft.com/office/drawing/2014/main" id="{435EE3D2-AB32-4475-9C76-1D937393E6CE}"/>
              </a:ext>
            </a:extLst>
          </p:cNvPr>
          <p:cNvSpPr txBox="1"/>
          <p:nvPr/>
        </p:nvSpPr>
        <p:spPr>
          <a:xfrm>
            <a:off x="8921190" y="4334794"/>
            <a:ext cx="706027" cy="369332"/>
          </a:xfrm>
          <a:prstGeom prst="rect">
            <a:avLst/>
          </a:prstGeom>
          <a:noFill/>
        </p:spPr>
        <p:txBody>
          <a:bodyPr wrap="square" rtlCol="0">
            <a:spAutoFit/>
          </a:bodyPr>
          <a:lstStyle/>
          <a:p>
            <a:r>
              <a:rPr lang="en-US" b="1" dirty="0">
                <a:solidFill>
                  <a:srgbClr val="FF0000"/>
                </a:solidFill>
              </a:rPr>
              <a:t>0</a:t>
            </a:r>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3A39A5F5-803C-4A6B-8C1D-2B4ACA382D7A}"/>
                  </a:ext>
                </a:extLst>
              </p:cNvPr>
              <p:cNvSpPr txBox="1"/>
              <p:nvPr/>
            </p:nvSpPr>
            <p:spPr>
              <a:xfrm>
                <a:off x="9726091" y="5007622"/>
                <a:ext cx="70602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FF0000"/>
                          </a:solidFill>
                          <a:latin typeface="Cambria Math" panose="02040503050406030204" pitchFamily="18" charset="0"/>
                        </a:rPr>
                        <m:t>𝝅</m:t>
                      </m:r>
                    </m:oMath>
                  </m:oMathPara>
                </a14:m>
                <a:endParaRPr lang="en-US" b="1" dirty="0"/>
              </a:p>
            </p:txBody>
          </p:sp>
        </mc:Choice>
        <mc:Fallback xmlns="">
          <p:sp>
            <p:nvSpPr>
              <p:cNvPr id="39" name="TextBox 38">
                <a:extLst>
                  <a:ext uri="{FF2B5EF4-FFF2-40B4-BE49-F238E27FC236}">
                    <a16:creationId xmlns:a16="http://schemas.microsoft.com/office/drawing/2014/main" id="{3A39A5F5-803C-4A6B-8C1D-2B4ACA382D7A}"/>
                  </a:ext>
                </a:extLst>
              </p:cNvPr>
              <p:cNvSpPr txBox="1">
                <a:spLocks noRot="1" noChangeAspect="1" noMove="1" noResize="1" noEditPoints="1" noAdjustHandles="1" noChangeArrowheads="1" noChangeShapeType="1" noTextEdit="1"/>
              </p:cNvSpPr>
              <p:nvPr/>
            </p:nvSpPr>
            <p:spPr>
              <a:xfrm>
                <a:off x="9726091" y="5007622"/>
                <a:ext cx="706027" cy="369332"/>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634509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3.33333E-6 -2.96296E-6 L 0.17044 0.00232 " pathEditMode="relative" rAng="0" ptsTypes="AA">
                                      <p:cBhvr>
                                        <p:cTn id="20" dur="5000" fill="hold"/>
                                        <p:tgtEl>
                                          <p:spTgt spid="103"/>
                                        </p:tgtEl>
                                        <p:attrNameLst>
                                          <p:attrName>ppt_x</p:attrName>
                                          <p:attrName>ppt_y</p:attrName>
                                        </p:attrNameLst>
                                      </p:cBhvr>
                                      <p:rCtr x="8516" y="116"/>
                                    </p:animMotion>
                                  </p:childTnLst>
                                </p:cTn>
                              </p:par>
                              <p:par>
                                <p:cTn id="21" presetID="42" presetClass="path" presetSubtype="0" accel="50000" decel="50000" fill="hold" nodeType="withEffect">
                                  <p:stCondLst>
                                    <p:cond delay="0"/>
                                  </p:stCondLst>
                                  <p:childTnLst>
                                    <p:animMotion origin="layout" path="M 2.22045E-16 4.44444E-6 L 0.175 0.00162 " pathEditMode="relative" rAng="0" ptsTypes="AA">
                                      <p:cBhvr>
                                        <p:cTn id="22" dur="5000" fill="hold"/>
                                        <p:tgtEl>
                                          <p:spTgt spid="60"/>
                                        </p:tgtEl>
                                        <p:attrNameLst>
                                          <p:attrName>ppt_x</p:attrName>
                                          <p:attrName>ppt_y</p:attrName>
                                        </p:attrNameLst>
                                      </p:cBhvr>
                                      <p:rCtr x="8750" y="69"/>
                                    </p:animMotion>
                                  </p:childTnLst>
                                </p:cTn>
                              </p:par>
                              <p:par>
                                <p:cTn id="23" presetID="0" presetClass="path" presetSubtype="0" accel="50000" decel="50000" fill="hold" grpId="0" nodeType="withEffect">
                                  <p:stCondLst>
                                    <p:cond delay="0"/>
                                  </p:stCondLst>
                                  <p:childTnLst>
                                    <p:animMotion origin="layout" path="M -0.00677 -0.00255 L -0.00677 -0.00255 C -0.00391 -0.00163 -0.00104 4.81481E-6 0.00182 0.00046 C 0.01836 0.00393 0.01159 -0.00278 0.01849 0.00532 C 0.01914 0.00486 0.02369 0.003 0.02461 0.00208 C 0.02526 0.00138 0.02578 0.00023 0.0263 -0.00093 C 0.0276 -0.00394 0.02864 -0.00718 0.02981 -0.01019 C 0.03034 -0.01181 0.03112 -0.0132 0.03151 -0.01505 C 0.03216 -0.0169 0.03242 -0.01945 0.03333 -0.02107 C 0.03398 -0.02223 0.03502 -0.02223 0.03593 -0.02269 C 0.03619 -0.0294 0.0358 -0.03635 0.03672 -0.04283 C 0.03802 -0.05093 0.03984 -0.05047 0.04205 -0.05533 C 0.04271 -0.05672 0.04323 -0.05834 0.04375 -0.05996 C 0.0444 -0.06181 0.04453 -0.06436 0.04544 -0.06598 C 0.04609 -0.06713 0.04726 -0.06713 0.04817 -0.0676 C 0.0513 -0.0845 0.04622 -0.0588 0.05078 -0.07686 C 0.05416 -0.09051 0.05026 -0.08241 0.05507 -0.09098 C 0.05599 -0.09561 0.0569 -0.10186 0.0595 -0.10487 L 0.06211 -0.10788 C 0.06237 -0.1095 0.06237 -0.11135 0.06289 -0.1125 C 0.06419 -0.11528 0.0664 -0.11621 0.06823 -0.11713 C 0.06966 -0.11713 0.0806 -0.11852 0.08385 -0.1125 C 0.09231 -0.09769 0.07578 -0.11852 0.08737 -0.10487 C 0.08789 -0.10278 0.08828 -0.10047 0.08906 -0.09862 C 0.09075 -0.09514 0.09518 -0.09352 0.097 -0.09237 C 0.09778 -0.0919 0.09882 -0.09167 0.09961 -0.09098 C 0.10299 -0.08681 0.10117 -0.08843 0.10481 -0.08612 C 0.11224 -0.07732 0.10286 -0.08797 0.11002 -0.08149 C 0.11093 -0.08079 0.11172 -0.07917 0.11263 -0.07848 C 0.1138 -0.07755 0.11497 -0.07755 0.11614 -0.07686 C 0.11705 -0.07639 0.11784 -0.0757 0.11875 -0.07547 C 0.12109 -0.07431 0.12343 -0.07362 0.12578 -0.07223 L 0.13099 -0.06922 L 0.13359 -0.0676 C 0.1345 -0.06598 0.13515 -0.06413 0.13619 -0.06297 C 0.13945 -0.05903 0.14791 -0.06274 0.14935 -0.06297 C 0.15156 -0.07547 0.14817 -0.06088 0.15273 -0.06922 C 0.15338 -0.07038 0.15325 -0.07246 0.15364 -0.07385 C 0.15416 -0.07547 0.15494 -0.07686 0.15534 -0.07848 C 0.15898 -0.09121 0.15299 -0.07454 0.15807 -0.08774 C 0.15833 -0.08936 0.15846 -0.09098 0.15885 -0.09237 C 0.15937 -0.09399 0.16015 -0.09538 0.16067 -0.097 C 0.16132 -0.1 0.16185 -0.10325 0.16237 -0.10625 C 0.16263 -0.10788 0.16276 -0.10973 0.16328 -0.11112 C 0.1638 -0.1125 0.16458 -0.11389 0.16497 -0.11575 C 0.16679 -0.12292 0.16666 -0.122 0.16666 -0.12639 L 0.16666 -0.12639 " pathEditMode="relative" ptsTypes="AAAAAAAAAAAAAAAAAAAAAAAAAAAAAAAAAAAAAAAAAAAAAAA">
                                      <p:cBhvr>
                                        <p:cTn id="24" dur="5000" fill="hold"/>
                                        <p:tgtEl>
                                          <p:spTgt spid="110"/>
                                        </p:tgtEl>
                                        <p:attrNameLst>
                                          <p:attrName>ppt_x</p:attrName>
                                          <p:attrName>ppt_y</p:attrName>
                                        </p:attrNameLst>
                                      </p:cBhvr>
                                    </p:animMotion>
                                  </p:childTnLst>
                                </p:cTn>
                              </p:par>
                              <p:par>
                                <p:cTn id="25" presetID="0" presetClass="path" presetSubtype="0" accel="50000" decel="50000" fill="hold" grpId="2" nodeType="withEffect">
                                  <p:stCondLst>
                                    <p:cond delay="0"/>
                                  </p:stCondLst>
                                  <p:childTnLst>
                                    <p:animMotion origin="layout" path="M -0.00156 -0.00393 L -0.00156 -0.00393 C 0.00026 -0.03333 -0.00182 -0.00741 0.00013 -0.0243 C 0.00144 -0.03611 -0.00013 -0.03032 0.00274 -0.03819 C 0.00222 -0.04491 0.0017 -0.05162 0.00105 -0.05833 C 0.00079 -0.05995 0.00013 -0.06134 0.00013 -0.06296 C 0.00039 -0.07268 0.00131 -0.08264 0.00183 -0.09236 C 0.00482 -0.0919 0.00795 -0.09282 0.01055 -0.09074 C 0.01289 -0.08912 0.01576 -0.08148 0.01576 -0.08148 C 0.01654 -0.07917 0.0181 -0.07292 0.01927 -0.0706 C 0.02006 -0.06944 0.0211 -0.06852 0.02188 -0.06759 C 0.02253 -0.06597 0.02292 -0.06435 0.0237 -0.06296 C 0.025 -0.06018 0.02683 -0.05833 0.028 -0.05509 C 0.0323 -0.04375 0.02683 -0.05787 0.03243 -0.04583 C 0.0336 -0.04329 0.03412 -0.04005 0.03581 -0.03819 C 0.03672 -0.03727 0.03763 -0.03704 0.03855 -0.03657 C 0.03868 -0.03588 0.04128 -0.025 0.04284 -0.02569 C 0.04401 -0.02616 0.04336 -0.02986 0.04375 -0.03194 C 0.04545 -0.0419 0.04467 -0.03912 0.04727 -0.04583 C 0.04688 -0.05972 0.04701 -0.07384 0.04636 -0.08773 C 0.04623 -0.09097 0.04454 -0.09699 0.04454 -0.09699 C 0.04401 -0.10324 0.04401 -0.10972 0.04284 -0.11551 C 0.04258 -0.11713 0.04232 -0.11875 0.04193 -0.12037 C 0.04154 -0.12199 0.04076 -0.12338 0.04024 -0.125 C 0.04141 -0.13125 0.04089 -0.13356 0.04727 -0.12801 C 0.04805 -0.12731 0.04753 -0.12454 0.04805 -0.12338 C 0.0487 -0.12199 0.04987 -0.12153 0.05066 -0.12037 C 0.05131 -0.11944 0.05183 -0.11829 0.05248 -0.11713 C 0.053 -0.11389 0.05352 -0.11042 0.05508 -0.10787 C 0.05664 -0.10532 0.06029 -0.10162 0.06029 -0.10162 C 0.06081 -0.10023 0.0612 -0.09815 0.06198 -0.09699 C 0.06276 -0.09606 0.06394 -0.09653 0.06459 -0.09537 C 0.06563 -0.09375 0.06576 -0.0912 0.06641 -0.08935 C 0.06823 -0.0838 0.06784 -0.08495 0.07071 -0.08148 C 0.07227 -0.07338 0.07058 -0.07986 0.07331 -0.07384 C 0.07396 -0.07222 0.07422 -0.06991 0.07513 -0.06921 C 0.07722 -0.06713 0.07982 -0.06736 0.08204 -0.06597 L 0.08464 -0.06458 C 0.09961 -0.06898 0.09063 -0.06319 0.08907 -0.11875 C 0.08894 -0.12384 0.08737 -0.13102 0.08646 -0.13588 L 0.08555 -0.14051 C 0.08581 -0.14444 0.0849 -0.14954 0.08646 -0.15278 C 0.08724 -0.15463 0.08894 -0.15116 0.08998 -0.14977 C 0.0918 -0.14699 0.09375 -0.14398 0.09519 -0.14051 L 0.10039 -0.12639 C 0.10092 -0.125 0.1017 -0.12338 0.10209 -0.12176 C 0.10274 -0.11967 0.103 -0.11736 0.10391 -0.11551 C 0.10534 -0.11296 0.10912 -0.10949 0.10912 -0.10949 C 0.10964 -0.10787 0.11003 -0.10602 0.11081 -0.10486 C 0.11159 -0.1037 0.11263 -0.10393 0.11342 -0.10324 C 0.11954 -0.09792 0.11237 -0.10185 0.11954 -0.09861 C 0.12045 -0.09745 0.12149 -0.09676 0.12214 -0.09537 C 0.12292 -0.09421 0.12318 -0.0919 0.12396 -0.09074 C 0.12461 -0.08981 0.12566 -0.08981 0.12657 -0.08935 C 0.12891 -0.10162 0.128 -0.09537 0.12917 -0.10787 C 0.12891 -0.13171 0.12774 -0.15532 0.12826 -0.17917 C 0.12839 -0.18079 0.13021 -0.1787 0.13086 -0.17755 C 0.13177 -0.17639 0.13177 -0.17407 0.13269 -0.17292 C 0.1336 -0.17176 0.13503 -0.17199 0.1362 -0.1713 C 0.13698 -0.17106 0.13789 -0.17037 0.13881 -0.16991 C 0.14375 -0.16088 0.14115 -0.16319 0.14571 -0.16065 C 0.14753 -0.14792 0.14493 -0.16042 0.15183 -0.14815 C 0.15248 -0.14722 0.15313 -0.1463 0.15365 -0.14514 C 0.15482 -0.14213 0.15534 -0.13773 0.15704 -0.13588 C 0.16302 -0.1287 0.16029 -0.13079 0.16498 -0.12801 C 0.17071 -0.14352 0.16667 -0.13079 0.16667 -0.1713 L 0.16667 -0.1713 " pathEditMode="relative" ptsTypes="AAAAAAAAAAAAAAAAAAAAAAAAAAAAAAAAAAAAAAAAAAAAAAAAAAAAAAAAAAAAAAAAAAA">
                                      <p:cBhvr>
                                        <p:cTn id="26" dur="5000" fill="hold"/>
                                        <p:tgtEl>
                                          <p:spTgt spid="7175"/>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2.22045E-16 4.44444E-6 L 0.175 0.00162 " pathEditMode="relative" rAng="0" ptsTypes="AA">
                                      <p:cBhvr>
                                        <p:cTn id="30" dur="2000" fill="hold"/>
                                        <p:tgtEl>
                                          <p:spTgt spid="60"/>
                                        </p:tgtEl>
                                        <p:attrNameLst>
                                          <p:attrName>ppt_x</p:attrName>
                                          <p:attrName>ppt_y</p:attrName>
                                        </p:attrNameLst>
                                      </p:cBhvr>
                                      <p:rCtr x="8750" y="69"/>
                                    </p:animMotion>
                                  </p:childTnLst>
                                </p:cTn>
                              </p:par>
                              <p:par>
                                <p:cTn id="31" presetID="0" presetClass="path" presetSubtype="0" accel="50000" decel="50000" fill="hold" grpId="1" nodeType="withEffect">
                                  <p:stCondLst>
                                    <p:cond delay="0"/>
                                  </p:stCondLst>
                                  <p:childTnLst>
                                    <p:animMotion origin="layout" path="M 0.00443 0.00394 L 0.00443 0.00394 C 0.00287 -0.03796 0.00508 -0.00856 0.00274 -0.02407 C 0.00209 -0.02824 0.00183 -0.03264 0.00092 -0.03657 C 0.00039 -0.03889 -0.00078 -0.04074 -0.00169 -0.04282 C -0.00325 -0.06042 -0.00338 -0.05694 -0.00169 -0.08472 C -0.00143 -0.08796 0.00013 -0.09398 0.00013 -0.09398 C 0.003 -0.09282 0.00586 -0.0919 0.00886 -0.09074 C 0.00964 -0.09051 0.01081 -0.09051 0.01146 -0.08935 C 0.01211 -0.08819 0.01198 -0.08611 0.01224 -0.08472 C 0.01276 -0.08241 0.01316 -0.08009 0.01407 -0.07847 C 0.01472 -0.07731 0.01576 -0.07731 0.01667 -0.07685 C 0.01758 -0.07523 0.01849 -0.07384 0.01927 -0.07222 C 0.02058 -0.06921 0.02123 -0.06551 0.02279 -0.06296 C 0.03034 -0.0493 0.0211 -0.06643 0.02709 -0.05347 C 0.02787 -0.05185 0.02891 -0.05069 0.02969 -0.04884 C 0.03034 -0.04745 0.03099 -0.04583 0.03151 -0.04421 C 0.03217 -0.04236 0.03243 -0.03981 0.03321 -0.03796 C 0.03412 -0.03611 0.03555 -0.03518 0.03672 -0.03333 C 0.03763 -0.03194 0.03842 -0.03009 0.03933 -0.0287 C 0.04154 -0.02546 0.04193 -0.02569 0.04454 -0.02407 C 0.04519 -0.02616 0.04623 -0.02801 0.04636 -0.03032 C 0.04662 -0.04954 0.04597 -0.06852 0.04545 -0.08773 C 0.04545 -0.08935 0.04493 -0.09074 0.04454 -0.09236 C 0.04401 -0.09491 0.04349 -0.09768 0.04284 -0.10023 C 0.04232 -0.10231 0.04154 -0.10417 0.04102 -0.10625 C 0.04063 -0.10833 0.0405 -0.11042 0.04024 -0.1125 C 0.04076 -0.1162 0.04115 -0.11991 0.04193 -0.12338 C 0.04232 -0.12477 0.04284 -0.12639 0.04375 -0.12662 C 0.04571 -0.12685 0.04779 -0.12546 0.04974 -0.125 C 0.05039 -0.12338 0.05118 -0.12199 0.05157 -0.12037 C 0.05235 -0.11736 0.0517 -0.11273 0.05326 -0.11088 C 0.05521 -0.1088 0.05625 -0.10787 0.05769 -0.10486 C 0.05834 -0.10324 0.0586 -0.10139 0.05938 -0.10023 C 0.06016 -0.09907 0.06107 -0.09907 0.06198 -0.09861 C 0.06289 -0.09699 0.06368 -0.09537 0.06459 -0.09398 C 0.06537 -0.09282 0.06654 -0.09213 0.06719 -0.09074 C 0.06836 -0.08842 0.06914 -0.08565 0.0698 -0.0831 C 0.07032 -0.08171 0.07019 -0.07963 0.07071 -0.07847 C 0.07136 -0.07685 0.07253 -0.07639 0.07331 -0.07523 C 0.07448 -0.07245 0.07592 -0.06782 0.07774 -0.06597 C 0.0793 -0.06435 0.08295 -0.06296 0.08295 -0.06296 C 0.08464 -0.06435 0.08711 -0.06481 0.08816 -0.06759 C 0.08933 -0.0706 0.08907 -0.07477 0.08907 -0.07847 C 0.08907 -0.09537 0.08868 -0.1125 0.08816 -0.12963 C 0.08816 -0.13171 0.08776 -0.1338 0.08724 -0.13588 C 0.08685 -0.13796 0.08607 -0.14005 0.08555 -0.14213 C 0.08581 -0.14514 0.0849 -0.14977 0.08646 -0.15139 C 0.08776 -0.15278 0.0931 -0.14954 0.09519 -0.14815 C 0.09571 -0.14676 0.09649 -0.14537 0.09688 -0.14352 C 0.10013 -0.13079 0.09675 -0.1375 0.10039 -0.13125 C 0.10118 -0.12755 0.10209 -0.12176 0.10391 -0.11875 C 0.10456 -0.11736 0.1056 -0.11667 0.10651 -0.11574 C 0.11068 -0.1044 0.10469 -0.11829 0.11342 -0.10787 C 0.11433 -0.10694 0.11511 -0.10579 0.11602 -0.10486 C 0.11719 -0.1037 0.11849 -0.10301 0.11954 -0.10162 C 0.12058 -0.10046 0.12123 -0.09838 0.12214 -0.09699 C 0.12292 -0.09583 0.12396 -0.09491 0.12474 -0.09398 C 0.13073 -0.09745 0.12826 -0.09444 0.12826 -0.11574 C 0.12826 -0.17176 0.13008 -0.15717 0.12657 -0.18241 C 0.12735 -0.18287 0.12826 -0.1838 0.12917 -0.1838 C 0.13334 -0.1838 0.13594 -0.1831 0.13881 -0.17778 C 0.14011 -0.175 0.1405 -0.17037 0.14219 -0.16829 C 0.14688 -0.16296 0.1431 -0.16805 0.14753 -0.15903 C 0.15248 -0.14861 0.14792 -0.15995 0.15183 -0.14977 C 0.15352 -0.14074 0.15144 -0.14907 0.15534 -0.14213 C 0.15612 -0.14074 0.15638 -0.13889 0.15704 -0.13727 C 0.15782 -0.13565 0.15886 -0.13426 0.15964 -0.13264 C 0.16003 -0.13055 0.15977 -0.12824 0.16055 -0.12662 C 0.1612 -0.12523 0.16602 -0.11991 0.16667 -0.12662 C 0.16745 -0.13472 0.16667 -0.14305 0.16667 -0.15139 L 0.16667 -0.15139 " pathEditMode="relative" ptsTypes="AAAAAAAAAAAAAAAAAAAAAAAAAAAAAAAAAAAAAAAAAAAAAAAAAAAAAAAAAAAAAAAAAAAAAAAA">
                                      <p:cBhvr>
                                        <p:cTn id="32" dur="2000" fill="hold"/>
                                        <p:tgtEl>
                                          <p:spTgt spid="717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1" animBg="1"/>
      <p:bldP spid="7175" grpId="2" animBg="1"/>
      <p:bldP spid="110" grpId="0" animBg="1"/>
      <p:bldP spid="110" grpId="1" animBg="1"/>
      <p:bldP spid="38" grpId="0"/>
      <p:bldP spid="3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p:nvPr/>
        </p:nvSpPr>
        <p:spPr>
          <a:xfrm>
            <a:off x="2539306" y="1524000"/>
            <a:ext cx="5572825" cy="1139414"/>
          </a:xfrm>
          <a:prstGeom prst="rect">
            <a:avLst/>
          </a:prstGeom>
        </p:spPr>
        <p:txBody>
          <a:bodyPr vert="horz" wrap="square" lIns="0" tIns="51435" rIns="0" bIns="0" rtlCol="0">
            <a:spAutoFit/>
          </a:bodyPr>
          <a:lstStyle/>
          <a:p>
            <a:pPr marL="12700">
              <a:lnSpc>
                <a:spcPct val="100000"/>
              </a:lnSpc>
              <a:spcBef>
                <a:spcPts val="405"/>
              </a:spcBef>
            </a:pPr>
            <a:r>
              <a:rPr lang="en-US" sz="2400" spc="-5" dirty="0">
                <a:solidFill>
                  <a:srgbClr val="0D4861"/>
                </a:solidFill>
                <a:latin typeface="Microsoft Sans Serif"/>
                <a:cs typeface="Microsoft Sans Serif"/>
              </a:rPr>
              <a:t>Very short </a:t>
            </a:r>
            <a:r>
              <a:rPr lang="en-US" sz="2400" spc="-5" dirty="0" err="1">
                <a:solidFill>
                  <a:srgbClr val="0D4861"/>
                </a:solidFill>
                <a:latin typeface="Microsoft Sans Serif"/>
                <a:cs typeface="Microsoft Sans Serif"/>
              </a:rPr>
              <a:t>mmWave</a:t>
            </a:r>
            <a:r>
              <a:rPr lang="en-US" sz="2400" spc="-5" dirty="0">
                <a:solidFill>
                  <a:srgbClr val="0D4861"/>
                </a:solidFill>
                <a:latin typeface="Microsoft Sans Serif"/>
                <a:cs typeface="Microsoft Sans Serif"/>
              </a:rPr>
              <a:t> CCT at high speed </a:t>
            </a:r>
            <a:endParaRPr lang="en-US" sz="2400" b="0" spc="-5" dirty="0">
              <a:solidFill>
                <a:srgbClr val="0D4861"/>
              </a:solidFill>
              <a:latin typeface="Microsoft Sans Serif"/>
              <a:cs typeface="Microsoft Sans Serif"/>
            </a:endParaRPr>
          </a:p>
          <a:p>
            <a:pPr marL="12700">
              <a:lnSpc>
                <a:spcPct val="100000"/>
              </a:lnSpc>
              <a:spcBef>
                <a:spcPts val="405"/>
              </a:spcBef>
            </a:pPr>
            <a:endParaRPr lang="en-US" sz="1600" spc="-5" dirty="0">
              <a:solidFill>
                <a:srgbClr val="7E7E7E"/>
              </a:solidFill>
              <a:latin typeface="Microsoft Sans Serif"/>
              <a:cs typeface="Microsoft Sans Serif"/>
            </a:endParaRPr>
          </a:p>
          <a:p>
            <a:pPr marL="12700">
              <a:lnSpc>
                <a:spcPct val="100000"/>
              </a:lnSpc>
              <a:spcBef>
                <a:spcPts val="405"/>
              </a:spcBef>
            </a:pPr>
            <a:endParaRPr sz="2400" dirty="0">
              <a:latin typeface="Microsoft Sans Serif"/>
              <a:cs typeface="Microsoft Sans Serif"/>
            </a:endParaRPr>
          </a:p>
        </p:txBody>
      </p:sp>
      <p:sp>
        <p:nvSpPr>
          <p:cNvPr id="20" name="object 20"/>
          <p:cNvSpPr/>
          <p:nvPr/>
        </p:nvSpPr>
        <p:spPr>
          <a:xfrm flipH="1">
            <a:off x="2275060" y="4806609"/>
            <a:ext cx="80556" cy="1519006"/>
          </a:xfrm>
          <a:custGeom>
            <a:avLst/>
            <a:gdLst/>
            <a:ahLst/>
            <a:cxnLst/>
            <a:rect l="l" t="t" r="r" b="b"/>
            <a:pathLst>
              <a:path h="998854">
                <a:moveTo>
                  <a:pt x="0" y="0"/>
                </a:moveTo>
                <a:lnTo>
                  <a:pt x="0" y="998550"/>
                </a:lnTo>
              </a:path>
            </a:pathLst>
          </a:custGeom>
          <a:ln w="38100">
            <a:solidFill>
              <a:srgbClr val="BEBEBE"/>
            </a:solidFill>
          </a:ln>
        </p:spPr>
        <p:txBody>
          <a:bodyPr wrap="square" lIns="0" tIns="0" rIns="0" bIns="0" rtlCol="0"/>
          <a:lstStyle/>
          <a:p>
            <a:endParaRPr/>
          </a:p>
        </p:txBody>
      </p:sp>
      <p:sp>
        <p:nvSpPr>
          <p:cNvPr id="21" name="object 21"/>
          <p:cNvSpPr/>
          <p:nvPr/>
        </p:nvSpPr>
        <p:spPr>
          <a:xfrm flipH="1">
            <a:off x="2306351" y="3325730"/>
            <a:ext cx="49264" cy="1066959"/>
          </a:xfrm>
          <a:custGeom>
            <a:avLst/>
            <a:gdLst/>
            <a:ahLst/>
            <a:cxnLst/>
            <a:rect l="l" t="t" r="r" b="b"/>
            <a:pathLst>
              <a:path h="972185">
                <a:moveTo>
                  <a:pt x="0" y="0"/>
                </a:moveTo>
                <a:lnTo>
                  <a:pt x="0" y="971829"/>
                </a:lnTo>
              </a:path>
            </a:pathLst>
          </a:custGeom>
          <a:ln w="38100">
            <a:solidFill>
              <a:srgbClr val="BEBEBE"/>
            </a:solidFill>
          </a:ln>
        </p:spPr>
        <p:txBody>
          <a:bodyPr wrap="square" lIns="0" tIns="0" rIns="0" bIns="0" rtlCol="0"/>
          <a:lstStyle/>
          <a:p>
            <a:endParaRPr/>
          </a:p>
        </p:txBody>
      </p:sp>
      <p:sp>
        <p:nvSpPr>
          <p:cNvPr id="22" name="object 22"/>
          <p:cNvSpPr/>
          <p:nvPr/>
        </p:nvSpPr>
        <p:spPr>
          <a:xfrm>
            <a:off x="2373514" y="1600200"/>
            <a:ext cx="45719" cy="1211229"/>
          </a:xfrm>
          <a:custGeom>
            <a:avLst/>
            <a:gdLst/>
            <a:ahLst/>
            <a:cxnLst/>
            <a:rect l="l" t="t" r="r" b="b"/>
            <a:pathLst>
              <a:path h="972185">
                <a:moveTo>
                  <a:pt x="0" y="0"/>
                </a:moveTo>
                <a:lnTo>
                  <a:pt x="0" y="971829"/>
                </a:lnTo>
              </a:path>
            </a:pathLst>
          </a:custGeom>
          <a:ln w="38100">
            <a:solidFill>
              <a:srgbClr val="BEBEBE"/>
            </a:solidFill>
          </a:ln>
        </p:spPr>
        <p:txBody>
          <a:bodyPr wrap="square" lIns="0" tIns="0" rIns="0" bIns="0" rtlCol="0"/>
          <a:lstStyle/>
          <a:p>
            <a:endParaRPr/>
          </a:p>
        </p:txBody>
      </p:sp>
      <p:sp>
        <p:nvSpPr>
          <p:cNvPr id="27" name="object 27"/>
          <p:cNvSpPr txBox="1"/>
          <p:nvPr/>
        </p:nvSpPr>
        <p:spPr>
          <a:xfrm>
            <a:off x="2493282" y="4783327"/>
            <a:ext cx="5811905" cy="1457450"/>
          </a:xfrm>
          <a:prstGeom prst="rect">
            <a:avLst/>
          </a:prstGeom>
        </p:spPr>
        <p:txBody>
          <a:bodyPr vert="horz" wrap="square" lIns="0" tIns="51435" rIns="0" bIns="0" rtlCol="0">
            <a:spAutoFit/>
          </a:bodyPr>
          <a:lstStyle/>
          <a:p>
            <a:pPr marL="12700">
              <a:lnSpc>
                <a:spcPct val="100000"/>
              </a:lnSpc>
              <a:spcBef>
                <a:spcPts val="405"/>
              </a:spcBef>
            </a:pPr>
            <a:r>
              <a:rPr lang="en-US" sz="2400" spc="-5" dirty="0">
                <a:solidFill>
                  <a:srgbClr val="0D4861"/>
                </a:solidFill>
                <a:latin typeface="Microsoft Sans Serif"/>
                <a:cs typeface="Microsoft Sans Serif"/>
              </a:rPr>
              <a:t>Motion reduces further the CCT </a:t>
            </a:r>
            <a:endParaRPr lang="en-US" sz="2400" dirty="0">
              <a:latin typeface="Microsoft Sans Serif"/>
              <a:cs typeface="Microsoft Sans Serif"/>
            </a:endParaRPr>
          </a:p>
          <a:p>
            <a:pPr marL="180340" indent="-167640">
              <a:lnSpc>
                <a:spcPct val="100000"/>
              </a:lnSpc>
              <a:spcBef>
                <a:spcPts val="200"/>
              </a:spcBef>
              <a:buClr>
                <a:srgbClr val="5EBEB8"/>
              </a:buClr>
              <a:buFont typeface="Arial"/>
              <a:buChar char="•"/>
              <a:tabLst>
                <a:tab pos="180340" algn="l"/>
              </a:tabLst>
            </a:pPr>
            <a:r>
              <a:rPr lang="en-US" sz="1600" spc="-10" dirty="0" err="1">
                <a:solidFill>
                  <a:srgbClr val="7E7E7E"/>
                </a:solidFill>
                <a:latin typeface="Microsoft Sans Serif"/>
                <a:cs typeface="Microsoft Sans Serif"/>
              </a:rPr>
              <a:t>MmWave</a:t>
            </a:r>
            <a:r>
              <a:rPr lang="en-US" sz="1600" spc="-10" dirty="0">
                <a:solidFill>
                  <a:srgbClr val="7E7E7E"/>
                </a:solidFill>
                <a:latin typeface="Microsoft Sans Serif"/>
                <a:cs typeface="Microsoft Sans Serif"/>
              </a:rPr>
              <a:t> Channel coherence time is the time necessary to cross a distance in the order of millimeters</a:t>
            </a:r>
          </a:p>
          <a:p>
            <a:pPr marL="180340" indent="-167640">
              <a:spcBef>
                <a:spcPts val="200"/>
              </a:spcBef>
              <a:buClr>
                <a:srgbClr val="5EBEB8"/>
              </a:buClr>
              <a:buFont typeface="Arial"/>
              <a:buChar char="•"/>
              <a:tabLst>
                <a:tab pos="180340" algn="l"/>
              </a:tabLst>
            </a:pPr>
            <a:r>
              <a:rPr lang="en-US" sz="1600" spc="-10" dirty="0">
                <a:solidFill>
                  <a:srgbClr val="7E7E7E"/>
                </a:solidFill>
                <a:latin typeface="Microsoft Sans Serif"/>
                <a:cs typeface="Microsoft Sans Serif"/>
              </a:rPr>
              <a:t>Effective speed of a mobile device is larger than the walking/cycling/car speed </a:t>
            </a:r>
          </a:p>
        </p:txBody>
      </p:sp>
      <p:sp>
        <p:nvSpPr>
          <p:cNvPr id="28" name="object 28"/>
          <p:cNvSpPr txBox="1"/>
          <p:nvPr/>
        </p:nvSpPr>
        <p:spPr>
          <a:xfrm>
            <a:off x="2535762" y="3302192"/>
            <a:ext cx="4922325" cy="965008"/>
          </a:xfrm>
          <a:prstGeom prst="rect">
            <a:avLst/>
          </a:prstGeom>
        </p:spPr>
        <p:txBody>
          <a:bodyPr vert="horz" wrap="square" lIns="0" tIns="51435" rIns="0" bIns="0" rtlCol="0">
            <a:spAutoFit/>
          </a:bodyPr>
          <a:lstStyle/>
          <a:p>
            <a:pPr marL="12700">
              <a:lnSpc>
                <a:spcPct val="100000"/>
              </a:lnSpc>
              <a:spcBef>
                <a:spcPts val="405"/>
              </a:spcBef>
            </a:pPr>
            <a:r>
              <a:rPr lang="en-US" sz="2400" spc="-10" dirty="0">
                <a:solidFill>
                  <a:srgbClr val="0D4861"/>
                </a:solidFill>
                <a:latin typeface="Microsoft Sans Serif"/>
                <a:cs typeface="Microsoft Sans Serif"/>
              </a:rPr>
              <a:t>Channel training</a:t>
            </a:r>
          </a:p>
          <a:p>
            <a:pPr marL="180340" lvl="0" indent="-167640">
              <a:spcBef>
                <a:spcPts val="200"/>
              </a:spcBef>
              <a:buClr>
                <a:srgbClr val="5EBEB8"/>
              </a:buClr>
              <a:buFont typeface="Arial"/>
              <a:buChar char="•"/>
              <a:tabLst>
                <a:tab pos="180340" algn="l"/>
              </a:tabLst>
            </a:pPr>
            <a:r>
              <a:rPr lang="en-US" sz="1600" spc="-10" dirty="0">
                <a:solidFill>
                  <a:srgbClr val="7E7E7E"/>
                </a:solidFill>
                <a:latin typeface="Microsoft Sans Serif"/>
                <a:cs typeface="Microsoft Sans Serif"/>
              </a:rPr>
              <a:t>Worst case scenario</a:t>
            </a:r>
          </a:p>
          <a:p>
            <a:pPr marL="180340" lvl="0" indent="-167640">
              <a:spcBef>
                <a:spcPts val="200"/>
              </a:spcBef>
              <a:buClr>
                <a:srgbClr val="5EBEB8"/>
              </a:buClr>
              <a:buFont typeface="Arial"/>
              <a:buChar char="•"/>
              <a:tabLst>
                <a:tab pos="180340" algn="l"/>
              </a:tabLst>
            </a:pPr>
            <a:r>
              <a:rPr lang="en-US" sz="1600" spc="-10" dirty="0">
                <a:solidFill>
                  <a:srgbClr val="7E7E7E"/>
                </a:solidFill>
                <a:latin typeface="Microsoft Sans Serif"/>
                <a:cs typeface="Microsoft Sans Serif"/>
              </a:rPr>
              <a:t>Highest speed</a:t>
            </a:r>
            <a:endParaRPr lang="en-US" sz="2400" spc="-10" dirty="0">
              <a:solidFill>
                <a:srgbClr val="0D4861"/>
              </a:solidFill>
              <a:latin typeface="Microsoft Sans Serif"/>
              <a:cs typeface="Microsoft Sans Serif"/>
            </a:endParaRPr>
          </a:p>
        </p:txBody>
      </p:sp>
      <p:pic>
        <p:nvPicPr>
          <p:cNvPr id="31" name="Graphic 30" descr="Downward trend">
            <a:extLst>
              <a:ext uri="{FF2B5EF4-FFF2-40B4-BE49-F238E27FC236}">
                <a16:creationId xmlns:a16="http://schemas.microsoft.com/office/drawing/2014/main" id="{7D853425-088D-48C8-92E4-5D469A485F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1600" y="3354426"/>
            <a:ext cx="760374" cy="760374"/>
          </a:xfrm>
          <a:prstGeom prst="rect">
            <a:avLst/>
          </a:prstGeom>
        </p:spPr>
      </p:pic>
      <p:graphicFrame>
        <p:nvGraphicFramePr>
          <p:cNvPr id="32" name="Table 39">
            <a:extLst>
              <a:ext uri="{FF2B5EF4-FFF2-40B4-BE49-F238E27FC236}">
                <a16:creationId xmlns:a16="http://schemas.microsoft.com/office/drawing/2014/main" id="{12DBD26A-7145-418E-B598-9FA587124274}"/>
              </a:ext>
            </a:extLst>
          </p:cNvPr>
          <p:cNvGraphicFramePr>
            <a:graphicFrameLocks noGrp="1"/>
          </p:cNvGraphicFramePr>
          <p:nvPr/>
        </p:nvGraphicFramePr>
        <p:xfrm>
          <a:off x="3563040" y="2106644"/>
          <a:ext cx="3895047" cy="777240"/>
        </p:xfrm>
        <a:graphic>
          <a:graphicData uri="http://schemas.openxmlformats.org/drawingml/2006/table">
            <a:tbl>
              <a:tblPr firstRow="1" bandRow="1">
                <a:tableStyleId>{5C22544A-7EE6-4342-B048-85BDC9FD1C3A}</a:tableStyleId>
              </a:tblPr>
              <a:tblGrid>
                <a:gridCol w="1298349">
                  <a:extLst>
                    <a:ext uri="{9D8B030D-6E8A-4147-A177-3AD203B41FA5}">
                      <a16:colId xmlns:a16="http://schemas.microsoft.com/office/drawing/2014/main" val="1641376419"/>
                    </a:ext>
                  </a:extLst>
                </a:gridCol>
                <a:gridCol w="1298349">
                  <a:extLst>
                    <a:ext uri="{9D8B030D-6E8A-4147-A177-3AD203B41FA5}">
                      <a16:colId xmlns:a16="http://schemas.microsoft.com/office/drawing/2014/main" val="869393850"/>
                    </a:ext>
                  </a:extLst>
                </a:gridCol>
                <a:gridCol w="1298349">
                  <a:extLst>
                    <a:ext uri="{9D8B030D-6E8A-4147-A177-3AD203B41FA5}">
                      <a16:colId xmlns:a16="http://schemas.microsoft.com/office/drawing/2014/main" val="1820022610"/>
                    </a:ext>
                  </a:extLst>
                </a:gridCol>
              </a:tblGrid>
              <a:tr h="190557">
                <a:tc>
                  <a:txBody>
                    <a:bodyPr/>
                    <a:lstStyle/>
                    <a:p>
                      <a:pPr algn="ctr"/>
                      <a:r>
                        <a:rPr lang="en-US" sz="1100" dirty="0"/>
                        <a:t>Speed</a:t>
                      </a:r>
                    </a:p>
                  </a:txBody>
                  <a:tcPr anchor="ctr"/>
                </a:tc>
                <a:tc>
                  <a:txBody>
                    <a:bodyPr/>
                    <a:lstStyle/>
                    <a:p>
                      <a:pPr algn="ctr"/>
                      <a:r>
                        <a:rPr lang="en-US" sz="1100" dirty="0"/>
                        <a:t>Coherence time</a:t>
                      </a:r>
                    </a:p>
                  </a:txBody>
                  <a:tcPr anchor="ctr"/>
                </a:tc>
                <a:tc>
                  <a:txBody>
                    <a:bodyPr/>
                    <a:lstStyle/>
                    <a:p>
                      <a:pPr algn="ctr"/>
                      <a:r>
                        <a:rPr lang="en-US" sz="1100" dirty="0"/>
                        <a:t>OFDM symbols</a:t>
                      </a:r>
                    </a:p>
                  </a:txBody>
                  <a:tcPr anchor="ctr"/>
                </a:tc>
                <a:extLst>
                  <a:ext uri="{0D108BD9-81ED-4DB2-BD59-A6C34878D82A}">
                    <a16:rowId xmlns:a16="http://schemas.microsoft.com/office/drawing/2014/main" val="2889292228"/>
                  </a:ext>
                </a:extLst>
              </a:tr>
              <a:tr h="190557">
                <a:tc>
                  <a:txBody>
                    <a:bodyPr/>
                    <a:lstStyle/>
                    <a:p>
                      <a:pPr algn="ctr"/>
                      <a:r>
                        <a:rPr lang="en-US" sz="1100" dirty="0"/>
                        <a:t>30 Km/h</a:t>
                      </a:r>
                    </a:p>
                  </a:txBody>
                  <a:tcPr anchor="ctr"/>
                </a:tc>
                <a:tc>
                  <a:txBody>
                    <a:bodyPr/>
                    <a:lstStyle/>
                    <a:p>
                      <a:pPr algn="ctr"/>
                      <a:r>
                        <a:rPr lang="en-US" sz="1100" dirty="0"/>
                        <a:t>2.1e-4</a:t>
                      </a:r>
                    </a:p>
                  </a:txBody>
                  <a:tcPr anchor="ctr"/>
                </a:tc>
                <a:tc>
                  <a:txBody>
                    <a:bodyPr/>
                    <a:lstStyle/>
                    <a:p>
                      <a:pPr algn="ctr"/>
                      <a:r>
                        <a:rPr lang="en-US" sz="1100" dirty="0"/>
                        <a:t>3</a:t>
                      </a:r>
                    </a:p>
                  </a:txBody>
                  <a:tcPr anchor="ctr"/>
                </a:tc>
                <a:extLst>
                  <a:ext uri="{0D108BD9-81ED-4DB2-BD59-A6C34878D82A}">
                    <a16:rowId xmlns:a16="http://schemas.microsoft.com/office/drawing/2014/main" val="3491059889"/>
                  </a:ext>
                </a:extLst>
              </a:tr>
              <a:tr h="190557">
                <a:tc>
                  <a:txBody>
                    <a:bodyPr/>
                    <a:lstStyle/>
                    <a:p>
                      <a:pPr algn="ctr"/>
                      <a:r>
                        <a:rPr lang="en-US" sz="1100" dirty="0"/>
                        <a:t>100 Km/h</a:t>
                      </a:r>
                    </a:p>
                  </a:txBody>
                  <a:tcPr anchor="ctr"/>
                </a:tc>
                <a:tc>
                  <a:txBody>
                    <a:bodyPr/>
                    <a:lstStyle/>
                    <a:p>
                      <a:pPr algn="ctr"/>
                      <a:r>
                        <a:rPr lang="en-US" sz="1100" dirty="0"/>
                        <a:t>6.4e-5</a:t>
                      </a:r>
                    </a:p>
                  </a:txBody>
                  <a:tcPr anchor="ctr"/>
                </a:tc>
                <a:tc>
                  <a:txBody>
                    <a:bodyPr/>
                    <a:lstStyle/>
                    <a:p>
                      <a:pPr algn="ctr"/>
                      <a:r>
                        <a:rPr lang="en-US" sz="1100" dirty="0"/>
                        <a:t>0.9</a:t>
                      </a:r>
                    </a:p>
                  </a:txBody>
                  <a:tcPr anchor="ctr"/>
                </a:tc>
                <a:extLst>
                  <a:ext uri="{0D108BD9-81ED-4DB2-BD59-A6C34878D82A}">
                    <a16:rowId xmlns:a16="http://schemas.microsoft.com/office/drawing/2014/main" val="226935674"/>
                  </a:ext>
                </a:extLst>
              </a:tr>
            </a:tbl>
          </a:graphicData>
        </a:graphic>
      </p:graphicFrame>
      <p:pic>
        <p:nvPicPr>
          <p:cNvPr id="35" name="Picture 34">
            <a:extLst>
              <a:ext uri="{FF2B5EF4-FFF2-40B4-BE49-F238E27FC236}">
                <a16:creationId xmlns:a16="http://schemas.microsoft.com/office/drawing/2014/main" id="{1ED8ACC5-CD18-4535-BEF7-9C8770D483A9}"/>
              </a:ext>
            </a:extLst>
          </p:cNvPr>
          <p:cNvPicPr>
            <a:picLocks noChangeAspect="1"/>
          </p:cNvPicPr>
          <p:nvPr/>
        </p:nvPicPr>
        <p:blipFill>
          <a:blip r:embed="rId5"/>
          <a:stretch>
            <a:fillRect/>
          </a:stretch>
        </p:blipFill>
        <p:spPr>
          <a:xfrm>
            <a:off x="9010352" y="4420704"/>
            <a:ext cx="2022394" cy="1976776"/>
          </a:xfrm>
          <a:prstGeom prst="rect">
            <a:avLst/>
          </a:prstGeom>
        </p:spPr>
      </p:pic>
      <p:grpSp>
        <p:nvGrpSpPr>
          <p:cNvPr id="3" name="Group 2">
            <a:extLst>
              <a:ext uri="{FF2B5EF4-FFF2-40B4-BE49-F238E27FC236}">
                <a16:creationId xmlns:a16="http://schemas.microsoft.com/office/drawing/2014/main" id="{1E6352FD-0A83-4D9D-904E-1522FD811FCC}"/>
              </a:ext>
            </a:extLst>
          </p:cNvPr>
          <p:cNvGrpSpPr/>
          <p:nvPr/>
        </p:nvGrpSpPr>
        <p:grpSpPr>
          <a:xfrm>
            <a:off x="762000" y="4806609"/>
            <a:ext cx="1555542" cy="1211229"/>
            <a:chOff x="1153938" y="5089055"/>
            <a:chExt cx="1555542" cy="1211229"/>
          </a:xfrm>
        </p:grpSpPr>
        <p:grpSp>
          <p:nvGrpSpPr>
            <p:cNvPr id="5" name="Group 4">
              <a:extLst>
                <a:ext uri="{FF2B5EF4-FFF2-40B4-BE49-F238E27FC236}">
                  <a16:creationId xmlns:a16="http://schemas.microsoft.com/office/drawing/2014/main" id="{1811D0EE-CB95-4A96-840D-CBB5D9E161EB}"/>
                </a:ext>
              </a:extLst>
            </p:cNvPr>
            <p:cNvGrpSpPr/>
            <p:nvPr/>
          </p:nvGrpSpPr>
          <p:grpSpPr>
            <a:xfrm>
              <a:off x="1318463" y="5089055"/>
              <a:ext cx="1391017" cy="1211229"/>
              <a:chOff x="-2655936" y="1536430"/>
              <a:chExt cx="3390481" cy="3353338"/>
            </a:xfrm>
          </p:grpSpPr>
          <p:sp>
            <p:nvSpPr>
              <p:cNvPr id="43" name="object 12">
                <a:extLst>
                  <a:ext uri="{FF2B5EF4-FFF2-40B4-BE49-F238E27FC236}">
                    <a16:creationId xmlns:a16="http://schemas.microsoft.com/office/drawing/2014/main" id="{B9DB5C5D-D520-4A34-8F0D-617E2203AA9F}"/>
                  </a:ext>
                </a:extLst>
              </p:cNvPr>
              <p:cNvSpPr/>
              <p:nvPr/>
            </p:nvSpPr>
            <p:spPr>
              <a:xfrm>
                <a:off x="-2171189" y="1536430"/>
                <a:ext cx="2905734" cy="3353338"/>
              </a:xfrm>
              <a:prstGeom prst="rect">
                <a:avLst/>
              </a:prstGeom>
              <a:blipFill>
                <a:blip r:embed="rId6" cstate="print"/>
                <a:stretch>
                  <a:fillRect/>
                </a:stretch>
              </a:blipFill>
            </p:spPr>
            <p:txBody>
              <a:bodyPr wrap="square" lIns="0" tIns="0" rIns="0" bIns="0" rtlCol="0"/>
              <a:lstStyle/>
              <a:p>
                <a:endParaRPr/>
              </a:p>
            </p:txBody>
          </p:sp>
          <p:grpSp>
            <p:nvGrpSpPr>
              <p:cNvPr id="44" name="Group 43">
                <a:extLst>
                  <a:ext uri="{FF2B5EF4-FFF2-40B4-BE49-F238E27FC236}">
                    <a16:creationId xmlns:a16="http://schemas.microsoft.com/office/drawing/2014/main" id="{192EAD47-6E2A-4A7F-8EF3-2E2ADE068F36}"/>
                  </a:ext>
                </a:extLst>
              </p:cNvPr>
              <p:cNvGrpSpPr/>
              <p:nvPr/>
            </p:nvGrpSpPr>
            <p:grpSpPr>
              <a:xfrm>
                <a:off x="-2655936" y="1848439"/>
                <a:ext cx="2919378" cy="2992499"/>
                <a:chOff x="233172" y="2205990"/>
                <a:chExt cx="2919378" cy="2992499"/>
              </a:xfrm>
            </p:grpSpPr>
            <p:sp>
              <p:nvSpPr>
                <p:cNvPr id="46" name="object 14">
                  <a:extLst>
                    <a:ext uri="{FF2B5EF4-FFF2-40B4-BE49-F238E27FC236}">
                      <a16:creationId xmlns:a16="http://schemas.microsoft.com/office/drawing/2014/main" id="{9F031458-5338-40E2-B397-5BFFE8636CAC}"/>
                    </a:ext>
                  </a:extLst>
                </p:cNvPr>
                <p:cNvSpPr/>
                <p:nvPr/>
              </p:nvSpPr>
              <p:spPr>
                <a:xfrm>
                  <a:off x="233172" y="4349495"/>
                  <a:ext cx="1501140" cy="848994"/>
                </a:xfrm>
                <a:custGeom>
                  <a:avLst/>
                  <a:gdLst/>
                  <a:ahLst/>
                  <a:cxnLst/>
                  <a:rect l="l" t="t" r="r" b="b"/>
                  <a:pathLst>
                    <a:path w="1501139" h="848995">
                      <a:moveTo>
                        <a:pt x="1501140" y="0"/>
                      </a:moveTo>
                      <a:lnTo>
                        <a:pt x="0" y="0"/>
                      </a:lnTo>
                      <a:lnTo>
                        <a:pt x="0" y="848867"/>
                      </a:lnTo>
                      <a:lnTo>
                        <a:pt x="1501140" y="848867"/>
                      </a:lnTo>
                      <a:lnTo>
                        <a:pt x="1501140" y="0"/>
                      </a:lnTo>
                      <a:close/>
                    </a:path>
                  </a:pathLst>
                </a:custGeom>
                <a:ln w="9144">
                  <a:solidFill>
                    <a:srgbClr val="FFFFFF"/>
                  </a:solidFill>
                </a:ln>
              </p:spPr>
              <p:txBody>
                <a:bodyPr wrap="square" lIns="0" tIns="0" rIns="0" bIns="0" rtlCol="0"/>
                <a:lstStyle/>
                <a:p>
                  <a:endParaRPr/>
                </a:p>
              </p:txBody>
            </p:sp>
            <p:sp>
              <p:nvSpPr>
                <p:cNvPr id="47" name="object 15">
                  <a:extLst>
                    <a:ext uri="{FF2B5EF4-FFF2-40B4-BE49-F238E27FC236}">
                      <a16:creationId xmlns:a16="http://schemas.microsoft.com/office/drawing/2014/main" id="{E7F91138-1D5A-46CA-A967-40F245ECE1D0}"/>
                    </a:ext>
                  </a:extLst>
                </p:cNvPr>
                <p:cNvSpPr/>
                <p:nvPr/>
              </p:nvSpPr>
              <p:spPr>
                <a:xfrm>
                  <a:off x="1810542" y="3671006"/>
                  <a:ext cx="1248410" cy="510540"/>
                </a:xfrm>
                <a:custGeom>
                  <a:avLst/>
                  <a:gdLst/>
                  <a:ahLst/>
                  <a:cxnLst/>
                  <a:rect l="l" t="t" r="r" b="b"/>
                  <a:pathLst>
                    <a:path w="1248410" h="510539">
                      <a:moveTo>
                        <a:pt x="369989" y="0"/>
                      </a:moveTo>
                      <a:lnTo>
                        <a:pt x="0" y="177012"/>
                      </a:lnTo>
                      <a:lnTo>
                        <a:pt x="199034" y="509930"/>
                      </a:lnTo>
                      <a:lnTo>
                        <a:pt x="237693" y="394588"/>
                      </a:lnTo>
                      <a:lnTo>
                        <a:pt x="303471" y="407673"/>
                      </a:lnTo>
                      <a:lnTo>
                        <a:pt x="367849" y="418639"/>
                      </a:lnTo>
                      <a:lnTo>
                        <a:pt x="430732" y="427519"/>
                      </a:lnTo>
                      <a:lnTo>
                        <a:pt x="492026" y="434342"/>
                      </a:lnTo>
                      <a:lnTo>
                        <a:pt x="551637" y="439140"/>
                      </a:lnTo>
                      <a:lnTo>
                        <a:pt x="609470" y="441945"/>
                      </a:lnTo>
                      <a:lnTo>
                        <a:pt x="665431" y="442788"/>
                      </a:lnTo>
                      <a:lnTo>
                        <a:pt x="719427" y="441699"/>
                      </a:lnTo>
                      <a:lnTo>
                        <a:pt x="771363" y="438709"/>
                      </a:lnTo>
                      <a:lnTo>
                        <a:pt x="821145" y="433851"/>
                      </a:lnTo>
                      <a:lnTo>
                        <a:pt x="868679" y="427155"/>
                      </a:lnTo>
                      <a:lnTo>
                        <a:pt x="913870" y="418653"/>
                      </a:lnTo>
                      <a:lnTo>
                        <a:pt x="956625" y="408375"/>
                      </a:lnTo>
                      <a:lnTo>
                        <a:pt x="996849" y="396352"/>
                      </a:lnTo>
                      <a:lnTo>
                        <a:pt x="1034449" y="382617"/>
                      </a:lnTo>
                      <a:lnTo>
                        <a:pt x="1069330" y="367199"/>
                      </a:lnTo>
                      <a:lnTo>
                        <a:pt x="1130558" y="331442"/>
                      </a:lnTo>
                      <a:lnTo>
                        <a:pt x="1179780" y="289331"/>
                      </a:lnTo>
                      <a:lnTo>
                        <a:pt x="1216244" y="241115"/>
                      </a:lnTo>
                      <a:lnTo>
                        <a:pt x="1239196" y="187044"/>
                      </a:lnTo>
                      <a:lnTo>
                        <a:pt x="1247883" y="127366"/>
                      </a:lnTo>
                      <a:lnTo>
                        <a:pt x="1246642" y="95503"/>
                      </a:lnTo>
                      <a:lnTo>
                        <a:pt x="1241552" y="62331"/>
                      </a:lnTo>
                      <a:lnTo>
                        <a:pt x="1238631" y="49263"/>
                      </a:lnTo>
                      <a:lnTo>
                        <a:pt x="1236827" y="42671"/>
                      </a:lnTo>
                      <a:lnTo>
                        <a:pt x="1209022" y="62221"/>
                      </a:lnTo>
                      <a:lnTo>
                        <a:pt x="1178387" y="80074"/>
                      </a:lnTo>
                      <a:lnTo>
                        <a:pt x="1109068" y="110653"/>
                      </a:lnTo>
                      <a:lnTo>
                        <a:pt x="1070604" y="123362"/>
                      </a:lnTo>
                      <a:lnTo>
                        <a:pt x="1029750" y="134338"/>
                      </a:lnTo>
                      <a:lnTo>
                        <a:pt x="986617" y="143572"/>
                      </a:lnTo>
                      <a:lnTo>
                        <a:pt x="941315" y="151056"/>
                      </a:lnTo>
                      <a:lnTo>
                        <a:pt x="893954" y="156781"/>
                      </a:lnTo>
                      <a:lnTo>
                        <a:pt x="844643" y="160738"/>
                      </a:lnTo>
                      <a:lnTo>
                        <a:pt x="793494" y="162918"/>
                      </a:lnTo>
                      <a:lnTo>
                        <a:pt x="740616" y="163313"/>
                      </a:lnTo>
                      <a:lnTo>
                        <a:pt x="686120" y="161913"/>
                      </a:lnTo>
                      <a:lnTo>
                        <a:pt x="630115" y="158709"/>
                      </a:lnTo>
                      <a:lnTo>
                        <a:pt x="572711" y="153693"/>
                      </a:lnTo>
                      <a:lnTo>
                        <a:pt x="514020" y="146856"/>
                      </a:lnTo>
                      <a:lnTo>
                        <a:pt x="454150" y="138188"/>
                      </a:lnTo>
                      <a:lnTo>
                        <a:pt x="393213" y="127682"/>
                      </a:lnTo>
                      <a:lnTo>
                        <a:pt x="331317" y="115328"/>
                      </a:lnTo>
                      <a:lnTo>
                        <a:pt x="369989" y="0"/>
                      </a:lnTo>
                      <a:close/>
                    </a:path>
                  </a:pathLst>
                </a:custGeom>
                <a:solidFill>
                  <a:srgbClr val="3152DC"/>
                </a:solidFill>
              </p:spPr>
              <p:txBody>
                <a:bodyPr wrap="square" lIns="0" tIns="0" rIns="0" bIns="0" rtlCol="0"/>
                <a:lstStyle/>
                <a:p>
                  <a:endParaRPr/>
                </a:p>
              </p:txBody>
            </p:sp>
            <p:sp>
              <p:nvSpPr>
                <p:cNvPr id="48" name="object 16">
                  <a:extLst>
                    <a:ext uri="{FF2B5EF4-FFF2-40B4-BE49-F238E27FC236}">
                      <a16:creationId xmlns:a16="http://schemas.microsoft.com/office/drawing/2014/main" id="{DB8D4A24-46E3-44C1-8BBD-ADD5CF706B1E}"/>
                    </a:ext>
                  </a:extLst>
                </p:cNvPr>
                <p:cNvSpPr/>
                <p:nvPr/>
              </p:nvSpPr>
              <p:spPr>
                <a:xfrm>
                  <a:off x="2094640" y="2721354"/>
                  <a:ext cx="1057910" cy="1147445"/>
                </a:xfrm>
                <a:custGeom>
                  <a:avLst/>
                  <a:gdLst/>
                  <a:ahLst/>
                  <a:cxnLst/>
                  <a:rect l="l" t="t" r="r" b="b"/>
                  <a:pathLst>
                    <a:path w="1057910" h="1147445">
                      <a:moveTo>
                        <a:pt x="93611" y="0"/>
                      </a:moveTo>
                      <a:lnTo>
                        <a:pt x="0" y="279247"/>
                      </a:lnTo>
                      <a:lnTo>
                        <a:pt x="61041" y="300524"/>
                      </a:lnTo>
                      <a:lnTo>
                        <a:pt x="120738" y="322947"/>
                      </a:lnTo>
                      <a:lnTo>
                        <a:pt x="179018" y="346449"/>
                      </a:lnTo>
                      <a:lnTo>
                        <a:pt x="235807" y="370965"/>
                      </a:lnTo>
                      <a:lnTo>
                        <a:pt x="291033" y="396428"/>
                      </a:lnTo>
                      <a:lnTo>
                        <a:pt x="344624" y="422772"/>
                      </a:lnTo>
                      <a:lnTo>
                        <a:pt x="396508" y="449931"/>
                      </a:lnTo>
                      <a:lnTo>
                        <a:pt x="446611" y="477839"/>
                      </a:lnTo>
                      <a:lnTo>
                        <a:pt x="494861" y="506429"/>
                      </a:lnTo>
                      <a:lnTo>
                        <a:pt x="541185" y="535635"/>
                      </a:lnTo>
                      <a:lnTo>
                        <a:pt x="585511" y="565392"/>
                      </a:lnTo>
                      <a:lnTo>
                        <a:pt x="627767" y="595632"/>
                      </a:lnTo>
                      <a:lnTo>
                        <a:pt x="667879" y="626290"/>
                      </a:lnTo>
                      <a:lnTo>
                        <a:pt x="705776" y="657300"/>
                      </a:lnTo>
                      <a:lnTo>
                        <a:pt x="741384" y="688595"/>
                      </a:lnTo>
                      <a:lnTo>
                        <a:pt x="774632" y="720109"/>
                      </a:lnTo>
                      <a:lnTo>
                        <a:pt x="805445" y="751776"/>
                      </a:lnTo>
                      <a:lnTo>
                        <a:pt x="833753" y="783530"/>
                      </a:lnTo>
                      <a:lnTo>
                        <a:pt x="859482" y="815305"/>
                      </a:lnTo>
                      <a:lnTo>
                        <a:pt x="882560" y="847034"/>
                      </a:lnTo>
                      <a:lnTo>
                        <a:pt x="920472" y="910090"/>
                      </a:lnTo>
                      <a:lnTo>
                        <a:pt x="946909" y="972170"/>
                      </a:lnTo>
                      <a:lnTo>
                        <a:pt x="961289" y="1032744"/>
                      </a:lnTo>
                      <a:lnTo>
                        <a:pt x="963777" y="1062300"/>
                      </a:lnTo>
                      <a:lnTo>
                        <a:pt x="963033" y="1091281"/>
                      </a:lnTo>
                      <a:lnTo>
                        <a:pt x="958985" y="1119621"/>
                      </a:lnTo>
                      <a:lnTo>
                        <a:pt x="951560" y="1147254"/>
                      </a:lnTo>
                      <a:lnTo>
                        <a:pt x="1045184" y="867994"/>
                      </a:lnTo>
                      <a:lnTo>
                        <a:pt x="1052609" y="840361"/>
                      </a:lnTo>
                      <a:lnTo>
                        <a:pt x="1056657" y="812021"/>
                      </a:lnTo>
                      <a:lnTo>
                        <a:pt x="1057401" y="783040"/>
                      </a:lnTo>
                      <a:lnTo>
                        <a:pt x="1054913" y="753484"/>
                      </a:lnTo>
                      <a:lnTo>
                        <a:pt x="1040533" y="692911"/>
                      </a:lnTo>
                      <a:lnTo>
                        <a:pt x="1014096" y="630832"/>
                      </a:lnTo>
                      <a:lnTo>
                        <a:pt x="976184" y="567777"/>
                      </a:lnTo>
                      <a:lnTo>
                        <a:pt x="953106" y="536049"/>
                      </a:lnTo>
                      <a:lnTo>
                        <a:pt x="927377" y="504275"/>
                      </a:lnTo>
                      <a:lnTo>
                        <a:pt x="899069" y="472521"/>
                      </a:lnTo>
                      <a:lnTo>
                        <a:pt x="868255" y="440855"/>
                      </a:lnTo>
                      <a:lnTo>
                        <a:pt x="835007" y="409341"/>
                      </a:lnTo>
                      <a:lnTo>
                        <a:pt x="799398" y="378047"/>
                      </a:lnTo>
                      <a:lnTo>
                        <a:pt x="761501" y="347038"/>
                      </a:lnTo>
                      <a:lnTo>
                        <a:pt x="721389" y="316380"/>
                      </a:lnTo>
                      <a:lnTo>
                        <a:pt x="679133" y="286140"/>
                      </a:lnTo>
                      <a:lnTo>
                        <a:pt x="634806" y="256384"/>
                      </a:lnTo>
                      <a:lnTo>
                        <a:pt x="588481" y="227178"/>
                      </a:lnTo>
                      <a:lnTo>
                        <a:pt x="540230" y="198589"/>
                      </a:lnTo>
                      <a:lnTo>
                        <a:pt x="490126" y="170682"/>
                      </a:lnTo>
                      <a:lnTo>
                        <a:pt x="438242" y="143523"/>
                      </a:lnTo>
                      <a:lnTo>
                        <a:pt x="384650" y="117179"/>
                      </a:lnTo>
                      <a:lnTo>
                        <a:pt x="329423" y="91717"/>
                      </a:lnTo>
                      <a:lnTo>
                        <a:pt x="272633" y="67201"/>
                      </a:lnTo>
                      <a:lnTo>
                        <a:pt x="214352" y="43699"/>
                      </a:lnTo>
                      <a:lnTo>
                        <a:pt x="154654" y="21276"/>
                      </a:lnTo>
                      <a:lnTo>
                        <a:pt x="93611" y="0"/>
                      </a:lnTo>
                      <a:close/>
                    </a:path>
                  </a:pathLst>
                </a:custGeom>
                <a:solidFill>
                  <a:srgbClr val="2843B0"/>
                </a:solidFill>
              </p:spPr>
              <p:txBody>
                <a:bodyPr wrap="square" lIns="0" tIns="0" rIns="0" bIns="0" rtlCol="0"/>
                <a:lstStyle/>
                <a:p>
                  <a:endParaRPr/>
                </a:p>
              </p:txBody>
            </p:sp>
            <p:sp>
              <p:nvSpPr>
                <p:cNvPr id="49" name="object 17">
                  <a:extLst>
                    <a:ext uri="{FF2B5EF4-FFF2-40B4-BE49-F238E27FC236}">
                      <a16:creationId xmlns:a16="http://schemas.microsoft.com/office/drawing/2014/main" id="{D40E1B81-D7D0-4F81-B69A-10DBCEA91B43}"/>
                    </a:ext>
                  </a:extLst>
                </p:cNvPr>
                <p:cNvSpPr/>
                <p:nvPr/>
              </p:nvSpPr>
              <p:spPr>
                <a:xfrm>
                  <a:off x="989697" y="3010534"/>
                  <a:ext cx="307340" cy="405130"/>
                </a:xfrm>
                <a:custGeom>
                  <a:avLst/>
                  <a:gdLst/>
                  <a:ahLst/>
                  <a:cxnLst/>
                  <a:rect l="l" t="t" r="r" b="b"/>
                  <a:pathLst>
                    <a:path w="307340" h="405129">
                      <a:moveTo>
                        <a:pt x="296910" y="170631"/>
                      </a:moveTo>
                      <a:lnTo>
                        <a:pt x="306844" y="118380"/>
                      </a:lnTo>
                      <a:lnTo>
                        <a:pt x="305928" y="73576"/>
                      </a:lnTo>
                      <a:lnTo>
                        <a:pt x="294988" y="37835"/>
                      </a:lnTo>
                      <a:lnTo>
                        <a:pt x="274850" y="12771"/>
                      </a:lnTo>
                      <a:lnTo>
                        <a:pt x="246340" y="0"/>
                      </a:lnTo>
                      <a:lnTo>
                        <a:pt x="210283" y="1137"/>
                      </a:lnTo>
                      <a:lnTo>
                        <a:pt x="141535" y="35285"/>
                      </a:lnTo>
                      <a:lnTo>
                        <a:pt x="108255" y="64787"/>
                      </a:lnTo>
                      <a:lnTo>
                        <a:pt x="77304" y="100717"/>
                      </a:lnTo>
                      <a:lnTo>
                        <a:pt x="49881" y="141683"/>
                      </a:lnTo>
                      <a:lnTo>
                        <a:pt x="27188" y="186293"/>
                      </a:lnTo>
                      <a:lnTo>
                        <a:pt x="10423" y="233153"/>
                      </a:lnTo>
                      <a:lnTo>
                        <a:pt x="0" y="291875"/>
                      </a:lnTo>
                      <a:lnTo>
                        <a:pt x="3387" y="340741"/>
                      </a:lnTo>
                      <a:lnTo>
                        <a:pt x="19381" y="377396"/>
                      </a:lnTo>
                      <a:lnTo>
                        <a:pt x="46775" y="399485"/>
                      </a:lnTo>
                      <a:lnTo>
                        <a:pt x="84363" y="404654"/>
                      </a:lnTo>
                    </a:path>
                  </a:pathLst>
                </a:custGeom>
                <a:ln w="28575">
                  <a:solidFill>
                    <a:srgbClr val="3152DC"/>
                  </a:solidFill>
                </a:ln>
              </p:spPr>
              <p:txBody>
                <a:bodyPr wrap="square" lIns="0" tIns="0" rIns="0" bIns="0" rtlCol="0"/>
                <a:lstStyle/>
                <a:p>
                  <a:endParaRPr/>
                </a:p>
              </p:txBody>
            </p:sp>
            <p:sp>
              <p:nvSpPr>
                <p:cNvPr id="50" name="object 18">
                  <a:extLst>
                    <a:ext uri="{FF2B5EF4-FFF2-40B4-BE49-F238E27FC236}">
                      <a16:creationId xmlns:a16="http://schemas.microsoft.com/office/drawing/2014/main" id="{A24AFC53-D125-4468-8E33-EFE75FFF40CD}"/>
                    </a:ext>
                  </a:extLst>
                </p:cNvPr>
                <p:cNvSpPr/>
                <p:nvPr/>
              </p:nvSpPr>
              <p:spPr>
                <a:xfrm>
                  <a:off x="1045399" y="3380338"/>
                  <a:ext cx="95885" cy="80010"/>
                </a:xfrm>
                <a:custGeom>
                  <a:avLst/>
                  <a:gdLst/>
                  <a:ahLst/>
                  <a:cxnLst/>
                  <a:rect l="l" t="t" r="r" b="b"/>
                  <a:pathLst>
                    <a:path w="95884" h="80010">
                      <a:moveTo>
                        <a:pt x="0" y="0"/>
                      </a:moveTo>
                      <a:lnTo>
                        <a:pt x="31000" y="79921"/>
                      </a:lnTo>
                      <a:lnTo>
                        <a:pt x="95427" y="8966"/>
                      </a:lnTo>
                      <a:lnTo>
                        <a:pt x="0" y="0"/>
                      </a:lnTo>
                      <a:close/>
                    </a:path>
                  </a:pathLst>
                </a:custGeom>
                <a:solidFill>
                  <a:srgbClr val="3152DC"/>
                </a:solidFill>
              </p:spPr>
              <p:txBody>
                <a:bodyPr wrap="square" lIns="0" tIns="0" rIns="0" bIns="0" rtlCol="0"/>
                <a:lstStyle/>
                <a:p>
                  <a:endParaRPr/>
                </a:p>
              </p:txBody>
            </p:sp>
            <p:sp>
              <p:nvSpPr>
                <p:cNvPr id="51" name="object 19">
                  <a:extLst>
                    <a:ext uri="{FF2B5EF4-FFF2-40B4-BE49-F238E27FC236}">
                      <a16:creationId xmlns:a16="http://schemas.microsoft.com/office/drawing/2014/main" id="{3A5D749A-3D95-481E-956E-363A9CD3DB3A}"/>
                    </a:ext>
                  </a:extLst>
                </p:cNvPr>
                <p:cNvSpPr/>
                <p:nvPr/>
              </p:nvSpPr>
              <p:spPr>
                <a:xfrm>
                  <a:off x="1843335" y="2432538"/>
                  <a:ext cx="451484" cy="173990"/>
                </a:xfrm>
                <a:custGeom>
                  <a:avLst/>
                  <a:gdLst/>
                  <a:ahLst/>
                  <a:cxnLst/>
                  <a:rect l="l" t="t" r="r" b="b"/>
                  <a:pathLst>
                    <a:path w="451485" h="173989">
                      <a:moveTo>
                        <a:pt x="147343" y="0"/>
                      </a:moveTo>
                      <a:lnTo>
                        <a:pt x="84452" y="14148"/>
                      </a:lnTo>
                      <a:lnTo>
                        <a:pt x="37465" y="34676"/>
                      </a:lnTo>
                      <a:lnTo>
                        <a:pt x="8581" y="59680"/>
                      </a:lnTo>
                      <a:lnTo>
                        <a:pt x="0" y="87257"/>
                      </a:lnTo>
                      <a:lnTo>
                        <a:pt x="13917" y="115506"/>
                      </a:lnTo>
                      <a:lnTo>
                        <a:pt x="82244" y="153823"/>
                      </a:lnTo>
                      <a:lnTo>
                        <a:pt x="131143" y="166022"/>
                      </a:lnTo>
                      <a:lnTo>
                        <a:pt x="186184" y="172904"/>
                      </a:lnTo>
                      <a:lnTo>
                        <a:pt x="244604" y="173964"/>
                      </a:lnTo>
                      <a:lnTo>
                        <a:pt x="303642" y="168694"/>
                      </a:lnTo>
                      <a:lnTo>
                        <a:pt x="366534" y="154545"/>
                      </a:lnTo>
                      <a:lnTo>
                        <a:pt x="413521" y="134017"/>
                      </a:lnTo>
                      <a:lnTo>
                        <a:pt x="442404" y="109013"/>
                      </a:lnTo>
                      <a:lnTo>
                        <a:pt x="450986" y="81436"/>
                      </a:lnTo>
                      <a:lnTo>
                        <a:pt x="437069" y="53187"/>
                      </a:lnTo>
                      <a:lnTo>
                        <a:pt x="432712" y="48475"/>
                      </a:lnTo>
                      <a:lnTo>
                        <a:pt x="427391" y="43942"/>
                      </a:lnTo>
                      <a:lnTo>
                        <a:pt x="421181" y="39636"/>
                      </a:lnTo>
                    </a:path>
                  </a:pathLst>
                </a:custGeom>
                <a:ln w="28955">
                  <a:solidFill>
                    <a:srgbClr val="3152DC"/>
                  </a:solidFill>
                </a:ln>
              </p:spPr>
              <p:txBody>
                <a:bodyPr wrap="square" lIns="0" tIns="0" rIns="0" bIns="0" rtlCol="0"/>
                <a:lstStyle/>
                <a:p>
                  <a:endParaRPr/>
                </a:p>
              </p:txBody>
            </p:sp>
            <p:sp>
              <p:nvSpPr>
                <p:cNvPr id="52" name="object 20">
                  <a:extLst>
                    <a:ext uri="{FF2B5EF4-FFF2-40B4-BE49-F238E27FC236}">
                      <a16:creationId xmlns:a16="http://schemas.microsoft.com/office/drawing/2014/main" id="{BA54C0BF-0E47-4A6C-BB6D-1C1D44369340}"/>
                    </a:ext>
                  </a:extLst>
                </p:cNvPr>
                <p:cNvSpPr/>
                <p:nvPr/>
              </p:nvSpPr>
              <p:spPr>
                <a:xfrm>
                  <a:off x="2198090" y="2438111"/>
                  <a:ext cx="97155" cy="80010"/>
                </a:xfrm>
                <a:custGeom>
                  <a:avLst/>
                  <a:gdLst/>
                  <a:ahLst/>
                  <a:cxnLst/>
                  <a:rect l="l" t="t" r="r" b="b"/>
                  <a:pathLst>
                    <a:path w="97155" h="80010">
                      <a:moveTo>
                        <a:pt x="96989" y="0"/>
                      </a:moveTo>
                      <a:lnTo>
                        <a:pt x="0" y="5092"/>
                      </a:lnTo>
                      <a:lnTo>
                        <a:pt x="62268" y="79629"/>
                      </a:lnTo>
                      <a:lnTo>
                        <a:pt x="96989" y="0"/>
                      </a:lnTo>
                      <a:close/>
                    </a:path>
                  </a:pathLst>
                </a:custGeom>
                <a:solidFill>
                  <a:srgbClr val="3152DC"/>
                </a:solidFill>
              </p:spPr>
              <p:txBody>
                <a:bodyPr wrap="square" lIns="0" tIns="0" rIns="0" bIns="0" rtlCol="0"/>
                <a:lstStyle/>
                <a:p>
                  <a:endParaRPr/>
                </a:p>
              </p:txBody>
            </p:sp>
            <p:sp>
              <p:nvSpPr>
                <p:cNvPr id="53" name="object 21">
                  <a:extLst>
                    <a:ext uri="{FF2B5EF4-FFF2-40B4-BE49-F238E27FC236}">
                      <a16:creationId xmlns:a16="http://schemas.microsoft.com/office/drawing/2014/main" id="{DC6C5196-48B6-4E53-B732-22BC64108478}"/>
                    </a:ext>
                  </a:extLst>
                </p:cNvPr>
                <p:cNvSpPr/>
                <p:nvPr/>
              </p:nvSpPr>
              <p:spPr>
                <a:xfrm>
                  <a:off x="2067305" y="2278368"/>
                  <a:ext cx="12700" cy="1003300"/>
                </a:xfrm>
                <a:custGeom>
                  <a:avLst/>
                  <a:gdLst/>
                  <a:ahLst/>
                  <a:cxnLst/>
                  <a:rect l="l" t="t" r="r" b="b"/>
                  <a:pathLst>
                    <a:path w="12700" h="1003300">
                      <a:moveTo>
                        <a:pt x="0" y="1003160"/>
                      </a:moveTo>
                      <a:lnTo>
                        <a:pt x="12230" y="0"/>
                      </a:lnTo>
                    </a:path>
                  </a:pathLst>
                </a:custGeom>
                <a:ln w="28956">
                  <a:solidFill>
                    <a:srgbClr val="3152DC"/>
                  </a:solidFill>
                </a:ln>
              </p:spPr>
              <p:txBody>
                <a:bodyPr wrap="square" lIns="0" tIns="0" rIns="0" bIns="0" rtlCol="0"/>
                <a:lstStyle/>
                <a:p>
                  <a:endParaRPr/>
                </a:p>
              </p:txBody>
            </p:sp>
            <p:sp>
              <p:nvSpPr>
                <p:cNvPr id="54" name="object 22">
                  <a:extLst>
                    <a:ext uri="{FF2B5EF4-FFF2-40B4-BE49-F238E27FC236}">
                      <a16:creationId xmlns:a16="http://schemas.microsoft.com/office/drawing/2014/main" id="{84BF6AE1-7766-412A-B809-95B25CC250E0}"/>
                    </a:ext>
                  </a:extLst>
                </p:cNvPr>
                <p:cNvSpPr/>
                <p:nvPr/>
              </p:nvSpPr>
              <p:spPr>
                <a:xfrm>
                  <a:off x="2035942" y="2205990"/>
                  <a:ext cx="86995" cy="87630"/>
                </a:xfrm>
                <a:custGeom>
                  <a:avLst/>
                  <a:gdLst/>
                  <a:ahLst/>
                  <a:cxnLst/>
                  <a:rect l="l" t="t" r="r" b="b"/>
                  <a:pathLst>
                    <a:path w="86994" h="87630">
                      <a:moveTo>
                        <a:pt x="44475" y="0"/>
                      </a:moveTo>
                      <a:lnTo>
                        <a:pt x="0" y="86334"/>
                      </a:lnTo>
                      <a:lnTo>
                        <a:pt x="86855" y="87388"/>
                      </a:lnTo>
                      <a:lnTo>
                        <a:pt x="44475" y="0"/>
                      </a:lnTo>
                      <a:close/>
                    </a:path>
                  </a:pathLst>
                </a:custGeom>
                <a:solidFill>
                  <a:srgbClr val="3152DC"/>
                </a:solidFill>
              </p:spPr>
              <p:txBody>
                <a:bodyPr wrap="square" lIns="0" tIns="0" rIns="0" bIns="0" rtlCol="0"/>
                <a:lstStyle/>
                <a:p>
                  <a:endParaRPr/>
                </a:p>
              </p:txBody>
            </p:sp>
            <p:sp>
              <p:nvSpPr>
                <p:cNvPr id="55" name="object 23">
                  <a:extLst>
                    <a:ext uri="{FF2B5EF4-FFF2-40B4-BE49-F238E27FC236}">
                      <a16:creationId xmlns:a16="http://schemas.microsoft.com/office/drawing/2014/main" id="{6BEE3F0A-7FA8-4BB5-874C-89CBFF7D1515}"/>
                    </a:ext>
                  </a:extLst>
                </p:cNvPr>
                <p:cNvSpPr/>
                <p:nvPr/>
              </p:nvSpPr>
              <p:spPr>
                <a:xfrm>
                  <a:off x="774513" y="3015946"/>
                  <a:ext cx="862965" cy="518795"/>
                </a:xfrm>
                <a:custGeom>
                  <a:avLst/>
                  <a:gdLst/>
                  <a:ahLst/>
                  <a:cxnLst/>
                  <a:rect l="l" t="t" r="r" b="b"/>
                  <a:pathLst>
                    <a:path w="862964" h="518795">
                      <a:moveTo>
                        <a:pt x="862444" y="518388"/>
                      </a:moveTo>
                      <a:lnTo>
                        <a:pt x="0" y="0"/>
                      </a:lnTo>
                    </a:path>
                  </a:pathLst>
                </a:custGeom>
                <a:ln w="28956">
                  <a:solidFill>
                    <a:srgbClr val="3152DC"/>
                  </a:solidFill>
                </a:ln>
              </p:spPr>
              <p:txBody>
                <a:bodyPr wrap="square" lIns="0" tIns="0" rIns="0" bIns="0" rtlCol="0"/>
                <a:lstStyle/>
                <a:p>
                  <a:endParaRPr/>
                </a:p>
              </p:txBody>
            </p:sp>
            <p:sp>
              <p:nvSpPr>
                <p:cNvPr id="56" name="object 24">
                  <a:extLst>
                    <a:ext uri="{FF2B5EF4-FFF2-40B4-BE49-F238E27FC236}">
                      <a16:creationId xmlns:a16="http://schemas.microsoft.com/office/drawing/2014/main" id="{7F8ACD28-9CE1-47A1-951C-6A3B0FB651A3}"/>
                    </a:ext>
                  </a:extLst>
                </p:cNvPr>
                <p:cNvSpPr/>
                <p:nvPr/>
              </p:nvSpPr>
              <p:spPr>
                <a:xfrm>
                  <a:off x="712473" y="2978660"/>
                  <a:ext cx="97155" cy="82550"/>
                </a:xfrm>
                <a:custGeom>
                  <a:avLst/>
                  <a:gdLst/>
                  <a:ahLst/>
                  <a:cxnLst/>
                  <a:rect l="l" t="t" r="r" b="b"/>
                  <a:pathLst>
                    <a:path w="97154" h="82550">
                      <a:moveTo>
                        <a:pt x="0" y="0"/>
                      </a:moveTo>
                      <a:lnTo>
                        <a:pt x="52070" y="81978"/>
                      </a:lnTo>
                      <a:lnTo>
                        <a:pt x="96824" y="7531"/>
                      </a:lnTo>
                      <a:lnTo>
                        <a:pt x="0" y="0"/>
                      </a:lnTo>
                      <a:close/>
                    </a:path>
                  </a:pathLst>
                </a:custGeom>
                <a:solidFill>
                  <a:srgbClr val="3152DC"/>
                </a:solidFill>
              </p:spPr>
              <p:txBody>
                <a:bodyPr wrap="square" lIns="0" tIns="0" rIns="0" bIns="0" rtlCol="0"/>
                <a:lstStyle/>
                <a:p>
                  <a:endParaRPr/>
                </a:p>
              </p:txBody>
            </p:sp>
          </p:grpSp>
        </p:grpSp>
        <p:sp>
          <p:nvSpPr>
            <p:cNvPr id="95" name="object 49">
              <a:extLst>
                <a:ext uri="{FF2B5EF4-FFF2-40B4-BE49-F238E27FC236}">
                  <a16:creationId xmlns:a16="http://schemas.microsoft.com/office/drawing/2014/main" id="{8AEED77B-B22B-40C2-9E86-E3DF75E3B6A9}"/>
                </a:ext>
              </a:extLst>
            </p:cNvPr>
            <p:cNvSpPr txBox="1"/>
            <p:nvPr/>
          </p:nvSpPr>
          <p:spPr>
            <a:xfrm>
              <a:off x="1153938" y="5107390"/>
              <a:ext cx="869953" cy="278432"/>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3152DC"/>
                  </a:solidFill>
                  <a:latin typeface="Microsoft Sans Serif"/>
                  <a:cs typeface="Microsoft Sans Serif"/>
                </a:rPr>
                <a:t>“Motion”</a:t>
              </a:r>
              <a:endParaRPr sz="1800" dirty="0">
                <a:latin typeface="Microsoft Sans Serif"/>
                <a:cs typeface="Microsoft Sans Serif"/>
              </a:endParaRPr>
            </a:p>
          </p:txBody>
        </p:sp>
      </p:grpSp>
      <p:grpSp>
        <p:nvGrpSpPr>
          <p:cNvPr id="8" name="Graphic 6" descr="Car">
            <a:extLst>
              <a:ext uri="{FF2B5EF4-FFF2-40B4-BE49-F238E27FC236}">
                <a16:creationId xmlns:a16="http://schemas.microsoft.com/office/drawing/2014/main" id="{0ED1DFBC-9207-4978-85AF-A7A0EE09B1A1}"/>
              </a:ext>
            </a:extLst>
          </p:cNvPr>
          <p:cNvGrpSpPr/>
          <p:nvPr/>
        </p:nvGrpSpPr>
        <p:grpSpPr>
          <a:xfrm>
            <a:off x="1219200" y="1773236"/>
            <a:ext cx="914400" cy="914400"/>
            <a:chOff x="1624970" y="2173346"/>
            <a:chExt cx="914400" cy="914400"/>
          </a:xfrm>
          <a:solidFill>
            <a:srgbClr val="0070C0"/>
          </a:solidFill>
        </p:grpSpPr>
        <p:sp>
          <p:nvSpPr>
            <p:cNvPr id="9" name="Freeform: Shape 8">
              <a:extLst>
                <a:ext uri="{FF2B5EF4-FFF2-40B4-BE49-F238E27FC236}">
                  <a16:creationId xmlns:a16="http://schemas.microsoft.com/office/drawing/2014/main" id="{2EB96EFB-1A77-4A67-8D5D-BB6E6F47DD6A}"/>
                </a:ext>
              </a:extLst>
            </p:cNvPr>
            <p:cNvSpPr/>
            <p:nvPr/>
          </p:nvSpPr>
          <p:spPr>
            <a:xfrm>
              <a:off x="1777370" y="2687696"/>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CD5CF53-7333-466B-823A-B6721382E13A}"/>
                </a:ext>
              </a:extLst>
            </p:cNvPr>
            <p:cNvSpPr/>
            <p:nvPr/>
          </p:nvSpPr>
          <p:spPr>
            <a:xfrm>
              <a:off x="2234570" y="2687696"/>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1CBD1DAE-C7C2-4BDD-8617-D92EB4B5843E}"/>
                </a:ext>
              </a:extLst>
            </p:cNvPr>
            <p:cNvSpPr/>
            <p:nvPr/>
          </p:nvSpPr>
          <p:spPr>
            <a:xfrm>
              <a:off x="1663070" y="2420996"/>
              <a:ext cx="838200" cy="342900"/>
            </a:xfrm>
            <a:custGeom>
              <a:avLst/>
              <a:gdLst>
                <a:gd name="connsiteX0" fmla="*/ 333375 w 838200"/>
                <a:gd name="connsiteY0" fmla="*/ 152400 h 342900"/>
                <a:gd name="connsiteX1" fmla="*/ 333375 w 838200"/>
                <a:gd name="connsiteY1" fmla="*/ 38100 h 342900"/>
                <a:gd name="connsiteX2" fmla="*/ 463868 w 838200"/>
                <a:gd name="connsiteY2" fmla="*/ 38100 h 342900"/>
                <a:gd name="connsiteX3" fmla="*/ 490538 w 838200"/>
                <a:gd name="connsiteY3" fmla="*/ 49530 h 342900"/>
                <a:gd name="connsiteX4" fmla="*/ 593408 w 838200"/>
                <a:gd name="connsiteY4" fmla="*/ 152400 h 342900"/>
                <a:gd name="connsiteX5" fmla="*/ 333375 w 838200"/>
                <a:gd name="connsiteY5" fmla="*/ 152400 h 342900"/>
                <a:gd name="connsiteX6" fmla="*/ 295275 w 838200"/>
                <a:gd name="connsiteY6" fmla="*/ 152400 h 342900"/>
                <a:gd name="connsiteX7" fmla="*/ 54293 w 838200"/>
                <a:gd name="connsiteY7" fmla="*/ 152400 h 342900"/>
                <a:gd name="connsiteX8" fmla="*/ 157163 w 838200"/>
                <a:gd name="connsiteY8" fmla="*/ 49530 h 342900"/>
                <a:gd name="connsiteX9" fmla="*/ 183833 w 838200"/>
                <a:gd name="connsiteY9" fmla="*/ 38100 h 342900"/>
                <a:gd name="connsiteX10" fmla="*/ 295275 w 838200"/>
                <a:gd name="connsiteY10" fmla="*/ 38100 h 342900"/>
                <a:gd name="connsiteX11" fmla="*/ 295275 w 838200"/>
                <a:gd name="connsiteY11" fmla="*/ 152400 h 342900"/>
                <a:gd name="connsiteX12" fmla="*/ 742950 w 838200"/>
                <a:gd name="connsiteY12" fmla="*/ 152400 h 342900"/>
                <a:gd name="connsiteX13" fmla="*/ 663893 w 838200"/>
                <a:gd name="connsiteY13" fmla="*/ 152400 h 342900"/>
                <a:gd name="connsiteX14" fmla="*/ 637223 w 838200"/>
                <a:gd name="connsiteY14" fmla="*/ 140970 h 342900"/>
                <a:gd name="connsiteX15" fmla="*/ 517208 w 838200"/>
                <a:gd name="connsiteY15" fmla="*/ 21907 h 342900"/>
                <a:gd name="connsiteX16" fmla="*/ 462915 w 838200"/>
                <a:gd name="connsiteY16" fmla="*/ 0 h 342900"/>
                <a:gd name="connsiteX17" fmla="*/ 183833 w 838200"/>
                <a:gd name="connsiteY17" fmla="*/ 0 h 342900"/>
                <a:gd name="connsiteX18" fmla="*/ 129540 w 838200"/>
                <a:gd name="connsiteY18" fmla="*/ 21907 h 342900"/>
                <a:gd name="connsiteX19" fmla="*/ 11430 w 838200"/>
                <a:gd name="connsiteY19" fmla="*/ 140970 h 342900"/>
                <a:gd name="connsiteX20" fmla="*/ 0 w 838200"/>
                <a:gd name="connsiteY20" fmla="*/ 168593 h 342900"/>
                <a:gd name="connsiteX21" fmla="*/ 0 w 838200"/>
                <a:gd name="connsiteY21" fmla="*/ 266700 h 342900"/>
                <a:gd name="connsiteX22" fmla="*/ 76200 w 838200"/>
                <a:gd name="connsiteY22" fmla="*/ 342900 h 342900"/>
                <a:gd name="connsiteX23" fmla="*/ 85725 w 838200"/>
                <a:gd name="connsiteY23" fmla="*/ 342900 h 342900"/>
                <a:gd name="connsiteX24" fmla="*/ 190500 w 838200"/>
                <a:gd name="connsiteY24" fmla="*/ 238125 h 342900"/>
                <a:gd name="connsiteX25" fmla="*/ 295275 w 838200"/>
                <a:gd name="connsiteY25" fmla="*/ 342900 h 342900"/>
                <a:gd name="connsiteX26" fmla="*/ 542925 w 838200"/>
                <a:gd name="connsiteY26" fmla="*/ 342900 h 342900"/>
                <a:gd name="connsiteX27" fmla="*/ 647700 w 838200"/>
                <a:gd name="connsiteY27" fmla="*/ 238125 h 342900"/>
                <a:gd name="connsiteX28" fmla="*/ 752475 w 838200"/>
                <a:gd name="connsiteY28" fmla="*/ 342900 h 342900"/>
                <a:gd name="connsiteX29" fmla="*/ 800100 w 838200"/>
                <a:gd name="connsiteY29" fmla="*/ 342900 h 342900"/>
                <a:gd name="connsiteX30" fmla="*/ 838200 w 838200"/>
                <a:gd name="connsiteY30" fmla="*/ 304800 h 342900"/>
                <a:gd name="connsiteX31" fmla="*/ 838200 w 838200"/>
                <a:gd name="connsiteY31" fmla="*/ 247650 h 342900"/>
                <a:gd name="connsiteX32" fmla="*/ 742950 w 838200"/>
                <a:gd name="connsiteY32" fmla="*/ 15240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200" h="342900">
                  <a:moveTo>
                    <a:pt x="333375" y="152400"/>
                  </a:moveTo>
                  <a:lnTo>
                    <a:pt x="333375" y="38100"/>
                  </a:lnTo>
                  <a:lnTo>
                    <a:pt x="463868" y="38100"/>
                  </a:lnTo>
                  <a:cubicBezTo>
                    <a:pt x="474345" y="38100"/>
                    <a:pt x="483870" y="41910"/>
                    <a:pt x="490538" y="49530"/>
                  </a:cubicBezTo>
                  <a:lnTo>
                    <a:pt x="593408" y="152400"/>
                  </a:lnTo>
                  <a:lnTo>
                    <a:pt x="333375" y="152400"/>
                  </a:lnTo>
                  <a:close/>
                  <a:moveTo>
                    <a:pt x="295275" y="152400"/>
                  </a:moveTo>
                  <a:lnTo>
                    <a:pt x="54293" y="152400"/>
                  </a:lnTo>
                  <a:lnTo>
                    <a:pt x="157163" y="49530"/>
                  </a:lnTo>
                  <a:cubicBezTo>
                    <a:pt x="164783" y="41910"/>
                    <a:pt x="174308" y="38100"/>
                    <a:pt x="183833" y="38100"/>
                  </a:cubicBezTo>
                  <a:lnTo>
                    <a:pt x="295275" y="38100"/>
                  </a:lnTo>
                  <a:lnTo>
                    <a:pt x="295275" y="152400"/>
                  </a:lnTo>
                  <a:close/>
                  <a:moveTo>
                    <a:pt x="742950" y="152400"/>
                  </a:moveTo>
                  <a:lnTo>
                    <a:pt x="663893" y="152400"/>
                  </a:lnTo>
                  <a:cubicBezTo>
                    <a:pt x="653415" y="152400"/>
                    <a:pt x="643890" y="148590"/>
                    <a:pt x="637223" y="140970"/>
                  </a:cubicBezTo>
                  <a:lnTo>
                    <a:pt x="517208" y="21907"/>
                  </a:lnTo>
                  <a:cubicBezTo>
                    <a:pt x="502920" y="7620"/>
                    <a:pt x="483870" y="0"/>
                    <a:pt x="462915" y="0"/>
                  </a:cubicBezTo>
                  <a:lnTo>
                    <a:pt x="183833" y="0"/>
                  </a:lnTo>
                  <a:cubicBezTo>
                    <a:pt x="163830" y="0"/>
                    <a:pt x="143828" y="7620"/>
                    <a:pt x="129540" y="21907"/>
                  </a:cubicBezTo>
                  <a:lnTo>
                    <a:pt x="11430" y="140970"/>
                  </a:lnTo>
                  <a:cubicBezTo>
                    <a:pt x="3810" y="148590"/>
                    <a:pt x="0" y="158115"/>
                    <a:pt x="0" y="168593"/>
                  </a:cubicBezTo>
                  <a:lnTo>
                    <a:pt x="0" y="266700"/>
                  </a:lnTo>
                  <a:cubicBezTo>
                    <a:pt x="0" y="308610"/>
                    <a:pt x="34290" y="342900"/>
                    <a:pt x="76200" y="342900"/>
                  </a:cubicBezTo>
                  <a:lnTo>
                    <a:pt x="85725" y="342900"/>
                  </a:lnTo>
                  <a:cubicBezTo>
                    <a:pt x="85725" y="284798"/>
                    <a:pt x="132398" y="238125"/>
                    <a:pt x="190500" y="238125"/>
                  </a:cubicBezTo>
                  <a:cubicBezTo>
                    <a:pt x="248603" y="238125"/>
                    <a:pt x="295275" y="284798"/>
                    <a:pt x="295275" y="342900"/>
                  </a:cubicBezTo>
                  <a:lnTo>
                    <a:pt x="542925" y="342900"/>
                  </a:lnTo>
                  <a:cubicBezTo>
                    <a:pt x="542925" y="284798"/>
                    <a:pt x="589598" y="238125"/>
                    <a:pt x="647700" y="238125"/>
                  </a:cubicBezTo>
                  <a:cubicBezTo>
                    <a:pt x="705803" y="238125"/>
                    <a:pt x="752475" y="284798"/>
                    <a:pt x="752475" y="342900"/>
                  </a:cubicBezTo>
                  <a:lnTo>
                    <a:pt x="800100" y="342900"/>
                  </a:lnTo>
                  <a:cubicBezTo>
                    <a:pt x="821055" y="342900"/>
                    <a:pt x="838200" y="325755"/>
                    <a:pt x="838200" y="304800"/>
                  </a:cubicBezTo>
                  <a:lnTo>
                    <a:pt x="838200" y="247650"/>
                  </a:lnTo>
                  <a:cubicBezTo>
                    <a:pt x="838200" y="195263"/>
                    <a:pt x="795338" y="152400"/>
                    <a:pt x="742950" y="152400"/>
                  </a:cubicBezTo>
                  <a:close/>
                </a:path>
              </a:pathLst>
            </a:custGeom>
            <a:grpFill/>
            <a:ln w="9525" cap="flat">
              <a:noFill/>
              <a:prstDash val="solid"/>
              <a:miter/>
            </a:ln>
          </p:spPr>
          <p:txBody>
            <a:bodyPr rtlCol="0" anchor="ctr"/>
            <a:lstStyle/>
            <a:p>
              <a:endParaRPr lang="en-US"/>
            </a:p>
          </p:txBody>
        </p:sp>
      </p:grpSp>
      <p:sp>
        <p:nvSpPr>
          <p:cNvPr id="98" name="TextBox 97">
            <a:extLst>
              <a:ext uri="{FF2B5EF4-FFF2-40B4-BE49-F238E27FC236}">
                <a16:creationId xmlns:a16="http://schemas.microsoft.com/office/drawing/2014/main" id="{EC74AF0D-1EA1-4BBD-8E5E-EB62040369D1}"/>
              </a:ext>
            </a:extLst>
          </p:cNvPr>
          <p:cNvSpPr txBox="1"/>
          <p:nvPr/>
        </p:nvSpPr>
        <p:spPr>
          <a:xfrm>
            <a:off x="1288192" y="3342382"/>
            <a:ext cx="8548416" cy="1077218"/>
          </a:xfrm>
          <a:prstGeom prst="rect">
            <a:avLst/>
          </a:prstGeom>
          <a:solidFill>
            <a:schemeClr val="bg1"/>
          </a:solidFill>
        </p:spPr>
        <p:txBody>
          <a:bodyPr wrap="square">
            <a:spAutoFit/>
          </a:bodyPr>
          <a:lstStyle/>
          <a:p>
            <a:pPr algn="ctr"/>
            <a:r>
              <a:rPr lang="en-US" sz="3200" b="1" spc="-5" dirty="0">
                <a:solidFill>
                  <a:srgbClr val="FF0000"/>
                </a:solidFill>
                <a:latin typeface="Microsoft Sans Serif" panose="020B0604020202020204" pitchFamily="34" charset="0"/>
                <a:ea typeface="Microsoft Sans Serif" panose="020B0604020202020204" pitchFamily="34" charset="0"/>
                <a:cs typeface="Microsoft Sans Serif" panose="020B0604020202020204" pitchFamily="34" charset="0"/>
              </a:rPr>
              <a:t>Channel Coherence Time is a physical priority of the channel and is immutable</a:t>
            </a:r>
            <a:endParaRPr lang="en-US" sz="3200" b="1" dirty="0">
              <a:solidFill>
                <a:srgbClr val="FF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4" name="Slide Number Placeholder 2">
            <a:extLst>
              <a:ext uri="{FF2B5EF4-FFF2-40B4-BE49-F238E27FC236}">
                <a16:creationId xmlns:a16="http://schemas.microsoft.com/office/drawing/2014/main" id="{2419539A-6BF6-4177-B9C2-AC8D0B1F8D89}"/>
              </a:ext>
            </a:extLst>
          </p:cNvPr>
          <p:cNvSpPr txBox="1">
            <a:spLocks/>
          </p:cNvSpPr>
          <p:nvPr/>
        </p:nvSpPr>
        <p:spPr>
          <a:xfrm>
            <a:off x="9100361" y="6363207"/>
            <a:ext cx="2804160" cy="342900"/>
          </a:xfrm>
          <a:prstGeom prst="rect">
            <a:avLst/>
          </a:prstGeom>
        </p:spPr>
        <p:txBody>
          <a:bodyPr vert="horz" wrap="square" lIns="91440" tIns="45720" rIns="91440" bIns="45720" rtlCol="0" anchor="ctr">
            <a:spAutoFit/>
          </a:bodyP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29</a:t>
            </a:fld>
            <a:endParaRPr lang="en-US" dirty="0"/>
          </a:p>
        </p:txBody>
      </p:sp>
      <p:sp>
        <p:nvSpPr>
          <p:cNvPr id="7" name="object 4">
            <a:extLst>
              <a:ext uri="{FF2B5EF4-FFF2-40B4-BE49-F238E27FC236}">
                <a16:creationId xmlns:a16="http://schemas.microsoft.com/office/drawing/2014/main" id="{90C4726A-DF98-8A06-C16C-E6FEF79CA178}"/>
              </a:ext>
            </a:extLst>
          </p:cNvPr>
          <p:cNvSpPr txBox="1">
            <a:spLocks noGrp="1"/>
          </p:cNvSpPr>
          <p:nvPr>
            <p:ph type="title"/>
          </p:nvPr>
        </p:nvSpPr>
        <p:spPr>
          <a:xfrm>
            <a:off x="482598" y="371741"/>
            <a:ext cx="9799320" cy="1066959"/>
          </a:xfrm>
          <a:prstGeom prst="rect">
            <a:avLst/>
          </a:prstGeom>
        </p:spPr>
        <p:txBody>
          <a:bodyPr vert="horz" wrap="square" lIns="0" tIns="109220" rIns="0" bIns="0" rtlCol="0">
            <a:spAutoFit/>
          </a:bodyPr>
          <a:lstStyle/>
          <a:p>
            <a:pPr marL="12700" algn="l">
              <a:lnSpc>
                <a:spcPct val="100000"/>
              </a:lnSpc>
              <a:spcBef>
                <a:spcPts val="860"/>
              </a:spcBef>
            </a:pPr>
            <a:r>
              <a:rPr lang="en-US" spc="-5" dirty="0"/>
              <a:t>Phase Noise and Short CCT</a:t>
            </a:r>
            <a:endParaRPr spc="-5" dirty="0"/>
          </a:p>
          <a:p>
            <a:pPr marL="12700" algn="l">
              <a:lnSpc>
                <a:spcPct val="100000"/>
              </a:lnSpc>
              <a:spcBef>
                <a:spcPts val="535"/>
              </a:spcBef>
            </a:pPr>
            <a:r>
              <a:rPr lang="en-US" sz="2400" dirty="0"/>
              <a:t>Other facts</a:t>
            </a:r>
            <a:endParaRPr sz="2400" dirty="0"/>
          </a:p>
        </p:txBody>
      </p:sp>
    </p:spTree>
    <p:extLst>
      <p:ext uri="{BB962C8B-B14F-4D97-AF65-F5344CB8AC3E}">
        <p14:creationId xmlns:p14="http://schemas.microsoft.com/office/powerpoint/2010/main" val="38489946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2" grpId="0" animBg="1"/>
      <p:bldP spid="27" grpId="0"/>
      <p:bldP spid="28" grpId="0"/>
      <p:bldP spid="9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 name="Group 144">
            <a:extLst>
              <a:ext uri="{FF2B5EF4-FFF2-40B4-BE49-F238E27FC236}">
                <a16:creationId xmlns:a16="http://schemas.microsoft.com/office/drawing/2014/main" id="{AF860236-91D2-479F-AEE4-927B8F4B06A4}"/>
              </a:ext>
            </a:extLst>
          </p:cNvPr>
          <p:cNvGrpSpPr/>
          <p:nvPr/>
        </p:nvGrpSpPr>
        <p:grpSpPr>
          <a:xfrm>
            <a:off x="7220261" y="3803383"/>
            <a:ext cx="1949574" cy="2153390"/>
            <a:chOff x="7301356" y="3942031"/>
            <a:chExt cx="1949574" cy="2153390"/>
          </a:xfrm>
        </p:grpSpPr>
        <p:grpSp>
          <p:nvGrpSpPr>
            <p:cNvPr id="146" name="Group 145">
              <a:extLst>
                <a:ext uri="{FF2B5EF4-FFF2-40B4-BE49-F238E27FC236}">
                  <a16:creationId xmlns:a16="http://schemas.microsoft.com/office/drawing/2014/main" id="{1031FAE7-79C7-43AB-A891-3345BA6F23D3}"/>
                </a:ext>
              </a:extLst>
            </p:cNvPr>
            <p:cNvGrpSpPr/>
            <p:nvPr/>
          </p:nvGrpSpPr>
          <p:grpSpPr>
            <a:xfrm>
              <a:off x="7301356" y="5205422"/>
              <a:ext cx="1949574" cy="889999"/>
              <a:chOff x="7554275" y="2431946"/>
              <a:chExt cx="1949574" cy="889999"/>
            </a:xfrm>
          </p:grpSpPr>
          <p:sp>
            <p:nvSpPr>
              <p:cNvPr id="148" name="object 23">
                <a:extLst>
                  <a:ext uri="{FF2B5EF4-FFF2-40B4-BE49-F238E27FC236}">
                    <a16:creationId xmlns:a16="http://schemas.microsoft.com/office/drawing/2014/main" id="{87420FF3-2D3B-42D1-80F1-6B3158D30594}"/>
                  </a:ext>
                </a:extLst>
              </p:cNvPr>
              <p:cNvSpPr/>
              <p:nvPr/>
            </p:nvSpPr>
            <p:spPr>
              <a:xfrm>
                <a:off x="7554275" y="2431946"/>
                <a:ext cx="1949574" cy="889999"/>
              </a:xfrm>
              <a:custGeom>
                <a:avLst/>
                <a:gdLst/>
                <a:ahLst/>
                <a:cxnLst/>
                <a:rect l="l" t="t" r="r" b="b"/>
                <a:pathLst>
                  <a:path w="2862579" h="536575">
                    <a:moveTo>
                      <a:pt x="2824365" y="0"/>
                    </a:moveTo>
                    <a:lnTo>
                      <a:pt x="37706" y="0"/>
                    </a:lnTo>
                    <a:lnTo>
                      <a:pt x="23027" y="2962"/>
                    </a:lnTo>
                    <a:lnTo>
                      <a:pt x="11042" y="11042"/>
                    </a:lnTo>
                    <a:lnTo>
                      <a:pt x="2962" y="23027"/>
                    </a:lnTo>
                    <a:lnTo>
                      <a:pt x="0" y="37706"/>
                    </a:lnTo>
                    <a:lnTo>
                      <a:pt x="0" y="498741"/>
                    </a:lnTo>
                    <a:lnTo>
                      <a:pt x="2962" y="513420"/>
                    </a:lnTo>
                    <a:lnTo>
                      <a:pt x="11042" y="525405"/>
                    </a:lnTo>
                    <a:lnTo>
                      <a:pt x="23027" y="533485"/>
                    </a:lnTo>
                    <a:lnTo>
                      <a:pt x="37706" y="536447"/>
                    </a:lnTo>
                    <a:lnTo>
                      <a:pt x="2824365" y="536447"/>
                    </a:lnTo>
                    <a:lnTo>
                      <a:pt x="2839044" y="533485"/>
                    </a:lnTo>
                    <a:lnTo>
                      <a:pt x="2851029" y="525405"/>
                    </a:lnTo>
                    <a:lnTo>
                      <a:pt x="2859109" y="513420"/>
                    </a:lnTo>
                    <a:lnTo>
                      <a:pt x="2862072" y="498741"/>
                    </a:lnTo>
                    <a:lnTo>
                      <a:pt x="2862072" y="37706"/>
                    </a:lnTo>
                    <a:lnTo>
                      <a:pt x="2859109" y="23027"/>
                    </a:lnTo>
                    <a:lnTo>
                      <a:pt x="2851029" y="11042"/>
                    </a:lnTo>
                    <a:lnTo>
                      <a:pt x="2839044" y="2962"/>
                    </a:lnTo>
                    <a:lnTo>
                      <a:pt x="2824365" y="0"/>
                    </a:lnTo>
                    <a:close/>
                  </a:path>
                </a:pathLst>
              </a:custGeom>
              <a:solidFill>
                <a:schemeClr val="bg1">
                  <a:lumMod val="50000"/>
                  <a:alpha val="94900"/>
                </a:schemeClr>
              </a:solidFill>
            </p:spPr>
            <p:txBody>
              <a:bodyPr wrap="square" lIns="0" tIns="0" rIns="0" bIns="0" rtlCol="0"/>
              <a:lstStyle/>
              <a:p>
                <a:endParaRPr/>
              </a:p>
            </p:txBody>
          </p:sp>
          <p:sp>
            <p:nvSpPr>
              <p:cNvPr id="149" name="object 24">
                <a:extLst>
                  <a:ext uri="{FF2B5EF4-FFF2-40B4-BE49-F238E27FC236}">
                    <a16:creationId xmlns:a16="http://schemas.microsoft.com/office/drawing/2014/main" id="{59466EF9-86F1-4673-A276-0D08875CBE97}"/>
                  </a:ext>
                </a:extLst>
              </p:cNvPr>
              <p:cNvSpPr txBox="1"/>
              <p:nvPr/>
            </p:nvSpPr>
            <p:spPr>
              <a:xfrm>
                <a:off x="7595661" y="2540361"/>
                <a:ext cx="1908188" cy="684803"/>
              </a:xfrm>
              <a:prstGeom prst="rect">
                <a:avLst/>
              </a:prstGeom>
            </p:spPr>
            <p:txBody>
              <a:bodyPr vert="horz" wrap="square" lIns="0" tIns="12700" rIns="0" bIns="0" rtlCol="0">
                <a:spAutoFit/>
              </a:bodyPr>
              <a:lstStyle/>
              <a:p>
                <a:pPr marL="91440" indent="-91440">
                  <a:lnSpc>
                    <a:spcPct val="100000"/>
                  </a:lnSpc>
                  <a:spcBef>
                    <a:spcPts val="200"/>
                  </a:spcBef>
                  <a:buClr>
                    <a:schemeClr val="bg1"/>
                  </a:buClr>
                  <a:buFont typeface="Arial" panose="020B0604020202020204" pitchFamily="34" charset="0"/>
                  <a:buChar char="•"/>
                  <a:tabLst>
                    <a:tab pos="180340" algn="l"/>
                  </a:tabLst>
                </a:pPr>
                <a:r>
                  <a:rPr lang="en-US" sz="1400" spc="-10" dirty="0">
                    <a:solidFill>
                      <a:schemeClr val="bg1"/>
                    </a:solidFill>
                    <a:latin typeface="Microsoft Sans Serif"/>
                    <a:cs typeface="Microsoft Sans Serif"/>
                  </a:rPr>
                  <a:t>Since 1873</a:t>
                </a:r>
              </a:p>
              <a:p>
                <a:pPr marL="91440" indent="-91440">
                  <a:lnSpc>
                    <a:spcPct val="100000"/>
                  </a:lnSpc>
                  <a:spcBef>
                    <a:spcPts val="200"/>
                  </a:spcBef>
                  <a:buClr>
                    <a:schemeClr val="bg1"/>
                  </a:buClr>
                  <a:buFont typeface="Arial" panose="020B0604020202020204" pitchFamily="34" charset="0"/>
                  <a:buChar char="•"/>
                  <a:tabLst>
                    <a:tab pos="180340" algn="l"/>
                  </a:tabLst>
                </a:pPr>
                <a:r>
                  <a:rPr lang="en-US" sz="1400" spc="-10" dirty="0">
                    <a:solidFill>
                      <a:schemeClr val="bg1"/>
                    </a:solidFill>
                    <a:latin typeface="Microsoft Sans Serif"/>
                    <a:cs typeface="Microsoft Sans Serif"/>
                  </a:rPr>
                  <a:t>“1” medal for each 2500 graduate student</a:t>
                </a:r>
              </a:p>
            </p:txBody>
          </p:sp>
        </p:grpSp>
        <p:pic>
          <p:nvPicPr>
            <p:cNvPr id="147" name="Picture 16">
              <a:extLst>
                <a:ext uri="{FF2B5EF4-FFF2-40B4-BE49-F238E27FC236}">
                  <a16:creationId xmlns:a16="http://schemas.microsoft.com/office/drawing/2014/main" id="{55CC8CA3-06E6-4C97-88AD-C73C74195C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1039" y="3942031"/>
              <a:ext cx="1334361" cy="1188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a:extLst>
              <a:ext uri="{FF2B5EF4-FFF2-40B4-BE49-F238E27FC236}">
                <a16:creationId xmlns:a16="http://schemas.microsoft.com/office/drawing/2014/main" id="{E77B4502-13A0-4E27-85D1-BF34B4B6F4E2}"/>
              </a:ext>
            </a:extLst>
          </p:cNvPr>
          <p:cNvGrpSpPr/>
          <p:nvPr/>
        </p:nvGrpSpPr>
        <p:grpSpPr>
          <a:xfrm>
            <a:off x="7179653" y="4179398"/>
            <a:ext cx="2003914" cy="1822559"/>
            <a:chOff x="7207703" y="4384348"/>
            <a:chExt cx="2003914" cy="1822559"/>
          </a:xfrm>
        </p:grpSpPr>
        <p:grpSp>
          <p:nvGrpSpPr>
            <p:cNvPr id="65" name="Group 64">
              <a:extLst>
                <a:ext uri="{FF2B5EF4-FFF2-40B4-BE49-F238E27FC236}">
                  <a16:creationId xmlns:a16="http://schemas.microsoft.com/office/drawing/2014/main" id="{74DF5A3B-B852-4360-9745-FD3723B2088D}"/>
                </a:ext>
              </a:extLst>
            </p:cNvPr>
            <p:cNvGrpSpPr/>
            <p:nvPr/>
          </p:nvGrpSpPr>
          <p:grpSpPr>
            <a:xfrm>
              <a:off x="7300045" y="5276062"/>
              <a:ext cx="1911572" cy="930845"/>
              <a:chOff x="7554275" y="2431947"/>
              <a:chExt cx="1911572" cy="1008660"/>
            </a:xfrm>
          </p:grpSpPr>
          <p:sp>
            <p:nvSpPr>
              <p:cNvPr id="67" name="object 23">
                <a:extLst>
                  <a:ext uri="{FF2B5EF4-FFF2-40B4-BE49-F238E27FC236}">
                    <a16:creationId xmlns:a16="http://schemas.microsoft.com/office/drawing/2014/main" id="{EAD41257-0429-42E0-8177-411E0802B878}"/>
                  </a:ext>
                </a:extLst>
              </p:cNvPr>
              <p:cNvSpPr/>
              <p:nvPr/>
            </p:nvSpPr>
            <p:spPr>
              <a:xfrm>
                <a:off x="7554275" y="2431947"/>
                <a:ext cx="1911572" cy="1001484"/>
              </a:xfrm>
              <a:custGeom>
                <a:avLst/>
                <a:gdLst/>
                <a:ahLst/>
                <a:cxnLst/>
                <a:rect l="l" t="t" r="r" b="b"/>
                <a:pathLst>
                  <a:path w="2862579" h="536575">
                    <a:moveTo>
                      <a:pt x="2824365" y="0"/>
                    </a:moveTo>
                    <a:lnTo>
                      <a:pt x="37706" y="0"/>
                    </a:lnTo>
                    <a:lnTo>
                      <a:pt x="23027" y="2962"/>
                    </a:lnTo>
                    <a:lnTo>
                      <a:pt x="11042" y="11042"/>
                    </a:lnTo>
                    <a:lnTo>
                      <a:pt x="2962" y="23027"/>
                    </a:lnTo>
                    <a:lnTo>
                      <a:pt x="0" y="37706"/>
                    </a:lnTo>
                    <a:lnTo>
                      <a:pt x="0" y="498741"/>
                    </a:lnTo>
                    <a:lnTo>
                      <a:pt x="2962" y="513420"/>
                    </a:lnTo>
                    <a:lnTo>
                      <a:pt x="11042" y="525405"/>
                    </a:lnTo>
                    <a:lnTo>
                      <a:pt x="23027" y="533485"/>
                    </a:lnTo>
                    <a:lnTo>
                      <a:pt x="37706" y="536447"/>
                    </a:lnTo>
                    <a:lnTo>
                      <a:pt x="2824365" y="536447"/>
                    </a:lnTo>
                    <a:lnTo>
                      <a:pt x="2839044" y="533485"/>
                    </a:lnTo>
                    <a:lnTo>
                      <a:pt x="2851029" y="525405"/>
                    </a:lnTo>
                    <a:lnTo>
                      <a:pt x="2859109" y="513420"/>
                    </a:lnTo>
                    <a:lnTo>
                      <a:pt x="2862072" y="498741"/>
                    </a:lnTo>
                    <a:lnTo>
                      <a:pt x="2862072" y="37706"/>
                    </a:lnTo>
                    <a:lnTo>
                      <a:pt x="2859109" y="23027"/>
                    </a:lnTo>
                    <a:lnTo>
                      <a:pt x="2851029" y="11042"/>
                    </a:lnTo>
                    <a:lnTo>
                      <a:pt x="2839044" y="2962"/>
                    </a:lnTo>
                    <a:lnTo>
                      <a:pt x="2824365" y="0"/>
                    </a:lnTo>
                    <a:close/>
                  </a:path>
                </a:pathLst>
              </a:custGeom>
              <a:solidFill>
                <a:schemeClr val="bg1">
                  <a:lumMod val="50000"/>
                  <a:alpha val="94900"/>
                </a:schemeClr>
              </a:solidFill>
            </p:spPr>
            <p:txBody>
              <a:bodyPr wrap="square" lIns="0" tIns="0" rIns="0" bIns="0" rtlCol="0"/>
              <a:lstStyle/>
              <a:p>
                <a:endParaRPr/>
              </a:p>
            </p:txBody>
          </p:sp>
          <p:sp>
            <p:nvSpPr>
              <p:cNvPr id="68" name="object 24">
                <a:extLst>
                  <a:ext uri="{FF2B5EF4-FFF2-40B4-BE49-F238E27FC236}">
                    <a16:creationId xmlns:a16="http://schemas.microsoft.com/office/drawing/2014/main" id="{0CC7FDAD-308E-4CDB-9255-3EE99644ABEF}"/>
                  </a:ext>
                </a:extLst>
              </p:cNvPr>
              <p:cNvSpPr txBox="1"/>
              <p:nvPr/>
            </p:nvSpPr>
            <p:spPr>
              <a:xfrm>
                <a:off x="7595661" y="2540361"/>
                <a:ext cx="1828800" cy="900246"/>
              </a:xfrm>
              <a:prstGeom prst="rect">
                <a:avLst/>
              </a:prstGeom>
            </p:spPr>
            <p:txBody>
              <a:bodyPr vert="horz" wrap="square" lIns="0" tIns="12700" rIns="0" bIns="0" rtlCol="0">
                <a:spAutoFit/>
              </a:bodyPr>
              <a:lstStyle/>
              <a:p>
                <a:pPr>
                  <a:spcBef>
                    <a:spcPts val="200"/>
                  </a:spcBef>
                  <a:buClr>
                    <a:schemeClr val="bg1"/>
                  </a:buClr>
                  <a:tabLst>
                    <a:tab pos="180340" algn="l"/>
                  </a:tabLst>
                </a:pPr>
                <a:r>
                  <a:rPr lang="en-US" sz="1400" spc="-5" dirty="0">
                    <a:solidFill>
                      <a:srgbClr val="FFFFFF"/>
                    </a:solidFill>
                    <a:latin typeface="Microsoft Sans Serif"/>
                    <a:cs typeface="Microsoft Sans Serif"/>
                  </a:rPr>
                  <a:t>Most prestigious fellowship in Canada: 10 award in Elec. Eng. </a:t>
                </a:r>
                <a:endParaRPr lang="en-US" sz="1400" dirty="0">
                  <a:latin typeface="Microsoft Sans Serif"/>
                  <a:cs typeface="Microsoft Sans Serif"/>
                </a:endParaRPr>
              </a:p>
              <a:p>
                <a:pPr>
                  <a:lnSpc>
                    <a:spcPct val="100000"/>
                  </a:lnSpc>
                  <a:spcBef>
                    <a:spcPts val="200"/>
                  </a:spcBef>
                  <a:buClr>
                    <a:schemeClr val="bg1"/>
                  </a:buClr>
                  <a:tabLst>
                    <a:tab pos="180340" algn="l"/>
                  </a:tabLst>
                </a:pPr>
                <a:endParaRPr lang="en-US" sz="1400" spc="-10" dirty="0">
                  <a:solidFill>
                    <a:schemeClr val="bg1"/>
                  </a:solidFill>
                  <a:latin typeface="Microsoft Sans Serif"/>
                  <a:cs typeface="Microsoft Sans Serif"/>
                </a:endParaRPr>
              </a:p>
            </p:txBody>
          </p:sp>
        </p:grpSp>
        <p:pic>
          <p:nvPicPr>
            <p:cNvPr id="66" name="Picture 65">
              <a:extLst>
                <a:ext uri="{FF2B5EF4-FFF2-40B4-BE49-F238E27FC236}">
                  <a16:creationId xmlns:a16="http://schemas.microsoft.com/office/drawing/2014/main" id="{43FD8C02-FE25-466D-9B96-38DD22B780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7703" y="4384348"/>
              <a:ext cx="1946058" cy="785790"/>
            </a:xfrm>
            <a:prstGeom prst="rect">
              <a:avLst/>
            </a:prstGeom>
          </p:spPr>
        </p:pic>
      </p:grpSp>
      <p:grpSp>
        <p:nvGrpSpPr>
          <p:cNvPr id="69" name="Group 68">
            <a:extLst>
              <a:ext uri="{FF2B5EF4-FFF2-40B4-BE49-F238E27FC236}">
                <a16:creationId xmlns:a16="http://schemas.microsoft.com/office/drawing/2014/main" id="{9C23C2E0-844D-45E9-9712-A88283D81C94}"/>
              </a:ext>
            </a:extLst>
          </p:cNvPr>
          <p:cNvGrpSpPr/>
          <p:nvPr/>
        </p:nvGrpSpPr>
        <p:grpSpPr>
          <a:xfrm>
            <a:off x="7252256" y="4363602"/>
            <a:ext cx="1911572" cy="1676545"/>
            <a:chOff x="7269521" y="4590205"/>
            <a:chExt cx="1911572" cy="1676545"/>
          </a:xfrm>
        </p:grpSpPr>
        <p:grpSp>
          <p:nvGrpSpPr>
            <p:cNvPr id="72" name="Group 71">
              <a:extLst>
                <a:ext uri="{FF2B5EF4-FFF2-40B4-BE49-F238E27FC236}">
                  <a16:creationId xmlns:a16="http://schemas.microsoft.com/office/drawing/2014/main" id="{971951C3-544A-45EC-9BEB-A99DDB97D4F1}"/>
                </a:ext>
              </a:extLst>
            </p:cNvPr>
            <p:cNvGrpSpPr/>
            <p:nvPr/>
          </p:nvGrpSpPr>
          <p:grpSpPr>
            <a:xfrm>
              <a:off x="7269521" y="5266561"/>
              <a:ext cx="1911572" cy="1000189"/>
              <a:chOff x="7554275" y="2431947"/>
              <a:chExt cx="1911572" cy="1083801"/>
            </a:xfrm>
          </p:grpSpPr>
          <p:sp>
            <p:nvSpPr>
              <p:cNvPr id="74" name="object 23">
                <a:extLst>
                  <a:ext uri="{FF2B5EF4-FFF2-40B4-BE49-F238E27FC236}">
                    <a16:creationId xmlns:a16="http://schemas.microsoft.com/office/drawing/2014/main" id="{26D75283-76F6-40F9-A0D1-FC36D9448C63}"/>
                  </a:ext>
                </a:extLst>
              </p:cNvPr>
              <p:cNvSpPr/>
              <p:nvPr/>
            </p:nvSpPr>
            <p:spPr>
              <a:xfrm>
                <a:off x="7554275" y="2431947"/>
                <a:ext cx="1911572" cy="1001484"/>
              </a:xfrm>
              <a:custGeom>
                <a:avLst/>
                <a:gdLst/>
                <a:ahLst/>
                <a:cxnLst/>
                <a:rect l="l" t="t" r="r" b="b"/>
                <a:pathLst>
                  <a:path w="2862579" h="536575">
                    <a:moveTo>
                      <a:pt x="2824365" y="0"/>
                    </a:moveTo>
                    <a:lnTo>
                      <a:pt x="37706" y="0"/>
                    </a:lnTo>
                    <a:lnTo>
                      <a:pt x="23027" y="2962"/>
                    </a:lnTo>
                    <a:lnTo>
                      <a:pt x="11042" y="11042"/>
                    </a:lnTo>
                    <a:lnTo>
                      <a:pt x="2962" y="23027"/>
                    </a:lnTo>
                    <a:lnTo>
                      <a:pt x="0" y="37706"/>
                    </a:lnTo>
                    <a:lnTo>
                      <a:pt x="0" y="498741"/>
                    </a:lnTo>
                    <a:lnTo>
                      <a:pt x="2962" y="513420"/>
                    </a:lnTo>
                    <a:lnTo>
                      <a:pt x="11042" y="525405"/>
                    </a:lnTo>
                    <a:lnTo>
                      <a:pt x="23027" y="533485"/>
                    </a:lnTo>
                    <a:lnTo>
                      <a:pt x="37706" y="536447"/>
                    </a:lnTo>
                    <a:lnTo>
                      <a:pt x="2824365" y="536447"/>
                    </a:lnTo>
                    <a:lnTo>
                      <a:pt x="2839044" y="533485"/>
                    </a:lnTo>
                    <a:lnTo>
                      <a:pt x="2851029" y="525405"/>
                    </a:lnTo>
                    <a:lnTo>
                      <a:pt x="2859109" y="513420"/>
                    </a:lnTo>
                    <a:lnTo>
                      <a:pt x="2862072" y="498741"/>
                    </a:lnTo>
                    <a:lnTo>
                      <a:pt x="2862072" y="37706"/>
                    </a:lnTo>
                    <a:lnTo>
                      <a:pt x="2859109" y="23027"/>
                    </a:lnTo>
                    <a:lnTo>
                      <a:pt x="2851029" y="11042"/>
                    </a:lnTo>
                    <a:lnTo>
                      <a:pt x="2839044" y="2962"/>
                    </a:lnTo>
                    <a:lnTo>
                      <a:pt x="2824365" y="0"/>
                    </a:lnTo>
                    <a:close/>
                  </a:path>
                </a:pathLst>
              </a:custGeom>
              <a:solidFill>
                <a:schemeClr val="bg1">
                  <a:lumMod val="50000"/>
                  <a:alpha val="94900"/>
                </a:schemeClr>
              </a:solidFill>
            </p:spPr>
            <p:txBody>
              <a:bodyPr wrap="square" lIns="0" tIns="0" rIns="0" bIns="0" rtlCol="0"/>
              <a:lstStyle/>
              <a:p>
                <a:endParaRPr/>
              </a:p>
            </p:txBody>
          </p:sp>
          <p:sp>
            <p:nvSpPr>
              <p:cNvPr id="75" name="object 24">
                <a:extLst>
                  <a:ext uri="{FF2B5EF4-FFF2-40B4-BE49-F238E27FC236}">
                    <a16:creationId xmlns:a16="http://schemas.microsoft.com/office/drawing/2014/main" id="{D27A535E-554A-49CF-AADE-065E95E40770}"/>
                  </a:ext>
                </a:extLst>
              </p:cNvPr>
              <p:cNvSpPr txBox="1"/>
              <p:nvPr/>
            </p:nvSpPr>
            <p:spPr>
              <a:xfrm>
                <a:off x="7595661" y="2540245"/>
                <a:ext cx="1828800" cy="975503"/>
              </a:xfrm>
              <a:prstGeom prst="rect">
                <a:avLst/>
              </a:prstGeom>
            </p:spPr>
            <p:txBody>
              <a:bodyPr vert="horz" wrap="square" lIns="0" tIns="12700" rIns="0" bIns="0" rtlCol="0">
                <a:spAutoFit/>
              </a:bodyPr>
              <a:lstStyle/>
              <a:p>
                <a:pPr>
                  <a:spcBef>
                    <a:spcPts val="200"/>
                  </a:spcBef>
                  <a:buClr>
                    <a:schemeClr val="bg1"/>
                  </a:buClr>
                  <a:tabLst>
                    <a:tab pos="180340" algn="l"/>
                  </a:tabLst>
                </a:pPr>
                <a:r>
                  <a:rPr lang="en-US" sz="1400" spc="-5" dirty="0">
                    <a:solidFill>
                      <a:srgbClr val="FFFFFF"/>
                    </a:solidFill>
                    <a:latin typeface="Microsoft Sans Serif"/>
                    <a:cs typeface="Microsoft Sans Serif"/>
                  </a:rPr>
                  <a:t>Most prestigious fellowship in Quebec: </a:t>
                </a:r>
                <a:br>
                  <a:rPr lang="en-US" sz="1400" spc="-5" dirty="0">
                    <a:solidFill>
                      <a:srgbClr val="FFFFFF"/>
                    </a:solidFill>
                    <a:latin typeface="Microsoft Sans Serif"/>
                    <a:cs typeface="Microsoft Sans Serif"/>
                  </a:rPr>
                </a:br>
                <a:r>
                  <a:rPr lang="en-US" sz="1400" spc="-5" dirty="0">
                    <a:solidFill>
                      <a:srgbClr val="FFFFFF"/>
                    </a:solidFill>
                    <a:latin typeface="Microsoft Sans Serif"/>
                    <a:cs typeface="Microsoft Sans Serif"/>
                  </a:rPr>
                  <a:t>7 award in Elec. Eng. </a:t>
                </a:r>
                <a:endParaRPr lang="en-US" sz="1400" dirty="0">
                  <a:latin typeface="Microsoft Sans Serif"/>
                  <a:cs typeface="Microsoft Sans Serif"/>
                </a:endParaRPr>
              </a:p>
              <a:p>
                <a:pPr>
                  <a:lnSpc>
                    <a:spcPct val="100000"/>
                  </a:lnSpc>
                  <a:spcBef>
                    <a:spcPts val="200"/>
                  </a:spcBef>
                  <a:buClr>
                    <a:schemeClr val="bg1"/>
                  </a:buClr>
                  <a:tabLst>
                    <a:tab pos="180340" algn="l"/>
                  </a:tabLst>
                </a:pPr>
                <a:endParaRPr lang="en-US" sz="1400" spc="-10" dirty="0">
                  <a:solidFill>
                    <a:schemeClr val="bg1"/>
                  </a:solidFill>
                  <a:latin typeface="Microsoft Sans Serif"/>
                  <a:cs typeface="Microsoft Sans Serif"/>
                </a:endParaRPr>
              </a:p>
            </p:txBody>
          </p:sp>
        </p:grpSp>
        <p:pic>
          <p:nvPicPr>
            <p:cNvPr id="73" name="Picture 72">
              <a:extLst>
                <a:ext uri="{FF2B5EF4-FFF2-40B4-BE49-F238E27FC236}">
                  <a16:creationId xmlns:a16="http://schemas.microsoft.com/office/drawing/2014/main" id="{A94AF7E7-3495-4308-8B09-E82B8D841B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9521" y="4590205"/>
              <a:ext cx="1648648" cy="534812"/>
            </a:xfrm>
            <a:prstGeom prst="rect">
              <a:avLst/>
            </a:prstGeom>
          </p:spPr>
        </p:pic>
      </p:grpSp>
      <p:pic>
        <p:nvPicPr>
          <p:cNvPr id="1034" name="Picture 10" descr="École Polytechnique de Montréal (Canada)">
            <a:extLst>
              <a:ext uri="{FF2B5EF4-FFF2-40B4-BE49-F238E27FC236}">
                <a16:creationId xmlns:a16="http://schemas.microsoft.com/office/drawing/2014/main" id="{E183301D-3B10-41CF-921A-1859CEA102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5200" y="3943192"/>
            <a:ext cx="2445746" cy="13587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F58EAC5-D261-4D05-8ED3-A4DE32A744AC}"/>
              </a:ext>
            </a:extLst>
          </p:cNvPr>
          <p:cNvSpPr>
            <a:spLocks noGrp="1"/>
          </p:cNvSpPr>
          <p:nvPr>
            <p:ph type="title"/>
          </p:nvPr>
        </p:nvSpPr>
        <p:spPr/>
        <p:txBody>
          <a:bodyPr/>
          <a:lstStyle/>
          <a:p>
            <a:r>
              <a:rPr lang="en-US" dirty="0"/>
              <a:t>Career Path </a:t>
            </a:r>
            <a:br>
              <a:rPr lang="en-US" dirty="0"/>
            </a:br>
            <a:endParaRPr lang="en-US" sz="2400" dirty="0">
              <a:solidFill>
                <a:srgbClr val="92D05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Slide Number Placeholder 2"/>
          <p:cNvSpPr>
            <a:spLocks noGrp="1"/>
          </p:cNvSpPr>
          <p:nvPr>
            <p:ph type="sldNum" sz="quarter" idx="7"/>
          </p:nvPr>
        </p:nvSpPr>
        <p:spPr>
          <a:xfrm>
            <a:off x="9102973" y="6432114"/>
            <a:ext cx="2804160" cy="3429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3</a:t>
            </a:fld>
            <a:endParaRPr lang="en-US" dirty="0"/>
          </a:p>
        </p:txBody>
      </p:sp>
      <p:sp>
        <p:nvSpPr>
          <p:cNvPr id="14" name="object 19">
            <a:extLst>
              <a:ext uri="{FF2B5EF4-FFF2-40B4-BE49-F238E27FC236}">
                <a16:creationId xmlns:a16="http://schemas.microsoft.com/office/drawing/2014/main" id="{FBDBF834-41B6-4449-80C1-0C03BFA84483}"/>
              </a:ext>
            </a:extLst>
          </p:cNvPr>
          <p:cNvSpPr txBox="1"/>
          <p:nvPr/>
        </p:nvSpPr>
        <p:spPr>
          <a:xfrm>
            <a:off x="1837884" y="1654532"/>
            <a:ext cx="5123861" cy="2052485"/>
          </a:xfrm>
          <a:prstGeom prst="rect">
            <a:avLst/>
          </a:prstGeom>
        </p:spPr>
        <p:txBody>
          <a:bodyPr vert="horz" wrap="square" lIns="0" tIns="51435" rIns="0" bIns="0" rtlCol="0">
            <a:spAutoFit/>
          </a:bodyPr>
          <a:lstStyle/>
          <a:p>
            <a:pPr marL="12700">
              <a:lnSpc>
                <a:spcPct val="100000"/>
              </a:lnSpc>
              <a:spcBef>
                <a:spcPts val="405"/>
              </a:spcBef>
            </a:pPr>
            <a:r>
              <a:rPr lang="en-US" sz="2400" spc="-5" dirty="0">
                <a:solidFill>
                  <a:srgbClr val="0D4861"/>
                </a:solidFill>
                <a:latin typeface="Microsoft Sans Serif"/>
                <a:cs typeface="Microsoft Sans Serif"/>
              </a:rPr>
              <a:t>Education and Research Experience</a:t>
            </a:r>
            <a:endParaRPr sz="2400" dirty="0">
              <a:latin typeface="Microsoft Sans Serif"/>
              <a:cs typeface="Microsoft Sans Serif"/>
            </a:endParaRPr>
          </a:p>
          <a:p>
            <a:pPr marL="180340" indent="-167640">
              <a:lnSpc>
                <a:spcPct val="100000"/>
              </a:lnSpc>
              <a:spcBef>
                <a:spcPts val="200"/>
              </a:spcBef>
              <a:buClr>
                <a:srgbClr val="5EBEB8"/>
              </a:buClr>
              <a:buFont typeface="Arial"/>
              <a:buChar char="•"/>
              <a:tabLst>
                <a:tab pos="180340" algn="l"/>
              </a:tabLst>
            </a:pPr>
            <a:r>
              <a:rPr lang="en-US" sz="1600" spc="-10" dirty="0">
                <a:solidFill>
                  <a:srgbClr val="7E7E7E"/>
                </a:solidFill>
                <a:latin typeface="Microsoft Sans Serif"/>
                <a:cs typeface="Microsoft Sans Serif"/>
              </a:rPr>
              <a:t>Assistant Professor</a:t>
            </a:r>
          </a:p>
          <a:p>
            <a:pPr marL="12700">
              <a:lnSpc>
                <a:spcPct val="100000"/>
              </a:lnSpc>
              <a:spcBef>
                <a:spcPts val="200"/>
              </a:spcBef>
              <a:buClr>
                <a:srgbClr val="5EBEB8"/>
              </a:buClr>
              <a:tabLst>
                <a:tab pos="180340" algn="l"/>
              </a:tabLst>
            </a:pPr>
            <a:r>
              <a:rPr lang="en-US" sz="1600" spc="-10" dirty="0">
                <a:solidFill>
                  <a:srgbClr val="7E7E7E"/>
                </a:solidFill>
                <a:latin typeface="Microsoft Sans Serif"/>
                <a:cs typeface="Microsoft Sans Serif"/>
              </a:rPr>
              <a:t>      EE Department (July 2022-present)</a:t>
            </a:r>
          </a:p>
          <a:p>
            <a:pPr marL="180340" indent="-167640">
              <a:lnSpc>
                <a:spcPct val="100000"/>
              </a:lnSpc>
              <a:spcBef>
                <a:spcPts val="200"/>
              </a:spcBef>
              <a:buClr>
                <a:srgbClr val="5EBEB8"/>
              </a:buClr>
              <a:buFont typeface="Arial"/>
              <a:buChar char="•"/>
              <a:tabLst>
                <a:tab pos="180340" algn="l"/>
              </a:tabLst>
            </a:pPr>
            <a:r>
              <a:rPr lang="en-US" sz="1600" spc="-10" dirty="0">
                <a:solidFill>
                  <a:srgbClr val="7E7E7E"/>
                </a:solidFill>
                <a:latin typeface="Microsoft Sans Serif"/>
                <a:cs typeface="Microsoft Sans Serif"/>
              </a:rPr>
              <a:t>Postdoctoral fellow </a:t>
            </a:r>
          </a:p>
          <a:p>
            <a:pPr marL="469900" lvl="1">
              <a:spcBef>
                <a:spcPts val="200"/>
              </a:spcBef>
              <a:buClr>
                <a:srgbClr val="5EBEB8"/>
              </a:buClr>
              <a:tabLst>
                <a:tab pos="180340" algn="l"/>
              </a:tabLst>
            </a:pPr>
            <a:r>
              <a:rPr lang="en-US" sz="1600" spc="-10" dirty="0">
                <a:solidFill>
                  <a:srgbClr val="7E7E7E"/>
                </a:solidFill>
                <a:latin typeface="Microsoft Sans Serif"/>
                <a:cs typeface="Microsoft Sans Serif"/>
              </a:rPr>
              <a:t>LIDS at MIT (January 2020 - December 2021)</a:t>
            </a:r>
          </a:p>
          <a:p>
            <a:pPr marL="180340" indent="-167640">
              <a:lnSpc>
                <a:spcPct val="100000"/>
              </a:lnSpc>
              <a:spcBef>
                <a:spcPts val="190"/>
              </a:spcBef>
              <a:buClr>
                <a:srgbClr val="5EBEB8"/>
              </a:buClr>
              <a:buFont typeface="Arial"/>
              <a:buChar char="•"/>
              <a:tabLst>
                <a:tab pos="180340" algn="l"/>
              </a:tabLst>
            </a:pPr>
            <a:r>
              <a:rPr lang="en-US" sz="1600" spc="-10" dirty="0">
                <a:solidFill>
                  <a:srgbClr val="7E7E7E"/>
                </a:solidFill>
                <a:latin typeface="Microsoft Sans Serif"/>
                <a:cs typeface="Microsoft Sans Serif"/>
              </a:rPr>
              <a:t>PhD in Electrical and Computer engineering</a:t>
            </a:r>
          </a:p>
          <a:p>
            <a:pPr marL="469900" lvl="1">
              <a:spcBef>
                <a:spcPts val="190"/>
              </a:spcBef>
              <a:buClr>
                <a:srgbClr val="5EBEB8"/>
              </a:buClr>
              <a:tabLst>
                <a:tab pos="180340" algn="l"/>
              </a:tabLst>
            </a:pPr>
            <a:r>
              <a:rPr lang="en-US" sz="1600" spc="-10" dirty="0">
                <a:solidFill>
                  <a:srgbClr val="7E7E7E"/>
                </a:solidFill>
                <a:latin typeface="Microsoft Sans Serif"/>
                <a:cs typeface="Microsoft Sans Serif"/>
              </a:rPr>
              <a:t>Concordia University (January 2016 - October 2019)</a:t>
            </a:r>
          </a:p>
        </p:txBody>
      </p:sp>
      <p:sp>
        <p:nvSpPr>
          <p:cNvPr id="15" name="object 20">
            <a:extLst>
              <a:ext uri="{FF2B5EF4-FFF2-40B4-BE49-F238E27FC236}">
                <a16:creationId xmlns:a16="http://schemas.microsoft.com/office/drawing/2014/main" id="{6C81F733-10D7-428D-BE78-12C74DEB4962}"/>
              </a:ext>
            </a:extLst>
          </p:cNvPr>
          <p:cNvSpPr/>
          <p:nvPr/>
        </p:nvSpPr>
        <p:spPr>
          <a:xfrm flipH="1">
            <a:off x="1537007" y="3914342"/>
            <a:ext cx="103614" cy="2743200"/>
          </a:xfrm>
          <a:custGeom>
            <a:avLst/>
            <a:gdLst/>
            <a:ahLst/>
            <a:cxnLst/>
            <a:rect l="l" t="t" r="r" b="b"/>
            <a:pathLst>
              <a:path h="998854">
                <a:moveTo>
                  <a:pt x="0" y="0"/>
                </a:moveTo>
                <a:lnTo>
                  <a:pt x="0" y="998550"/>
                </a:lnTo>
              </a:path>
            </a:pathLst>
          </a:custGeom>
          <a:ln w="38100">
            <a:solidFill>
              <a:srgbClr val="BEBEBE"/>
            </a:solidFill>
          </a:ln>
        </p:spPr>
        <p:txBody>
          <a:bodyPr wrap="square" lIns="0" tIns="0" rIns="0" bIns="0" rtlCol="0"/>
          <a:lstStyle/>
          <a:p>
            <a:endParaRPr/>
          </a:p>
        </p:txBody>
      </p:sp>
      <p:sp>
        <p:nvSpPr>
          <p:cNvPr id="16" name="object 22">
            <a:extLst>
              <a:ext uri="{FF2B5EF4-FFF2-40B4-BE49-F238E27FC236}">
                <a16:creationId xmlns:a16="http://schemas.microsoft.com/office/drawing/2014/main" id="{0094EE29-EDB8-4AFB-80EA-72AD15C36AC4}"/>
              </a:ext>
            </a:extLst>
          </p:cNvPr>
          <p:cNvSpPr/>
          <p:nvPr/>
        </p:nvSpPr>
        <p:spPr>
          <a:xfrm flipH="1">
            <a:off x="1585818" y="1688739"/>
            <a:ext cx="45719" cy="1828800"/>
          </a:xfrm>
          <a:custGeom>
            <a:avLst/>
            <a:gdLst/>
            <a:ahLst/>
            <a:cxnLst/>
            <a:rect l="l" t="t" r="r" b="b"/>
            <a:pathLst>
              <a:path h="972185">
                <a:moveTo>
                  <a:pt x="0" y="0"/>
                </a:moveTo>
                <a:lnTo>
                  <a:pt x="0" y="971829"/>
                </a:lnTo>
              </a:path>
            </a:pathLst>
          </a:custGeom>
          <a:ln w="38100">
            <a:solidFill>
              <a:srgbClr val="BEBEBE"/>
            </a:solidFill>
          </a:ln>
        </p:spPr>
        <p:txBody>
          <a:bodyPr wrap="square" lIns="0" tIns="0" rIns="0" bIns="0" rtlCol="0"/>
          <a:lstStyle/>
          <a:p>
            <a:endParaRPr/>
          </a:p>
        </p:txBody>
      </p:sp>
      <p:sp>
        <p:nvSpPr>
          <p:cNvPr id="22" name="object 27">
            <a:extLst>
              <a:ext uri="{FF2B5EF4-FFF2-40B4-BE49-F238E27FC236}">
                <a16:creationId xmlns:a16="http://schemas.microsoft.com/office/drawing/2014/main" id="{A455125F-F0D3-4057-8167-712459AD343C}"/>
              </a:ext>
            </a:extLst>
          </p:cNvPr>
          <p:cNvSpPr txBox="1"/>
          <p:nvPr/>
        </p:nvSpPr>
        <p:spPr>
          <a:xfrm>
            <a:off x="1837883" y="3806730"/>
            <a:ext cx="5442359" cy="2898870"/>
          </a:xfrm>
          <a:prstGeom prst="rect">
            <a:avLst/>
          </a:prstGeom>
        </p:spPr>
        <p:txBody>
          <a:bodyPr vert="horz" wrap="square" lIns="0" tIns="51435" rIns="0" bIns="0" rtlCol="0">
            <a:spAutoFit/>
          </a:bodyPr>
          <a:lstStyle/>
          <a:p>
            <a:pPr marL="12700">
              <a:lnSpc>
                <a:spcPct val="100000"/>
              </a:lnSpc>
              <a:spcBef>
                <a:spcPts val="405"/>
              </a:spcBef>
            </a:pPr>
            <a:r>
              <a:rPr lang="en-US" sz="2400" spc="-5" dirty="0">
                <a:solidFill>
                  <a:srgbClr val="0D4861"/>
                </a:solidFill>
                <a:latin typeface="Microsoft Sans Serif"/>
                <a:cs typeface="Microsoft Sans Serif"/>
              </a:rPr>
              <a:t>Awards </a:t>
            </a:r>
            <a:endParaRPr sz="2400" dirty="0">
              <a:latin typeface="Microsoft Sans Serif"/>
              <a:cs typeface="Microsoft Sans Serif"/>
            </a:endParaRPr>
          </a:p>
          <a:p>
            <a:pPr marL="180340" indent="-167640">
              <a:lnSpc>
                <a:spcPct val="100000"/>
              </a:lnSpc>
              <a:spcBef>
                <a:spcPts val="200"/>
              </a:spcBef>
              <a:buClr>
                <a:srgbClr val="5EBEB8"/>
              </a:buClr>
              <a:buFont typeface="Arial"/>
              <a:buChar char="•"/>
              <a:tabLst>
                <a:tab pos="180340" algn="l"/>
              </a:tabLst>
            </a:pPr>
            <a:r>
              <a:rPr lang="en-US" sz="1600" spc="-10" dirty="0">
                <a:solidFill>
                  <a:srgbClr val="7E7E7E"/>
                </a:solidFill>
                <a:latin typeface="Microsoft Sans Serif"/>
                <a:cs typeface="Microsoft Sans Serif"/>
              </a:rPr>
              <a:t>Governor General Gold Medal</a:t>
            </a:r>
            <a:endParaRPr sz="1600" dirty="0">
              <a:latin typeface="Microsoft Sans Serif"/>
              <a:cs typeface="Microsoft Sans Serif"/>
            </a:endParaRPr>
          </a:p>
          <a:p>
            <a:pPr marL="180340" marR="5080" indent="-167640">
              <a:lnSpc>
                <a:spcPts val="1800"/>
              </a:lnSpc>
              <a:spcBef>
                <a:spcPts val="350"/>
              </a:spcBef>
              <a:buClr>
                <a:srgbClr val="5EBEB8"/>
              </a:buClr>
              <a:buFont typeface="Arial"/>
              <a:buChar char="•"/>
              <a:tabLst>
                <a:tab pos="180340" algn="l"/>
              </a:tabLst>
            </a:pPr>
            <a:r>
              <a:rPr lang="en-US" sz="1600" spc="-10" dirty="0">
                <a:solidFill>
                  <a:srgbClr val="7E7E7E"/>
                </a:solidFill>
                <a:latin typeface="Microsoft Sans Serif"/>
                <a:cs typeface="Microsoft Sans Serif"/>
              </a:rPr>
              <a:t>Valedictorian of the School of Engineering </a:t>
            </a:r>
          </a:p>
          <a:p>
            <a:pPr marL="180340" marR="5080" indent="-167640">
              <a:lnSpc>
                <a:spcPts val="1800"/>
              </a:lnSpc>
              <a:spcBef>
                <a:spcPts val="350"/>
              </a:spcBef>
              <a:buClr>
                <a:srgbClr val="5EBEB8"/>
              </a:buClr>
              <a:buFont typeface="Arial"/>
              <a:buChar char="•"/>
              <a:tabLst>
                <a:tab pos="180340" algn="l"/>
              </a:tabLst>
            </a:pPr>
            <a:r>
              <a:rPr lang="en-US" sz="1600" spc="-10" dirty="0">
                <a:solidFill>
                  <a:srgbClr val="7E7E7E"/>
                </a:solidFill>
                <a:latin typeface="Microsoft Sans Serif"/>
                <a:cs typeface="Microsoft Sans Serif"/>
              </a:rPr>
              <a:t>MSCA-PF</a:t>
            </a:r>
          </a:p>
          <a:p>
            <a:pPr marL="180340" marR="5080" indent="-167640">
              <a:lnSpc>
                <a:spcPts val="1800"/>
              </a:lnSpc>
              <a:spcBef>
                <a:spcPts val="350"/>
              </a:spcBef>
              <a:buClr>
                <a:srgbClr val="5EBEB8"/>
              </a:buClr>
              <a:buFont typeface="Arial"/>
              <a:buChar char="•"/>
              <a:tabLst>
                <a:tab pos="180340" algn="l"/>
              </a:tabLst>
            </a:pPr>
            <a:r>
              <a:rPr lang="en-US" sz="1600" spc="-10" dirty="0">
                <a:solidFill>
                  <a:srgbClr val="7E7E7E"/>
                </a:solidFill>
                <a:latin typeface="Microsoft Sans Serif"/>
                <a:cs typeface="Microsoft Sans Serif"/>
              </a:rPr>
              <a:t>NSERC Fellowships (90,000$)</a:t>
            </a:r>
          </a:p>
          <a:p>
            <a:pPr marL="180340" marR="5080" indent="-167640">
              <a:lnSpc>
                <a:spcPts val="1800"/>
              </a:lnSpc>
              <a:spcBef>
                <a:spcPts val="350"/>
              </a:spcBef>
              <a:buClr>
                <a:srgbClr val="5EBEB8"/>
              </a:buClr>
              <a:buFont typeface="Arial"/>
              <a:buChar char="•"/>
              <a:tabLst>
                <a:tab pos="180340" algn="l"/>
              </a:tabLst>
            </a:pPr>
            <a:r>
              <a:rPr lang="en-US" sz="1600" spc="-10" dirty="0">
                <a:solidFill>
                  <a:srgbClr val="7E7E7E"/>
                </a:solidFill>
                <a:latin typeface="Microsoft Sans Serif"/>
                <a:cs typeface="Microsoft Sans Serif"/>
              </a:rPr>
              <a:t>FQRNT Fellowship (110,000$)</a:t>
            </a:r>
          </a:p>
          <a:p>
            <a:pPr marL="180340" marR="5080" indent="-167640">
              <a:lnSpc>
                <a:spcPts val="1800"/>
              </a:lnSpc>
              <a:spcBef>
                <a:spcPts val="350"/>
              </a:spcBef>
              <a:buClr>
                <a:srgbClr val="5EBEB8"/>
              </a:buClr>
              <a:buFont typeface="Arial"/>
              <a:buChar char="•"/>
              <a:tabLst>
                <a:tab pos="180340" algn="l"/>
              </a:tabLst>
            </a:pPr>
            <a:r>
              <a:rPr lang="en-US" sz="1600" spc="-5" dirty="0">
                <a:solidFill>
                  <a:srgbClr val="7E7E7E"/>
                </a:solidFill>
                <a:latin typeface="Microsoft Sans Serif"/>
                <a:cs typeface="Microsoft Sans Serif"/>
              </a:rPr>
              <a:t>FQRNT doctoral scholarship (60,000$)</a:t>
            </a:r>
          </a:p>
          <a:p>
            <a:pPr marL="180340" marR="5080" indent="-167640">
              <a:lnSpc>
                <a:spcPts val="1800"/>
              </a:lnSpc>
              <a:spcBef>
                <a:spcPts val="350"/>
              </a:spcBef>
              <a:buClr>
                <a:srgbClr val="5EBEB8"/>
              </a:buClr>
              <a:buFont typeface="Arial"/>
              <a:buChar char="•"/>
              <a:tabLst>
                <a:tab pos="180340" algn="l"/>
              </a:tabLst>
            </a:pPr>
            <a:r>
              <a:rPr lang="en-US" sz="1600" spc="-5" dirty="0">
                <a:solidFill>
                  <a:srgbClr val="7E7E7E"/>
                </a:solidFill>
                <a:latin typeface="Microsoft Sans Serif"/>
                <a:cs typeface="Microsoft Sans Serif"/>
              </a:rPr>
              <a:t>Pervasive and Smart Wireless Applications </a:t>
            </a:r>
            <a:br>
              <a:rPr lang="en-US" sz="1600" spc="-5" dirty="0">
                <a:solidFill>
                  <a:srgbClr val="7E7E7E"/>
                </a:solidFill>
                <a:latin typeface="Microsoft Sans Serif"/>
                <a:cs typeface="Microsoft Sans Serif"/>
              </a:rPr>
            </a:br>
            <a:r>
              <a:rPr lang="en-US" sz="1600" spc="-5" dirty="0">
                <a:solidFill>
                  <a:srgbClr val="7E7E7E"/>
                </a:solidFill>
                <a:latin typeface="Microsoft Sans Serif"/>
                <a:cs typeface="Microsoft Sans Serif"/>
              </a:rPr>
              <a:t>for the Digital Economy (21,000$)</a:t>
            </a:r>
          </a:p>
          <a:p>
            <a:pPr marL="180340" marR="5080" indent="-167640">
              <a:lnSpc>
                <a:spcPts val="1800"/>
              </a:lnSpc>
              <a:spcBef>
                <a:spcPts val="350"/>
              </a:spcBef>
              <a:buClr>
                <a:srgbClr val="5EBEB8"/>
              </a:buClr>
              <a:buFont typeface="Arial"/>
              <a:buChar char="•"/>
              <a:tabLst>
                <a:tab pos="180340" algn="l"/>
              </a:tabLst>
            </a:pPr>
            <a:r>
              <a:rPr lang="en-US" sz="1600" spc="-5" dirty="0">
                <a:solidFill>
                  <a:srgbClr val="7E7E7E"/>
                </a:solidFill>
                <a:latin typeface="Microsoft Sans Serif"/>
                <a:cs typeface="Microsoft Sans Serif"/>
              </a:rPr>
              <a:t>Over 1.35M$ of grants</a:t>
            </a:r>
          </a:p>
        </p:txBody>
      </p:sp>
      <p:grpSp>
        <p:nvGrpSpPr>
          <p:cNvPr id="9" name="Graphic 7" descr="Graduation cap">
            <a:extLst>
              <a:ext uri="{FF2B5EF4-FFF2-40B4-BE49-F238E27FC236}">
                <a16:creationId xmlns:a16="http://schemas.microsoft.com/office/drawing/2014/main" id="{1610DE08-0AC3-4515-99A8-EC72E68D3EA2}"/>
              </a:ext>
            </a:extLst>
          </p:cNvPr>
          <p:cNvGrpSpPr/>
          <p:nvPr/>
        </p:nvGrpSpPr>
        <p:grpSpPr>
          <a:xfrm>
            <a:off x="457200" y="1600200"/>
            <a:ext cx="914400" cy="914400"/>
            <a:chOff x="720758" y="1949811"/>
            <a:chExt cx="914400" cy="914400"/>
          </a:xfrm>
          <a:solidFill>
            <a:srgbClr val="0070C0"/>
          </a:solidFill>
        </p:grpSpPr>
        <p:sp>
          <p:nvSpPr>
            <p:cNvPr id="10" name="Freeform: Shape 9">
              <a:extLst>
                <a:ext uri="{FF2B5EF4-FFF2-40B4-BE49-F238E27FC236}">
                  <a16:creationId xmlns:a16="http://schemas.microsoft.com/office/drawing/2014/main" id="{3EC6622A-89E4-42F1-9D84-DCDA6560E937}"/>
                </a:ext>
              </a:extLst>
            </p:cNvPr>
            <p:cNvSpPr/>
            <p:nvPr/>
          </p:nvSpPr>
          <p:spPr>
            <a:xfrm>
              <a:off x="911258" y="2419393"/>
              <a:ext cx="533400" cy="216217"/>
            </a:xfrm>
            <a:custGeom>
              <a:avLst/>
              <a:gdLst>
                <a:gd name="connsiteX0" fmla="*/ 0 w 533400"/>
                <a:gd name="connsiteY0" fmla="*/ 0 h 216217"/>
                <a:gd name="connsiteX1" fmla="*/ 0 w 533400"/>
                <a:gd name="connsiteY1" fmla="*/ 111443 h 216217"/>
                <a:gd name="connsiteX2" fmla="*/ 266700 w 533400"/>
                <a:gd name="connsiteY2" fmla="*/ 216218 h 216217"/>
                <a:gd name="connsiteX3" fmla="*/ 533400 w 533400"/>
                <a:gd name="connsiteY3" fmla="*/ 111443 h 216217"/>
                <a:gd name="connsiteX4" fmla="*/ 533400 w 533400"/>
                <a:gd name="connsiteY4" fmla="*/ 0 h 216217"/>
                <a:gd name="connsiteX5" fmla="*/ 266700 w 533400"/>
                <a:gd name="connsiteY5" fmla="*/ 94298 h 216217"/>
                <a:gd name="connsiteX6" fmla="*/ 0 w 533400"/>
                <a:gd name="connsiteY6" fmla="*/ 0 h 21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00" h="216217">
                  <a:moveTo>
                    <a:pt x="0" y="0"/>
                  </a:moveTo>
                  <a:lnTo>
                    <a:pt x="0" y="111443"/>
                  </a:lnTo>
                  <a:cubicBezTo>
                    <a:pt x="0" y="163830"/>
                    <a:pt x="119063" y="216218"/>
                    <a:pt x="266700" y="216218"/>
                  </a:cubicBezTo>
                  <a:cubicBezTo>
                    <a:pt x="414338" y="216218"/>
                    <a:pt x="533400" y="163830"/>
                    <a:pt x="533400" y="111443"/>
                  </a:cubicBezTo>
                  <a:lnTo>
                    <a:pt x="533400" y="0"/>
                  </a:lnTo>
                  <a:lnTo>
                    <a:pt x="266700" y="94298"/>
                  </a:lnTo>
                  <a:lnTo>
                    <a:pt x="0"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B65B82-70E1-4543-B3BD-3FF3CD133D34}"/>
                </a:ext>
              </a:extLst>
            </p:cNvPr>
            <p:cNvSpPr/>
            <p:nvPr/>
          </p:nvSpPr>
          <p:spPr>
            <a:xfrm>
              <a:off x="762668" y="2178411"/>
              <a:ext cx="830579" cy="361950"/>
            </a:xfrm>
            <a:custGeom>
              <a:avLst/>
              <a:gdLst>
                <a:gd name="connsiteX0" fmla="*/ 415290 w 830579"/>
                <a:gd name="connsiteY0" fmla="*/ 294323 h 361950"/>
                <a:gd name="connsiteX1" fmla="*/ 830580 w 830579"/>
                <a:gd name="connsiteY1" fmla="*/ 148590 h 361950"/>
                <a:gd name="connsiteX2" fmla="*/ 415290 w 830579"/>
                <a:gd name="connsiteY2" fmla="*/ 0 h 361950"/>
                <a:gd name="connsiteX3" fmla="*/ 0 w 830579"/>
                <a:gd name="connsiteY3" fmla="*/ 148590 h 361950"/>
                <a:gd name="connsiteX4" fmla="*/ 53340 w 830579"/>
                <a:gd name="connsiteY4" fmla="*/ 167640 h 361950"/>
                <a:gd name="connsiteX5" fmla="*/ 53340 w 830579"/>
                <a:gd name="connsiteY5" fmla="*/ 342900 h 361950"/>
                <a:gd name="connsiteX6" fmla="*/ 72390 w 830579"/>
                <a:gd name="connsiteY6" fmla="*/ 361950 h 361950"/>
                <a:gd name="connsiteX7" fmla="*/ 91440 w 830579"/>
                <a:gd name="connsiteY7" fmla="*/ 342900 h 361950"/>
                <a:gd name="connsiteX8" fmla="*/ 91440 w 830579"/>
                <a:gd name="connsiteY8" fmla="*/ 180975 h 361950"/>
                <a:gd name="connsiteX9" fmla="*/ 415290 w 830579"/>
                <a:gd name="connsiteY9" fmla="*/ 294323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0579" h="361950">
                  <a:moveTo>
                    <a:pt x="415290" y="294323"/>
                  </a:moveTo>
                  <a:lnTo>
                    <a:pt x="830580" y="148590"/>
                  </a:lnTo>
                  <a:lnTo>
                    <a:pt x="415290" y="0"/>
                  </a:lnTo>
                  <a:lnTo>
                    <a:pt x="0" y="148590"/>
                  </a:lnTo>
                  <a:lnTo>
                    <a:pt x="53340" y="167640"/>
                  </a:lnTo>
                  <a:lnTo>
                    <a:pt x="53340" y="342900"/>
                  </a:lnTo>
                  <a:cubicBezTo>
                    <a:pt x="53340" y="353378"/>
                    <a:pt x="61912" y="361950"/>
                    <a:pt x="72390" y="361950"/>
                  </a:cubicBezTo>
                  <a:cubicBezTo>
                    <a:pt x="82868" y="361950"/>
                    <a:pt x="91440" y="353378"/>
                    <a:pt x="91440" y="342900"/>
                  </a:cubicBezTo>
                  <a:lnTo>
                    <a:pt x="91440" y="180975"/>
                  </a:lnTo>
                  <a:lnTo>
                    <a:pt x="415290" y="294323"/>
                  </a:lnTo>
                  <a:close/>
                </a:path>
              </a:pathLst>
            </a:custGeom>
            <a:grpFill/>
            <a:ln w="9525" cap="flat">
              <a:noFill/>
              <a:prstDash val="solid"/>
              <a:miter/>
            </a:ln>
          </p:spPr>
          <p:txBody>
            <a:bodyPr rtlCol="0" anchor="ctr"/>
            <a:lstStyle/>
            <a:p>
              <a:endParaRPr lang="en-US"/>
            </a:p>
          </p:txBody>
        </p:sp>
      </p:grpSp>
      <p:grpSp>
        <p:nvGrpSpPr>
          <p:cNvPr id="30" name="Graphic 27" descr="Medal">
            <a:extLst>
              <a:ext uri="{FF2B5EF4-FFF2-40B4-BE49-F238E27FC236}">
                <a16:creationId xmlns:a16="http://schemas.microsoft.com/office/drawing/2014/main" id="{B677D000-E5DA-4C4B-843B-584DDFED3812}"/>
              </a:ext>
            </a:extLst>
          </p:cNvPr>
          <p:cNvGrpSpPr/>
          <p:nvPr/>
        </p:nvGrpSpPr>
        <p:grpSpPr>
          <a:xfrm>
            <a:off x="591064" y="3999542"/>
            <a:ext cx="543877" cy="748665"/>
            <a:chOff x="854622" y="4121937"/>
            <a:chExt cx="543877" cy="748665"/>
          </a:xfrm>
          <a:solidFill>
            <a:srgbClr val="0070C0"/>
          </a:solidFill>
        </p:grpSpPr>
        <p:sp>
          <p:nvSpPr>
            <p:cNvPr id="31" name="Freeform: Shape 30">
              <a:extLst>
                <a:ext uri="{FF2B5EF4-FFF2-40B4-BE49-F238E27FC236}">
                  <a16:creationId xmlns:a16="http://schemas.microsoft.com/office/drawing/2014/main" id="{01675F4F-455A-4DB8-B1E7-92D0FEADF118}"/>
                </a:ext>
              </a:extLst>
            </p:cNvPr>
            <p:cNvSpPr/>
            <p:nvPr/>
          </p:nvSpPr>
          <p:spPr>
            <a:xfrm>
              <a:off x="1013690" y="4547705"/>
              <a:ext cx="224789" cy="225742"/>
            </a:xfrm>
            <a:custGeom>
              <a:avLst/>
              <a:gdLst>
                <a:gd name="connsiteX0" fmla="*/ 112395 w 224789"/>
                <a:gd name="connsiteY0" fmla="*/ 0 h 225742"/>
                <a:gd name="connsiteX1" fmla="*/ 0 w 224789"/>
                <a:gd name="connsiteY1" fmla="*/ 112395 h 225742"/>
                <a:gd name="connsiteX2" fmla="*/ 112395 w 224789"/>
                <a:gd name="connsiteY2" fmla="*/ 225742 h 225742"/>
                <a:gd name="connsiteX3" fmla="*/ 224790 w 224789"/>
                <a:gd name="connsiteY3" fmla="*/ 113348 h 225742"/>
                <a:gd name="connsiteX4" fmla="*/ 112395 w 224789"/>
                <a:gd name="connsiteY4" fmla="*/ 0 h 225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89" h="225742">
                  <a:moveTo>
                    <a:pt x="112395" y="0"/>
                  </a:moveTo>
                  <a:cubicBezTo>
                    <a:pt x="50482" y="0"/>
                    <a:pt x="0" y="50482"/>
                    <a:pt x="0" y="112395"/>
                  </a:cubicBezTo>
                  <a:cubicBezTo>
                    <a:pt x="0" y="174307"/>
                    <a:pt x="50482" y="225742"/>
                    <a:pt x="112395" y="225742"/>
                  </a:cubicBezTo>
                  <a:cubicBezTo>
                    <a:pt x="174308" y="225742"/>
                    <a:pt x="224790" y="175260"/>
                    <a:pt x="224790" y="113348"/>
                  </a:cubicBezTo>
                  <a:cubicBezTo>
                    <a:pt x="224790" y="51435"/>
                    <a:pt x="174308" y="0"/>
                    <a:pt x="112395" y="0"/>
                  </a:cubicBezTo>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AF895F2-6426-4590-AF87-278705B33DF4}"/>
                </a:ext>
              </a:extLst>
            </p:cNvPr>
            <p:cNvSpPr/>
            <p:nvPr/>
          </p:nvSpPr>
          <p:spPr>
            <a:xfrm>
              <a:off x="916535" y="4451502"/>
              <a:ext cx="419100" cy="419100"/>
            </a:xfrm>
            <a:custGeom>
              <a:avLst/>
              <a:gdLst>
                <a:gd name="connsiteX0" fmla="*/ 209550 w 419100"/>
                <a:gd name="connsiteY0" fmla="*/ 0 h 419100"/>
                <a:gd name="connsiteX1" fmla="*/ 0 w 419100"/>
                <a:gd name="connsiteY1" fmla="*/ 209550 h 419100"/>
                <a:gd name="connsiteX2" fmla="*/ 209550 w 419100"/>
                <a:gd name="connsiteY2" fmla="*/ 419100 h 419100"/>
                <a:gd name="connsiteX3" fmla="*/ 419100 w 419100"/>
                <a:gd name="connsiteY3" fmla="*/ 209550 h 419100"/>
                <a:gd name="connsiteX4" fmla="*/ 209550 w 419100"/>
                <a:gd name="connsiteY4" fmla="*/ 0 h 419100"/>
                <a:gd name="connsiteX5" fmla="*/ 209550 w 419100"/>
                <a:gd name="connsiteY5" fmla="*/ 361950 h 419100"/>
                <a:gd name="connsiteX6" fmla="*/ 57150 w 419100"/>
                <a:gd name="connsiteY6" fmla="*/ 209550 h 419100"/>
                <a:gd name="connsiteX7" fmla="*/ 209550 w 419100"/>
                <a:gd name="connsiteY7" fmla="*/ 57150 h 419100"/>
                <a:gd name="connsiteX8" fmla="*/ 361950 w 419100"/>
                <a:gd name="connsiteY8" fmla="*/ 209550 h 419100"/>
                <a:gd name="connsiteX9" fmla="*/ 209550 w 419100"/>
                <a:gd name="connsiteY9" fmla="*/ 36195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100" h="419100">
                  <a:moveTo>
                    <a:pt x="209550" y="0"/>
                  </a:moveTo>
                  <a:cubicBezTo>
                    <a:pt x="94298" y="0"/>
                    <a:pt x="0" y="94298"/>
                    <a:pt x="0" y="209550"/>
                  </a:cubicBezTo>
                  <a:cubicBezTo>
                    <a:pt x="0" y="324803"/>
                    <a:pt x="94298" y="419100"/>
                    <a:pt x="209550" y="419100"/>
                  </a:cubicBezTo>
                  <a:cubicBezTo>
                    <a:pt x="324803" y="419100"/>
                    <a:pt x="419100" y="324803"/>
                    <a:pt x="419100" y="209550"/>
                  </a:cubicBezTo>
                  <a:cubicBezTo>
                    <a:pt x="419100" y="94298"/>
                    <a:pt x="324803" y="0"/>
                    <a:pt x="209550" y="0"/>
                  </a:cubicBezTo>
                  <a:moveTo>
                    <a:pt x="209550" y="361950"/>
                  </a:moveTo>
                  <a:cubicBezTo>
                    <a:pt x="125730" y="361950"/>
                    <a:pt x="57150" y="293370"/>
                    <a:pt x="57150" y="209550"/>
                  </a:cubicBezTo>
                  <a:cubicBezTo>
                    <a:pt x="57150" y="125730"/>
                    <a:pt x="125730" y="57150"/>
                    <a:pt x="209550" y="57150"/>
                  </a:cubicBezTo>
                  <a:cubicBezTo>
                    <a:pt x="293370" y="57150"/>
                    <a:pt x="361950" y="125730"/>
                    <a:pt x="361950" y="209550"/>
                  </a:cubicBezTo>
                  <a:cubicBezTo>
                    <a:pt x="361950" y="293370"/>
                    <a:pt x="293370" y="361950"/>
                    <a:pt x="209550" y="361950"/>
                  </a:cubicBezTo>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81745FC-27FE-4348-B666-4C22B7CE4643}"/>
                </a:ext>
              </a:extLst>
            </p:cNvPr>
            <p:cNvSpPr/>
            <p:nvPr/>
          </p:nvSpPr>
          <p:spPr>
            <a:xfrm>
              <a:off x="1177520" y="4121937"/>
              <a:ext cx="220979" cy="344805"/>
            </a:xfrm>
            <a:custGeom>
              <a:avLst/>
              <a:gdLst>
                <a:gd name="connsiteX0" fmla="*/ 0 w 220979"/>
                <a:gd name="connsiteY0" fmla="*/ 296228 h 344805"/>
                <a:gd name="connsiteX1" fmla="*/ 103823 w 220979"/>
                <a:gd name="connsiteY1" fmla="*/ 344805 h 344805"/>
                <a:gd name="connsiteX2" fmla="*/ 220980 w 220979"/>
                <a:gd name="connsiteY2" fmla="*/ 80010 h 344805"/>
                <a:gd name="connsiteX3" fmla="*/ 167640 w 220979"/>
                <a:gd name="connsiteY3" fmla="*/ 0 h 344805"/>
                <a:gd name="connsiteX4" fmla="*/ 133350 w 220979"/>
                <a:gd name="connsiteY4" fmla="*/ 0 h 344805"/>
                <a:gd name="connsiteX5" fmla="*/ 59055 w 220979"/>
                <a:gd name="connsiteY5" fmla="*/ 162878 h 344805"/>
                <a:gd name="connsiteX6" fmla="*/ 0 w 220979"/>
                <a:gd name="connsiteY6" fmla="*/ 296228 h 34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79" h="344805">
                  <a:moveTo>
                    <a:pt x="0" y="296228"/>
                  </a:moveTo>
                  <a:cubicBezTo>
                    <a:pt x="38100" y="304800"/>
                    <a:pt x="73342" y="320993"/>
                    <a:pt x="103823" y="344805"/>
                  </a:cubicBezTo>
                  <a:lnTo>
                    <a:pt x="220980" y="80010"/>
                  </a:lnTo>
                  <a:lnTo>
                    <a:pt x="167640" y="0"/>
                  </a:lnTo>
                  <a:lnTo>
                    <a:pt x="133350" y="0"/>
                  </a:lnTo>
                  <a:lnTo>
                    <a:pt x="59055" y="162878"/>
                  </a:lnTo>
                  <a:lnTo>
                    <a:pt x="0" y="296228"/>
                  </a:ln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295D3AAD-F18B-4450-B5E8-80D56B1B389F}"/>
                </a:ext>
              </a:extLst>
            </p:cNvPr>
            <p:cNvSpPr/>
            <p:nvPr/>
          </p:nvSpPr>
          <p:spPr>
            <a:xfrm>
              <a:off x="854622" y="4121937"/>
              <a:ext cx="220027" cy="344805"/>
            </a:xfrm>
            <a:custGeom>
              <a:avLst/>
              <a:gdLst>
                <a:gd name="connsiteX0" fmla="*/ 220027 w 220027"/>
                <a:gd name="connsiteY0" fmla="*/ 296228 h 344805"/>
                <a:gd name="connsiteX1" fmla="*/ 160973 w 220027"/>
                <a:gd name="connsiteY1" fmla="*/ 162878 h 344805"/>
                <a:gd name="connsiteX2" fmla="*/ 86678 w 220027"/>
                <a:gd name="connsiteY2" fmla="*/ 0 h 344805"/>
                <a:gd name="connsiteX3" fmla="*/ 52388 w 220027"/>
                <a:gd name="connsiteY3" fmla="*/ 0 h 344805"/>
                <a:gd name="connsiteX4" fmla="*/ 0 w 220027"/>
                <a:gd name="connsiteY4" fmla="*/ 80010 h 344805"/>
                <a:gd name="connsiteX5" fmla="*/ 117157 w 220027"/>
                <a:gd name="connsiteY5" fmla="*/ 344805 h 344805"/>
                <a:gd name="connsiteX6" fmla="*/ 220027 w 220027"/>
                <a:gd name="connsiteY6" fmla="*/ 296228 h 34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27" h="344805">
                  <a:moveTo>
                    <a:pt x="220027" y="296228"/>
                  </a:moveTo>
                  <a:lnTo>
                    <a:pt x="160973" y="162878"/>
                  </a:lnTo>
                  <a:lnTo>
                    <a:pt x="86678" y="0"/>
                  </a:lnTo>
                  <a:lnTo>
                    <a:pt x="52388" y="0"/>
                  </a:lnTo>
                  <a:lnTo>
                    <a:pt x="0" y="80010"/>
                  </a:lnTo>
                  <a:lnTo>
                    <a:pt x="117157" y="344805"/>
                  </a:lnTo>
                  <a:cubicBezTo>
                    <a:pt x="146685" y="321945"/>
                    <a:pt x="181927" y="304800"/>
                    <a:pt x="220027" y="296228"/>
                  </a:cubicBezTo>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9B0914D-0D7C-45A0-8F07-9543D80E200F}"/>
                </a:ext>
              </a:extLst>
            </p:cNvPr>
            <p:cNvSpPr/>
            <p:nvPr/>
          </p:nvSpPr>
          <p:spPr>
            <a:xfrm>
              <a:off x="983210" y="4122890"/>
              <a:ext cx="285750" cy="114299"/>
            </a:xfrm>
            <a:custGeom>
              <a:avLst/>
              <a:gdLst>
                <a:gd name="connsiteX0" fmla="*/ 233363 w 285750"/>
                <a:gd name="connsiteY0" fmla="*/ 114300 h 114299"/>
                <a:gd name="connsiteX1" fmla="*/ 285750 w 285750"/>
                <a:gd name="connsiteY1" fmla="*/ 0 h 114299"/>
                <a:gd name="connsiteX2" fmla="*/ 0 w 285750"/>
                <a:gd name="connsiteY2" fmla="*/ 0 h 114299"/>
                <a:gd name="connsiteX3" fmla="*/ 52388 w 285750"/>
                <a:gd name="connsiteY3" fmla="*/ 114300 h 114299"/>
              </a:gdLst>
              <a:ahLst/>
              <a:cxnLst>
                <a:cxn ang="0">
                  <a:pos x="connsiteX0" y="connsiteY0"/>
                </a:cxn>
                <a:cxn ang="0">
                  <a:pos x="connsiteX1" y="connsiteY1"/>
                </a:cxn>
                <a:cxn ang="0">
                  <a:pos x="connsiteX2" y="connsiteY2"/>
                </a:cxn>
                <a:cxn ang="0">
                  <a:pos x="connsiteX3" y="connsiteY3"/>
                </a:cxn>
              </a:cxnLst>
              <a:rect l="l" t="t" r="r" b="b"/>
              <a:pathLst>
                <a:path w="285750" h="114299">
                  <a:moveTo>
                    <a:pt x="233363" y="114300"/>
                  </a:moveTo>
                  <a:lnTo>
                    <a:pt x="285750" y="0"/>
                  </a:lnTo>
                  <a:lnTo>
                    <a:pt x="0" y="0"/>
                  </a:lnTo>
                  <a:lnTo>
                    <a:pt x="52388" y="114300"/>
                  </a:lnTo>
                  <a:close/>
                </a:path>
              </a:pathLst>
            </a:custGeom>
            <a:grpFill/>
            <a:ln w="9525" cap="flat">
              <a:noFill/>
              <a:prstDash val="solid"/>
              <a:miter/>
            </a:ln>
          </p:spPr>
          <p:txBody>
            <a:bodyPr rtlCol="0" anchor="ctr"/>
            <a:lstStyle/>
            <a:p>
              <a:endParaRPr lang="en-US"/>
            </a:p>
          </p:txBody>
        </p:sp>
      </p:grpSp>
      <p:sp>
        <p:nvSpPr>
          <p:cNvPr id="79" name="object 2">
            <a:extLst>
              <a:ext uri="{FF2B5EF4-FFF2-40B4-BE49-F238E27FC236}">
                <a16:creationId xmlns:a16="http://schemas.microsoft.com/office/drawing/2014/main" id="{7287DB94-D75A-44C7-8E60-AC483051005F}"/>
              </a:ext>
            </a:extLst>
          </p:cNvPr>
          <p:cNvSpPr txBox="1"/>
          <p:nvPr/>
        </p:nvSpPr>
        <p:spPr>
          <a:xfrm>
            <a:off x="11152889" y="7737692"/>
            <a:ext cx="57150" cy="115570"/>
          </a:xfrm>
          <a:prstGeom prst="rect">
            <a:avLst/>
          </a:prstGeom>
        </p:spPr>
        <p:txBody>
          <a:bodyPr vert="horz" wrap="square" lIns="0" tIns="0" rIns="0" bIns="0" rtlCol="0">
            <a:spAutoFit/>
          </a:bodyPr>
          <a:lstStyle/>
          <a:p>
            <a:pPr>
              <a:lnSpc>
                <a:spcPts val="900"/>
              </a:lnSpc>
            </a:pPr>
            <a:r>
              <a:rPr sz="800" dirty="0">
                <a:solidFill>
                  <a:srgbClr val="7E7E7E"/>
                </a:solidFill>
                <a:latin typeface="Microsoft Sans Serif"/>
                <a:cs typeface="Microsoft Sans Serif"/>
              </a:rPr>
              <a:t>5</a:t>
            </a:r>
            <a:endParaRPr sz="800">
              <a:latin typeface="Microsoft Sans Serif"/>
              <a:cs typeface="Microsoft Sans Serif"/>
            </a:endParaRPr>
          </a:p>
        </p:txBody>
      </p:sp>
      <p:pic>
        <p:nvPicPr>
          <p:cNvPr id="13" name="Picture 12">
            <a:extLst>
              <a:ext uri="{FF2B5EF4-FFF2-40B4-BE49-F238E27FC236}">
                <a16:creationId xmlns:a16="http://schemas.microsoft.com/office/drawing/2014/main" id="{B0267374-F20B-41DE-963A-580B03D809AF}"/>
              </a:ext>
            </a:extLst>
          </p:cNvPr>
          <p:cNvPicPr>
            <a:picLocks noChangeAspect="1"/>
          </p:cNvPicPr>
          <p:nvPr/>
        </p:nvPicPr>
        <p:blipFill>
          <a:blip r:embed="rId7"/>
          <a:stretch>
            <a:fillRect/>
          </a:stretch>
        </p:blipFill>
        <p:spPr>
          <a:xfrm>
            <a:off x="9603657" y="1542773"/>
            <a:ext cx="1978743" cy="1484058"/>
          </a:xfrm>
          <a:prstGeom prst="rect">
            <a:avLst/>
          </a:prstGeom>
        </p:spPr>
      </p:pic>
      <p:grpSp>
        <p:nvGrpSpPr>
          <p:cNvPr id="19" name="Group 18">
            <a:extLst>
              <a:ext uri="{FF2B5EF4-FFF2-40B4-BE49-F238E27FC236}">
                <a16:creationId xmlns:a16="http://schemas.microsoft.com/office/drawing/2014/main" id="{26B20177-14EF-4484-9C6D-B226F20ADA41}"/>
              </a:ext>
            </a:extLst>
          </p:cNvPr>
          <p:cNvGrpSpPr/>
          <p:nvPr/>
        </p:nvGrpSpPr>
        <p:grpSpPr>
          <a:xfrm>
            <a:off x="9453070" y="1334938"/>
            <a:ext cx="2481356" cy="2424211"/>
            <a:chOff x="9405844" y="1546319"/>
            <a:chExt cx="2481356" cy="2424211"/>
          </a:xfrm>
        </p:grpSpPr>
        <p:pic>
          <p:nvPicPr>
            <p:cNvPr id="18" name="Picture 17">
              <a:extLst>
                <a:ext uri="{FF2B5EF4-FFF2-40B4-BE49-F238E27FC236}">
                  <a16:creationId xmlns:a16="http://schemas.microsoft.com/office/drawing/2014/main" id="{9E69FC4B-3D68-420B-84CD-E2A872A7AD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05844" y="1546319"/>
              <a:ext cx="2481356" cy="1063438"/>
            </a:xfrm>
            <a:prstGeom prst="rect">
              <a:avLst/>
            </a:prstGeom>
          </p:spPr>
        </p:pic>
        <p:sp>
          <p:nvSpPr>
            <p:cNvPr id="62" name="object 23">
              <a:extLst>
                <a:ext uri="{FF2B5EF4-FFF2-40B4-BE49-F238E27FC236}">
                  <a16:creationId xmlns:a16="http://schemas.microsoft.com/office/drawing/2014/main" id="{2DAA1CDC-6767-4BD7-888B-001734128BAC}"/>
                </a:ext>
              </a:extLst>
            </p:cNvPr>
            <p:cNvSpPr/>
            <p:nvPr/>
          </p:nvSpPr>
          <p:spPr>
            <a:xfrm>
              <a:off x="9644653" y="2383876"/>
              <a:ext cx="1911572" cy="1586654"/>
            </a:xfrm>
            <a:custGeom>
              <a:avLst/>
              <a:gdLst/>
              <a:ahLst/>
              <a:cxnLst/>
              <a:rect l="l" t="t" r="r" b="b"/>
              <a:pathLst>
                <a:path w="2862579" h="536575">
                  <a:moveTo>
                    <a:pt x="2824365" y="0"/>
                  </a:moveTo>
                  <a:lnTo>
                    <a:pt x="37706" y="0"/>
                  </a:lnTo>
                  <a:lnTo>
                    <a:pt x="23027" y="2962"/>
                  </a:lnTo>
                  <a:lnTo>
                    <a:pt x="11042" y="11042"/>
                  </a:lnTo>
                  <a:lnTo>
                    <a:pt x="2962" y="23027"/>
                  </a:lnTo>
                  <a:lnTo>
                    <a:pt x="0" y="37706"/>
                  </a:lnTo>
                  <a:lnTo>
                    <a:pt x="0" y="498741"/>
                  </a:lnTo>
                  <a:lnTo>
                    <a:pt x="2962" y="513420"/>
                  </a:lnTo>
                  <a:lnTo>
                    <a:pt x="11042" y="525405"/>
                  </a:lnTo>
                  <a:lnTo>
                    <a:pt x="23027" y="533485"/>
                  </a:lnTo>
                  <a:lnTo>
                    <a:pt x="37706" y="536447"/>
                  </a:lnTo>
                  <a:lnTo>
                    <a:pt x="2824365" y="536447"/>
                  </a:lnTo>
                  <a:lnTo>
                    <a:pt x="2839044" y="533485"/>
                  </a:lnTo>
                  <a:lnTo>
                    <a:pt x="2851029" y="525405"/>
                  </a:lnTo>
                  <a:lnTo>
                    <a:pt x="2859109" y="513420"/>
                  </a:lnTo>
                  <a:lnTo>
                    <a:pt x="2862072" y="498741"/>
                  </a:lnTo>
                  <a:lnTo>
                    <a:pt x="2862072" y="37706"/>
                  </a:lnTo>
                  <a:lnTo>
                    <a:pt x="2859109" y="23027"/>
                  </a:lnTo>
                  <a:lnTo>
                    <a:pt x="2851029" y="11042"/>
                  </a:lnTo>
                  <a:lnTo>
                    <a:pt x="2839044" y="2962"/>
                  </a:lnTo>
                  <a:lnTo>
                    <a:pt x="2824365" y="0"/>
                  </a:lnTo>
                  <a:close/>
                </a:path>
              </a:pathLst>
            </a:custGeom>
            <a:solidFill>
              <a:schemeClr val="bg1">
                <a:lumMod val="50000"/>
                <a:alpha val="94900"/>
              </a:schemeClr>
            </a:solidFill>
          </p:spPr>
          <p:txBody>
            <a:bodyPr wrap="square" lIns="0" tIns="0" rIns="0" bIns="0" rtlCol="0"/>
            <a:lstStyle/>
            <a:p>
              <a:endParaRPr/>
            </a:p>
          </p:txBody>
        </p:sp>
        <p:sp>
          <p:nvSpPr>
            <p:cNvPr id="64" name="object 24">
              <a:extLst>
                <a:ext uri="{FF2B5EF4-FFF2-40B4-BE49-F238E27FC236}">
                  <a16:creationId xmlns:a16="http://schemas.microsoft.com/office/drawing/2014/main" id="{7AD6CFAB-BF58-4827-8780-5743A2D79F62}"/>
                </a:ext>
              </a:extLst>
            </p:cNvPr>
            <p:cNvSpPr txBox="1"/>
            <p:nvPr/>
          </p:nvSpPr>
          <p:spPr>
            <a:xfrm>
              <a:off x="9738175" y="2451717"/>
              <a:ext cx="1828800" cy="1382430"/>
            </a:xfrm>
            <a:prstGeom prst="rect">
              <a:avLst/>
            </a:prstGeom>
          </p:spPr>
          <p:txBody>
            <a:bodyPr vert="horz" wrap="square" lIns="0" tIns="12700" rIns="0" bIns="0" rtlCol="0">
              <a:spAutoFit/>
            </a:bodyPr>
            <a:lstStyle/>
            <a:p>
              <a:pPr marL="180340" indent="-167640">
                <a:lnSpc>
                  <a:spcPct val="100000"/>
                </a:lnSpc>
                <a:spcBef>
                  <a:spcPts val="200"/>
                </a:spcBef>
                <a:buClr>
                  <a:schemeClr val="bg1"/>
                </a:buClr>
                <a:buFont typeface="Arial"/>
                <a:buChar char="•"/>
                <a:tabLst>
                  <a:tab pos="180340" algn="l"/>
                </a:tabLst>
              </a:pPr>
              <a:r>
                <a:rPr lang="en-US" sz="1400" spc="-10" dirty="0">
                  <a:solidFill>
                    <a:schemeClr val="bg1"/>
                  </a:solidFill>
                  <a:latin typeface="Microsoft Sans Serif"/>
                  <a:cs typeface="Microsoft Sans Serif"/>
                </a:rPr>
                <a:t>Duration: 8 months</a:t>
              </a:r>
              <a:endParaRPr lang="en-US" sz="1400" dirty="0">
                <a:solidFill>
                  <a:schemeClr val="bg1"/>
                </a:solidFill>
                <a:latin typeface="Microsoft Sans Serif"/>
                <a:cs typeface="Microsoft Sans Serif"/>
              </a:endParaRPr>
            </a:p>
            <a:p>
              <a:pPr marL="180340" indent="-167640">
                <a:lnSpc>
                  <a:spcPct val="100000"/>
                </a:lnSpc>
                <a:spcBef>
                  <a:spcPts val="190"/>
                </a:spcBef>
                <a:buClr>
                  <a:schemeClr val="bg1"/>
                </a:buClr>
                <a:buFont typeface="Arial"/>
                <a:buChar char="•"/>
                <a:tabLst>
                  <a:tab pos="180340" algn="l"/>
                </a:tabLst>
              </a:pPr>
              <a:r>
                <a:rPr lang="en-US" sz="1400" spc="-10" dirty="0">
                  <a:solidFill>
                    <a:schemeClr val="bg1"/>
                  </a:solidFill>
                  <a:latin typeface="Microsoft Sans Serif"/>
                  <a:cs typeface="Microsoft Sans Serif"/>
                </a:rPr>
                <a:t>Projects:</a:t>
              </a:r>
            </a:p>
            <a:p>
              <a:pPr marL="274320" lvl="1" indent="-91440">
                <a:spcBef>
                  <a:spcPts val="190"/>
                </a:spcBef>
                <a:buClr>
                  <a:schemeClr val="bg1"/>
                </a:buClr>
                <a:buFont typeface="Microsoft Sans Serif" panose="020B0604020202020204" pitchFamily="34" charset="0"/>
                <a:buChar char="-"/>
                <a:tabLst>
                  <a:tab pos="180340" algn="l"/>
                </a:tabLst>
              </a:pPr>
              <a:r>
                <a:rPr lang="en-US" sz="1400" spc="-10" dirty="0">
                  <a:solidFill>
                    <a:schemeClr val="bg1"/>
                  </a:solidFill>
                  <a:latin typeface="Microsoft Sans Serif"/>
                  <a:cs typeface="Microsoft Sans Serif"/>
                </a:rPr>
                <a:t>Physical-layer security</a:t>
              </a:r>
            </a:p>
            <a:p>
              <a:pPr marL="274320" lvl="1" indent="-91440">
                <a:spcBef>
                  <a:spcPts val="190"/>
                </a:spcBef>
                <a:buClr>
                  <a:schemeClr val="bg1"/>
                </a:buClr>
                <a:buFont typeface="Microsoft Sans Serif" panose="020B0604020202020204" pitchFamily="34" charset="0"/>
                <a:buChar char="-"/>
                <a:tabLst>
                  <a:tab pos="180340" algn="l"/>
                </a:tabLst>
              </a:pPr>
              <a:r>
                <a:rPr lang="en-US" sz="1400" spc="-10" dirty="0">
                  <a:solidFill>
                    <a:schemeClr val="bg1"/>
                  </a:solidFill>
                  <a:latin typeface="Microsoft Sans Serif"/>
                  <a:cs typeface="Microsoft Sans Serif"/>
                </a:rPr>
                <a:t>Self-organizing network</a:t>
              </a:r>
            </a:p>
          </p:txBody>
        </p:sp>
      </p:grpSp>
      <p:pic>
        <p:nvPicPr>
          <p:cNvPr id="1036" name="Picture 12" descr="Home - ideasdesign">
            <a:extLst>
              <a:ext uri="{FF2B5EF4-FFF2-40B4-BE49-F238E27FC236}">
                <a16:creationId xmlns:a16="http://schemas.microsoft.com/office/drawing/2014/main" id="{9CDF6E40-2A1D-41F0-86AF-A195594613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02835" y="4340421"/>
            <a:ext cx="1633875" cy="10872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3D Molecular printers - Nanogrande Canada">
            <a:extLst>
              <a:ext uri="{FF2B5EF4-FFF2-40B4-BE49-F238E27FC236}">
                <a16:creationId xmlns:a16="http://schemas.microsoft.com/office/drawing/2014/main" id="{44AA720A-ADD6-4EF4-A81A-37AA5D1AB2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00904" y="5697104"/>
            <a:ext cx="1941868" cy="97093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CE2859A4-886A-4CD4-9C5A-F421D7B761BD}"/>
              </a:ext>
            </a:extLst>
          </p:cNvPr>
          <p:cNvGrpSpPr/>
          <p:nvPr/>
        </p:nvGrpSpPr>
        <p:grpSpPr>
          <a:xfrm>
            <a:off x="7379335" y="1055843"/>
            <a:ext cx="2277707" cy="2310231"/>
            <a:chOff x="7308966" y="1507603"/>
            <a:chExt cx="2277707" cy="2310231"/>
          </a:xfrm>
        </p:grpSpPr>
        <p:pic>
          <p:nvPicPr>
            <p:cNvPr id="6" name="Picture 5">
              <a:extLst>
                <a:ext uri="{FF2B5EF4-FFF2-40B4-BE49-F238E27FC236}">
                  <a16:creationId xmlns:a16="http://schemas.microsoft.com/office/drawing/2014/main" id="{1B8E60F4-705A-4DD6-A223-B81E3E729E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8966" y="1507603"/>
              <a:ext cx="2277707" cy="1518471"/>
            </a:xfrm>
            <a:prstGeom prst="rect">
              <a:avLst/>
            </a:prstGeom>
          </p:spPr>
        </p:pic>
        <p:sp>
          <p:nvSpPr>
            <p:cNvPr id="70" name="object 23">
              <a:extLst>
                <a:ext uri="{FF2B5EF4-FFF2-40B4-BE49-F238E27FC236}">
                  <a16:creationId xmlns:a16="http://schemas.microsoft.com/office/drawing/2014/main" id="{69446DF0-2707-4FBF-B805-430FDCB9B3FD}"/>
                </a:ext>
              </a:extLst>
            </p:cNvPr>
            <p:cNvSpPr/>
            <p:nvPr/>
          </p:nvSpPr>
          <p:spPr>
            <a:xfrm>
              <a:off x="7492034" y="2481687"/>
              <a:ext cx="1911572" cy="1336147"/>
            </a:xfrm>
            <a:custGeom>
              <a:avLst/>
              <a:gdLst/>
              <a:ahLst/>
              <a:cxnLst/>
              <a:rect l="l" t="t" r="r" b="b"/>
              <a:pathLst>
                <a:path w="2862579" h="536575">
                  <a:moveTo>
                    <a:pt x="2824365" y="0"/>
                  </a:moveTo>
                  <a:lnTo>
                    <a:pt x="37706" y="0"/>
                  </a:lnTo>
                  <a:lnTo>
                    <a:pt x="23027" y="2962"/>
                  </a:lnTo>
                  <a:lnTo>
                    <a:pt x="11042" y="11042"/>
                  </a:lnTo>
                  <a:lnTo>
                    <a:pt x="2962" y="23027"/>
                  </a:lnTo>
                  <a:lnTo>
                    <a:pt x="0" y="37706"/>
                  </a:lnTo>
                  <a:lnTo>
                    <a:pt x="0" y="498741"/>
                  </a:lnTo>
                  <a:lnTo>
                    <a:pt x="2962" y="513420"/>
                  </a:lnTo>
                  <a:lnTo>
                    <a:pt x="11042" y="525405"/>
                  </a:lnTo>
                  <a:lnTo>
                    <a:pt x="23027" y="533485"/>
                  </a:lnTo>
                  <a:lnTo>
                    <a:pt x="37706" y="536447"/>
                  </a:lnTo>
                  <a:lnTo>
                    <a:pt x="2824365" y="536447"/>
                  </a:lnTo>
                  <a:lnTo>
                    <a:pt x="2839044" y="533485"/>
                  </a:lnTo>
                  <a:lnTo>
                    <a:pt x="2851029" y="525405"/>
                  </a:lnTo>
                  <a:lnTo>
                    <a:pt x="2859109" y="513420"/>
                  </a:lnTo>
                  <a:lnTo>
                    <a:pt x="2862072" y="498741"/>
                  </a:lnTo>
                  <a:lnTo>
                    <a:pt x="2862072" y="37706"/>
                  </a:lnTo>
                  <a:lnTo>
                    <a:pt x="2859109" y="23027"/>
                  </a:lnTo>
                  <a:lnTo>
                    <a:pt x="2851029" y="11042"/>
                  </a:lnTo>
                  <a:lnTo>
                    <a:pt x="2839044" y="2962"/>
                  </a:lnTo>
                  <a:lnTo>
                    <a:pt x="2824365" y="0"/>
                  </a:lnTo>
                  <a:close/>
                </a:path>
              </a:pathLst>
            </a:custGeom>
            <a:solidFill>
              <a:schemeClr val="bg1">
                <a:lumMod val="50000"/>
                <a:alpha val="94900"/>
              </a:schemeClr>
            </a:solidFill>
          </p:spPr>
          <p:txBody>
            <a:bodyPr wrap="square" lIns="0" tIns="0" rIns="0" bIns="0" rtlCol="0"/>
            <a:lstStyle/>
            <a:p>
              <a:endParaRPr/>
            </a:p>
          </p:txBody>
        </p:sp>
        <p:sp>
          <p:nvSpPr>
            <p:cNvPr id="71" name="object 24">
              <a:extLst>
                <a:ext uri="{FF2B5EF4-FFF2-40B4-BE49-F238E27FC236}">
                  <a16:creationId xmlns:a16="http://schemas.microsoft.com/office/drawing/2014/main" id="{9F293A51-2090-485F-A786-A6B106A83E0E}"/>
                </a:ext>
              </a:extLst>
            </p:cNvPr>
            <p:cNvSpPr txBox="1"/>
            <p:nvPr/>
          </p:nvSpPr>
          <p:spPr>
            <a:xfrm>
              <a:off x="7595661" y="2540361"/>
              <a:ext cx="1828800" cy="1166986"/>
            </a:xfrm>
            <a:prstGeom prst="rect">
              <a:avLst/>
            </a:prstGeom>
          </p:spPr>
          <p:txBody>
            <a:bodyPr vert="horz" wrap="square" lIns="0" tIns="12700" rIns="0" bIns="0" rtlCol="0">
              <a:spAutoFit/>
            </a:bodyPr>
            <a:lstStyle/>
            <a:p>
              <a:pPr marL="180340" indent="-167640">
                <a:lnSpc>
                  <a:spcPct val="100000"/>
                </a:lnSpc>
                <a:spcBef>
                  <a:spcPts val="200"/>
                </a:spcBef>
                <a:buClr>
                  <a:schemeClr val="bg1"/>
                </a:buClr>
                <a:buFont typeface="Arial"/>
                <a:buChar char="•"/>
                <a:tabLst>
                  <a:tab pos="180340" algn="l"/>
                </a:tabLst>
              </a:pPr>
              <a:r>
                <a:rPr lang="en-US" sz="1400" spc="-10" dirty="0">
                  <a:solidFill>
                    <a:schemeClr val="bg1"/>
                  </a:solidFill>
                  <a:latin typeface="Microsoft Sans Serif"/>
                  <a:cs typeface="Microsoft Sans Serif"/>
                </a:rPr>
                <a:t>Duration: 6 months</a:t>
              </a:r>
              <a:endParaRPr lang="en-US" sz="1400" dirty="0">
                <a:solidFill>
                  <a:schemeClr val="bg1"/>
                </a:solidFill>
                <a:latin typeface="Microsoft Sans Serif"/>
                <a:cs typeface="Microsoft Sans Serif"/>
              </a:endParaRPr>
            </a:p>
            <a:p>
              <a:pPr marL="180340" indent="-167640">
                <a:lnSpc>
                  <a:spcPct val="100000"/>
                </a:lnSpc>
                <a:spcBef>
                  <a:spcPts val="190"/>
                </a:spcBef>
                <a:buClr>
                  <a:schemeClr val="bg1"/>
                </a:buClr>
                <a:buFont typeface="Arial"/>
                <a:buChar char="•"/>
                <a:tabLst>
                  <a:tab pos="180340" algn="l"/>
                </a:tabLst>
              </a:pPr>
              <a:r>
                <a:rPr lang="en-US" sz="1400" spc="-10" dirty="0">
                  <a:solidFill>
                    <a:schemeClr val="bg1"/>
                  </a:solidFill>
                  <a:latin typeface="Microsoft Sans Serif"/>
                  <a:cs typeface="Microsoft Sans Serif"/>
                </a:rPr>
                <a:t>Projects:</a:t>
              </a:r>
            </a:p>
            <a:p>
              <a:pPr marL="274320" lvl="1" indent="-91440">
                <a:spcBef>
                  <a:spcPts val="190"/>
                </a:spcBef>
                <a:buClr>
                  <a:schemeClr val="bg1"/>
                </a:buClr>
                <a:buFont typeface="Microsoft Sans Serif" panose="020B0604020202020204" pitchFamily="34" charset="0"/>
                <a:buChar char="-"/>
                <a:tabLst>
                  <a:tab pos="180340" algn="l"/>
                </a:tabLst>
              </a:pPr>
              <a:r>
                <a:rPr lang="en-US" sz="1400" spc="-10" dirty="0" err="1">
                  <a:solidFill>
                    <a:schemeClr val="bg1"/>
                  </a:solidFill>
                  <a:latin typeface="Microsoft Sans Serif"/>
                  <a:cs typeface="Microsoft Sans Serif"/>
                </a:rPr>
                <a:t>mmWave</a:t>
              </a:r>
              <a:endParaRPr lang="en-US" sz="1400" spc="-10" dirty="0">
                <a:solidFill>
                  <a:schemeClr val="bg1"/>
                </a:solidFill>
                <a:latin typeface="Microsoft Sans Serif"/>
                <a:cs typeface="Microsoft Sans Serif"/>
              </a:endParaRPr>
            </a:p>
            <a:p>
              <a:pPr marL="274320" lvl="1" indent="-91440">
                <a:spcBef>
                  <a:spcPts val="190"/>
                </a:spcBef>
                <a:buClr>
                  <a:schemeClr val="bg1"/>
                </a:buClr>
                <a:buFont typeface="Microsoft Sans Serif" panose="020B0604020202020204" pitchFamily="34" charset="0"/>
                <a:buChar char="-"/>
                <a:tabLst>
                  <a:tab pos="180340" algn="l"/>
                </a:tabLst>
              </a:pPr>
              <a:r>
                <a:rPr lang="en-US" sz="1400" spc="-10" dirty="0">
                  <a:solidFill>
                    <a:schemeClr val="bg1"/>
                  </a:solidFill>
                  <a:latin typeface="Microsoft Sans Serif"/>
                  <a:cs typeface="Microsoft Sans Serif"/>
                </a:rPr>
                <a:t>Self-organizing network</a:t>
              </a:r>
            </a:p>
          </p:txBody>
        </p:sp>
      </p:grpSp>
      <p:grpSp>
        <p:nvGrpSpPr>
          <p:cNvPr id="140" name="Group 139">
            <a:extLst>
              <a:ext uri="{FF2B5EF4-FFF2-40B4-BE49-F238E27FC236}">
                <a16:creationId xmlns:a16="http://schemas.microsoft.com/office/drawing/2014/main" id="{BA7E5BF2-137D-43B3-B945-639DCFE89856}"/>
              </a:ext>
            </a:extLst>
          </p:cNvPr>
          <p:cNvGrpSpPr/>
          <p:nvPr/>
        </p:nvGrpSpPr>
        <p:grpSpPr>
          <a:xfrm>
            <a:off x="8575174" y="3571311"/>
            <a:ext cx="2285931" cy="2210844"/>
            <a:chOff x="10030113" y="4477944"/>
            <a:chExt cx="2285931" cy="2210844"/>
          </a:xfrm>
        </p:grpSpPr>
        <p:grpSp>
          <p:nvGrpSpPr>
            <p:cNvPr id="141" name="Group 140">
              <a:extLst>
                <a:ext uri="{FF2B5EF4-FFF2-40B4-BE49-F238E27FC236}">
                  <a16:creationId xmlns:a16="http://schemas.microsoft.com/office/drawing/2014/main" id="{826E3130-C41B-4F7B-8E00-218B57BEE8A5}"/>
                </a:ext>
              </a:extLst>
            </p:cNvPr>
            <p:cNvGrpSpPr/>
            <p:nvPr/>
          </p:nvGrpSpPr>
          <p:grpSpPr>
            <a:xfrm>
              <a:off x="10030113" y="4477944"/>
              <a:ext cx="2285931" cy="2210844"/>
              <a:chOff x="4541966" y="1968922"/>
              <a:chExt cx="2524475" cy="2240917"/>
            </a:xfrm>
          </p:grpSpPr>
          <p:sp>
            <p:nvSpPr>
              <p:cNvPr id="150" name="object 72">
                <a:extLst>
                  <a:ext uri="{FF2B5EF4-FFF2-40B4-BE49-F238E27FC236}">
                    <a16:creationId xmlns:a16="http://schemas.microsoft.com/office/drawing/2014/main" id="{7413BDCB-C7AE-4181-A6DE-636C52BF1E4E}"/>
                  </a:ext>
                </a:extLst>
              </p:cNvPr>
              <p:cNvSpPr/>
              <p:nvPr/>
            </p:nvSpPr>
            <p:spPr>
              <a:xfrm flipV="1">
                <a:off x="4710913" y="3398936"/>
                <a:ext cx="1685862" cy="146288"/>
              </a:xfrm>
              <a:custGeom>
                <a:avLst/>
                <a:gdLst/>
                <a:ahLst/>
                <a:cxnLst/>
                <a:rect l="l" t="t" r="r" b="b"/>
                <a:pathLst>
                  <a:path w="2240279">
                    <a:moveTo>
                      <a:pt x="0" y="0"/>
                    </a:moveTo>
                    <a:lnTo>
                      <a:pt x="2240280" y="0"/>
                    </a:lnTo>
                  </a:path>
                </a:pathLst>
              </a:custGeom>
              <a:ln w="38100">
                <a:solidFill>
                  <a:srgbClr val="0D4861"/>
                </a:solidFill>
              </a:ln>
            </p:spPr>
            <p:txBody>
              <a:bodyPr wrap="square" lIns="0" tIns="0" rIns="0" bIns="0" rtlCol="0"/>
              <a:lstStyle/>
              <a:p>
                <a:endParaRPr/>
              </a:p>
            </p:txBody>
          </p:sp>
          <p:sp>
            <p:nvSpPr>
              <p:cNvPr id="151" name="object 74">
                <a:extLst>
                  <a:ext uri="{FF2B5EF4-FFF2-40B4-BE49-F238E27FC236}">
                    <a16:creationId xmlns:a16="http://schemas.microsoft.com/office/drawing/2014/main" id="{CC09235A-E33E-401D-A808-77777BF83FA1}"/>
                  </a:ext>
                </a:extLst>
              </p:cNvPr>
              <p:cNvSpPr txBox="1"/>
              <p:nvPr/>
            </p:nvSpPr>
            <p:spPr>
              <a:xfrm>
                <a:off x="4659299" y="1968922"/>
                <a:ext cx="970264" cy="293765"/>
              </a:xfrm>
              <a:prstGeom prst="rect">
                <a:avLst/>
              </a:prstGeom>
            </p:spPr>
            <p:txBody>
              <a:bodyPr vert="horz" wrap="square" lIns="0" tIns="12700" rIns="0" bIns="0" rtlCol="0">
                <a:spAutoFit/>
              </a:bodyPr>
              <a:lstStyle/>
              <a:p>
                <a:pPr marL="12700" algn="ctr">
                  <a:lnSpc>
                    <a:spcPct val="100000"/>
                  </a:lnSpc>
                  <a:spcBef>
                    <a:spcPts val="100"/>
                  </a:spcBef>
                </a:pPr>
                <a:endParaRPr dirty="0">
                  <a:latin typeface="Microsoft Sans Serif"/>
                  <a:cs typeface="Microsoft Sans Serif"/>
                </a:endParaRPr>
              </a:p>
            </p:txBody>
          </p:sp>
          <p:sp>
            <p:nvSpPr>
              <p:cNvPr id="152" name="object 75">
                <a:extLst>
                  <a:ext uri="{FF2B5EF4-FFF2-40B4-BE49-F238E27FC236}">
                    <a16:creationId xmlns:a16="http://schemas.microsoft.com/office/drawing/2014/main" id="{AE10B76D-352E-431E-BFDA-F73C362C43BC}"/>
                  </a:ext>
                </a:extLst>
              </p:cNvPr>
              <p:cNvSpPr txBox="1"/>
              <p:nvPr/>
            </p:nvSpPr>
            <p:spPr>
              <a:xfrm>
                <a:off x="5695905" y="2994907"/>
                <a:ext cx="900296" cy="294415"/>
              </a:xfrm>
              <a:prstGeom prst="rect">
                <a:avLst/>
              </a:prstGeom>
            </p:spPr>
            <p:txBody>
              <a:bodyPr vert="horz" wrap="square" lIns="0" tIns="13335" rIns="0" bIns="0" rtlCol="0">
                <a:spAutoFit/>
              </a:bodyPr>
              <a:lstStyle/>
              <a:p>
                <a:pPr marL="12700" algn="ctr">
                  <a:lnSpc>
                    <a:spcPct val="100000"/>
                  </a:lnSpc>
                  <a:spcBef>
                    <a:spcPts val="105"/>
                  </a:spcBef>
                </a:pPr>
                <a:r>
                  <a:rPr lang="en-US" spc="-5" dirty="0">
                    <a:solidFill>
                      <a:srgbClr val="7E7E7E"/>
                    </a:solidFill>
                    <a:latin typeface="Microsoft Sans Serif"/>
                    <a:cs typeface="Microsoft Sans Serif"/>
                  </a:rPr>
                  <a:t>1.35M$</a:t>
                </a:r>
                <a:endParaRPr dirty="0">
                  <a:latin typeface="Microsoft Sans Serif"/>
                  <a:cs typeface="Microsoft Sans Serif"/>
                </a:endParaRPr>
              </a:p>
            </p:txBody>
          </p:sp>
          <p:sp>
            <p:nvSpPr>
              <p:cNvPr id="153" name="TextBox 152">
                <a:extLst>
                  <a:ext uri="{FF2B5EF4-FFF2-40B4-BE49-F238E27FC236}">
                    <a16:creationId xmlns:a16="http://schemas.microsoft.com/office/drawing/2014/main" id="{04054290-0D17-420A-8E27-194F029BF85B}"/>
                  </a:ext>
                </a:extLst>
              </p:cNvPr>
              <p:cNvSpPr txBox="1"/>
              <p:nvPr/>
            </p:nvSpPr>
            <p:spPr>
              <a:xfrm>
                <a:off x="5531899" y="3575824"/>
                <a:ext cx="1534542" cy="374356"/>
              </a:xfrm>
              <a:prstGeom prst="rect">
                <a:avLst/>
              </a:prstGeom>
              <a:noFill/>
            </p:spPr>
            <p:txBody>
              <a:bodyPr wrap="square">
                <a:spAutoFit/>
              </a:bodyPr>
              <a:lstStyle/>
              <a:p>
                <a:r>
                  <a:rPr lang="en-US" sz="1800" spc="-5" dirty="0">
                    <a:solidFill>
                      <a:srgbClr val="7E7E7E"/>
                    </a:solidFill>
                    <a:latin typeface="Microsoft Sans Serif"/>
                    <a:cs typeface="Microsoft Sans Serif"/>
                  </a:rPr>
                  <a:t>Grants</a:t>
                </a:r>
              </a:p>
            </p:txBody>
          </p:sp>
          <p:sp>
            <p:nvSpPr>
              <p:cNvPr id="154" name="TextBox 153">
                <a:extLst>
                  <a:ext uri="{FF2B5EF4-FFF2-40B4-BE49-F238E27FC236}">
                    <a16:creationId xmlns:a16="http://schemas.microsoft.com/office/drawing/2014/main" id="{38B538C4-72C6-41F7-B3CF-3374313CB87C}"/>
                  </a:ext>
                </a:extLst>
              </p:cNvPr>
              <p:cNvSpPr txBox="1"/>
              <p:nvPr/>
            </p:nvSpPr>
            <p:spPr>
              <a:xfrm>
                <a:off x="4541966" y="3835483"/>
                <a:ext cx="1780411" cy="374356"/>
              </a:xfrm>
              <a:prstGeom prst="rect">
                <a:avLst/>
              </a:prstGeom>
              <a:noFill/>
            </p:spPr>
            <p:txBody>
              <a:bodyPr wrap="square">
                <a:spAutoFit/>
              </a:bodyPr>
              <a:lstStyle/>
              <a:p>
                <a:r>
                  <a:rPr lang="en-US" spc="-5" dirty="0">
                    <a:solidFill>
                      <a:srgbClr val="7E7E7E"/>
                    </a:solidFill>
                    <a:latin typeface="Microsoft Sans Serif"/>
                    <a:cs typeface="Microsoft Sans Serif"/>
                  </a:rPr>
                  <a:t>Scholarships </a:t>
                </a:r>
                <a:endParaRPr lang="en-US" dirty="0"/>
              </a:p>
            </p:txBody>
          </p:sp>
        </p:grpSp>
        <p:sp>
          <p:nvSpPr>
            <p:cNvPr id="142" name="object 75">
              <a:extLst>
                <a:ext uri="{FF2B5EF4-FFF2-40B4-BE49-F238E27FC236}">
                  <a16:creationId xmlns:a16="http://schemas.microsoft.com/office/drawing/2014/main" id="{16B3E58C-4F7A-4FB4-B168-49379505A556}"/>
                </a:ext>
              </a:extLst>
            </p:cNvPr>
            <p:cNvSpPr txBox="1"/>
            <p:nvPr/>
          </p:nvSpPr>
          <p:spPr>
            <a:xfrm>
              <a:off x="10232948" y="5670464"/>
              <a:ext cx="727947" cy="290464"/>
            </a:xfrm>
            <a:prstGeom prst="rect">
              <a:avLst/>
            </a:prstGeom>
          </p:spPr>
          <p:txBody>
            <a:bodyPr vert="horz" wrap="square" lIns="0" tIns="13335" rIns="0" bIns="0" rtlCol="0">
              <a:spAutoFit/>
            </a:bodyPr>
            <a:lstStyle/>
            <a:p>
              <a:pPr marL="12700" algn="ctr">
                <a:lnSpc>
                  <a:spcPct val="100000"/>
                </a:lnSpc>
                <a:spcBef>
                  <a:spcPts val="105"/>
                </a:spcBef>
              </a:pPr>
              <a:r>
                <a:rPr lang="en-US" spc="-5" dirty="0">
                  <a:solidFill>
                    <a:srgbClr val="7E7E7E"/>
                  </a:solidFill>
                  <a:latin typeface="Microsoft Sans Serif"/>
                  <a:cs typeface="Microsoft Sans Serif"/>
                </a:rPr>
                <a:t>346K$</a:t>
              </a:r>
              <a:endParaRPr dirty="0">
                <a:latin typeface="Microsoft Sans Serif"/>
                <a:cs typeface="Microsoft Sans Serif"/>
              </a:endParaRPr>
            </a:p>
          </p:txBody>
        </p:sp>
      </p:grpSp>
      <p:grpSp>
        <p:nvGrpSpPr>
          <p:cNvPr id="20" name="Group 19">
            <a:extLst>
              <a:ext uri="{FF2B5EF4-FFF2-40B4-BE49-F238E27FC236}">
                <a16:creationId xmlns:a16="http://schemas.microsoft.com/office/drawing/2014/main" id="{FAB99169-4BCA-42A9-B241-240F7A83ACB8}"/>
              </a:ext>
            </a:extLst>
          </p:cNvPr>
          <p:cNvGrpSpPr/>
          <p:nvPr/>
        </p:nvGrpSpPr>
        <p:grpSpPr>
          <a:xfrm>
            <a:off x="7537528" y="1556417"/>
            <a:ext cx="1969749" cy="2771849"/>
            <a:chOff x="7519123" y="1415940"/>
            <a:chExt cx="1969749" cy="2771849"/>
          </a:xfrm>
        </p:grpSpPr>
        <p:grpSp>
          <p:nvGrpSpPr>
            <p:cNvPr id="90" name="Group 89">
              <a:extLst>
                <a:ext uri="{FF2B5EF4-FFF2-40B4-BE49-F238E27FC236}">
                  <a16:creationId xmlns:a16="http://schemas.microsoft.com/office/drawing/2014/main" id="{73EF789D-20DD-49F6-AA68-7DFF1239ABFE}"/>
                </a:ext>
              </a:extLst>
            </p:cNvPr>
            <p:cNvGrpSpPr/>
            <p:nvPr/>
          </p:nvGrpSpPr>
          <p:grpSpPr>
            <a:xfrm>
              <a:off x="7556445" y="1896033"/>
              <a:ext cx="1932427" cy="2291756"/>
              <a:chOff x="7492034" y="2481688"/>
              <a:chExt cx="1932427" cy="2291756"/>
            </a:xfrm>
          </p:grpSpPr>
          <p:sp>
            <p:nvSpPr>
              <p:cNvPr id="91" name="object 23">
                <a:extLst>
                  <a:ext uri="{FF2B5EF4-FFF2-40B4-BE49-F238E27FC236}">
                    <a16:creationId xmlns:a16="http://schemas.microsoft.com/office/drawing/2014/main" id="{342E55E4-3A3B-46A5-8F0F-FDEF7231DA52}"/>
                  </a:ext>
                </a:extLst>
              </p:cNvPr>
              <p:cNvSpPr/>
              <p:nvPr/>
            </p:nvSpPr>
            <p:spPr>
              <a:xfrm>
                <a:off x="7492034" y="2481688"/>
                <a:ext cx="1911572" cy="2291756"/>
              </a:xfrm>
              <a:custGeom>
                <a:avLst/>
                <a:gdLst/>
                <a:ahLst/>
                <a:cxnLst/>
                <a:rect l="l" t="t" r="r" b="b"/>
                <a:pathLst>
                  <a:path w="2862579" h="536575">
                    <a:moveTo>
                      <a:pt x="2824365" y="0"/>
                    </a:moveTo>
                    <a:lnTo>
                      <a:pt x="37706" y="0"/>
                    </a:lnTo>
                    <a:lnTo>
                      <a:pt x="23027" y="2962"/>
                    </a:lnTo>
                    <a:lnTo>
                      <a:pt x="11042" y="11042"/>
                    </a:lnTo>
                    <a:lnTo>
                      <a:pt x="2962" y="23027"/>
                    </a:lnTo>
                    <a:lnTo>
                      <a:pt x="0" y="37706"/>
                    </a:lnTo>
                    <a:lnTo>
                      <a:pt x="0" y="498741"/>
                    </a:lnTo>
                    <a:lnTo>
                      <a:pt x="2962" y="513420"/>
                    </a:lnTo>
                    <a:lnTo>
                      <a:pt x="11042" y="525405"/>
                    </a:lnTo>
                    <a:lnTo>
                      <a:pt x="23027" y="533485"/>
                    </a:lnTo>
                    <a:lnTo>
                      <a:pt x="37706" y="536447"/>
                    </a:lnTo>
                    <a:lnTo>
                      <a:pt x="2824365" y="536447"/>
                    </a:lnTo>
                    <a:lnTo>
                      <a:pt x="2839044" y="533485"/>
                    </a:lnTo>
                    <a:lnTo>
                      <a:pt x="2851029" y="525405"/>
                    </a:lnTo>
                    <a:lnTo>
                      <a:pt x="2859109" y="513420"/>
                    </a:lnTo>
                    <a:lnTo>
                      <a:pt x="2862072" y="498741"/>
                    </a:lnTo>
                    <a:lnTo>
                      <a:pt x="2862072" y="37706"/>
                    </a:lnTo>
                    <a:lnTo>
                      <a:pt x="2859109" y="23027"/>
                    </a:lnTo>
                    <a:lnTo>
                      <a:pt x="2851029" y="11042"/>
                    </a:lnTo>
                    <a:lnTo>
                      <a:pt x="2839044" y="2962"/>
                    </a:lnTo>
                    <a:lnTo>
                      <a:pt x="2824365" y="0"/>
                    </a:lnTo>
                    <a:close/>
                  </a:path>
                </a:pathLst>
              </a:custGeom>
              <a:solidFill>
                <a:schemeClr val="bg1">
                  <a:lumMod val="50000"/>
                  <a:alpha val="94900"/>
                </a:schemeClr>
              </a:solidFill>
            </p:spPr>
            <p:txBody>
              <a:bodyPr wrap="square" lIns="0" tIns="0" rIns="0" bIns="0" rtlCol="0"/>
              <a:lstStyle/>
              <a:p>
                <a:endParaRPr/>
              </a:p>
            </p:txBody>
          </p:sp>
          <p:sp>
            <p:nvSpPr>
              <p:cNvPr id="92" name="object 24">
                <a:extLst>
                  <a:ext uri="{FF2B5EF4-FFF2-40B4-BE49-F238E27FC236}">
                    <a16:creationId xmlns:a16="http://schemas.microsoft.com/office/drawing/2014/main" id="{A730BCCA-0354-441A-BD5F-0476EBADB0D3}"/>
                  </a:ext>
                </a:extLst>
              </p:cNvPr>
              <p:cNvSpPr txBox="1"/>
              <p:nvPr/>
            </p:nvSpPr>
            <p:spPr>
              <a:xfrm>
                <a:off x="7595661" y="2540361"/>
                <a:ext cx="1828800" cy="2105705"/>
              </a:xfrm>
              <a:prstGeom prst="rect">
                <a:avLst/>
              </a:prstGeom>
            </p:spPr>
            <p:txBody>
              <a:bodyPr vert="horz" wrap="square" lIns="0" tIns="12700" rIns="0" bIns="0" rtlCol="0">
                <a:spAutoFit/>
              </a:bodyPr>
              <a:lstStyle/>
              <a:p>
                <a:pPr marL="180340" indent="-167640">
                  <a:lnSpc>
                    <a:spcPct val="100000"/>
                  </a:lnSpc>
                  <a:spcBef>
                    <a:spcPts val="200"/>
                  </a:spcBef>
                  <a:buClr>
                    <a:schemeClr val="bg1"/>
                  </a:buClr>
                  <a:buFont typeface="Arial"/>
                  <a:buChar char="•"/>
                  <a:tabLst>
                    <a:tab pos="180340" algn="l"/>
                  </a:tabLst>
                </a:pPr>
                <a:r>
                  <a:rPr lang="en-US" sz="1400" spc="-10" dirty="0" err="1">
                    <a:solidFill>
                      <a:schemeClr val="bg1"/>
                    </a:solidFill>
                    <a:latin typeface="Microsoft Sans Serif"/>
                    <a:cs typeface="Microsoft Sans Serif"/>
                  </a:rPr>
                  <a:t>mmWave</a:t>
                </a:r>
                <a:endParaRPr lang="en-US" sz="1400" spc="-10" dirty="0">
                  <a:solidFill>
                    <a:schemeClr val="bg1"/>
                  </a:solidFill>
                  <a:latin typeface="Microsoft Sans Serif"/>
                  <a:cs typeface="Microsoft Sans Serif"/>
                </a:endParaRPr>
              </a:p>
              <a:p>
                <a:pPr marL="180340" indent="-167640">
                  <a:spcBef>
                    <a:spcPts val="200"/>
                  </a:spcBef>
                  <a:buClr>
                    <a:schemeClr val="bg1"/>
                  </a:buClr>
                  <a:buFont typeface="Arial"/>
                  <a:buChar char="•"/>
                  <a:tabLst>
                    <a:tab pos="180340" algn="l"/>
                  </a:tabLst>
                </a:pPr>
                <a:r>
                  <a:rPr lang="en-US" sz="1400" spc="-10" dirty="0">
                    <a:solidFill>
                      <a:schemeClr val="bg1"/>
                    </a:solidFill>
                    <a:latin typeface="Microsoft Sans Serif"/>
                    <a:cs typeface="Microsoft Sans Serif"/>
                  </a:rPr>
                  <a:t>Task Oriented Communications</a:t>
                </a:r>
              </a:p>
              <a:p>
                <a:pPr marL="180340" indent="-167640">
                  <a:lnSpc>
                    <a:spcPct val="100000"/>
                  </a:lnSpc>
                  <a:spcBef>
                    <a:spcPts val="200"/>
                  </a:spcBef>
                  <a:buClr>
                    <a:schemeClr val="bg1"/>
                  </a:buClr>
                  <a:buFont typeface="Arial"/>
                  <a:buChar char="•"/>
                  <a:tabLst>
                    <a:tab pos="180340" algn="l"/>
                  </a:tabLst>
                </a:pPr>
                <a:r>
                  <a:rPr lang="en-US" sz="1400" spc="-10" dirty="0">
                    <a:solidFill>
                      <a:schemeClr val="bg1"/>
                    </a:solidFill>
                    <a:latin typeface="Microsoft Sans Serif"/>
                    <a:cs typeface="Microsoft Sans Serif"/>
                  </a:rPr>
                  <a:t>Lossy compression</a:t>
                </a:r>
              </a:p>
              <a:p>
                <a:pPr marL="180340" indent="-167640">
                  <a:lnSpc>
                    <a:spcPct val="100000"/>
                  </a:lnSpc>
                  <a:spcBef>
                    <a:spcPts val="190"/>
                  </a:spcBef>
                  <a:buClr>
                    <a:schemeClr val="bg1"/>
                  </a:buClr>
                  <a:buFont typeface="Arial"/>
                  <a:buChar char="•"/>
                  <a:tabLst>
                    <a:tab pos="180340" algn="l"/>
                  </a:tabLst>
                </a:pPr>
                <a:r>
                  <a:rPr lang="en-US" sz="1400" spc="-10" dirty="0">
                    <a:solidFill>
                      <a:schemeClr val="bg1"/>
                    </a:solidFill>
                    <a:latin typeface="Microsoft Sans Serif"/>
                    <a:cs typeface="Microsoft Sans Serif"/>
                  </a:rPr>
                  <a:t>Digital Twin</a:t>
                </a:r>
              </a:p>
              <a:p>
                <a:pPr marL="180340" indent="-167640">
                  <a:lnSpc>
                    <a:spcPct val="100000"/>
                  </a:lnSpc>
                  <a:spcBef>
                    <a:spcPts val="190"/>
                  </a:spcBef>
                  <a:buClr>
                    <a:schemeClr val="bg1"/>
                  </a:buClr>
                  <a:buFont typeface="Arial"/>
                  <a:buChar char="•"/>
                  <a:tabLst>
                    <a:tab pos="180340" algn="l"/>
                  </a:tabLst>
                </a:pPr>
                <a:r>
                  <a:rPr lang="en-US" sz="1400" spc="-10" dirty="0">
                    <a:solidFill>
                      <a:schemeClr val="bg1"/>
                    </a:solidFill>
                    <a:latin typeface="Microsoft Sans Serif"/>
                    <a:cs typeface="Microsoft Sans Serif"/>
                  </a:rPr>
                  <a:t>SON</a:t>
                </a:r>
              </a:p>
              <a:p>
                <a:pPr marL="180340" indent="-167640">
                  <a:lnSpc>
                    <a:spcPct val="100000"/>
                  </a:lnSpc>
                  <a:spcBef>
                    <a:spcPts val="190"/>
                  </a:spcBef>
                  <a:buClr>
                    <a:schemeClr val="bg1"/>
                  </a:buClr>
                  <a:buFont typeface="Arial"/>
                  <a:buChar char="•"/>
                  <a:tabLst>
                    <a:tab pos="180340" algn="l"/>
                  </a:tabLst>
                </a:pPr>
                <a:r>
                  <a:rPr lang="en-US" sz="1400" spc="-10" dirty="0">
                    <a:solidFill>
                      <a:schemeClr val="bg1"/>
                    </a:solidFill>
                    <a:latin typeface="Microsoft Sans Serif"/>
                    <a:cs typeface="Microsoft Sans Serif"/>
                  </a:rPr>
                  <a:t>NOMA</a:t>
                </a:r>
              </a:p>
              <a:p>
                <a:pPr marL="180340" indent="-167640">
                  <a:lnSpc>
                    <a:spcPct val="100000"/>
                  </a:lnSpc>
                  <a:spcBef>
                    <a:spcPts val="190"/>
                  </a:spcBef>
                  <a:buClr>
                    <a:schemeClr val="bg1"/>
                  </a:buClr>
                  <a:buFont typeface="Arial"/>
                  <a:buChar char="•"/>
                  <a:tabLst>
                    <a:tab pos="180340" algn="l"/>
                  </a:tabLst>
                </a:pPr>
                <a:r>
                  <a:rPr lang="en-US" sz="1400" spc="-10" dirty="0">
                    <a:solidFill>
                      <a:schemeClr val="bg1"/>
                    </a:solidFill>
                    <a:latin typeface="Microsoft Sans Serif"/>
                    <a:cs typeface="Microsoft Sans Serif"/>
                  </a:rPr>
                  <a:t>UAV-communications</a:t>
                </a:r>
              </a:p>
            </p:txBody>
          </p:sp>
        </p:grpSp>
        <p:sp>
          <p:nvSpPr>
            <p:cNvPr id="93" name="TextBox 92">
              <a:extLst>
                <a:ext uri="{FF2B5EF4-FFF2-40B4-BE49-F238E27FC236}">
                  <a16:creationId xmlns:a16="http://schemas.microsoft.com/office/drawing/2014/main" id="{857E744A-EFA2-46D3-8D96-7B51A750944F}"/>
                </a:ext>
              </a:extLst>
            </p:cNvPr>
            <p:cNvSpPr txBox="1"/>
            <p:nvPr/>
          </p:nvSpPr>
          <p:spPr>
            <a:xfrm>
              <a:off x="7519123" y="1415940"/>
              <a:ext cx="1911572" cy="369332"/>
            </a:xfrm>
            <a:prstGeom prst="rect">
              <a:avLst/>
            </a:prstGeom>
            <a:noFill/>
          </p:spPr>
          <p:txBody>
            <a:bodyPr wrap="square">
              <a:spAutoFit/>
            </a:bodyPr>
            <a:lstStyle/>
            <a:p>
              <a:pPr marL="12700">
                <a:lnSpc>
                  <a:spcPct val="100000"/>
                </a:lnSpc>
                <a:spcBef>
                  <a:spcPts val="100"/>
                </a:spcBef>
              </a:pPr>
              <a:r>
                <a:rPr lang="en-US" b="1" spc="-5" dirty="0">
                  <a:solidFill>
                    <a:srgbClr val="3152DC"/>
                  </a:solidFill>
                  <a:latin typeface="Microsoft Sans Serif"/>
                  <a:cs typeface="Microsoft Sans Serif"/>
                </a:rPr>
                <a:t>Research topics</a:t>
              </a:r>
              <a:endParaRPr lang="en-US" sz="1800" b="1" dirty="0">
                <a:latin typeface="Microsoft Sans Serif"/>
                <a:cs typeface="Microsoft Sans Serif"/>
              </a:endParaRPr>
            </a:p>
          </p:txBody>
        </p:sp>
      </p:grpSp>
      <p:grpSp>
        <p:nvGrpSpPr>
          <p:cNvPr id="155" name="Group 154">
            <a:extLst>
              <a:ext uri="{FF2B5EF4-FFF2-40B4-BE49-F238E27FC236}">
                <a16:creationId xmlns:a16="http://schemas.microsoft.com/office/drawing/2014/main" id="{C7565884-2D89-4D92-8663-60D714374A4A}"/>
              </a:ext>
            </a:extLst>
          </p:cNvPr>
          <p:cNvGrpSpPr/>
          <p:nvPr/>
        </p:nvGrpSpPr>
        <p:grpSpPr>
          <a:xfrm>
            <a:off x="6670565" y="1985515"/>
            <a:ext cx="2602117" cy="1365623"/>
            <a:chOff x="6546268" y="4946012"/>
            <a:chExt cx="2602117" cy="1365623"/>
          </a:xfrm>
        </p:grpSpPr>
        <p:grpSp>
          <p:nvGrpSpPr>
            <p:cNvPr id="157" name="Group 156">
              <a:extLst>
                <a:ext uri="{FF2B5EF4-FFF2-40B4-BE49-F238E27FC236}">
                  <a16:creationId xmlns:a16="http://schemas.microsoft.com/office/drawing/2014/main" id="{24BB3513-E666-4ACA-81A2-6C36F471F235}"/>
                </a:ext>
              </a:extLst>
            </p:cNvPr>
            <p:cNvGrpSpPr/>
            <p:nvPr/>
          </p:nvGrpSpPr>
          <p:grpSpPr>
            <a:xfrm>
              <a:off x="6546268" y="5223344"/>
              <a:ext cx="2455643" cy="1088291"/>
              <a:chOff x="4724399" y="3165243"/>
              <a:chExt cx="2762721" cy="1107752"/>
            </a:xfrm>
          </p:grpSpPr>
          <p:sp>
            <p:nvSpPr>
              <p:cNvPr id="162" name="object 72">
                <a:extLst>
                  <a:ext uri="{FF2B5EF4-FFF2-40B4-BE49-F238E27FC236}">
                    <a16:creationId xmlns:a16="http://schemas.microsoft.com/office/drawing/2014/main" id="{2F436748-FF8F-4BDB-9FB3-2075BAB6B643}"/>
                  </a:ext>
                </a:extLst>
              </p:cNvPr>
              <p:cNvSpPr/>
              <p:nvPr/>
            </p:nvSpPr>
            <p:spPr>
              <a:xfrm>
                <a:off x="4724399" y="3528350"/>
                <a:ext cx="2724076" cy="46537"/>
              </a:xfrm>
              <a:custGeom>
                <a:avLst/>
                <a:gdLst/>
                <a:ahLst/>
                <a:cxnLst/>
                <a:rect l="l" t="t" r="r" b="b"/>
                <a:pathLst>
                  <a:path w="2240279">
                    <a:moveTo>
                      <a:pt x="0" y="0"/>
                    </a:moveTo>
                    <a:lnTo>
                      <a:pt x="2240280" y="0"/>
                    </a:lnTo>
                  </a:path>
                </a:pathLst>
              </a:custGeom>
              <a:ln w="38100">
                <a:solidFill>
                  <a:srgbClr val="0D4861"/>
                </a:solidFill>
              </a:ln>
            </p:spPr>
            <p:txBody>
              <a:bodyPr wrap="square" lIns="0" tIns="0" rIns="0" bIns="0" rtlCol="0"/>
              <a:lstStyle/>
              <a:p>
                <a:endParaRPr dirty="0"/>
              </a:p>
            </p:txBody>
          </p:sp>
          <p:sp>
            <p:nvSpPr>
              <p:cNvPr id="163" name="object 74">
                <a:extLst>
                  <a:ext uri="{FF2B5EF4-FFF2-40B4-BE49-F238E27FC236}">
                    <a16:creationId xmlns:a16="http://schemas.microsoft.com/office/drawing/2014/main" id="{3499182B-5BC0-4BAA-93D9-62A22758CEF8}"/>
                  </a:ext>
                </a:extLst>
              </p:cNvPr>
              <p:cNvSpPr txBox="1"/>
              <p:nvPr/>
            </p:nvSpPr>
            <p:spPr>
              <a:xfrm>
                <a:off x="4844473" y="3165243"/>
                <a:ext cx="704849" cy="295006"/>
              </a:xfrm>
              <a:prstGeom prst="rect">
                <a:avLst/>
              </a:prstGeom>
            </p:spPr>
            <p:txBody>
              <a:bodyPr vert="horz" wrap="square" lIns="0" tIns="12700" rIns="0" bIns="0" rtlCol="0">
                <a:spAutoFit/>
              </a:bodyPr>
              <a:lstStyle/>
              <a:p>
                <a:pPr marL="12700" algn="ctr">
                  <a:lnSpc>
                    <a:spcPct val="100000"/>
                  </a:lnSpc>
                  <a:spcBef>
                    <a:spcPts val="100"/>
                  </a:spcBef>
                </a:pPr>
                <a:r>
                  <a:rPr lang="en-US" spc="-5" dirty="0">
                    <a:solidFill>
                      <a:srgbClr val="7E7E7E"/>
                    </a:solidFill>
                    <a:latin typeface="Microsoft Sans Serif"/>
                    <a:cs typeface="Microsoft Sans Serif"/>
                  </a:rPr>
                  <a:t>4</a:t>
                </a:r>
                <a:endParaRPr dirty="0">
                  <a:latin typeface="Microsoft Sans Serif"/>
                  <a:cs typeface="Microsoft Sans Serif"/>
                </a:endParaRPr>
              </a:p>
            </p:txBody>
          </p:sp>
          <p:sp>
            <p:nvSpPr>
              <p:cNvPr id="164" name="object 75">
                <a:extLst>
                  <a:ext uri="{FF2B5EF4-FFF2-40B4-BE49-F238E27FC236}">
                    <a16:creationId xmlns:a16="http://schemas.microsoft.com/office/drawing/2014/main" id="{070F835A-5D90-4EF7-BC3A-DA0CF34AD1B3}"/>
                  </a:ext>
                </a:extLst>
              </p:cNvPr>
              <p:cNvSpPr txBox="1"/>
              <p:nvPr/>
            </p:nvSpPr>
            <p:spPr>
              <a:xfrm>
                <a:off x="6683210" y="3182890"/>
                <a:ext cx="803910" cy="295658"/>
              </a:xfrm>
              <a:prstGeom prst="rect">
                <a:avLst/>
              </a:prstGeom>
            </p:spPr>
            <p:txBody>
              <a:bodyPr vert="horz" wrap="square" lIns="0" tIns="13335" rIns="0" bIns="0" rtlCol="0">
                <a:spAutoFit/>
              </a:bodyPr>
              <a:lstStyle/>
              <a:p>
                <a:pPr marL="12700" algn="ctr">
                  <a:lnSpc>
                    <a:spcPct val="100000"/>
                  </a:lnSpc>
                  <a:spcBef>
                    <a:spcPts val="105"/>
                  </a:spcBef>
                </a:pPr>
                <a:r>
                  <a:rPr lang="en-US" spc="-5" dirty="0">
                    <a:solidFill>
                      <a:srgbClr val="7E7E7E"/>
                    </a:solidFill>
                    <a:latin typeface="Microsoft Sans Serif"/>
                    <a:cs typeface="Microsoft Sans Serif"/>
                  </a:rPr>
                  <a:t>7</a:t>
                </a:r>
                <a:endParaRPr dirty="0">
                  <a:latin typeface="Microsoft Sans Serif"/>
                  <a:cs typeface="Microsoft Sans Serif"/>
                </a:endParaRPr>
              </a:p>
            </p:txBody>
          </p:sp>
          <p:sp>
            <p:nvSpPr>
              <p:cNvPr id="165" name="TextBox 164">
                <a:extLst>
                  <a:ext uri="{FF2B5EF4-FFF2-40B4-BE49-F238E27FC236}">
                    <a16:creationId xmlns:a16="http://schemas.microsoft.com/office/drawing/2014/main" id="{6E801171-2D08-4D84-AB6C-003DB6C2B904}"/>
                  </a:ext>
                </a:extLst>
              </p:cNvPr>
              <p:cNvSpPr txBox="1"/>
              <p:nvPr/>
            </p:nvSpPr>
            <p:spPr>
              <a:xfrm>
                <a:off x="5321380" y="3897058"/>
                <a:ext cx="1702629" cy="375937"/>
              </a:xfrm>
              <a:prstGeom prst="rect">
                <a:avLst/>
              </a:prstGeom>
              <a:noFill/>
            </p:spPr>
            <p:txBody>
              <a:bodyPr wrap="square">
                <a:spAutoFit/>
              </a:bodyPr>
              <a:lstStyle/>
              <a:p>
                <a:r>
                  <a:rPr lang="en-US" spc="-5" dirty="0">
                    <a:solidFill>
                      <a:srgbClr val="7E7E7E"/>
                    </a:solidFill>
                    <a:latin typeface="Microsoft Sans Serif"/>
                    <a:cs typeface="Microsoft Sans Serif"/>
                  </a:rPr>
                  <a:t>Scholarships</a:t>
                </a:r>
                <a:endParaRPr lang="en-US" sz="1800" spc="-5" dirty="0">
                  <a:solidFill>
                    <a:srgbClr val="7E7E7E"/>
                  </a:solidFill>
                  <a:latin typeface="Microsoft Sans Serif"/>
                  <a:cs typeface="Microsoft Sans Serif"/>
                </a:endParaRPr>
              </a:p>
            </p:txBody>
          </p:sp>
          <p:sp>
            <p:nvSpPr>
              <p:cNvPr id="166" name="TextBox 165">
                <a:extLst>
                  <a:ext uri="{FF2B5EF4-FFF2-40B4-BE49-F238E27FC236}">
                    <a16:creationId xmlns:a16="http://schemas.microsoft.com/office/drawing/2014/main" id="{FA47ACD5-F088-46AF-9369-3AAE8DA1D198}"/>
                  </a:ext>
                </a:extLst>
              </p:cNvPr>
              <p:cNvSpPr txBox="1"/>
              <p:nvPr/>
            </p:nvSpPr>
            <p:spPr>
              <a:xfrm>
                <a:off x="4752619" y="3624689"/>
                <a:ext cx="1066800" cy="375937"/>
              </a:xfrm>
              <a:prstGeom prst="rect">
                <a:avLst/>
              </a:prstGeom>
              <a:noFill/>
            </p:spPr>
            <p:txBody>
              <a:bodyPr wrap="square">
                <a:spAutoFit/>
              </a:bodyPr>
              <a:lstStyle/>
              <a:p>
                <a:r>
                  <a:rPr lang="en-US" spc="-5" dirty="0">
                    <a:solidFill>
                      <a:srgbClr val="7E7E7E"/>
                    </a:solidFill>
                    <a:latin typeface="Microsoft Sans Serif"/>
                    <a:cs typeface="Microsoft Sans Serif"/>
                  </a:rPr>
                  <a:t>Awards</a:t>
                </a:r>
                <a:endParaRPr lang="en-US" dirty="0"/>
              </a:p>
            </p:txBody>
          </p:sp>
        </p:grpSp>
        <p:sp>
          <p:nvSpPr>
            <p:cNvPr id="158" name="TextBox 157">
              <a:extLst>
                <a:ext uri="{FF2B5EF4-FFF2-40B4-BE49-F238E27FC236}">
                  <a16:creationId xmlns:a16="http://schemas.microsoft.com/office/drawing/2014/main" id="{1C0A6D7E-8A66-477E-B93C-AC482760B1E7}"/>
                </a:ext>
              </a:extLst>
            </p:cNvPr>
            <p:cNvSpPr txBox="1"/>
            <p:nvPr/>
          </p:nvSpPr>
          <p:spPr>
            <a:xfrm>
              <a:off x="8200160" y="5641478"/>
              <a:ext cx="948225" cy="369332"/>
            </a:xfrm>
            <a:prstGeom prst="rect">
              <a:avLst/>
            </a:prstGeom>
            <a:noFill/>
          </p:spPr>
          <p:txBody>
            <a:bodyPr wrap="square">
              <a:spAutoFit/>
            </a:bodyPr>
            <a:lstStyle/>
            <a:p>
              <a:r>
                <a:rPr lang="en-US" spc="-5" dirty="0">
                  <a:solidFill>
                    <a:srgbClr val="7E7E7E"/>
                  </a:solidFill>
                  <a:latin typeface="Microsoft Sans Serif"/>
                  <a:cs typeface="Microsoft Sans Serif"/>
                </a:rPr>
                <a:t>Grants</a:t>
              </a:r>
              <a:endParaRPr lang="en-US" dirty="0"/>
            </a:p>
          </p:txBody>
        </p:sp>
        <p:sp>
          <p:nvSpPr>
            <p:cNvPr id="159" name="object 75">
              <a:extLst>
                <a:ext uri="{FF2B5EF4-FFF2-40B4-BE49-F238E27FC236}">
                  <a16:creationId xmlns:a16="http://schemas.microsoft.com/office/drawing/2014/main" id="{7FB1B32D-9350-422B-B8B7-C1354AFCAC14}"/>
                </a:ext>
              </a:extLst>
            </p:cNvPr>
            <p:cNvSpPr txBox="1"/>
            <p:nvPr/>
          </p:nvSpPr>
          <p:spPr>
            <a:xfrm>
              <a:off x="7474170" y="4946012"/>
              <a:ext cx="714555" cy="290464"/>
            </a:xfrm>
            <a:prstGeom prst="rect">
              <a:avLst/>
            </a:prstGeom>
          </p:spPr>
          <p:txBody>
            <a:bodyPr vert="horz" wrap="square" lIns="0" tIns="13335" rIns="0" bIns="0" rtlCol="0">
              <a:spAutoFit/>
            </a:bodyPr>
            <a:lstStyle/>
            <a:p>
              <a:pPr marL="12700" algn="ctr">
                <a:lnSpc>
                  <a:spcPct val="100000"/>
                </a:lnSpc>
                <a:spcBef>
                  <a:spcPts val="105"/>
                </a:spcBef>
              </a:pPr>
              <a:r>
                <a:rPr lang="en-US" spc="-5" dirty="0">
                  <a:solidFill>
                    <a:srgbClr val="7E7E7E"/>
                  </a:solidFill>
                  <a:latin typeface="Microsoft Sans Serif"/>
                  <a:cs typeface="Microsoft Sans Serif"/>
                </a:rPr>
                <a:t>8</a:t>
              </a:r>
              <a:endParaRPr dirty="0">
                <a:latin typeface="Microsoft Sans Serif"/>
                <a:cs typeface="Microsoft Sans Serif"/>
              </a:endParaRPr>
            </a:p>
          </p:txBody>
        </p:sp>
      </p:grpSp>
      <p:grpSp>
        <p:nvGrpSpPr>
          <p:cNvPr id="132" name="Group 131">
            <a:extLst>
              <a:ext uri="{FF2B5EF4-FFF2-40B4-BE49-F238E27FC236}">
                <a16:creationId xmlns:a16="http://schemas.microsoft.com/office/drawing/2014/main" id="{C1C06C85-9E4C-4DF8-B243-B0CB54714930}"/>
              </a:ext>
            </a:extLst>
          </p:cNvPr>
          <p:cNvGrpSpPr/>
          <p:nvPr/>
        </p:nvGrpSpPr>
        <p:grpSpPr>
          <a:xfrm>
            <a:off x="9638675" y="2088935"/>
            <a:ext cx="2113443" cy="1150729"/>
            <a:chOff x="4674151" y="3010914"/>
            <a:chExt cx="2333988" cy="1166383"/>
          </a:xfrm>
        </p:grpSpPr>
        <p:sp>
          <p:nvSpPr>
            <p:cNvPr id="135" name="object 72">
              <a:extLst>
                <a:ext uri="{FF2B5EF4-FFF2-40B4-BE49-F238E27FC236}">
                  <a16:creationId xmlns:a16="http://schemas.microsoft.com/office/drawing/2014/main" id="{A3A9EBE1-A642-4D89-9733-65B0880695D9}"/>
                </a:ext>
              </a:extLst>
            </p:cNvPr>
            <p:cNvSpPr/>
            <p:nvPr/>
          </p:nvSpPr>
          <p:spPr>
            <a:xfrm flipV="1">
              <a:off x="4710913" y="3398936"/>
              <a:ext cx="1685862" cy="146288"/>
            </a:xfrm>
            <a:custGeom>
              <a:avLst/>
              <a:gdLst/>
              <a:ahLst/>
              <a:cxnLst/>
              <a:rect l="l" t="t" r="r" b="b"/>
              <a:pathLst>
                <a:path w="2240279">
                  <a:moveTo>
                    <a:pt x="0" y="0"/>
                  </a:moveTo>
                  <a:lnTo>
                    <a:pt x="2240280" y="0"/>
                  </a:lnTo>
                </a:path>
              </a:pathLst>
            </a:custGeom>
            <a:ln w="38100">
              <a:solidFill>
                <a:srgbClr val="0D4861"/>
              </a:solidFill>
            </a:ln>
          </p:spPr>
          <p:txBody>
            <a:bodyPr wrap="square" lIns="0" tIns="0" rIns="0" bIns="0" rtlCol="0"/>
            <a:lstStyle/>
            <a:p>
              <a:endParaRPr/>
            </a:p>
          </p:txBody>
        </p:sp>
        <p:sp>
          <p:nvSpPr>
            <p:cNvPr id="136" name="object 74">
              <a:extLst>
                <a:ext uri="{FF2B5EF4-FFF2-40B4-BE49-F238E27FC236}">
                  <a16:creationId xmlns:a16="http://schemas.microsoft.com/office/drawing/2014/main" id="{505D3578-1605-4AE9-A4D5-E887AD94FEFA}"/>
                </a:ext>
              </a:extLst>
            </p:cNvPr>
            <p:cNvSpPr txBox="1"/>
            <p:nvPr/>
          </p:nvSpPr>
          <p:spPr>
            <a:xfrm>
              <a:off x="4674151" y="3144894"/>
              <a:ext cx="970264" cy="293765"/>
            </a:xfrm>
            <a:prstGeom prst="rect">
              <a:avLst/>
            </a:prstGeom>
          </p:spPr>
          <p:txBody>
            <a:bodyPr vert="horz" wrap="square" lIns="0" tIns="12700" rIns="0" bIns="0" rtlCol="0">
              <a:spAutoFit/>
            </a:bodyPr>
            <a:lstStyle/>
            <a:p>
              <a:pPr marL="12700" algn="ctr">
                <a:lnSpc>
                  <a:spcPct val="100000"/>
                </a:lnSpc>
                <a:spcBef>
                  <a:spcPts val="100"/>
                </a:spcBef>
              </a:pPr>
              <a:r>
                <a:rPr lang="en-US" spc="-5" dirty="0">
                  <a:solidFill>
                    <a:srgbClr val="7E7E7E"/>
                  </a:solidFill>
                  <a:latin typeface="Microsoft Sans Serif"/>
                  <a:cs typeface="Microsoft Sans Serif"/>
                </a:rPr>
                <a:t>2.5 yrs.</a:t>
              </a:r>
              <a:endParaRPr dirty="0">
                <a:latin typeface="Microsoft Sans Serif"/>
                <a:cs typeface="Microsoft Sans Serif"/>
              </a:endParaRPr>
            </a:p>
          </p:txBody>
        </p:sp>
        <p:sp>
          <p:nvSpPr>
            <p:cNvPr id="137" name="object 75">
              <a:extLst>
                <a:ext uri="{FF2B5EF4-FFF2-40B4-BE49-F238E27FC236}">
                  <a16:creationId xmlns:a16="http://schemas.microsoft.com/office/drawing/2014/main" id="{8A330A34-77B7-4713-8E9E-B807FC4B06D8}"/>
                </a:ext>
              </a:extLst>
            </p:cNvPr>
            <p:cNvSpPr txBox="1"/>
            <p:nvPr/>
          </p:nvSpPr>
          <p:spPr>
            <a:xfrm>
              <a:off x="5595038" y="3010914"/>
              <a:ext cx="803909" cy="294415"/>
            </a:xfrm>
            <a:prstGeom prst="rect">
              <a:avLst/>
            </a:prstGeom>
          </p:spPr>
          <p:txBody>
            <a:bodyPr vert="horz" wrap="square" lIns="0" tIns="13335" rIns="0" bIns="0" rtlCol="0">
              <a:spAutoFit/>
            </a:bodyPr>
            <a:lstStyle/>
            <a:p>
              <a:pPr marL="12700" algn="ctr">
                <a:lnSpc>
                  <a:spcPct val="100000"/>
                </a:lnSpc>
                <a:spcBef>
                  <a:spcPts val="105"/>
                </a:spcBef>
              </a:pPr>
              <a:r>
                <a:rPr lang="en-US" spc="-5" dirty="0">
                  <a:solidFill>
                    <a:srgbClr val="7E7E7E"/>
                  </a:solidFill>
                  <a:latin typeface="Microsoft Sans Serif"/>
                  <a:cs typeface="Microsoft Sans Serif"/>
                </a:rPr>
                <a:t>9 yrs.</a:t>
              </a:r>
              <a:endParaRPr dirty="0">
                <a:latin typeface="Microsoft Sans Serif"/>
                <a:cs typeface="Microsoft Sans Serif"/>
              </a:endParaRPr>
            </a:p>
          </p:txBody>
        </p:sp>
        <p:sp>
          <p:nvSpPr>
            <p:cNvPr id="138" name="TextBox 137">
              <a:extLst>
                <a:ext uri="{FF2B5EF4-FFF2-40B4-BE49-F238E27FC236}">
                  <a16:creationId xmlns:a16="http://schemas.microsoft.com/office/drawing/2014/main" id="{D65EEA47-F904-4328-90CF-6B3B3CABF8E5}"/>
                </a:ext>
              </a:extLst>
            </p:cNvPr>
            <p:cNvSpPr txBox="1"/>
            <p:nvPr/>
          </p:nvSpPr>
          <p:spPr>
            <a:xfrm>
              <a:off x="5473597" y="3555162"/>
              <a:ext cx="1534542" cy="374356"/>
            </a:xfrm>
            <a:prstGeom prst="rect">
              <a:avLst/>
            </a:prstGeom>
            <a:noFill/>
          </p:spPr>
          <p:txBody>
            <a:bodyPr wrap="square">
              <a:spAutoFit/>
            </a:bodyPr>
            <a:lstStyle/>
            <a:p>
              <a:r>
                <a:rPr lang="en-US" sz="1800" spc="-5" dirty="0">
                  <a:solidFill>
                    <a:srgbClr val="7E7E7E"/>
                  </a:solidFill>
                  <a:latin typeface="Microsoft Sans Serif"/>
                  <a:cs typeface="Microsoft Sans Serif"/>
                </a:rPr>
                <a:t>Research</a:t>
              </a:r>
            </a:p>
          </p:txBody>
        </p:sp>
        <p:sp>
          <p:nvSpPr>
            <p:cNvPr id="139" name="TextBox 138">
              <a:extLst>
                <a:ext uri="{FF2B5EF4-FFF2-40B4-BE49-F238E27FC236}">
                  <a16:creationId xmlns:a16="http://schemas.microsoft.com/office/drawing/2014/main" id="{2D14FBF0-00A3-4ACE-9211-A539EAF2C8EA}"/>
                </a:ext>
              </a:extLst>
            </p:cNvPr>
            <p:cNvSpPr txBox="1"/>
            <p:nvPr/>
          </p:nvSpPr>
          <p:spPr>
            <a:xfrm>
              <a:off x="4761908" y="3807965"/>
              <a:ext cx="1208139" cy="369332"/>
            </a:xfrm>
            <a:prstGeom prst="rect">
              <a:avLst/>
            </a:prstGeom>
            <a:noFill/>
          </p:spPr>
          <p:txBody>
            <a:bodyPr wrap="square">
              <a:spAutoFit/>
            </a:bodyPr>
            <a:lstStyle/>
            <a:p>
              <a:r>
                <a:rPr lang="en-US" spc="-5" dirty="0">
                  <a:solidFill>
                    <a:srgbClr val="7E7E7E"/>
                  </a:solidFill>
                  <a:latin typeface="Microsoft Sans Serif"/>
                  <a:cs typeface="Microsoft Sans Serif"/>
                </a:rPr>
                <a:t>Industry </a:t>
              </a:r>
              <a:endParaRPr lang="en-US" dirty="0"/>
            </a:p>
          </p:txBody>
        </p:sp>
      </p:grpSp>
    </p:spTree>
    <p:extLst>
      <p:ext uri="{BB962C8B-B14F-4D97-AF65-F5344CB8AC3E}">
        <p14:creationId xmlns:p14="http://schemas.microsoft.com/office/powerpoint/2010/main" val="2363340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anim calcmode="lin" valueType="num">
                                      <p:cBhvr additive="base">
                                        <p:cTn id="7" dur="500" fill="hold"/>
                                        <p:tgtEl>
                                          <p:spTgt spid="14">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
                                            <p:txEl>
                                              <p:pRg st="3" end="3"/>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anim calcmode="lin" valueType="num">
                                      <p:cBhvr additive="base">
                                        <p:cTn id="11" dur="500" fill="hold"/>
                                        <p:tgtEl>
                                          <p:spTgt spid="14">
                                            <p:txEl>
                                              <p:pRg st="4" end="4"/>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4">
                                            <p:txEl>
                                              <p:pRg st="4" end="4"/>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iterate type="wd">
                                    <p:tmPct val="0"/>
                                  </p:iterate>
                                  <p:childTnLst>
                                    <p:set>
                                      <p:cBhvr>
                                        <p:cTn id="15" dur="1" fill="hold">
                                          <p:stCondLst>
                                            <p:cond delay="0"/>
                                          </p:stCondLst>
                                        </p:cTn>
                                        <p:tgtEl>
                                          <p:spTgt spid="14">
                                            <p:txEl>
                                              <p:pRg st="5" end="5"/>
                                            </p:txEl>
                                          </p:spTgt>
                                        </p:tgtEl>
                                        <p:attrNameLst>
                                          <p:attrName>style.visibility</p:attrName>
                                        </p:attrNameLst>
                                      </p:cBhvr>
                                      <p:to>
                                        <p:strVal val="visible"/>
                                      </p:to>
                                    </p:set>
                                    <p:anim calcmode="lin" valueType="num">
                                      <p:cBhvr additive="base">
                                        <p:cTn id="16" dur="500" fill="hold"/>
                                        <p:tgtEl>
                                          <p:spTgt spid="14">
                                            <p:txEl>
                                              <p:pRg st="5" end="5"/>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14">
                                            <p:txEl>
                                              <p:pRg st="5" end="5"/>
                                            </p:txEl>
                                          </p:spTgt>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iterate type="wd">
                                    <p:tmPct val="0"/>
                                  </p:iterate>
                                  <p:childTnLst>
                                    <p:set>
                                      <p:cBhvr>
                                        <p:cTn id="19" dur="1" fill="hold">
                                          <p:stCondLst>
                                            <p:cond delay="0"/>
                                          </p:stCondLst>
                                        </p:cTn>
                                        <p:tgtEl>
                                          <p:spTgt spid="14">
                                            <p:txEl>
                                              <p:pRg st="6" end="6"/>
                                            </p:txEl>
                                          </p:spTgt>
                                        </p:tgtEl>
                                        <p:attrNameLst>
                                          <p:attrName>style.visibility</p:attrName>
                                        </p:attrNameLst>
                                      </p:cBhvr>
                                      <p:to>
                                        <p:strVal val="visible"/>
                                      </p:to>
                                    </p:set>
                                    <p:anim calcmode="lin" valueType="num">
                                      <p:cBhvr additive="base">
                                        <p:cTn id="20" dur="500" fill="hold"/>
                                        <p:tgtEl>
                                          <p:spTgt spid="14">
                                            <p:txEl>
                                              <p:pRg st="6" end="6"/>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50"/>
                                        <p:tgtEl>
                                          <p:spTgt spid="7"/>
                                        </p:tgtEl>
                                      </p:cBhvr>
                                    </p:animEffect>
                                    <p:anim calcmode="lin" valueType="num">
                                      <p:cBhvr>
                                        <p:cTn id="27" dur="550" fill="hold"/>
                                        <p:tgtEl>
                                          <p:spTgt spid="7"/>
                                        </p:tgtEl>
                                        <p:attrNameLst>
                                          <p:attrName>ppt_x</p:attrName>
                                        </p:attrNameLst>
                                      </p:cBhvr>
                                      <p:tavLst>
                                        <p:tav tm="0">
                                          <p:val>
                                            <p:strVal val="#ppt_x"/>
                                          </p:val>
                                        </p:tav>
                                        <p:tav tm="100000">
                                          <p:val>
                                            <p:strVal val="#ppt_x"/>
                                          </p:val>
                                        </p:tav>
                                      </p:tavLst>
                                    </p:anim>
                                    <p:anim calcmode="lin" valueType="num">
                                      <p:cBhvr>
                                        <p:cTn id="28" dur="550" fill="hold"/>
                                        <p:tgtEl>
                                          <p:spTgt spid="7"/>
                                        </p:tgtEl>
                                        <p:attrNameLst>
                                          <p:attrName>ppt_y</p:attrName>
                                        </p:attrNameLst>
                                      </p:cBhvr>
                                      <p:tavLst>
                                        <p:tav tm="0">
                                          <p:val>
                                            <p:strVal val="#ppt_y+.1"/>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par>
                                <p:cTn id="35" presetID="42"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anim calcmode="lin" valueType="num">
                                      <p:cBhvr>
                                        <p:cTn id="38" dur="500" fill="hold"/>
                                        <p:tgtEl>
                                          <p:spTgt spid="19"/>
                                        </p:tgtEl>
                                        <p:attrNameLst>
                                          <p:attrName>ppt_x</p:attrName>
                                        </p:attrNameLst>
                                      </p:cBhvr>
                                      <p:tavLst>
                                        <p:tav tm="0">
                                          <p:val>
                                            <p:strVal val="#ppt_x"/>
                                          </p:val>
                                        </p:tav>
                                        <p:tav tm="100000">
                                          <p:val>
                                            <p:strVal val="#ppt_x"/>
                                          </p:val>
                                        </p:tav>
                                      </p:tavLst>
                                    </p:anim>
                                    <p:anim calcmode="lin" valueType="num">
                                      <p:cBhvr>
                                        <p:cTn id="3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034"/>
                                        </p:tgtEl>
                                        <p:attrNameLst>
                                          <p:attrName>style.visibility</p:attrName>
                                        </p:attrNameLst>
                                      </p:cBhvr>
                                      <p:to>
                                        <p:strVal val="visible"/>
                                      </p:to>
                                    </p:set>
                                    <p:anim calcmode="lin" valueType="num">
                                      <p:cBhvr>
                                        <p:cTn id="44" dur="500" fill="hold"/>
                                        <p:tgtEl>
                                          <p:spTgt spid="1034"/>
                                        </p:tgtEl>
                                        <p:attrNameLst>
                                          <p:attrName>ppt_w</p:attrName>
                                        </p:attrNameLst>
                                      </p:cBhvr>
                                      <p:tavLst>
                                        <p:tav tm="0">
                                          <p:val>
                                            <p:fltVal val="0"/>
                                          </p:val>
                                        </p:tav>
                                        <p:tav tm="100000">
                                          <p:val>
                                            <p:strVal val="#ppt_w"/>
                                          </p:val>
                                        </p:tav>
                                      </p:tavLst>
                                    </p:anim>
                                    <p:anim calcmode="lin" valueType="num">
                                      <p:cBhvr>
                                        <p:cTn id="45" dur="500" fill="hold"/>
                                        <p:tgtEl>
                                          <p:spTgt spid="1034"/>
                                        </p:tgtEl>
                                        <p:attrNameLst>
                                          <p:attrName>ppt_h</p:attrName>
                                        </p:attrNameLst>
                                      </p:cBhvr>
                                      <p:tavLst>
                                        <p:tav tm="0">
                                          <p:val>
                                            <p:fltVal val="0"/>
                                          </p:val>
                                        </p:tav>
                                        <p:tav tm="100000">
                                          <p:val>
                                            <p:strVal val="#ppt_h"/>
                                          </p:val>
                                        </p:tav>
                                      </p:tavLst>
                                    </p:anim>
                                    <p:animEffect transition="in" filter="fade">
                                      <p:cBhvr>
                                        <p:cTn id="46" dur="500"/>
                                        <p:tgtEl>
                                          <p:spTgt spid="1034"/>
                                        </p:tgtEl>
                                      </p:cBhvr>
                                    </p:animEffect>
                                  </p:childTnLst>
                                </p:cTn>
                              </p:par>
                            </p:childTnLst>
                          </p:cTn>
                        </p:par>
                        <p:par>
                          <p:cTn id="47" fill="hold">
                            <p:stCondLst>
                              <p:cond delay="500"/>
                            </p:stCondLst>
                            <p:childTnLst>
                              <p:par>
                                <p:cTn id="48" presetID="53" presetClass="entr" presetSubtype="16" fill="hold" nodeType="afterEffect">
                                  <p:stCondLst>
                                    <p:cond delay="0"/>
                                  </p:stCondLst>
                                  <p:childTnLst>
                                    <p:set>
                                      <p:cBhvr>
                                        <p:cTn id="49" dur="1" fill="hold">
                                          <p:stCondLst>
                                            <p:cond delay="0"/>
                                          </p:stCondLst>
                                        </p:cTn>
                                        <p:tgtEl>
                                          <p:spTgt spid="1036"/>
                                        </p:tgtEl>
                                        <p:attrNameLst>
                                          <p:attrName>style.visibility</p:attrName>
                                        </p:attrNameLst>
                                      </p:cBhvr>
                                      <p:to>
                                        <p:strVal val="visible"/>
                                      </p:to>
                                    </p:set>
                                    <p:anim calcmode="lin" valueType="num">
                                      <p:cBhvr>
                                        <p:cTn id="50" dur="500" fill="hold"/>
                                        <p:tgtEl>
                                          <p:spTgt spid="1036"/>
                                        </p:tgtEl>
                                        <p:attrNameLst>
                                          <p:attrName>ppt_w</p:attrName>
                                        </p:attrNameLst>
                                      </p:cBhvr>
                                      <p:tavLst>
                                        <p:tav tm="0">
                                          <p:val>
                                            <p:fltVal val="0"/>
                                          </p:val>
                                        </p:tav>
                                        <p:tav tm="100000">
                                          <p:val>
                                            <p:strVal val="#ppt_w"/>
                                          </p:val>
                                        </p:tav>
                                      </p:tavLst>
                                    </p:anim>
                                    <p:anim calcmode="lin" valueType="num">
                                      <p:cBhvr>
                                        <p:cTn id="51" dur="500" fill="hold"/>
                                        <p:tgtEl>
                                          <p:spTgt spid="1036"/>
                                        </p:tgtEl>
                                        <p:attrNameLst>
                                          <p:attrName>ppt_h</p:attrName>
                                        </p:attrNameLst>
                                      </p:cBhvr>
                                      <p:tavLst>
                                        <p:tav tm="0">
                                          <p:val>
                                            <p:fltVal val="0"/>
                                          </p:val>
                                        </p:tav>
                                        <p:tav tm="100000">
                                          <p:val>
                                            <p:strVal val="#ppt_h"/>
                                          </p:val>
                                        </p:tav>
                                      </p:tavLst>
                                    </p:anim>
                                    <p:animEffect transition="in" filter="fade">
                                      <p:cBhvr>
                                        <p:cTn id="52" dur="500"/>
                                        <p:tgtEl>
                                          <p:spTgt spid="1036"/>
                                        </p:tgtEl>
                                      </p:cBhvr>
                                    </p:animEffect>
                                  </p:childTnLst>
                                </p:cTn>
                              </p:par>
                            </p:childTnLst>
                          </p:cTn>
                        </p:par>
                        <p:par>
                          <p:cTn id="53" fill="hold">
                            <p:stCondLst>
                              <p:cond delay="1000"/>
                            </p:stCondLst>
                            <p:childTnLst>
                              <p:par>
                                <p:cTn id="54" presetID="53" presetClass="entr" presetSubtype="16" fill="hold" nodeType="afterEffect">
                                  <p:stCondLst>
                                    <p:cond delay="0"/>
                                  </p:stCondLst>
                                  <p:childTnLst>
                                    <p:set>
                                      <p:cBhvr>
                                        <p:cTn id="55" dur="1" fill="hold">
                                          <p:stCondLst>
                                            <p:cond delay="0"/>
                                          </p:stCondLst>
                                        </p:cTn>
                                        <p:tgtEl>
                                          <p:spTgt spid="1038"/>
                                        </p:tgtEl>
                                        <p:attrNameLst>
                                          <p:attrName>style.visibility</p:attrName>
                                        </p:attrNameLst>
                                      </p:cBhvr>
                                      <p:to>
                                        <p:strVal val="visible"/>
                                      </p:to>
                                    </p:set>
                                    <p:anim calcmode="lin" valueType="num">
                                      <p:cBhvr>
                                        <p:cTn id="56" dur="500" fill="hold"/>
                                        <p:tgtEl>
                                          <p:spTgt spid="1038"/>
                                        </p:tgtEl>
                                        <p:attrNameLst>
                                          <p:attrName>ppt_w</p:attrName>
                                        </p:attrNameLst>
                                      </p:cBhvr>
                                      <p:tavLst>
                                        <p:tav tm="0">
                                          <p:val>
                                            <p:fltVal val="0"/>
                                          </p:val>
                                        </p:tav>
                                        <p:tav tm="100000">
                                          <p:val>
                                            <p:strVal val="#ppt_w"/>
                                          </p:val>
                                        </p:tav>
                                      </p:tavLst>
                                    </p:anim>
                                    <p:anim calcmode="lin" valueType="num">
                                      <p:cBhvr>
                                        <p:cTn id="57" dur="500" fill="hold"/>
                                        <p:tgtEl>
                                          <p:spTgt spid="1038"/>
                                        </p:tgtEl>
                                        <p:attrNameLst>
                                          <p:attrName>ppt_h</p:attrName>
                                        </p:attrNameLst>
                                      </p:cBhvr>
                                      <p:tavLst>
                                        <p:tav tm="0">
                                          <p:val>
                                            <p:fltVal val="0"/>
                                          </p:val>
                                        </p:tav>
                                        <p:tav tm="100000">
                                          <p:val>
                                            <p:strVal val="#ppt_h"/>
                                          </p:val>
                                        </p:tav>
                                      </p:tavLst>
                                    </p:anim>
                                    <p:animEffect transition="in" filter="fade">
                                      <p:cBhvr>
                                        <p:cTn id="58" dur="500"/>
                                        <p:tgtEl>
                                          <p:spTgt spid="1038"/>
                                        </p:tgtEl>
                                      </p:cBhvr>
                                    </p:animEffect>
                                  </p:childTnLst>
                                </p:cTn>
                              </p:par>
                            </p:childTnLst>
                          </p:cTn>
                        </p:par>
                      </p:childTnLst>
                    </p:cTn>
                  </p:par>
                  <p:par>
                    <p:cTn id="59" fill="hold">
                      <p:stCondLst>
                        <p:cond delay="indefinite"/>
                      </p:stCondLst>
                      <p:childTnLst>
                        <p:par>
                          <p:cTn id="60" fill="hold">
                            <p:stCondLst>
                              <p:cond delay="0"/>
                            </p:stCondLst>
                            <p:childTnLst>
                              <p:par>
                                <p:cTn id="61" presetID="0" presetClass="path" presetSubtype="0" accel="50000" decel="50000" fill="hold" nodeType="clickEffect">
                                  <p:stCondLst>
                                    <p:cond delay="0"/>
                                  </p:stCondLst>
                                  <p:childTnLst>
                                    <p:animMotion origin="layout" path="M -0.01445 -0.00301 L -0.01445 -0.00301 C -0.01341 -0.00717 -0.0125 -0.01134 -0.0112 -0.01504 C -0.00963 -0.01921 -0.00612 -0.02685 -0.00612 -0.02685 C -0.00469 -0.03495 -0.00625 -0.02777 -0.00365 -0.03564 C 0.00052 -0.04884 -0.00443 -0.03518 -0.00026 -0.04606 C -4.16667E-7 -0.04814 0.00013 -0.05 0.00052 -0.05208 C 0.00078 -0.05347 0.00117 -0.05486 0.0013 -0.05648 C 0.00169 -0.05995 0.00195 -0.06342 0.00221 -0.06689 C 0.00326 -0.09861 0.00352 -0.09213 0.00221 -0.12893 C 0.00208 -0.13333 0.00104 -0.14213 0.00052 -0.14676 C 0.00026 -0.14884 0.00013 -0.15092 -0.00026 -0.15277 C -0.00104 -0.15532 -0.00208 -0.15763 -0.00286 -0.16018 C -0.00378 -0.16342 -0.00443 -0.16713 -0.00534 -0.1706 C -0.00547 -0.17176 -0.00651 -0.18194 -0.00703 -0.18379 C -0.0082 -0.18888 -0.00977 -0.19375 -0.0112 -0.19861 C -0.01198 -0.20162 -0.0125 -0.20486 -0.01367 -0.20763 C -0.01445 -0.20949 -0.01549 -0.21134 -0.01615 -0.21342 C -0.01706 -0.21643 -0.01771 -0.21944 -0.01862 -0.22245 C -0.01966 -0.22546 -0.02096 -0.22824 -0.022 -0.23125 C -0.02292 -0.23402 -0.02344 -0.2375 -0.02448 -0.24004 C -0.0276 -0.24791 -0.03112 -0.25486 -0.0345 -0.26226 C -0.03555 -0.26481 -0.03685 -0.26713 -0.03789 -0.26967 C -0.03919 -0.27314 -0.04049 -0.27685 -0.04206 -0.28009 C -0.04883 -0.2956 -0.04792 -0.29351 -0.05286 -0.30231 C -0.05338 -0.30532 -0.05365 -0.30856 -0.05456 -0.31134 C -0.05599 -0.31643 -0.0582 -0.31875 -0.06029 -0.32314 C -0.06094 -0.32453 -0.06159 -0.32592 -0.06198 -0.32754 C -0.06289 -0.33101 -0.06341 -0.33472 -0.06445 -0.33796 C -0.0651 -0.33981 -0.06628 -0.34074 -0.06706 -0.34236 C -0.07005 -0.34861 -0.07253 -0.35625 -0.07617 -0.36157 C -0.08086 -0.36851 -0.08633 -0.3743 -0.09036 -0.3824 C -0.10052 -0.40324 -0.09102 -0.38703 -0.10703 -0.40301 C -0.1099 -0.40601 -0.11237 -0.41064 -0.11536 -0.41342 C -0.11901 -0.41713 -0.12318 -0.41921 -0.12695 -0.42245 C -0.13008 -0.425 -0.13294 -0.4287 -0.1362 -0.43125 C -0.14023 -0.43472 -0.14466 -0.43657 -0.1487 -0.44004 C -0.15169 -0.44282 -0.15391 -0.44791 -0.15703 -0.45046 C -0.16094 -0.45393 -0.16536 -0.45509 -0.16953 -0.45787 C -0.17266 -0.46018 -0.17565 -0.46273 -0.17865 -0.46527 C -0.18203 -0.46828 -0.18542 -0.47083 -0.18867 -0.4743 C -0.19075 -0.47638 -0.19232 -0.47986 -0.19453 -0.48171 C -0.19766 -0.48426 -0.20117 -0.48518 -0.20456 -0.4875 C -0.20768 -0.48981 -0.21055 -0.49282 -0.21367 -0.4949 C -0.21641 -0.49676 -0.21927 -0.49791 -0.222 -0.4993 C -0.22708 -0.50231 -0.2319 -0.50625 -0.23698 -0.50833 C -0.24088 -0.50972 -0.24479 -0.51134 -0.2487 -0.51273 C -0.25091 -0.51342 -0.25924 -0.51527 -0.2612 -0.51574 C -0.26367 -0.51713 -0.26615 -0.51921 -0.26862 -0.52013 C -0.272 -0.52129 -0.27539 -0.52176 -0.27865 -0.52152 C -0.29401 -0.52129 -0.30924 -0.51967 -0.32448 -0.51875 C -0.32643 -0.51828 -0.32838 -0.51759 -0.33034 -0.51713 C -0.33698 -0.51597 -0.34388 -0.5162 -0.35039 -0.51273 C -0.35404 -0.51088 -0.35781 -0.50833 -0.3612 -0.50532 C -0.36211 -0.50463 -0.36276 -0.50324 -0.36367 -0.50231 C -0.36706 -0.49884 -0.36797 -0.49884 -0.372 -0.49652 C -0.37318 -0.4949 -0.37435 -0.49375 -0.37539 -0.49189 C -0.37656 -0.48981 -0.37734 -0.48657 -0.37865 -0.48449 C -0.38008 -0.48263 -0.38216 -0.48217 -0.38372 -0.48009 C -0.38555 -0.47754 -0.38698 -0.47407 -0.38867 -0.47129 C -0.39023 -0.46875 -0.39193 -0.4662 -0.39362 -0.46388 C -0.39505 -0.46226 -0.39661 -0.46134 -0.39779 -0.45949 C -0.40078 -0.45486 -0.40286 -0.44838 -0.40612 -0.44467 C -0.40703 -0.44351 -0.40794 -0.44282 -0.40872 -0.44166 C -0.41068 -0.43842 -0.41302 -0.43541 -0.41445 -0.43125 C -0.41706 -0.42453 -0.41549 -0.42801 -0.41953 -0.42083 C -0.42005 -0.41782 -0.42044 -0.41481 -0.42122 -0.41203 C -0.42409 -0.40185 -0.42344 -0.41041 -0.42539 -0.40023 C -0.42891 -0.38101 -0.42448 -0.39513 -0.43034 -0.37939 C -0.4306 -0.37685 -0.43099 -0.37453 -0.43112 -0.37199 C -0.43151 -0.36851 -0.43164 -0.36504 -0.43203 -0.36157 C -0.43242 -0.35856 -0.43307 -0.35578 -0.43372 -0.35277 C -0.43385 -0.35046 -0.43542 -0.32615 -0.43529 -0.32453 C -0.43529 -0.31875 -0.43437 -0.28495 -0.43203 -0.27268 C -0.43177 -0.27129 -0.43138 -0.2699 -0.43112 -0.26828 C -0.42956 -0.25671 -0.43151 -0.26481 -0.42865 -0.25486 C -0.42838 -0.25092 -0.42852 -0.24699 -0.42786 -0.24305 C -0.42708 -0.23888 -0.42448 -0.23125 -0.42448 -0.23125 C -0.42409 -0.22708 -0.42292 -0.21342 -0.422 -0.21041 C -0.42122 -0.2081 -0.42044 -0.20555 -0.41953 -0.20301 C -0.41849 -0.20023 -0.4168 -0.19768 -0.41615 -0.19421 C -0.41588 -0.19282 -0.41588 -0.19097 -0.41536 -0.18981 C -0.41471 -0.18842 -0.41367 -0.18796 -0.41289 -0.1868 C -0.40729 -0.1787 -0.41406 -0.18518 -0.40456 -0.175 C -0.40234 -0.17268 -0.4 -0.17106 -0.39779 -0.16898 C -0.39375 -0.16504 -0.39622 -0.16574 -0.39115 -0.16018 C -0.39049 -0.15926 -0.38945 -0.15926 -0.38867 -0.15856 L -0.36784 -0.16319 C -0.36667 -0.16342 -0.36562 -0.16412 -0.36445 -0.16458 C -0.36315 -0.16504 -0.36172 -0.16551 -0.36029 -0.16597 C -0.35924 -0.16713 -0.3582 -0.16828 -0.35703 -0.16898 C -0.35625 -0.16967 -0.35534 -0.1699 -0.35456 -0.1706 C -0.35365 -0.17129 -0.35286 -0.17245 -0.35195 -0.17338 C -0.35065 -0.17708 -0.34883 -0.18171 -0.34779 -0.18541 C -0.3474 -0.1868 -0.34753 -0.18865 -0.347 -0.18981 C -0.34557 -0.19305 -0.34362 -0.1956 -0.34206 -0.19861 C -0.34036 -0.2074 -0.34154 -0.20162 -0.33789 -0.21504 L -0.33789 -0.21504 C -0.33463 -0.22986 -0.33646 -0.22314 -0.33281 -0.23564 C -0.33307 -0.24791 -0.33268 -0.27176 -0.33529 -0.28611 C -0.3362 -0.29051 -0.33594 -0.29606 -0.33789 -0.2993 C -0.34102 -0.30509 -0.34427 -0.31157 -0.3487 -0.31412 L -0.35365 -0.31713 C -0.35456 -0.31875 -0.35521 -0.3206 -0.35612 -0.32152 C -0.35937 -0.32476 -0.36354 -0.32523 -0.36706 -0.32615 C -0.36823 -0.32685 -0.37174 -0.32893 -0.37279 -0.32893 C -0.37539 -0.32893 -0.37786 -0.32801 -0.38034 -0.32754 C -0.38086 -0.32615 -0.38125 -0.3243 -0.38203 -0.32314 C -0.38346 -0.32083 -0.38698 -0.31713 -0.38698 -0.31713 C -0.38763 -0.31527 -0.38802 -0.31319 -0.38867 -0.31134 C -0.38945 -0.30879 -0.39049 -0.30648 -0.39115 -0.30393 C -0.39167 -0.30208 -0.39167 -0.29976 -0.39206 -0.29791 C -0.39245 -0.29583 -0.39479 -0.28703 -0.39531 -0.2831 C -0.3957 -0.28009 -0.39596 -0.27708 -0.39622 -0.2743 C -0.39596 -0.26782 -0.39596 -0.26134 -0.39531 -0.25486 C -0.39518 -0.25324 -0.39453 -0.25138 -0.39362 -0.25046 C -0.39271 -0.24953 -0.39141 -0.25046 -0.39036 -0.25046 L -0.39036 -0.25046 L -0.3862 -0.25787 " pathEditMode="relative" ptsTypes="AAAAAAAAAAAAAAAAAAAAAAAAAAAAAAAAAAAAAAAAAAAAAAAAAAAAAAAAAAAAAAAAAAAAAAAAAAAAAAAAAAAAAAAAAAAAAAAAAAAAAAAAAAAAAAAAAAAAAAA">
                                      <p:cBhvr>
                                        <p:cTn id="62" dur="1000" fill="hold"/>
                                        <p:tgtEl>
                                          <p:spTgt spid="1034"/>
                                        </p:tgtEl>
                                        <p:attrNameLst>
                                          <p:attrName>ppt_x</p:attrName>
                                          <p:attrName>ppt_y</p:attrName>
                                        </p:attrNameLst>
                                      </p:cBhvr>
                                    </p:animMotion>
                                  </p:childTnLst>
                                </p:cTn>
                              </p:par>
                              <p:par>
                                <p:cTn id="63" presetID="0" presetClass="path" presetSubtype="0" accel="50000" decel="50000" fill="hold" nodeType="withEffect">
                                  <p:stCondLst>
                                    <p:cond delay="0"/>
                                  </p:stCondLst>
                                  <p:childTnLst>
                                    <p:animMotion origin="layout" path="M -0.03008 -0.01366 L -0.03008 -0.01343 C -0.02917 -0.01783 -0.02839 -0.02176 -0.02748 -0.0257 C -0.0224 -0.05093 -0.02709 -0.06181 -0.02917 -0.10255 C -0.02956 -0.10903 -0.03425 -0.12269 -0.03503 -0.12639 C -0.03555 -0.12894 -0.03607 -0.13125 -0.03672 -0.1338 C -0.03724 -0.13588 -0.03789 -0.13773 -0.03841 -0.13959 C -0.03972 -0.1463 -0.03841 -0.14537 -0.04089 -0.15162 C -0.04154 -0.15324 -0.04258 -0.1544 -0.04336 -0.15602 C -0.04362 -0.15857 -0.04375 -0.16111 -0.04414 -0.16343 C -0.04544 -0.16968 -0.0474 -0.17385 -0.04922 -0.17963 C -0.05209 -0.18935 -0.05169 -0.19074 -0.05586 -0.20047 C -0.05847 -0.20648 -0.06146 -0.21227 -0.06419 -0.21829 C -0.06563 -0.22107 -0.0668 -0.22431 -0.06836 -0.22709 C -0.06953 -0.22917 -0.07071 -0.23079 -0.07175 -0.2331 C -0.07266 -0.23519 -0.07318 -0.2382 -0.07422 -0.24051 L -0.08334 -0.25672 L -0.08672 -0.26273 C -0.0875 -0.26412 -0.08815 -0.26598 -0.08919 -0.26713 C -0.09323 -0.2713 -0.09323 -0.27107 -0.09675 -0.27593 C -0.09844 -0.27848 -0.09987 -0.28125 -0.10169 -0.28334 C -0.10326 -0.28519 -0.10521 -0.28588 -0.10664 -0.28773 C -0.10847 -0.29005 -0.1099 -0.29306 -0.11172 -0.29514 C -0.11432 -0.29838 -0.11732 -0.30093 -0.12005 -0.30417 C -0.12149 -0.30579 -0.12266 -0.30857 -0.12422 -0.30996 C -0.12682 -0.3125 -0.12982 -0.31366 -0.13255 -0.31598 C -0.13867 -0.32107 -0.14479 -0.32685 -0.15091 -0.33218 C -0.15495 -0.33588 -0.15925 -0.33912 -0.16341 -0.3426 C -0.16732 -0.34607 -0.1711 -0.35 -0.175 -0.35301 C -0.18177 -0.35787 -0.18867 -0.36158 -0.19505 -0.36783 C -0.19805 -0.37084 -0.20104 -0.37431 -0.20417 -0.37662 C -0.20742 -0.37917 -0.21107 -0.3801 -0.21419 -0.38264 C -0.21667 -0.38449 -0.21862 -0.38773 -0.22084 -0.39005 C -0.22331 -0.3926 -0.22578 -0.39514 -0.22839 -0.39746 C -0.23164 -0.40023 -0.23516 -0.40185 -0.23841 -0.40486 C -0.24102 -0.40741 -0.24323 -0.41111 -0.24584 -0.41366 C -0.24883 -0.41667 -0.25209 -0.41852 -0.25508 -0.42107 C -0.25781 -0.42361 -0.26055 -0.42639 -0.26341 -0.42848 C -0.2711 -0.43426 -0.27878 -0.43866 -0.28672 -0.44329 C -0.30469 -0.46574 -0.2849 -0.44329 -0.31836 -0.46713 C -0.32123 -0.46898 -0.32396 -0.4713 -0.32669 -0.47292 C -0.32995 -0.47477 -0.34453 -0.48195 -0.34844 -0.48334 C -0.35091 -0.48426 -0.35339 -0.48426 -0.35586 -0.48496 C -0.35925 -0.48635 -0.36263 -0.4875 -0.36589 -0.48935 C -0.36732 -0.49005 -0.36862 -0.49167 -0.37005 -0.49236 C -0.39128 -0.49977 -0.36797 -0.48912 -0.38425 -0.49514 C -0.3862 -0.49607 -0.38802 -0.49792 -0.39011 -0.49815 C -0.40235 -0.49954 -0.41459 -0.49908 -0.42669 -0.49954 L -0.50091 -0.49815 C -0.50495 -0.49792 -0.5086 -0.49329 -0.51263 -0.49236 C -0.51498 -0.49167 -0.51927 -0.49098 -0.52175 -0.48935 C -0.54518 -0.47408 -0.51237 -0.49398 -0.53255 -0.48195 C -0.53373 -0.48033 -0.53464 -0.47848 -0.53594 -0.47755 C -0.53854 -0.475 -0.54427 -0.47153 -0.54427 -0.4713 C -0.54597 -0.46852 -0.5487 -0.4632 -0.55091 -0.46111 C -0.55196 -0.46019 -0.55313 -0.46019 -0.5543 -0.45973 C -0.5556 -0.4581 -0.55716 -0.45695 -0.55847 -0.45533 C -0.5599 -0.45348 -0.56107 -0.45093 -0.56263 -0.44931 C -0.56328 -0.44838 -0.56432 -0.44838 -0.56511 -0.44792 C -0.56628 -0.44699 -0.56732 -0.44584 -0.56849 -0.44491 C -0.57123 -0.4419 -0.57409 -0.43912 -0.57682 -0.43588 C -0.57761 -0.43496 -0.57839 -0.4338 -0.5793 -0.4331 C -0.58008 -0.43241 -0.58099 -0.43195 -0.58177 -0.43148 C -0.58255 -0.4301 -0.58334 -0.42824 -0.58425 -0.42709 C -0.58555 -0.42523 -0.58711 -0.42408 -0.58841 -0.42269 C -0.59011 -0.4206 -0.5918 -0.41875 -0.59349 -0.41667 C -0.59427 -0.41412 -0.59479 -0.41135 -0.59597 -0.40926 C -0.59662 -0.4081 -0.59779 -0.4088 -0.59844 -0.40787 C -0.60052 -0.40486 -0.60235 -0.40093 -0.6043 -0.39746 C -0.60495 -0.3963 -0.60599 -0.39537 -0.60677 -0.39445 C -0.60729 -0.39306 -0.60781 -0.39144 -0.60847 -0.39005 C -0.61029 -0.38611 -0.61146 -0.38588 -0.61263 -0.38125 C -0.61328 -0.37824 -0.61367 -0.37523 -0.61432 -0.37223 L -0.61511 -0.36783 C -0.61537 -0.36644 -0.61576 -0.36482 -0.61589 -0.36343 C -0.61628 -0.36042 -0.61654 -0.35741 -0.6168 -0.35417 C -0.61706 -0.35047 -0.61719 -0.34653 -0.61758 -0.3426 C -0.6181 -0.3382 -0.61875 -0.3338 -0.61927 -0.3294 C -0.62084 -0.31621 -0.61927 -0.32755 -0.62175 -0.31158 C -0.62318 -0.29283 -0.62435 -0.2882 -0.62266 -0.27014 C -0.62227 -0.26598 -0.62018 -0.2632 -0.61927 -0.25973 C -0.61862 -0.25741 -0.61836 -0.25463 -0.61758 -0.25232 C -0.61576 -0.24653 -0.61537 -0.24653 -0.61263 -0.24329 C -0.61211 -0.2419 -0.61159 -0.24028 -0.61094 -0.23889 C -0.60235 -0.22361 -0.6138 -0.24861 -0.60339 -0.22709 C -0.59518 -0.20996 -0.60104 -0.21736 -0.59349 -0.20926 C -0.59037 -0.19838 -0.59349 -0.20787 -0.58932 -0.19885 C -0.58867 -0.19769 -0.58841 -0.1956 -0.58763 -0.19445 C -0.58607 -0.19213 -0.58399 -0.19144 -0.58255 -0.18866 C -0.58125 -0.18611 -0.57995 -0.18357 -0.57839 -0.18125 C -0.57539 -0.17639 -0.57552 -0.17755 -0.57266 -0.17385 C -0.57123 -0.17176 -0.56992 -0.16945 -0.56849 -0.16783 C -0.56524 -0.16459 -0.56159 -0.16227 -0.55847 -0.15903 C -0.54922 -0.14908 -0.56029 -0.16019 -0.54766 -0.15 C -0.54675 -0.14931 -0.5461 -0.14769 -0.54505 -0.14699 C -0.54375 -0.1463 -0.54232 -0.1463 -0.54089 -0.1456 C -0.53919 -0.14468 -0.53763 -0.14283 -0.53594 -0.1426 C -0.52787 -0.14144 -0.51979 -0.14167 -0.51172 -0.14121 L -0.47669 -0.14422 C -0.47461 -0.14445 -0.47357 -0.14676 -0.47175 -0.14861 C -0.46732 -0.15301 -0.46966 -0.14977 -0.46589 -0.1544 C -0.46367 -0.15741 -0.46146 -0.16042 -0.45925 -0.16343 C -0.45821 -0.16482 -0.4569 -0.16598 -0.45586 -0.16783 C -0.4474 -0.18287 -0.45052 -0.17616 -0.44597 -0.18704 C -0.44557 -0.18866 -0.44557 -0.19028 -0.44505 -0.19144 C -0.4444 -0.19375 -0.4431 -0.19514 -0.44258 -0.19746 C -0.44141 -0.20209 -0.44089 -0.20741 -0.44011 -0.21227 C -0.43985 -0.21366 -0.43959 -0.21528 -0.43919 -0.21667 C -0.43985 -0.2301 -0.43985 -0.24352 -0.44089 -0.25672 C -0.4418 -0.26736 -0.44414 -0.26968 -0.44753 -0.27755 C -0.44844 -0.2794 -0.44909 -0.28172 -0.45013 -0.28334 C -0.45104 -0.28519 -0.45248 -0.28635 -0.45339 -0.28773 C -0.45469 -0.29005 -0.45547 -0.29306 -0.45677 -0.29514 C -0.45768 -0.29676 -0.45899 -0.29723 -0.46003 -0.29815 C -0.46146 -0.29954 -0.46289 -0.30093 -0.46419 -0.30255 C -0.46537 -0.30394 -0.46641 -0.30602 -0.46758 -0.30718 C -0.46914 -0.30857 -0.47097 -0.30903 -0.47253 -0.30996 C -0.47344 -0.31065 -0.47422 -0.31111 -0.47513 -0.31158 C -0.47982 -0.31366 -0.47735 -0.3125 -0.48255 -0.31459 C -0.49219 -0.31389 -0.50039 -0.31551 -0.50925 -0.31158 C -0.51016 -0.31111 -0.51094 -0.31065 -0.51172 -0.30996 C -0.51563 -0.29954 -0.51081 -0.3125 -0.51589 -0.29977 C -0.51654 -0.29815 -0.51719 -0.29676 -0.51758 -0.29514 C -0.52331 -0.27477 -0.51615 -0.29885 -0.52005 -0.28195 C -0.52266 -0.27107 -0.52344 -0.27292 -0.52422 -0.26412 C -0.52461 -0.26019 -0.52487 -0.25625 -0.52513 -0.25232 C -0.52448 -0.24491 -0.52448 -0.23727 -0.52344 -0.2301 C -0.52279 -0.22593 -0.5194 -0.21922 -0.51758 -0.21667 C -0.51654 -0.21528 -0.51537 -0.21482 -0.51419 -0.21366 C -0.51016 -0.21459 -0.50664 -0.21528 -0.50261 -0.21667 C -0.50143 -0.21713 -0.50039 -0.2176 -0.49922 -0.21829 C -0.49844 -0.21968 -0.49779 -0.22153 -0.49675 -0.22269 C -0.49557 -0.22385 -0.4918 -0.22616 -0.49011 -0.22709 C -0.48985 -0.22848 -0.48919 -0.22986 -0.48919 -0.23148 C -0.48919 -0.23935 -0.49011 -0.25533 -0.49011 -0.2551 L -0.49011 -0.25533 " pathEditMode="relative" rAng="0" ptsTypes="AAAAAAAAAAAAAAAAAAAAAAAAAAAAAAAAAAAAAAAAAAAAAAAAAAAAAAAAAAAAAAAAAAAAAAAAAAAAAAAAAAAAAAAAAAAAAAAAAAAAAAAAAAAAAAAAAAAAAAAAAAAAAAAAAAAAAAAA">
                                      <p:cBhvr>
                                        <p:cTn id="64" dur="1000" fill="hold"/>
                                        <p:tgtEl>
                                          <p:spTgt spid="1036"/>
                                        </p:tgtEl>
                                        <p:attrNameLst>
                                          <p:attrName>ppt_x</p:attrName>
                                          <p:attrName>ppt_y</p:attrName>
                                        </p:attrNameLst>
                                      </p:cBhvr>
                                      <p:rCtr x="-29440" y="-24282"/>
                                    </p:animMotion>
                                  </p:childTnLst>
                                </p:cTn>
                              </p:par>
                              <p:par>
                                <p:cTn id="65" presetID="0" presetClass="path" presetSubtype="0" accel="50000" decel="50000" fill="hold" nodeType="withEffect">
                                  <p:stCondLst>
                                    <p:cond delay="0"/>
                                  </p:stCondLst>
                                  <p:childTnLst>
                                    <p:animMotion origin="layout" path="M 0.00273 -0.00833 L 0.00273 -0.00787 C 0.00286 -0.0125 0.0039 -0.02986 0.00442 -0.03519 C 0.00442 -0.03634 0.00494 -0.03773 0.00507 -0.03982 C 0.00612 -0.04468 0.00677 -0.05046 0.00755 -0.05556 C 0.0095 -0.08889 0.00781 -0.07662 0.01015 -0.09283 C 0.00976 -0.12593 0.00976 -0.1588 0.00924 -0.19236 C 0.00924 -0.19583 0.00859 -0.20023 0.00846 -0.2037 C 0.00807 -0.21019 0.00794 -0.21667 0.00755 -0.22315 C 0.0069 -0.23634 0.00625 -0.24908 0.00507 -0.26158 C 0.00494 -0.26482 0.00468 -0.26783 0.00442 -0.27083 C 0.00338 -0.27708 -0.00066 -0.28958 -0.00157 -0.29283 C -0.00521 -0.30857 -0.003 -0.3 -0.00808 -0.31806 C -0.00925 -0.32199 -0.01068 -0.32593 -0.01146 -0.32963 C -0.01263 -0.33495 -0.01381 -0.33958 -0.01485 -0.34468 C -0.01602 -0.3507 -0.01654 -0.3544 -0.01823 -0.36088 C -0.01875 -0.36296 -0.01941 -0.36482 -0.01993 -0.3669 C -0.02032 -0.36875 -0.02032 -0.37083 -0.02058 -0.37292 C -0.0267 -0.39815 -0.02175 -0.37616 -0.02566 -0.38935 C -0.02722 -0.39398 -0.02826 -0.39908 -0.02995 -0.40417 C -0.03503 -0.41898 -0.02956 -0.40347 -0.03568 -0.41875 C -0.03698 -0.42245 -0.03972 -0.42986 -0.04154 -0.43357 C -0.04323 -0.43704 -0.04558 -0.44005 -0.04727 -0.44375 C -0.04844 -0.4463 -0.04961 -0.44861 -0.05066 -0.45116 C -0.0517 -0.45394 -0.05235 -0.45648 -0.05339 -0.45857 C -0.05521 -0.46343 -0.05795 -0.46597 -0.05977 -0.4706 C -0.06081 -0.47269 -0.06146 -0.475 -0.0625 -0.47662 C -0.06381 -0.47917 -0.06589 -0.48125 -0.06758 -0.48403 C -0.06875 -0.48611 -0.0698 -0.48912 -0.07058 -0.49167 C -0.07214 -0.49491 -0.07331 -0.49884 -0.075 -0.50185 C -0.08243 -0.51505 -0.07735 -0.50093 -0.08477 -0.51227 C -0.08816 -0.5169 -0.09037 -0.52408 -0.09388 -0.52824 C -0.09597 -0.53079 -0.09818 -0.53333 -0.1 -0.53565 C -0.10625 -0.54421 -0.10391 -0.54352 -0.11146 -0.55046 C -0.11355 -0.55255 -0.11537 -0.55301 -0.11758 -0.55486 C -0.11875 -0.55648 -0.11993 -0.55926 -0.12149 -0.56111 C -0.12435 -0.56389 -0.12722 -0.56551 -0.12969 -0.56829 C -0.13112 -0.56968 -0.13243 -0.57199 -0.13399 -0.57269 C -0.13633 -0.57454 -0.13907 -0.57477 -0.14141 -0.5757 C -0.15274 -0.58912 -0.13907 -0.57454 -0.15495 -0.58449 C -0.15847 -0.58681 -0.1612 -0.5919 -0.16472 -0.59352 C -0.17084 -0.59607 -0.17318 -0.59676 -0.17891 -0.60093 C -0.18008 -0.60185 -0.18112 -0.60324 -0.1823 -0.60417 C -0.18334 -0.60463 -0.18451 -0.60486 -0.18568 -0.60556 C -0.19375 -0.60949 -0.19193 -0.60903 -0.20222 -0.61273 C -0.20443 -0.61343 -0.20612 -0.61366 -0.20834 -0.61412 C -0.21068 -0.61505 -0.21316 -0.61597 -0.21576 -0.61713 C -0.21862 -0.61852 -0.2211 -0.6206 -0.22422 -0.62153 C -0.22657 -0.62245 -0.22891 -0.62269 -0.23165 -0.62315 C -0.23581 -0.62639 -0.23633 -0.62685 -0.24141 -0.62894 C -0.24532 -0.63079 -0.24935 -0.63102 -0.253 -0.63357 C -0.25547 -0.63495 -0.25756 -0.63681 -0.2599 -0.63796 C -0.26198 -0.63889 -0.26433 -0.63889 -0.26654 -0.63935 L -0.27227 -0.64097 C -0.27396 -0.64144 -0.27566 -0.6419 -0.27735 -0.64236 C -0.2862 -0.64445 -0.2918 -0.64445 -0.30157 -0.64537 C -0.30638 -0.6463 -0.31146 -0.64745 -0.31654 -0.64838 C -0.32422 -0.64954 -0.33985 -0.65116 -0.33985 -0.65093 L -0.40717 -0.64977 C -0.40912 -0.64977 -0.41107 -0.64931 -0.41303 -0.64838 C -0.41537 -0.64722 -0.41745 -0.64537 -0.41928 -0.64375 C -0.42201 -0.64236 -0.42383 -0.64144 -0.42592 -0.63935 C -0.42826 -0.63727 -0.43047 -0.63426 -0.43269 -0.63195 C -0.44623 -0.61829 -0.42344 -0.64306 -0.44141 -0.62616 C -0.45365 -0.61458 -0.44688 -0.61945 -0.45469 -0.60972 C -0.45599 -0.60833 -0.45756 -0.60718 -0.45886 -0.60556 C -0.46016 -0.6037 -0.46107 -0.60116 -0.46224 -0.59931 C -0.46355 -0.59722 -0.46498 -0.5956 -0.46641 -0.59352 C -0.46719 -0.59213 -0.46797 -0.59028 -0.46888 -0.58912 C -0.46967 -0.58796 -0.47058 -0.58727 -0.47136 -0.58611 C -0.4737 -0.58241 -0.47579 -0.57847 -0.478 -0.57454 C -0.47891 -0.57269 -0.47982 -0.57153 -0.48047 -0.56968 L -0.48308 -0.56389 C -0.48334 -0.56111 -0.48334 -0.55787 -0.48386 -0.55486 C -0.48425 -0.55278 -0.4849 -0.55093 -0.48555 -0.54908 C -0.48594 -0.54815 -0.49024 -0.53634 -0.49141 -0.53449 C -0.49284 -0.53171 -0.49467 -0.52917 -0.49636 -0.52685 C -0.49714 -0.52408 -0.49779 -0.5206 -0.49883 -0.51806 C -0.49948 -0.51644 -0.50066 -0.51505 -0.50131 -0.51343 C -0.50196 -0.51227 -0.50248 -0.51088 -0.503 -0.50903 C -0.5073 -0.49815 -0.50378 -0.50857 -0.50808 -0.4956 C -0.50899 -0.48565 -0.50899 -0.48611 -0.50964 -0.475 C -0.51003 -0.46991 -0.51003 -0.46505 -0.51055 -0.46019 C -0.51081 -0.45718 -0.51211 -0.45116 -0.51211 -0.45093 C -0.51185 -0.44329 -0.51224 -0.43542 -0.51133 -0.42755 C -0.51107 -0.42523 -0.50938 -0.42408 -0.50886 -0.42176 C -0.50821 -0.41875 -0.50834 -0.41574 -0.50808 -0.41273 C -0.50756 -0.40926 -0.50704 -0.40579 -0.50638 -0.40232 C -0.50547 -0.39815 -0.50378 -0.39491 -0.503 -0.39051 C -0.50274 -0.38935 -0.50261 -0.3875 -0.50222 -0.38611 C -0.50131 -0.38287 -0.49896 -0.37847 -0.49805 -0.3757 C -0.4974 -0.37408 -0.49714 -0.37153 -0.49636 -0.36991 C -0.49545 -0.36759 -0.49401 -0.3662 -0.49297 -0.36389 C -0.48724 -0.35116 -0.49206 -0.35903 -0.48724 -0.34908 C -0.48646 -0.34745 -0.48568 -0.34583 -0.48464 -0.34468 C -0.48282 -0.34259 -0.48073 -0.34074 -0.47891 -0.33889 C -0.47344 -0.32199 -0.47787 -0.33449 -0.47214 -0.32107 C -0.47162 -0.31968 -0.47123 -0.31806 -0.47058 -0.31667 C -0.46928 -0.31412 -0.46758 -0.3132 -0.46641 -0.31065 C -0.46563 -0.30926 -0.46537 -0.30741 -0.46472 -0.30625 C -0.46224 -0.30139 -0.45964 -0.29745 -0.45717 -0.29283 C -0.45586 -0.29051 -0.45482 -0.28704 -0.453 -0.28519 C -0.44831 -0.28171 -0.44883 -0.28195 -0.44297 -0.2757 C -0.44193 -0.27408 -0.44089 -0.27176 -0.43959 -0.27083 C -0.43737 -0.26829 -0.43503 -0.2669 -0.43269 -0.26482 C -0.43165 -0.26296 -0.43034 -0.26158 -0.42891 -0.26042 C -0.42748 -0.25903 -0.42579 -0.25857 -0.42474 -0.25741 C -0.42344 -0.25602 -0.42266 -0.2537 -0.42123 -0.25347 C -0.42032 -0.25208 -0.41888 -0.25208 -0.41797 -0.25116 C -0.40912 -0.24769 -0.41888 -0.25208 -0.40769 -0.24815 C -0.39128 -0.24283 -0.40873 -0.24769 -0.39467 -0.24421 C -0.39297 -0.24283 -0.39141 -0.24167 -0.38933 -0.2412 C -0.38672 -0.23958 -0.38125 -0.23796 -0.38125 -0.23773 C -0.37839 -0.23935 -0.37526 -0.23958 -0.37214 -0.2412 C -0.37136 -0.2412 -0.37045 -0.24144 -0.36967 -0.24259 C -0.36719 -0.2456 -0.36524 -0.24884 -0.36303 -0.25116 C -0.36172 -0.25347 -0.36029 -0.25417 -0.35886 -0.25556 C -0.34675 -0.27269 -0.36198 -0.25417 -0.35313 -0.26482 C -0.35287 -0.26829 -0.35261 -0.27176 -0.35222 -0.2757 C -0.35196 -0.27708 -0.3517 -0.27778 -0.35144 -0.27963 C -0.35118 -0.28195 -0.35092 -0.28426 -0.35066 -0.28704 C -0.3504 -0.29491 -0.35 -0.30278 -0.34974 -0.31065 C -0.34974 -0.31366 -0.34896 -0.31667 -0.34896 -0.31968 C -0.34896 -0.33449 -0.34922 -0.34908 -0.34974 -0.36389 C -0.34974 -0.3662 -0.35 -0.36783 -0.35066 -0.36991 C -0.35287 -0.38009 -0.35144 -0.37153 -0.35391 -0.38009 C -0.36394 -0.41551 -0.34649 -0.3581 -0.35808 -0.39491 C -0.3586 -0.39699 -0.35886 -0.39931 -0.35977 -0.40093 C -0.36081 -0.40301 -0.3625 -0.40417 -0.36394 -0.40533 C -0.36485 -0.40718 -0.3655 -0.40926 -0.36654 -0.41158 C -0.36706 -0.4132 -0.36719 -0.41551 -0.36823 -0.41713 C -0.36875 -0.41898 -0.36993 -0.42014 -0.37045 -0.42176 C -0.37136 -0.42338 -0.37162 -0.425 -0.37214 -0.42639 C -0.37357 -0.42917 -0.37487 -0.43195 -0.37644 -0.43519 C -0.37683 -0.4375 -0.37735 -0.44051 -0.37813 -0.44236 C -0.37865 -0.44375 -0.37956 -0.44445 -0.3806 -0.44537 C -0.38269 -0.44861 -0.38633 -0.45093 -0.38803 -0.45579 C -0.38855 -0.45718 -0.38894 -0.45949 -0.38933 -0.46019 C -0.39128 -0.4625 -0.3961 -0.46505 -0.39805 -0.46597 C -0.40053 -0.47384 -0.39805 -0.46806 -0.40287 -0.47199 C -0.40391 -0.47269 -0.40469 -0.47431 -0.40521 -0.475 C -0.40743 -0.47662 -0.4099 -0.47755 -0.41211 -0.47824 C -0.41303 -0.47824 -0.41381 -0.47894 -0.41433 -0.4794 C -0.42474 -0.47894 -0.43477 -0.48009 -0.44428 -0.47824 C -0.44571 -0.47778 -0.44584 -0.475 -0.44636 -0.47361 C -0.44714 -0.47153 -0.44818 -0.46968 -0.44883 -0.46759 C -0.44948 -0.46574 -0.44987 -0.46343 -0.45053 -0.46181 C -0.45248 -0.45579 -0.4543 -0.45324 -0.45547 -0.44676 C -0.45586 -0.44537 -0.45599 -0.44283 -0.45638 -0.44144 C -0.45678 -0.43843 -0.45743 -0.43588 -0.45808 -0.43357 C -0.45769 -0.42755 -0.45795 -0.42176 -0.45717 -0.41574 C -0.45665 -0.41181 -0.45391 -0.40648 -0.45222 -0.40417 C -0.44779 -0.39722 -0.4504 -0.40093 -0.44636 -0.39792 C -0.44076 -0.39375 -0.44388 -0.39398 -0.43516 -0.39051 C -0.43191 -0.38935 -0.42813 -0.38866 -0.42474 -0.3875 C -0.42071 -0.3882 -0.41524 -0.38565 -0.41303 -0.39352 C -0.41211 -0.3956 -0.41211 -0.39838 -0.41211 -0.40093 C -0.41237 -0.40718 -0.4129 -0.41389 -0.41381 -0.42014 C -0.4142 -0.42245 -0.41563 -0.42408 -0.41641 -0.42639 C -0.41693 -0.42894 -0.4181 -0.43125 -0.41888 -0.43357 C -0.41901 -0.43542 -0.4198 -0.43773 -0.42058 -0.43935 C -0.4224 -0.44375 -0.42318 -0.44167 -0.42553 -0.44375 C -0.43008 -0.44838 -0.42995 -0.4507 -0.43464 -0.45324 C -0.43516 -0.45324 -0.43633 -0.45324 -0.43724 -0.45324 L -0.43269 -0.44375 " pathEditMode="relative" rAng="0" ptsTypes="AAAAAAAAAAAAAAAAAAAAAAAAAAAAAAAAAAAAAAAAAAAAAAAAAAAAAAAAAAAAAAAAAAAAAAAAAAAAAAAAAAAAAAAAAAAAAAAAAAAAAAAAAAAAAAAAAAAAAAAAAAAAAAAAAAAAAAAAAAAAAAAAAAAAAAAAAAAAAAAAAAAAA">
                                      <p:cBhvr>
                                        <p:cTn id="66" dur="1000" fill="hold"/>
                                        <p:tgtEl>
                                          <p:spTgt spid="1038"/>
                                        </p:tgtEl>
                                        <p:attrNameLst>
                                          <p:attrName>ppt_x</p:attrName>
                                          <p:attrName>ppt_y</p:attrName>
                                        </p:attrNameLst>
                                      </p:cBhvr>
                                      <p:rCtr x="-25378" y="-32106"/>
                                    </p:animMotion>
                                  </p:childTnLst>
                                </p:cTn>
                              </p:par>
                              <p:par>
                                <p:cTn id="67" presetID="0" presetClass="path" presetSubtype="0" accel="50000" decel="50000" fill="hold" nodeType="withEffect">
                                  <p:stCondLst>
                                    <p:cond delay="0"/>
                                  </p:stCondLst>
                                  <p:childTnLst>
                                    <p:animMotion origin="layout" path="M -0.01172 0.00394 L -0.01172 0.00417 C -0.01302 -0.01551 -0.0125 -0.0456 -0.01849 -0.06574 C -0.02357 -0.0831 -0.02539 -0.08009 -0.03255 -0.09537 C -0.07344 -0.18148 -0.02839 -0.09467 -0.05599 -0.1412 C -0.05873 -0.14583 -0.06068 -0.15162 -0.06341 -0.15602 C -0.06849 -0.16458 -0.07409 -0.17176 -0.0793 -0.17986 C -0.08177 -0.18379 -0.08373 -0.18912 -0.08672 -0.19166 C -0.08985 -0.19421 -0.09297 -0.19653 -0.09597 -0.19907 C -0.09857 -0.20139 -0.10091 -0.2044 -0.10339 -0.20648 C -0.10612 -0.20879 -0.10899 -0.21041 -0.11172 -0.2125 C -0.11433 -0.21435 -0.11667 -0.21713 -0.11927 -0.21828 C -0.12305 -0.22014 -0.12709 -0.21991 -0.13099 -0.22129 C -0.13946 -0.2243 -0.1349 -0.22569 -0.14505 -0.22731 C -0.15482 -0.2287 -0.16459 -0.22916 -0.17422 -0.23009 L -0.31016 -0.22731 C -0.31237 -0.22708 -0.31459 -0.22639 -0.3168 -0.22569 C -0.3211 -0.22453 -0.32826 -0.22153 -0.33255 -0.21991 C -0.33672 -0.21528 -0.34063 -0.20995 -0.34505 -0.20648 C -0.34701 -0.20509 -0.34909 -0.20393 -0.35091 -0.20208 C -0.35586 -0.19699 -0.36068 -0.19166 -0.36511 -0.18565 C -0.36628 -0.18426 -0.36719 -0.18264 -0.36849 -0.18125 C -0.37058 -0.17916 -0.37292 -0.17731 -0.37513 -0.17546 C -0.38047 -0.17129 -0.37852 -0.17407 -0.38425 -0.16805 C -0.39128 -0.16065 -0.3875 -0.16342 -0.39427 -0.15463 C -0.39675 -0.15139 -0.39922 -0.14838 -0.40183 -0.14583 C -0.40417 -0.14328 -0.4069 -0.14236 -0.40925 -0.13981 C -0.41198 -0.1368 -0.41419 -0.13287 -0.4168 -0.1294 C -0.42058 -0.12477 -0.425 -0.12153 -0.42839 -0.1162 C -0.43867 -0.10069 -0.43776 -0.10463 -0.44258 -0.09236 C -0.44323 -0.09097 -0.44375 -0.08935 -0.44427 -0.08796 C -0.44453 -0.08611 -0.44492 -0.08403 -0.44505 -0.08194 C -0.44727 -0.06504 -0.44479 -0.0831 -0.44675 -0.06875 C -0.44701 -0.06435 -0.44727 -0.05972 -0.44766 -0.05532 C -0.44818 -0.04838 -0.44922 -0.03472 -0.44922 -0.03449 C -0.44883 -0.0243 -0.44883 -0.00972 -0.44675 0.00093 C -0.44623 0.00371 -0.44505 0.00579 -0.44427 0.00834 C -0.44258 0.0206 -0.44466 0.00857 -0.4418 0.01875 C -0.44115 0.02107 -0.44076 0.02361 -0.44011 0.02616 C -0.43763 0.03611 -0.43946 0.02801 -0.43672 0.03658 C -0.4362 0.03843 -0.43594 0.04074 -0.43516 0.04236 C -0.43451 0.04375 -0.43347 0.04445 -0.43255 0.04537 C -0.42839 0.06042 -0.43477 0.03935 -0.42591 0.06019 C -0.42513 0.06204 -0.42435 0.06412 -0.42344 0.06621 C -0.42097 0.0713 -0.42136 0.06991 -0.41849 0.07361 C -0.41732 0.075 -0.41628 0.07662 -0.41511 0.07801 C -0.41406 0.07917 -0.41276 0.07963 -0.41172 0.08102 C -0.41029 0.08264 -0.40912 0.08519 -0.40755 0.08681 C -0.40664 0.08797 -0.40534 0.08866 -0.4043 0.08982 C -0.40261 0.09167 -0.40091 0.09375 -0.39922 0.09584 C -0.39844 0.09676 -0.39753 0.09769 -0.39675 0.09861 C -0.39427 0.10209 -0.39219 0.10695 -0.38933 0.10903 C -0.38789 0.10996 -0.38646 0.11088 -0.38516 0.11204 C -0.38373 0.1132 -0.38242 0.11551 -0.38099 0.11644 C -0.37852 0.11806 -0.37591 0.11852 -0.37344 0.11945 C -0.36276 0.13472 -0.37761 0.11528 -0.36172 0.12824 C -0.36042 0.1294 -0.35977 0.13264 -0.35847 0.13426 C -0.35482 0.13866 -0.35495 0.13588 -0.35183 0.13866 C -0.35091 0.13959 -0.35013 0.14074 -0.34922 0.14167 C -0.34779 0.14283 -0.34375 0.14445 -0.34258 0.14468 C -0.33399 0.14584 -0.3168 0.14769 -0.3168 0.14792 C -0.31172 0.14699 -0.30677 0.14722 -0.30183 0.14607 C -0.2961 0.14491 -0.29818 0.14352 -0.29427 0.14028 C -0.29297 0.13889 -0.29154 0.1382 -0.29011 0.13727 C -0.28281 0.13148 -0.29141 0.13704 -0.28177 0.13125 C -0.28125 0.12986 -0.28086 0.12801 -0.28008 0.12685 C -0.27917 0.125 -0.27774 0.12431 -0.27683 0.12246 C -0.27617 0.1213 -0.2763 0.11945 -0.27591 0.11806 C -0.27552 0.11644 -0.27487 0.11505 -0.27422 0.11343 C -0.27188 0.09653 -0.27526 0.11736 -0.27175 0.10324 C -0.27071 0.09884 -0.27084 0.09236 -0.27005 0.08843 C -0.26979 0.08611 -0.26888 0.08449 -0.26849 0.08241 C -0.26771 0.07894 -0.26719 0.07547 -0.2668 0.07199 C -0.26628 0.06736 -0.26537 0.05209 -0.26511 0.04838 C -0.26537 0.04236 -0.26537 0.03634 -0.26589 0.03056 C -0.26628 0.02755 -0.26706 0.02454 -0.26758 0.02176 C -0.26784 0.02014 -0.26797 0.01852 -0.26849 0.01713 C -0.26927 0.01482 -0.27018 0.01227 -0.27097 0.00972 C -0.27136 0.00834 -0.27149 0.00672 -0.27175 0.00533 C -0.27227 0.00324 -0.27305 0.00139 -0.27344 -0.00046 C -0.27552 -0.00995 -0.27461 -0.01111 -0.27839 -0.01991 C -0.27904 -0.02129 -0.28021 -0.02176 -0.28099 -0.02268 C -0.2819 -0.0243 -0.28255 -0.02616 -0.28347 -0.02731 C -0.29284 -0.0412 -0.27722 -0.01597 -0.28933 -0.03472 C -0.2905 -0.03657 -0.29141 -0.03866 -0.29258 -0.04051 C -0.29336 -0.04166 -0.29427 -0.04236 -0.29505 -0.04352 C -0.29766 -0.04699 -0.30013 -0.05046 -0.30261 -0.05393 C -0.30456 -0.05648 -0.30612 -0.05995 -0.30847 -0.06134 C -0.31537 -0.06528 -0.30443 -0.05879 -0.3168 -0.06713 C -0.31836 -0.06828 -0.32005 -0.06921 -0.32175 -0.07014 C -0.32409 -0.07315 -0.32565 -0.07592 -0.32839 -0.07754 C -0.32982 -0.07847 -0.33125 -0.0787 -0.33255 -0.07916 C -0.33373 -0.08009 -0.33477 -0.08125 -0.33594 -0.08194 C -0.34011 -0.08449 -0.34336 -0.08518 -0.34766 -0.08657 C -0.35456 -0.08611 -0.36159 -0.08657 -0.36849 -0.08495 C -0.37005 -0.08472 -0.3711 -0.08171 -0.37266 -0.08055 C -0.37396 -0.07963 -0.38255 -0.07685 -0.38425 -0.07453 C -0.39427 -0.06273 -0.38555 -0.07407 -0.3918 -0.06435 C -0.3931 -0.06227 -0.39479 -0.06065 -0.39597 -0.05833 C -0.39805 -0.05416 -0.40183 -0.04491 -0.40183 -0.04467 C -0.40209 -0.04305 -0.40222 -0.0412 -0.40261 -0.03935 C -0.40378 -0.03379 -0.40599 -0.0287 -0.40755 -0.0243 C -0.40794 -0.02222 -0.40821 -0.02037 -0.40847 -0.01852 C -0.40873 -0.01551 -0.40873 -0.01227 -0.40925 -0.00949 C -0.40964 -0.00787 -0.41042 -0.00648 -0.41094 -0.00532 C -0.4112 -0.00162 -0.41172 0.00185 -0.41172 0.00533 C -0.41172 0.01922 -0.41302 0.05023 -0.41016 0.0706 C -0.4099 0.07199 -0.40951 0.07338 -0.40925 0.075 C -0.40899 0.07685 -0.40873 0.07894 -0.40847 0.08102 C -0.40794 0.0838 -0.40651 0.09074 -0.40599 0.09283 C -0.40547 0.09445 -0.40482 0.0956 -0.4043 0.09722 C -0.40143 0.10579 -0.40365 0.10209 -0.39922 0.11204 C -0.39857 0.11366 -0.39753 0.11482 -0.39675 0.11644 C -0.39584 0.11829 -0.39531 0.12084 -0.39427 0.12246 C -0.39336 0.12384 -0.39193 0.12408 -0.39089 0.12547 C -0.38998 0.12662 -0.38946 0.12871 -0.38841 0.12986 C -0.3875 0.13079 -0.3862 0.13079 -0.38516 0.13125 C -0.38425 0.13172 -0.38347 0.13218 -0.38255 0.13287 C -0.38151 0.13357 -0.38047 0.13496 -0.3793 0.13565 C -0.378 0.13658 -0.37656 0.13658 -0.37513 0.13727 C -0.37396 0.13773 -0.37292 0.1382 -0.37175 0.13866 L -0.35599 0.13727 C -0.35248 0.13565 -0.35 0.12963 -0.34675 0.12685 L -0.34349 0.12384 C -0.33412 0.10301 -0.34623 0.12824 -0.33594 0.11204 C -0.32552 0.0956 -0.33776 0.11065 -0.33008 0.10162 C -0.32956 0.09861 -0.3293 0.0956 -0.32839 0.09283 C -0.32761 0.08959 -0.32591 0.08704 -0.32513 0.0838 C -0.32422 0.08009 -0.32344 0.07199 -0.32344 0.07222 C -0.32396 0.06111 -0.32435 0.05023 -0.32513 0.03935 C -0.32526 0.0375 -0.32539 0.03519 -0.32591 0.03357 C -0.32683 0.03079 -0.32813 0.02847 -0.3293 0.02616 C -0.32982 0.02315 -0.32982 0.01968 -0.33099 0.01713 C -0.3319 0.01482 -0.33373 0.01435 -0.33516 0.01273 C -0.33594 0.01181 -0.33672 0.01088 -0.33763 0.00972 C -0.33815 0.00834 -0.33854 0.00648 -0.33933 0.00533 C -0.33998 0.0044 -0.34102 0.0044 -0.3418 0.00394 C -0.34805 -0.00023 -0.34375 0.00162 -0.35013 -0.00046 C -0.35886 0.0007 -0.35951 -0.00347 -0.36341 0.00533 C -0.3638 0.00602 -0.36406 0.00741 -0.36433 0.00834 L -0.36433 0.00857 " pathEditMode="relative" rAng="0" ptsTypes="AAAAAAAAAAAAAAAAAAAAAAAAAAAAAAAAAAAAAAAAAAAAAAAAAAAAAAAAAAAAAAAAAAAAAAAAAAAAAAAAAAAAAAAAAAAAAAAAAAAAAAAAAAAAAAAAAAAAAAAAAAAAAAAAAAAAAAAAAAAAA">
                                      <p:cBhvr>
                                        <p:cTn id="68" dur="1000" fill="hold"/>
                                        <p:tgtEl>
                                          <p:spTgt spid="7"/>
                                        </p:tgtEl>
                                        <p:attrNameLst>
                                          <p:attrName>ppt_x</p:attrName>
                                          <p:attrName>ppt_y</p:attrName>
                                        </p:attrNameLst>
                                      </p:cBhvr>
                                      <p:rCtr x="-21875" y="-4514"/>
                                    </p:animMotion>
                                  </p:childTnLst>
                                </p:cTn>
                              </p:par>
                              <p:par>
                                <p:cTn id="69" presetID="0" presetClass="path" presetSubtype="0" accel="50000" decel="50000" fill="hold" nodeType="withEffect">
                                  <p:stCondLst>
                                    <p:cond delay="0"/>
                                  </p:stCondLst>
                                  <p:childTnLst>
                                    <p:animMotion origin="layout" path="M -0.00547 0.01296 L -0.00547 0.01319 C -0.0082 -0.00834 -0.0056 0.0074 -0.01054 -0.0125 C -0.01315 -0.02246 -0.01445 -0.0338 -0.01797 -0.04329 C -0.04023 -0.10232 -0.00547 -0.01111 -0.03463 -0.08334 C -0.03932 -0.09491 -0.04297 -0.10787 -0.04804 -0.11899 C -0.05117 -0.12593 -0.05573 -0.12986 -0.05885 -0.13658 C -0.06328 -0.14584 -0.06614 -0.15718 -0.07057 -0.16621 C -0.07643 -0.17894 -0.0832 -0.19005 -0.08971 -0.20186 C -0.09244 -0.20695 -0.0957 -0.21088 -0.09804 -0.21667 C -0.10026 -0.22199 -0.10208 -0.22801 -0.10468 -0.23287 C -0.10612 -0.23565 -0.1082 -0.23635 -0.10963 -0.23889 C -0.11159 -0.2419 -0.11276 -0.2463 -0.11471 -0.24931 C -0.11692 -0.25278 -0.11992 -0.25463 -0.12213 -0.25811 C -0.13203 -0.27315 -0.11966 -0.26181 -0.13307 -0.27431 C -0.13945 -0.28033 -0.14427 -0.28264 -0.1513 -0.28635 C -0.15442 -0.28797 -0.15742 -0.28959 -0.16054 -0.29074 C -0.16458 -0.29213 -0.16888 -0.2926 -0.17304 -0.29375 C -0.17968 -0.29723 -0.18606 -0.30116 -0.19297 -0.30255 C -0.20052 -0.30417 -0.20807 -0.3044 -0.21549 -0.30556 C -0.22135 -0.30649 -0.22721 -0.30764 -0.23307 -0.30857 L -0.25299 -0.31135 L -0.34466 -0.30996 C -0.35716 -0.30949 -0.38216 -0.30556 -0.38216 -0.30533 L -0.39127 -0.29954 C -0.39414 -0.29769 -0.39687 -0.29537 -0.39961 -0.29375 C -0.40351 -0.29144 -0.41718 -0.28542 -0.42135 -0.28172 C -0.42734 -0.27662 -0.44075 -0.26065 -0.44804 -0.2551 C -0.45065 -0.25301 -0.45364 -0.25255 -0.45638 -0.2507 C -0.45885 -0.24908 -0.46132 -0.24653 -0.4638 -0.24491 C -0.46679 -0.2426 -0.46992 -0.24098 -0.47304 -0.23889 C -0.47799 -0.23519 -0.48294 -0.23079 -0.48802 -0.22709 C -0.49362 -0.22269 -0.5013 -0.21829 -0.50638 -0.21227 L -0.51718 -0.19885 C -0.51875 -0.19676 -0.52057 -0.19514 -0.52213 -0.19283 C -0.52382 -0.19051 -0.52565 -0.1882 -0.52721 -0.18542 C -0.52864 -0.18287 -0.52968 -0.17917 -0.53138 -0.17662 C -0.53281 -0.17454 -0.53463 -0.17361 -0.53632 -0.17223 C -0.53685 -0.17061 -0.53737 -0.16899 -0.53802 -0.16783 C -0.53984 -0.16412 -0.54257 -0.16204 -0.54375 -0.15741 C -0.5444 -0.15533 -0.54492 -0.15348 -0.54544 -0.15139 C -0.54674 -0.14653 -0.54726 -0.1426 -0.54869 -0.1382 C -0.55586 -0.11829 -0.54583 -0.15024 -0.55468 -0.12338 C -0.5556 -0.12037 -0.55625 -0.11736 -0.55716 -0.11436 C -0.55898 -0.10903 -0.56093 -0.10463 -0.56302 -0.09954 C -0.56406 -0.09352 -0.56484 -0.08889 -0.56627 -0.08334 C -0.56705 -0.08033 -0.56797 -0.07732 -0.56888 -0.07431 C -0.57057 -0.05209 -0.56836 -0.07593 -0.57135 -0.05371 C -0.57174 -0.05024 -0.57278 -0.03727 -0.57291 -0.03449 C -0.57239 -0.01459 -0.572 0.00509 -0.57135 0.02476 C -0.57122 0.02777 -0.57096 0.03055 -0.57044 0.03379 C -0.56992 0.03703 -0.56875 0.04027 -0.56797 0.04421 C -0.56302 0.06805 -0.57317 0.025 -0.56549 0.05902 C -0.56497 0.06088 -0.56432 0.06273 -0.5638 0.06481 C -0.56015 0.08009 -0.56354 0.07361 -0.55716 0.08264 C -0.5569 0.08402 -0.5569 0.08588 -0.55638 0.08703 C -0.55507 0.08958 -0.55013 0.09421 -0.54869 0.09606 C -0.54609 0.09907 -0.54466 0.10162 -0.54127 0.10347 C -0.53906 0.10463 -0.53112 0.10694 -0.52799 0.10787 C -0.52604 0.10926 -0.52422 0.11111 -0.52213 0.11226 C -0.51666 0.11527 -0.50911 0.11643 -0.50377 0.11828 C -0.48867 0.12314 -0.50468 0.1199 -0.48632 0.12268 C -0.47382 0.13009 -0.4763 0.13055 -0.45716 0.12407 C -0.4552 0.12338 -0.45403 0.11944 -0.45221 0.11828 L -0.44961 0.11666 C -0.44257 0.10393 -0.44948 0.11574 -0.44388 0.10787 C -0.44205 0.10555 -0.44075 0.10231 -0.4388 0.10046 C -0.43619 0.09791 -0.43333 0.09629 -0.43047 0.09421 C -0.4276 0.08819 -0.42487 0.08194 -0.42135 0.07662 C -0.41979 0.07453 -0.41797 0.07268 -0.41627 0.07083 C -0.41575 0.06828 -0.41549 0.06574 -0.41471 0.06342 C -0.41406 0.06157 -0.41276 0.06064 -0.41211 0.05902 C -0.41145 0.05648 -0.41054 0.04305 -0.41054 0.04259 C -0.41028 0.0412 -0.40989 0.03981 -0.40963 0.03819 C -0.40768 0.02245 -0.40989 0.03495 -0.40794 0.02476 C -0.40833 0.0081 -0.40833 -0.0088 -0.40885 -0.02547 C -0.40885 -0.02593 -0.40989 -0.03843 -0.41054 -0.04051 C -0.41302 -0.04861 -0.41406 -0.04699 -0.41718 -0.05371 C -0.4181 -0.05602 -0.41862 -0.05903 -0.41966 -0.06111 C -0.42109 -0.06389 -0.42317 -0.06574 -0.42461 -0.06852 C -0.43867 -0.09352 -0.41914 -0.0632 -0.43385 -0.08334 C -0.43528 -0.08542 -0.44492 -0.1007 -0.44882 -0.10394 C -0.45065 -0.10556 -0.45273 -0.10602 -0.45468 -0.10695 C -0.45716 -0.10834 -0.4595 -0.11088 -0.46211 -0.11135 C -0.46914 -0.1132 -0.46614 -0.11204 -0.47135 -0.11436 C -0.48073 -0.11389 -0.49023 -0.11389 -0.49961 -0.11297 C -0.50247 -0.11274 -0.51093 -0.10764 -0.51211 -0.10695 C -0.51432 -0.10602 -0.51666 -0.10533 -0.51888 -0.10394 C -0.52409 -0.10116 -0.52369 -0.09931 -0.52968 -0.09514 C -0.53151 -0.09375 -0.53359 -0.09306 -0.53554 -0.09213 C -0.5444 -0.07639 -0.53229 -0.09723 -0.54375 -0.08033 C -0.54752 -0.075 -0.54895 -0.07037 -0.55221 -0.06412 C -0.55325 -0.06204 -0.55455 -0.06019 -0.55547 -0.05811 C -0.55677 -0.05533 -0.55781 -0.05232 -0.55885 -0.04931 C -0.56028 -0.04445 -0.56302 -0.03449 -0.56302 -0.03426 C -0.56328 -0.03149 -0.56341 -0.02871 -0.5638 -0.02547 C -0.56614 -0.01042 -0.56497 -0.025 -0.56627 -0.0125 C -0.56692 -0.00625 -0.56744 -0.00024 -0.56797 0.00555 C -0.56888 0.03055 -0.56966 0.0324 -0.56718 0.05902 C -0.56666 0.06342 -0.56328 0.06921 -0.56211 0.07222 C -0.56119 0.07453 -0.56054 0.07731 -0.55963 0.07963 C -0.55911 0.08125 -0.55872 0.08287 -0.55794 0.08402 C -0.55065 0.09583 -0.55208 0.09282 -0.54466 0.09884 C -0.54349 0.09953 -0.54244 0.10115 -0.54127 0.10185 C -0.5401 0.10254 -0.53294 0.10463 -0.53216 0.10486 C -0.52409 0.10439 -0.51601 0.10463 -0.50794 0.10347 C -0.50677 0.10324 -0.50573 0.10162 -0.50468 0.10046 C -0.50312 0.09861 -0.50195 0.09629 -0.50052 0.09421 C -0.49882 0.09236 -0.49713 0.09051 -0.49544 0.08865 C -0.49362 0.08333 -0.48815 0.07014 -0.48711 0.06342 L -0.48554 0.05162 C -0.4858 0.04421 -0.48567 0.03657 -0.48632 0.02939 C -0.48645 0.02731 -0.48724 0.02592 -0.48802 0.02476 C -0.49075 0.02083 -0.49049 0.02569 -0.49049 0.02199 L -0.49127 0.02199 " pathEditMode="relative" rAng="0" ptsTypes="AAAAAAAAAAAAAAAAAAAAAAAAAAAAAAAAAAAAAAAAAAAAAAAAAAAAAAAAAAAAAAAAAAAAAAAAAAAAAAAAAAAAAAAAAAAAAAAAAAAAAAAAAAAAAAAAAAA">
                                      <p:cBhvr>
                                        <p:cTn id="70" dur="1000" fill="hold"/>
                                        <p:tgtEl>
                                          <p:spTgt spid="19"/>
                                        </p:tgtEl>
                                        <p:attrNameLst>
                                          <p:attrName>ppt_x</p:attrName>
                                          <p:attrName>ppt_y</p:attrName>
                                        </p:attrNameLst>
                                      </p:cBhvr>
                                      <p:rCtr x="-28372" y="-10440"/>
                                    </p:animMotion>
                                  </p:childTnLst>
                                </p:cTn>
                              </p:par>
                            </p:childTnLst>
                          </p:cTn>
                        </p:par>
                        <p:par>
                          <p:cTn id="71" fill="hold">
                            <p:stCondLst>
                              <p:cond delay="1000"/>
                            </p:stCondLst>
                            <p:childTnLst>
                              <p:par>
                                <p:cTn id="72" presetID="53" presetClass="exit" presetSubtype="32" fill="hold" nodeType="afterEffect">
                                  <p:stCondLst>
                                    <p:cond delay="0"/>
                                  </p:stCondLst>
                                  <p:childTnLst>
                                    <p:anim calcmode="lin" valueType="num">
                                      <p:cBhvr>
                                        <p:cTn id="73" dur="500"/>
                                        <p:tgtEl>
                                          <p:spTgt spid="7"/>
                                        </p:tgtEl>
                                        <p:attrNameLst>
                                          <p:attrName>ppt_w</p:attrName>
                                        </p:attrNameLst>
                                      </p:cBhvr>
                                      <p:tavLst>
                                        <p:tav tm="0">
                                          <p:val>
                                            <p:strVal val="ppt_w"/>
                                          </p:val>
                                        </p:tav>
                                        <p:tav tm="100000">
                                          <p:val>
                                            <p:fltVal val="0"/>
                                          </p:val>
                                        </p:tav>
                                      </p:tavLst>
                                    </p:anim>
                                    <p:anim calcmode="lin" valueType="num">
                                      <p:cBhvr>
                                        <p:cTn id="74" dur="500"/>
                                        <p:tgtEl>
                                          <p:spTgt spid="7"/>
                                        </p:tgtEl>
                                        <p:attrNameLst>
                                          <p:attrName>ppt_h</p:attrName>
                                        </p:attrNameLst>
                                      </p:cBhvr>
                                      <p:tavLst>
                                        <p:tav tm="0">
                                          <p:val>
                                            <p:strVal val="ppt_h"/>
                                          </p:val>
                                        </p:tav>
                                        <p:tav tm="100000">
                                          <p:val>
                                            <p:fltVal val="0"/>
                                          </p:val>
                                        </p:tav>
                                      </p:tavLst>
                                    </p:anim>
                                    <p:animEffect transition="out" filter="fade">
                                      <p:cBhvr>
                                        <p:cTn id="75" dur="500"/>
                                        <p:tgtEl>
                                          <p:spTgt spid="7"/>
                                        </p:tgtEl>
                                      </p:cBhvr>
                                    </p:animEffect>
                                    <p:set>
                                      <p:cBhvr>
                                        <p:cTn id="76" dur="1" fill="hold">
                                          <p:stCondLst>
                                            <p:cond delay="499"/>
                                          </p:stCondLst>
                                        </p:cTn>
                                        <p:tgtEl>
                                          <p:spTgt spid="7"/>
                                        </p:tgtEl>
                                        <p:attrNameLst>
                                          <p:attrName>style.visibility</p:attrName>
                                        </p:attrNameLst>
                                      </p:cBhvr>
                                      <p:to>
                                        <p:strVal val="hidden"/>
                                      </p:to>
                                    </p:set>
                                  </p:childTnLst>
                                </p:cTn>
                              </p:par>
                              <p:par>
                                <p:cTn id="77" presetID="53" presetClass="exit" presetSubtype="32" fill="hold" nodeType="withEffect">
                                  <p:stCondLst>
                                    <p:cond delay="0"/>
                                  </p:stCondLst>
                                  <p:childTnLst>
                                    <p:anim calcmode="lin" valueType="num">
                                      <p:cBhvr>
                                        <p:cTn id="78" dur="500"/>
                                        <p:tgtEl>
                                          <p:spTgt spid="19"/>
                                        </p:tgtEl>
                                        <p:attrNameLst>
                                          <p:attrName>ppt_w</p:attrName>
                                        </p:attrNameLst>
                                      </p:cBhvr>
                                      <p:tavLst>
                                        <p:tav tm="0">
                                          <p:val>
                                            <p:strVal val="ppt_w"/>
                                          </p:val>
                                        </p:tav>
                                        <p:tav tm="100000">
                                          <p:val>
                                            <p:fltVal val="0"/>
                                          </p:val>
                                        </p:tav>
                                      </p:tavLst>
                                    </p:anim>
                                    <p:anim calcmode="lin" valueType="num">
                                      <p:cBhvr>
                                        <p:cTn id="79" dur="500"/>
                                        <p:tgtEl>
                                          <p:spTgt spid="19"/>
                                        </p:tgtEl>
                                        <p:attrNameLst>
                                          <p:attrName>ppt_h</p:attrName>
                                        </p:attrNameLst>
                                      </p:cBhvr>
                                      <p:tavLst>
                                        <p:tav tm="0">
                                          <p:val>
                                            <p:strVal val="ppt_h"/>
                                          </p:val>
                                        </p:tav>
                                        <p:tav tm="100000">
                                          <p:val>
                                            <p:fltVal val="0"/>
                                          </p:val>
                                        </p:tav>
                                      </p:tavLst>
                                    </p:anim>
                                    <p:animEffect transition="out" filter="fade">
                                      <p:cBhvr>
                                        <p:cTn id="80" dur="500"/>
                                        <p:tgtEl>
                                          <p:spTgt spid="19"/>
                                        </p:tgtEl>
                                      </p:cBhvr>
                                    </p:animEffect>
                                    <p:set>
                                      <p:cBhvr>
                                        <p:cTn id="81" dur="1" fill="hold">
                                          <p:stCondLst>
                                            <p:cond delay="499"/>
                                          </p:stCondLst>
                                        </p:cTn>
                                        <p:tgtEl>
                                          <p:spTgt spid="19"/>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1034"/>
                                        </p:tgtEl>
                                        <p:attrNameLst>
                                          <p:attrName>ppt_w</p:attrName>
                                        </p:attrNameLst>
                                      </p:cBhvr>
                                      <p:tavLst>
                                        <p:tav tm="0">
                                          <p:val>
                                            <p:strVal val="ppt_w"/>
                                          </p:val>
                                        </p:tav>
                                        <p:tav tm="100000">
                                          <p:val>
                                            <p:fltVal val="0"/>
                                          </p:val>
                                        </p:tav>
                                      </p:tavLst>
                                    </p:anim>
                                    <p:anim calcmode="lin" valueType="num">
                                      <p:cBhvr>
                                        <p:cTn id="84" dur="500"/>
                                        <p:tgtEl>
                                          <p:spTgt spid="1034"/>
                                        </p:tgtEl>
                                        <p:attrNameLst>
                                          <p:attrName>ppt_h</p:attrName>
                                        </p:attrNameLst>
                                      </p:cBhvr>
                                      <p:tavLst>
                                        <p:tav tm="0">
                                          <p:val>
                                            <p:strVal val="ppt_h"/>
                                          </p:val>
                                        </p:tav>
                                        <p:tav tm="100000">
                                          <p:val>
                                            <p:fltVal val="0"/>
                                          </p:val>
                                        </p:tav>
                                      </p:tavLst>
                                    </p:anim>
                                    <p:animEffect transition="out" filter="fade">
                                      <p:cBhvr>
                                        <p:cTn id="85" dur="500"/>
                                        <p:tgtEl>
                                          <p:spTgt spid="1034"/>
                                        </p:tgtEl>
                                      </p:cBhvr>
                                    </p:animEffect>
                                    <p:set>
                                      <p:cBhvr>
                                        <p:cTn id="86" dur="1" fill="hold">
                                          <p:stCondLst>
                                            <p:cond delay="499"/>
                                          </p:stCondLst>
                                        </p:cTn>
                                        <p:tgtEl>
                                          <p:spTgt spid="1034"/>
                                        </p:tgtEl>
                                        <p:attrNameLst>
                                          <p:attrName>style.visibility</p:attrName>
                                        </p:attrNameLst>
                                      </p:cBhvr>
                                      <p:to>
                                        <p:strVal val="hidden"/>
                                      </p:to>
                                    </p:set>
                                  </p:childTnLst>
                                </p:cTn>
                              </p:par>
                              <p:par>
                                <p:cTn id="87" presetID="53" presetClass="exit" presetSubtype="32" fill="hold" nodeType="withEffect">
                                  <p:stCondLst>
                                    <p:cond delay="0"/>
                                  </p:stCondLst>
                                  <p:childTnLst>
                                    <p:anim calcmode="lin" valueType="num">
                                      <p:cBhvr>
                                        <p:cTn id="88" dur="500"/>
                                        <p:tgtEl>
                                          <p:spTgt spid="1036"/>
                                        </p:tgtEl>
                                        <p:attrNameLst>
                                          <p:attrName>ppt_w</p:attrName>
                                        </p:attrNameLst>
                                      </p:cBhvr>
                                      <p:tavLst>
                                        <p:tav tm="0">
                                          <p:val>
                                            <p:strVal val="ppt_w"/>
                                          </p:val>
                                        </p:tav>
                                        <p:tav tm="100000">
                                          <p:val>
                                            <p:fltVal val="0"/>
                                          </p:val>
                                        </p:tav>
                                      </p:tavLst>
                                    </p:anim>
                                    <p:anim calcmode="lin" valueType="num">
                                      <p:cBhvr>
                                        <p:cTn id="89" dur="500"/>
                                        <p:tgtEl>
                                          <p:spTgt spid="1036"/>
                                        </p:tgtEl>
                                        <p:attrNameLst>
                                          <p:attrName>ppt_h</p:attrName>
                                        </p:attrNameLst>
                                      </p:cBhvr>
                                      <p:tavLst>
                                        <p:tav tm="0">
                                          <p:val>
                                            <p:strVal val="ppt_h"/>
                                          </p:val>
                                        </p:tav>
                                        <p:tav tm="100000">
                                          <p:val>
                                            <p:fltVal val="0"/>
                                          </p:val>
                                        </p:tav>
                                      </p:tavLst>
                                    </p:anim>
                                    <p:animEffect transition="out" filter="fade">
                                      <p:cBhvr>
                                        <p:cTn id="90" dur="500"/>
                                        <p:tgtEl>
                                          <p:spTgt spid="1036"/>
                                        </p:tgtEl>
                                      </p:cBhvr>
                                    </p:animEffect>
                                    <p:set>
                                      <p:cBhvr>
                                        <p:cTn id="91" dur="1" fill="hold">
                                          <p:stCondLst>
                                            <p:cond delay="499"/>
                                          </p:stCondLst>
                                        </p:cTn>
                                        <p:tgtEl>
                                          <p:spTgt spid="1036"/>
                                        </p:tgtEl>
                                        <p:attrNameLst>
                                          <p:attrName>style.visibility</p:attrName>
                                        </p:attrNameLst>
                                      </p:cBhvr>
                                      <p:to>
                                        <p:strVal val="hidden"/>
                                      </p:to>
                                    </p:set>
                                  </p:childTnLst>
                                </p:cTn>
                              </p:par>
                              <p:par>
                                <p:cTn id="92" presetID="53" presetClass="exit" presetSubtype="32" fill="hold" nodeType="withEffect">
                                  <p:stCondLst>
                                    <p:cond delay="0"/>
                                  </p:stCondLst>
                                  <p:childTnLst>
                                    <p:anim calcmode="lin" valueType="num">
                                      <p:cBhvr>
                                        <p:cTn id="93" dur="500"/>
                                        <p:tgtEl>
                                          <p:spTgt spid="1038"/>
                                        </p:tgtEl>
                                        <p:attrNameLst>
                                          <p:attrName>ppt_w</p:attrName>
                                        </p:attrNameLst>
                                      </p:cBhvr>
                                      <p:tavLst>
                                        <p:tav tm="0">
                                          <p:val>
                                            <p:strVal val="ppt_w"/>
                                          </p:val>
                                        </p:tav>
                                        <p:tav tm="100000">
                                          <p:val>
                                            <p:fltVal val="0"/>
                                          </p:val>
                                        </p:tav>
                                      </p:tavLst>
                                    </p:anim>
                                    <p:anim calcmode="lin" valueType="num">
                                      <p:cBhvr>
                                        <p:cTn id="94" dur="500"/>
                                        <p:tgtEl>
                                          <p:spTgt spid="1038"/>
                                        </p:tgtEl>
                                        <p:attrNameLst>
                                          <p:attrName>ppt_h</p:attrName>
                                        </p:attrNameLst>
                                      </p:cBhvr>
                                      <p:tavLst>
                                        <p:tav tm="0">
                                          <p:val>
                                            <p:strVal val="ppt_h"/>
                                          </p:val>
                                        </p:tav>
                                        <p:tav tm="100000">
                                          <p:val>
                                            <p:fltVal val="0"/>
                                          </p:val>
                                        </p:tav>
                                      </p:tavLst>
                                    </p:anim>
                                    <p:animEffect transition="out" filter="fade">
                                      <p:cBhvr>
                                        <p:cTn id="95" dur="500"/>
                                        <p:tgtEl>
                                          <p:spTgt spid="1038"/>
                                        </p:tgtEl>
                                      </p:cBhvr>
                                    </p:animEffect>
                                    <p:set>
                                      <p:cBhvr>
                                        <p:cTn id="96" dur="1" fill="hold">
                                          <p:stCondLst>
                                            <p:cond delay="499"/>
                                          </p:stCondLst>
                                        </p:cTn>
                                        <p:tgtEl>
                                          <p:spTgt spid="1038"/>
                                        </p:tgtEl>
                                        <p:attrNameLst>
                                          <p:attrName>style.visibility</p:attrName>
                                        </p:attrNameLst>
                                      </p:cBhvr>
                                      <p:to>
                                        <p:strVal val="hidden"/>
                                      </p:to>
                                    </p:set>
                                  </p:childTnLst>
                                </p:cTn>
                              </p:par>
                              <p:par>
                                <p:cTn id="97" presetID="1" presetClass="entr" presetSubtype="0" fill="hold" nodeType="withEffect">
                                  <p:stCondLst>
                                    <p:cond delay="0"/>
                                  </p:stCondLst>
                                  <p:childTnLst>
                                    <p:set>
                                      <p:cBhvr>
                                        <p:cTn id="98" dur="1" fill="hold">
                                          <p:stCondLst>
                                            <p:cond delay="0"/>
                                          </p:stCondLst>
                                        </p:cTn>
                                        <p:tgtEl>
                                          <p:spTgt spid="2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20"/>
                                        </p:tgtEl>
                                        <p:attrNameLst>
                                          <p:attrName>style.visibility</p:attrName>
                                        </p:attrNameLst>
                                      </p:cBhvr>
                                      <p:to>
                                        <p:strVal val="hidden"/>
                                      </p:to>
                                    </p:set>
                                  </p:childTnLst>
                                </p:cTn>
                              </p:par>
                              <p:par>
                                <p:cTn id="103" presetID="1" presetClass="entr" presetSubtype="0" fill="hold" nodeType="withEffect">
                                  <p:stCondLst>
                                    <p:cond delay="0"/>
                                  </p:stCondLst>
                                  <p:iterate type="lt">
                                    <p:tmAbs val="0"/>
                                  </p:iterate>
                                  <p:childTnLst>
                                    <p:set>
                                      <p:cBhvr>
                                        <p:cTn id="104" dur="1" fill="hold">
                                          <p:stCondLst>
                                            <p:cond delay="0"/>
                                          </p:stCondLst>
                                        </p:cTn>
                                        <p:tgtEl>
                                          <p:spTgt spid="22">
                                            <p:txEl>
                                              <p:pRg st="1" end="1"/>
                                            </p:txEl>
                                          </p:spTgt>
                                        </p:tgtEl>
                                        <p:attrNameLst>
                                          <p:attrName>style.visibility</p:attrName>
                                        </p:attrNameLst>
                                      </p:cBhvr>
                                      <p:to>
                                        <p:strVal val="visible"/>
                                      </p:to>
                                    </p:set>
                                  </p:childTnLst>
                                </p:cTn>
                              </p:par>
                              <p:par>
                                <p:cTn id="105" presetID="15" presetClass="emph" presetSubtype="0" nodeType="withEffect">
                                  <p:stCondLst>
                                    <p:cond delay="0"/>
                                  </p:stCondLst>
                                  <p:iterate type="lt">
                                    <p:tmAbs val="0"/>
                                  </p:iterate>
                                  <p:childTnLst>
                                    <p:set>
                                      <p:cBhvr override="childStyle">
                                        <p:cTn id="106" dur="20000"/>
                                        <p:tgtEl>
                                          <p:spTgt spid="22">
                                            <p:txEl>
                                              <p:pRg st="1" end="1"/>
                                            </p:txEl>
                                          </p:spTgt>
                                        </p:tgtEl>
                                        <p:attrNameLst>
                                          <p:attrName>style.fontWeight</p:attrName>
                                        </p:attrNameLst>
                                      </p:cBhvr>
                                      <p:to>
                                        <p:strVal val="bold"/>
                                      </p:to>
                                    </p:set>
                                  </p:childTnLst>
                                </p:cTn>
                              </p:par>
                              <p:par>
                                <p:cTn id="107" presetID="1" presetClass="entr" presetSubtype="0" fill="hold" nodeType="withEffect">
                                  <p:stCondLst>
                                    <p:cond delay="400"/>
                                  </p:stCondLst>
                                  <p:childTnLst>
                                    <p:set>
                                      <p:cBhvr>
                                        <p:cTn id="108" dur="1" fill="hold">
                                          <p:stCondLst>
                                            <p:cond delay="0"/>
                                          </p:stCondLst>
                                        </p:cTn>
                                        <p:tgtEl>
                                          <p:spTgt spid="14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iterate type="lt">
                                    <p:tmAbs val="0"/>
                                  </p:iterate>
                                  <p:childTnLst>
                                    <p:set>
                                      <p:cBhvr>
                                        <p:cTn id="112"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iterate type="lt">
                                    <p:tmAbs val="0"/>
                                  </p:iterate>
                                  <p:childTnLst>
                                    <p:set>
                                      <p:cBhvr>
                                        <p:cTn id="116"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nodeType="clickEffect">
                                  <p:stCondLst>
                                    <p:cond delay="0"/>
                                  </p:stCondLst>
                                  <p:childTnLst>
                                    <p:set>
                                      <p:cBhvr>
                                        <p:cTn id="120" dur="1" fill="hold">
                                          <p:stCondLst>
                                            <p:cond delay="0"/>
                                          </p:stCondLst>
                                        </p:cTn>
                                        <p:tgtEl>
                                          <p:spTgt spid="145"/>
                                        </p:tgtEl>
                                        <p:attrNameLst>
                                          <p:attrName>style.visibility</p:attrName>
                                        </p:attrNameLst>
                                      </p:cBhvr>
                                      <p:to>
                                        <p:strVal val="hidden"/>
                                      </p:to>
                                    </p:set>
                                  </p:childTnLst>
                                </p:cTn>
                              </p:par>
                              <p:par>
                                <p:cTn id="121" presetID="1" presetClass="entr" presetSubtype="0" fill="hold" nodeType="withEffect">
                                  <p:stCondLst>
                                    <p:cond delay="0"/>
                                  </p:stCondLst>
                                  <p:childTnLst>
                                    <p:set>
                                      <p:cBhvr>
                                        <p:cTn id="122" dur="1" fill="hold">
                                          <p:stCondLst>
                                            <p:cond delay="0"/>
                                          </p:stCondLst>
                                        </p:cTn>
                                        <p:tgtEl>
                                          <p:spTgt spid="22">
                                            <p:txEl>
                                              <p:pRg st="4" end="4"/>
                                            </p:txEl>
                                          </p:spTgt>
                                        </p:tgtEl>
                                        <p:attrNameLst>
                                          <p:attrName>style.visibility</p:attrName>
                                        </p:attrNameLst>
                                      </p:cBhvr>
                                      <p:to>
                                        <p:strVal val="visible"/>
                                      </p:to>
                                    </p:set>
                                  </p:childTnLst>
                                </p:cTn>
                              </p:par>
                              <p:par>
                                <p:cTn id="123" presetID="15" presetClass="emph" presetSubtype="0" nodeType="withEffect">
                                  <p:stCondLst>
                                    <p:cond delay="0"/>
                                  </p:stCondLst>
                                  <p:childTnLst>
                                    <p:set>
                                      <p:cBhvr override="childStyle">
                                        <p:cTn id="124" dur="20000"/>
                                        <p:tgtEl>
                                          <p:spTgt spid="22">
                                            <p:txEl>
                                              <p:pRg st="4" end="4"/>
                                            </p:txEl>
                                          </p:spTgt>
                                        </p:tgtEl>
                                        <p:attrNameLst>
                                          <p:attrName>style.fontWeight</p:attrName>
                                        </p:attrNameLst>
                                      </p:cBhvr>
                                      <p:to>
                                        <p:strVal val="bold"/>
                                      </p:to>
                                    </p:set>
                                  </p:childTnLst>
                                </p:cTn>
                              </p:par>
                              <p:par>
                                <p:cTn id="125" presetID="1" presetClass="entr" presetSubtype="0" fill="hold" nodeType="withEffect">
                                  <p:stCondLst>
                                    <p:cond delay="300"/>
                                  </p:stCondLst>
                                  <p:childTnLst>
                                    <p:set>
                                      <p:cBhvr>
                                        <p:cTn id="126" dur="1" fill="hold">
                                          <p:stCondLst>
                                            <p:cond delay="0"/>
                                          </p:stCondLst>
                                        </p:cTn>
                                        <p:tgtEl>
                                          <p:spTgt spid="6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nodeType="clickEffect">
                                  <p:stCondLst>
                                    <p:cond delay="0"/>
                                  </p:stCondLst>
                                  <p:childTnLst>
                                    <p:set>
                                      <p:cBhvr>
                                        <p:cTn id="130" dur="1" fill="hold">
                                          <p:stCondLst>
                                            <p:cond delay="0"/>
                                          </p:stCondLst>
                                        </p:cTn>
                                        <p:tgtEl>
                                          <p:spTgt spid="63"/>
                                        </p:tgtEl>
                                        <p:attrNameLst>
                                          <p:attrName>style.visibility</p:attrName>
                                        </p:attrNameLst>
                                      </p:cBhvr>
                                      <p:to>
                                        <p:strVal val="hidden"/>
                                      </p:to>
                                    </p:set>
                                  </p:childTnLst>
                                </p:cTn>
                              </p:par>
                              <p:par>
                                <p:cTn id="131" presetID="1" presetClass="entr" presetSubtype="0" fill="hold" nodeType="withEffect">
                                  <p:stCondLst>
                                    <p:cond delay="0"/>
                                  </p:stCondLst>
                                  <p:childTnLst>
                                    <p:set>
                                      <p:cBhvr>
                                        <p:cTn id="132" dur="1" fill="hold">
                                          <p:stCondLst>
                                            <p:cond delay="0"/>
                                          </p:stCondLst>
                                        </p:cTn>
                                        <p:tgtEl>
                                          <p:spTgt spid="22">
                                            <p:txEl>
                                              <p:pRg st="5" end="5"/>
                                            </p:txEl>
                                          </p:spTgt>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22">
                                            <p:txEl>
                                              <p:pRg st="6" end="6"/>
                                            </p:txEl>
                                          </p:spTgt>
                                        </p:tgtEl>
                                        <p:attrNameLst>
                                          <p:attrName>style.visibility</p:attrName>
                                        </p:attrNameLst>
                                      </p:cBhvr>
                                      <p:to>
                                        <p:strVal val="visible"/>
                                      </p:to>
                                    </p:set>
                                  </p:childTnLst>
                                </p:cTn>
                              </p:par>
                              <p:par>
                                <p:cTn id="135" presetID="15" presetClass="emph" presetSubtype="0" nodeType="withEffect">
                                  <p:stCondLst>
                                    <p:cond delay="0"/>
                                  </p:stCondLst>
                                  <p:childTnLst>
                                    <p:set>
                                      <p:cBhvr override="childStyle">
                                        <p:cTn id="136" dur="20000"/>
                                        <p:tgtEl>
                                          <p:spTgt spid="22">
                                            <p:txEl>
                                              <p:pRg st="5" end="5"/>
                                            </p:txEl>
                                          </p:spTgt>
                                        </p:tgtEl>
                                        <p:attrNameLst>
                                          <p:attrName>style.fontWeight</p:attrName>
                                        </p:attrNameLst>
                                      </p:cBhvr>
                                      <p:to>
                                        <p:strVal val="bold"/>
                                      </p:to>
                                    </p:set>
                                  </p:childTnLst>
                                </p:cTn>
                              </p:par>
                              <p:par>
                                <p:cTn id="137" presetID="15" presetClass="emph" presetSubtype="0" nodeType="withEffect">
                                  <p:stCondLst>
                                    <p:cond delay="0"/>
                                  </p:stCondLst>
                                  <p:childTnLst>
                                    <p:set>
                                      <p:cBhvr override="childStyle">
                                        <p:cTn id="138" dur="20000"/>
                                        <p:tgtEl>
                                          <p:spTgt spid="22">
                                            <p:txEl>
                                              <p:pRg st="6" end="6"/>
                                            </p:txEl>
                                          </p:spTgt>
                                        </p:tgtEl>
                                        <p:attrNameLst>
                                          <p:attrName>style.fontWeight</p:attrName>
                                        </p:attrNameLst>
                                      </p:cBhvr>
                                      <p:to>
                                        <p:strVal val="bold"/>
                                      </p:to>
                                    </p:set>
                                  </p:childTnLst>
                                </p:cTn>
                              </p:par>
                              <p:par>
                                <p:cTn id="139" presetID="1" presetClass="entr" presetSubtype="0" fill="hold" nodeType="withEffect">
                                  <p:stCondLst>
                                    <p:cond delay="500"/>
                                  </p:stCondLst>
                                  <p:childTnLst>
                                    <p:set>
                                      <p:cBhvr>
                                        <p:cTn id="140" dur="1" fill="hold">
                                          <p:stCondLst>
                                            <p:cond delay="0"/>
                                          </p:stCondLst>
                                        </p:cTn>
                                        <p:tgtEl>
                                          <p:spTgt spid="69"/>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nodeType="clickEffect">
                                  <p:stCondLst>
                                    <p:cond delay="0"/>
                                  </p:stCondLst>
                                  <p:childTnLst>
                                    <p:set>
                                      <p:cBhvr>
                                        <p:cTn id="144" dur="1" fill="hold">
                                          <p:stCondLst>
                                            <p:cond delay="0"/>
                                          </p:stCondLst>
                                        </p:cTn>
                                        <p:tgtEl>
                                          <p:spTgt spid="69"/>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140"/>
                                        </p:tgtEl>
                                        <p:attrNameLst>
                                          <p:attrName>style.visibility</p:attrName>
                                        </p:attrNameLst>
                                      </p:cBhvr>
                                      <p:to>
                                        <p:strVal val="visible"/>
                                      </p:to>
                                    </p:set>
                                  </p:childTnLst>
                                </p:cTn>
                              </p:par>
                              <p:par>
                                <p:cTn id="155" presetID="53" presetClass="entr" presetSubtype="16" fill="hold" nodeType="withEffect">
                                  <p:stCondLst>
                                    <p:cond delay="0"/>
                                  </p:stCondLst>
                                  <p:childTnLst>
                                    <p:set>
                                      <p:cBhvr>
                                        <p:cTn id="156" dur="1" fill="hold">
                                          <p:stCondLst>
                                            <p:cond delay="0"/>
                                          </p:stCondLst>
                                        </p:cTn>
                                        <p:tgtEl>
                                          <p:spTgt spid="132"/>
                                        </p:tgtEl>
                                        <p:attrNameLst>
                                          <p:attrName>style.visibility</p:attrName>
                                        </p:attrNameLst>
                                      </p:cBhvr>
                                      <p:to>
                                        <p:strVal val="visible"/>
                                      </p:to>
                                    </p:set>
                                    <p:anim calcmode="lin" valueType="num">
                                      <p:cBhvr>
                                        <p:cTn id="157" dur="500" fill="hold"/>
                                        <p:tgtEl>
                                          <p:spTgt spid="132"/>
                                        </p:tgtEl>
                                        <p:attrNameLst>
                                          <p:attrName>ppt_w</p:attrName>
                                        </p:attrNameLst>
                                      </p:cBhvr>
                                      <p:tavLst>
                                        <p:tav tm="0">
                                          <p:val>
                                            <p:fltVal val="0"/>
                                          </p:val>
                                        </p:tav>
                                        <p:tav tm="100000">
                                          <p:val>
                                            <p:strVal val="#ppt_w"/>
                                          </p:val>
                                        </p:tav>
                                      </p:tavLst>
                                    </p:anim>
                                    <p:anim calcmode="lin" valueType="num">
                                      <p:cBhvr>
                                        <p:cTn id="158" dur="500" fill="hold"/>
                                        <p:tgtEl>
                                          <p:spTgt spid="132"/>
                                        </p:tgtEl>
                                        <p:attrNameLst>
                                          <p:attrName>ppt_h</p:attrName>
                                        </p:attrNameLst>
                                      </p:cBhvr>
                                      <p:tavLst>
                                        <p:tav tm="0">
                                          <p:val>
                                            <p:fltVal val="0"/>
                                          </p:val>
                                        </p:tav>
                                        <p:tav tm="100000">
                                          <p:val>
                                            <p:strVal val="#ppt_h"/>
                                          </p:val>
                                        </p:tav>
                                      </p:tavLst>
                                    </p:anim>
                                    <p:animEffect transition="in" filter="fade">
                                      <p:cBhvr>
                                        <p:cTn id="159" dur="500"/>
                                        <p:tgtEl>
                                          <p:spTgt spid="132"/>
                                        </p:tgtEl>
                                      </p:cBhvr>
                                    </p:animEffect>
                                  </p:childTnLst>
                                </p:cTn>
                              </p:par>
                              <p:par>
                                <p:cTn id="160" presetID="1" presetClass="entr" presetSubtype="0" fill="hold" nodeType="withEffect">
                                  <p:stCondLst>
                                    <p:cond delay="0"/>
                                  </p:stCondLst>
                                  <p:childTnLst>
                                    <p:set>
                                      <p:cBhvr>
                                        <p:cTn id="161"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90A75759-A808-4D9C-917D-F4A3E623F398}"/>
              </a:ext>
            </a:extLst>
          </p:cNvPr>
          <p:cNvSpPr/>
          <p:nvPr/>
        </p:nvSpPr>
        <p:spPr>
          <a:xfrm>
            <a:off x="1524000" y="1600200"/>
            <a:ext cx="9479279" cy="444246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4" name="object 7">
            <a:extLst>
              <a:ext uri="{FF2B5EF4-FFF2-40B4-BE49-F238E27FC236}">
                <a16:creationId xmlns:a16="http://schemas.microsoft.com/office/drawing/2014/main" id="{FA645260-6754-45C1-A286-957AC99F2641}"/>
              </a:ext>
            </a:extLst>
          </p:cNvPr>
          <p:cNvSpPr txBox="1"/>
          <p:nvPr/>
        </p:nvSpPr>
        <p:spPr>
          <a:xfrm>
            <a:off x="7908256" y="4139358"/>
            <a:ext cx="2804160" cy="3821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2400" b="1" i="0" u="none" strike="noStrike" kern="1200" cap="none" spc="0" normalizeH="0" baseline="0" noProof="0" dirty="0">
                <a:ln>
                  <a:noFill/>
                </a:ln>
                <a:solidFill>
                  <a:srgbClr val="3152DC"/>
                </a:solidFill>
                <a:effectLst/>
                <a:uLnTx/>
                <a:uFillTx/>
                <a:latin typeface="Microsoft Sans Serif"/>
                <a:ea typeface="+mn-ea"/>
                <a:cs typeface="Microsoft Sans Serif"/>
              </a:rPr>
              <a:t>Channel estimation</a:t>
            </a:r>
            <a:endParaRPr kumimoji="0" sz="2400" b="0" i="0" u="none" strike="noStrike" kern="1200" cap="none" spc="0" normalizeH="0" baseline="0" noProof="0" dirty="0">
              <a:ln>
                <a:noFill/>
              </a:ln>
              <a:solidFill>
                <a:prstClr val="black"/>
              </a:solidFill>
              <a:effectLst/>
              <a:uLnTx/>
              <a:uFillTx/>
              <a:latin typeface="Microsoft Sans Serif"/>
              <a:ea typeface="+mn-ea"/>
              <a:cs typeface="Microsoft Sans Serif"/>
            </a:endParaRPr>
          </a:p>
        </p:txBody>
      </p:sp>
      <p:sp>
        <p:nvSpPr>
          <p:cNvPr id="14" name="object 17">
            <a:extLst>
              <a:ext uri="{FF2B5EF4-FFF2-40B4-BE49-F238E27FC236}">
                <a16:creationId xmlns:a16="http://schemas.microsoft.com/office/drawing/2014/main" id="{F0F3C149-005B-4262-BCDC-54F3869CA522}"/>
              </a:ext>
            </a:extLst>
          </p:cNvPr>
          <p:cNvSpPr txBox="1"/>
          <p:nvPr/>
        </p:nvSpPr>
        <p:spPr>
          <a:xfrm>
            <a:off x="8057493" y="3048764"/>
            <a:ext cx="2505686" cy="3821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en-US" sz="2400" b="1" dirty="0">
                <a:solidFill>
                  <a:srgbClr val="3152DC"/>
                </a:solidFill>
                <a:latin typeface="Microsoft Sans Serif"/>
                <a:cs typeface="Microsoft Sans Serif"/>
              </a:rPr>
              <a:t>Proposed solution</a:t>
            </a:r>
            <a:endParaRPr kumimoji="0" lang="en-US" sz="2400" b="0" i="0" u="none" strike="noStrike" kern="1200" cap="none" spc="0" normalizeH="0" baseline="0" noProof="0" dirty="0">
              <a:ln>
                <a:noFill/>
              </a:ln>
              <a:solidFill>
                <a:prstClr val="black"/>
              </a:solidFill>
              <a:effectLst/>
              <a:uLnTx/>
              <a:uFillTx/>
              <a:latin typeface="Microsoft Sans Serif"/>
              <a:ea typeface="+mn-ea"/>
              <a:cs typeface="Microsoft Sans Serif"/>
            </a:endParaRPr>
          </a:p>
        </p:txBody>
      </p:sp>
      <p:grpSp>
        <p:nvGrpSpPr>
          <p:cNvPr id="185" name="Group 184">
            <a:extLst>
              <a:ext uri="{FF2B5EF4-FFF2-40B4-BE49-F238E27FC236}">
                <a16:creationId xmlns:a16="http://schemas.microsoft.com/office/drawing/2014/main" id="{6A0BBD2E-BA55-4C46-B24E-EECA6328F8B2}"/>
              </a:ext>
            </a:extLst>
          </p:cNvPr>
          <p:cNvGrpSpPr/>
          <p:nvPr/>
        </p:nvGrpSpPr>
        <p:grpSpPr>
          <a:xfrm>
            <a:off x="5557718" y="3976559"/>
            <a:ext cx="2108692" cy="1396883"/>
            <a:chOff x="4597380" y="4800600"/>
            <a:chExt cx="2108692" cy="1396883"/>
          </a:xfrm>
        </p:grpSpPr>
        <p:sp>
          <p:nvSpPr>
            <p:cNvPr id="6" name="object 9">
              <a:extLst>
                <a:ext uri="{FF2B5EF4-FFF2-40B4-BE49-F238E27FC236}">
                  <a16:creationId xmlns:a16="http://schemas.microsoft.com/office/drawing/2014/main" id="{F219EA99-A64C-4A92-A8C0-22407BABCD7F}"/>
                </a:ext>
              </a:extLst>
            </p:cNvPr>
            <p:cNvSpPr txBox="1"/>
            <p:nvPr/>
          </p:nvSpPr>
          <p:spPr>
            <a:xfrm>
              <a:off x="4597380" y="5631302"/>
              <a:ext cx="2108692" cy="566181"/>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1800" b="1" i="0" u="none" strike="noStrike" kern="1200" cap="none" spc="-5" normalizeH="0" baseline="0" noProof="0" dirty="0">
                  <a:ln>
                    <a:noFill/>
                  </a:ln>
                  <a:solidFill>
                    <a:srgbClr val="252525"/>
                  </a:solidFill>
                  <a:effectLst/>
                  <a:uLnTx/>
                  <a:uFillTx/>
                  <a:latin typeface="Microsoft Sans Serif"/>
                  <a:ea typeface="+mn-ea"/>
                  <a:cs typeface="Microsoft Sans Serif"/>
                </a:rPr>
                <a:t>new estimate each mm of displacement</a:t>
              </a:r>
              <a:endParaRPr kumimoji="0" sz="1800" b="1" i="0" u="none" strike="noStrike" kern="1200" cap="none" spc="0" normalizeH="0" baseline="0" noProof="0" dirty="0">
                <a:ln>
                  <a:noFill/>
                </a:ln>
                <a:solidFill>
                  <a:prstClr val="black"/>
                </a:solidFill>
                <a:effectLst/>
                <a:uLnTx/>
                <a:uFillTx/>
                <a:latin typeface="Microsoft Sans Serif"/>
                <a:ea typeface="+mn-ea"/>
                <a:cs typeface="Microsoft Sans Serif"/>
              </a:endParaRPr>
            </a:p>
          </p:txBody>
        </p:sp>
        <p:pic>
          <p:nvPicPr>
            <p:cNvPr id="110" name="Graphic 109" descr="Drawing compass">
              <a:extLst>
                <a:ext uri="{FF2B5EF4-FFF2-40B4-BE49-F238E27FC236}">
                  <a16:creationId xmlns:a16="http://schemas.microsoft.com/office/drawing/2014/main" id="{ED6C8140-ADAF-4DA1-86AC-7D955317AB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125737" y="4800600"/>
              <a:ext cx="914400" cy="914400"/>
            </a:xfrm>
            <a:prstGeom prst="rect">
              <a:avLst/>
            </a:prstGeom>
          </p:spPr>
        </p:pic>
      </p:grpSp>
      <p:sp>
        <p:nvSpPr>
          <p:cNvPr id="65" name="Slide Number Placeholder 2">
            <a:extLst>
              <a:ext uri="{FF2B5EF4-FFF2-40B4-BE49-F238E27FC236}">
                <a16:creationId xmlns:a16="http://schemas.microsoft.com/office/drawing/2014/main" id="{CD0B7E15-279D-43D5-842E-99DBFE3B13D2}"/>
              </a:ext>
            </a:extLst>
          </p:cNvPr>
          <p:cNvSpPr>
            <a:spLocks noGrp="1"/>
          </p:cNvSpPr>
          <p:nvPr>
            <p:ph type="sldNum" sz="quarter" idx="7"/>
          </p:nvPr>
        </p:nvSpPr>
        <p:spPr>
          <a:xfrm>
            <a:off x="8778240" y="6377940"/>
            <a:ext cx="2804160" cy="3429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en-US" sz="1100" b="0" i="0" u="none" strike="noStrike" kern="1200" cap="none" spc="0" normalizeH="0" baseline="0" noProof="0" smtClean="0">
                <a:ln>
                  <a:noFill/>
                </a:ln>
                <a:solidFill>
                  <a:srgbClr val="1F497D"/>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100" b="0" i="0" u="none" strike="noStrike" kern="1200" cap="none" spc="0" normalizeH="0" baseline="0" noProof="0" dirty="0">
              <a:ln>
                <a:noFill/>
              </a:ln>
              <a:solidFill>
                <a:srgbClr val="1F497D"/>
              </a:solidFill>
              <a:effectLst/>
              <a:uLnTx/>
              <a:uFillTx/>
              <a:latin typeface="Microsoft Sans Serif"/>
              <a:ea typeface="+mn-ea"/>
              <a:cs typeface="+mn-cs"/>
            </a:endParaRPr>
          </a:p>
        </p:txBody>
      </p:sp>
      <p:grpSp>
        <p:nvGrpSpPr>
          <p:cNvPr id="23" name="Group 22">
            <a:extLst>
              <a:ext uri="{FF2B5EF4-FFF2-40B4-BE49-F238E27FC236}">
                <a16:creationId xmlns:a16="http://schemas.microsoft.com/office/drawing/2014/main" id="{75755DF8-0BE1-4D0B-8A25-C54E7933ECDB}"/>
              </a:ext>
            </a:extLst>
          </p:cNvPr>
          <p:cNvGrpSpPr/>
          <p:nvPr/>
        </p:nvGrpSpPr>
        <p:grpSpPr>
          <a:xfrm>
            <a:off x="1866655" y="1664699"/>
            <a:ext cx="1208327" cy="1486912"/>
            <a:chOff x="201312" y="1643062"/>
            <a:chExt cx="1208327" cy="1486912"/>
          </a:xfrm>
        </p:grpSpPr>
        <p:sp>
          <p:nvSpPr>
            <p:cNvPr id="10" name="object 13">
              <a:extLst>
                <a:ext uri="{FF2B5EF4-FFF2-40B4-BE49-F238E27FC236}">
                  <a16:creationId xmlns:a16="http://schemas.microsoft.com/office/drawing/2014/main" id="{C24896BC-397A-460A-B333-15D4D81C01FC}"/>
                </a:ext>
              </a:extLst>
            </p:cNvPr>
            <p:cNvSpPr txBox="1"/>
            <p:nvPr/>
          </p:nvSpPr>
          <p:spPr>
            <a:xfrm>
              <a:off x="201312" y="2625349"/>
              <a:ext cx="1208327" cy="504625"/>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1600" b="1" i="0" u="none" strike="noStrike" kern="1200" cap="none" spc="0" normalizeH="0" baseline="0" noProof="0" dirty="0">
                  <a:ln>
                    <a:noFill/>
                  </a:ln>
                  <a:solidFill>
                    <a:srgbClr val="252525"/>
                  </a:solidFill>
                  <a:effectLst/>
                  <a:uLnTx/>
                  <a:uFillTx/>
                  <a:latin typeface="Microsoft Sans Serif"/>
                  <a:ea typeface="+mn-ea"/>
                  <a:cs typeface="Microsoft Sans Serif"/>
                </a:rPr>
                <a:t>- 4dB error probability</a:t>
              </a:r>
            </a:p>
          </p:txBody>
        </p:sp>
        <p:pic>
          <p:nvPicPr>
            <p:cNvPr id="11" name="Graphic 10" descr="Bar graph with downward trend">
              <a:extLst>
                <a:ext uri="{FF2B5EF4-FFF2-40B4-BE49-F238E27FC236}">
                  <a16:creationId xmlns:a16="http://schemas.microsoft.com/office/drawing/2014/main" id="{DAA1E93C-2AA5-400A-8D8B-0BA63026CB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2014" y="1643062"/>
              <a:ext cx="914400" cy="914400"/>
            </a:xfrm>
            <a:prstGeom prst="rect">
              <a:avLst/>
            </a:prstGeom>
          </p:spPr>
        </p:pic>
      </p:grpSp>
      <p:grpSp>
        <p:nvGrpSpPr>
          <p:cNvPr id="21" name="Group 20">
            <a:extLst>
              <a:ext uri="{FF2B5EF4-FFF2-40B4-BE49-F238E27FC236}">
                <a16:creationId xmlns:a16="http://schemas.microsoft.com/office/drawing/2014/main" id="{1E250CAF-A919-4580-AE6C-AEC73951784F}"/>
              </a:ext>
            </a:extLst>
          </p:cNvPr>
          <p:cNvGrpSpPr/>
          <p:nvPr/>
        </p:nvGrpSpPr>
        <p:grpSpPr>
          <a:xfrm>
            <a:off x="3424118" y="3975794"/>
            <a:ext cx="1762212" cy="1548728"/>
            <a:chOff x="2590192" y="4665645"/>
            <a:chExt cx="1762212" cy="1548728"/>
          </a:xfrm>
        </p:grpSpPr>
        <mc:AlternateContent xmlns:mc="http://schemas.openxmlformats.org/markup-compatibility/2006" xmlns:a14="http://schemas.microsoft.com/office/drawing/2010/main">
          <mc:Choice Requires="a14">
            <p:sp>
              <p:nvSpPr>
                <p:cNvPr id="7" name="object 10">
                  <a:extLst>
                    <a:ext uri="{FF2B5EF4-FFF2-40B4-BE49-F238E27FC236}">
                      <a16:creationId xmlns:a16="http://schemas.microsoft.com/office/drawing/2014/main" id="{B5DE01A6-E050-4AB0-A350-106576770705}"/>
                    </a:ext>
                  </a:extLst>
                </p:cNvPr>
                <p:cNvSpPr txBox="1"/>
                <p:nvPr/>
              </p:nvSpPr>
              <p:spPr>
                <a:xfrm>
                  <a:off x="2590192" y="5518285"/>
                  <a:ext cx="1762212" cy="696088"/>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1800" b="1" i="0" u="none" strike="noStrike" kern="1200" cap="none" spc="-10" normalizeH="0" baseline="0" noProof="0" dirty="0">
                      <a:ln>
                        <a:noFill/>
                      </a:ln>
                      <a:solidFill>
                        <a:srgbClr val="252525"/>
                      </a:solidFill>
                      <a:effectLst/>
                      <a:uLnTx/>
                      <a:uFillTx/>
                      <a:latin typeface="Microsoft Sans Serif"/>
                      <a:ea typeface="+mn-ea"/>
                      <a:cs typeface="Microsoft Sans Serif"/>
                    </a:rPr>
                    <a:t>coherence time</a:t>
                  </a:r>
                  <a:br>
                    <a:rPr kumimoji="0" lang="en-US" sz="1800" b="1" i="0" u="none" strike="noStrike" kern="1200" cap="none" spc="-10" normalizeH="0" baseline="0" noProof="0" dirty="0">
                      <a:ln>
                        <a:noFill/>
                      </a:ln>
                      <a:solidFill>
                        <a:srgbClr val="252525"/>
                      </a:solidFill>
                      <a:effectLst/>
                      <a:uLnTx/>
                      <a:uFillTx/>
                      <a:latin typeface="Microsoft Sans Serif"/>
                      <a:ea typeface="+mn-ea"/>
                      <a:cs typeface="Microsoft Sans Serif"/>
                    </a:rPr>
                  </a:br>
                  <a:r>
                    <a:rPr kumimoji="0" lang="en-US" sz="1800" b="1" i="0" u="none" strike="noStrike" kern="1200" cap="none" spc="-10" normalizeH="0" baseline="0" noProof="0" dirty="0">
                      <a:ln>
                        <a:noFill/>
                      </a:ln>
                      <a:solidFill>
                        <a:srgbClr val="252525"/>
                      </a:solidFill>
                      <a:effectLst/>
                      <a:uLnTx/>
                      <a:uFillTx/>
                      <a:latin typeface="Microsoft Sans Serif"/>
                      <a:ea typeface="+mn-ea"/>
                      <a:cs typeface="Microsoft Sans Serif"/>
                    </a:rPr>
                    <a:t> </a:t>
                  </a:r>
                  <a14:m>
                    <m:oMath xmlns:m="http://schemas.openxmlformats.org/officeDocument/2006/math">
                      <m:r>
                        <a:rPr kumimoji="0" lang="en-US" sz="1800" b="1" i="1" u="none" strike="noStrike" kern="1200" cap="none" spc="-10" normalizeH="0" baseline="0" noProof="0" smtClean="0">
                          <a:ln>
                            <a:noFill/>
                          </a:ln>
                          <a:solidFill>
                            <a:srgbClr val="252525"/>
                          </a:solidFill>
                          <a:effectLst/>
                          <a:uLnTx/>
                          <a:uFillTx/>
                          <a:latin typeface="Cambria Math" panose="02040503050406030204" pitchFamily="18" charset="0"/>
                          <a:ea typeface="Cambria Math" panose="02040503050406030204" pitchFamily="18" charset="0"/>
                          <a:cs typeface="Microsoft Sans Serif"/>
                        </a:rPr>
                        <m:t>∝</m:t>
                      </m:r>
                      <m:f>
                        <m:fPr>
                          <m:ctrlPr>
                            <a:rPr kumimoji="0" lang="en-US" sz="1800" b="1" i="1" u="none" strike="noStrike" kern="1200" cap="none" spc="-10" normalizeH="0" baseline="0" noProof="0" smtClean="0">
                              <a:ln>
                                <a:noFill/>
                              </a:ln>
                              <a:solidFill>
                                <a:srgbClr val="252525"/>
                              </a:solidFill>
                              <a:effectLst/>
                              <a:uLnTx/>
                              <a:uFillTx/>
                              <a:latin typeface="Cambria Math" panose="02040503050406030204" pitchFamily="18" charset="0"/>
                              <a:ea typeface="Cambria Math" panose="02040503050406030204" pitchFamily="18" charset="0"/>
                              <a:cs typeface="Microsoft Sans Serif"/>
                            </a:rPr>
                          </m:ctrlPr>
                        </m:fPr>
                        <m:num>
                          <m:r>
                            <a:rPr kumimoji="0" lang="en-US" sz="1800" b="1" i="1" u="none" strike="noStrike" kern="1200" cap="none" spc="-10" normalizeH="0" baseline="0" noProof="0" smtClean="0">
                              <a:ln>
                                <a:noFill/>
                              </a:ln>
                              <a:solidFill>
                                <a:srgbClr val="252525"/>
                              </a:solidFill>
                              <a:effectLst/>
                              <a:uLnTx/>
                              <a:uFillTx/>
                              <a:latin typeface="Cambria Math" panose="02040503050406030204" pitchFamily="18" charset="0"/>
                              <a:ea typeface="Cambria Math" panose="02040503050406030204" pitchFamily="18" charset="0"/>
                              <a:cs typeface="Microsoft Sans Serif"/>
                            </a:rPr>
                            <m:t>𝝀</m:t>
                          </m:r>
                        </m:num>
                        <m:den>
                          <m:r>
                            <a:rPr kumimoji="0" lang="en-US" sz="1800" b="1" i="1" u="none" strike="noStrike" kern="1200" cap="none" spc="-10" normalizeH="0" baseline="0" noProof="0" smtClean="0">
                              <a:ln>
                                <a:noFill/>
                              </a:ln>
                              <a:solidFill>
                                <a:srgbClr val="252525"/>
                              </a:solidFill>
                              <a:effectLst/>
                              <a:uLnTx/>
                              <a:uFillTx/>
                              <a:latin typeface="Cambria Math" panose="02040503050406030204" pitchFamily="18" charset="0"/>
                              <a:ea typeface="Cambria Math" panose="02040503050406030204" pitchFamily="18" charset="0"/>
                              <a:cs typeface="Microsoft Sans Serif"/>
                            </a:rPr>
                            <m:t>𝒗</m:t>
                          </m:r>
                        </m:den>
                      </m:f>
                    </m:oMath>
                  </a14:m>
                  <a:endParaRPr kumimoji="0" sz="1800" b="1" i="0" u="none" strike="noStrike" kern="1200" cap="none" spc="0" normalizeH="0" baseline="0" noProof="0" dirty="0">
                    <a:ln>
                      <a:noFill/>
                    </a:ln>
                    <a:solidFill>
                      <a:prstClr val="black"/>
                    </a:solidFill>
                    <a:effectLst/>
                    <a:uLnTx/>
                    <a:uFillTx/>
                    <a:latin typeface="Microsoft Sans Serif"/>
                    <a:ea typeface="+mn-ea"/>
                    <a:cs typeface="Microsoft Sans Serif"/>
                  </a:endParaRPr>
                </a:p>
              </p:txBody>
            </p:sp>
          </mc:Choice>
          <mc:Fallback xmlns="">
            <p:sp>
              <p:nvSpPr>
                <p:cNvPr id="7" name="object 10">
                  <a:extLst>
                    <a:ext uri="{FF2B5EF4-FFF2-40B4-BE49-F238E27FC236}">
                      <a16:creationId xmlns:a16="http://schemas.microsoft.com/office/drawing/2014/main" id="{B5DE01A6-E050-4AB0-A350-106576770705}"/>
                    </a:ext>
                  </a:extLst>
                </p:cNvPr>
                <p:cNvSpPr txBox="1">
                  <a:spLocks noRot="1" noChangeAspect="1" noMove="1" noResize="1" noEditPoints="1" noAdjustHandles="1" noChangeArrowheads="1" noChangeShapeType="1" noTextEdit="1"/>
                </p:cNvSpPr>
                <p:nvPr/>
              </p:nvSpPr>
              <p:spPr>
                <a:xfrm>
                  <a:off x="2590192" y="5518285"/>
                  <a:ext cx="1762212" cy="696088"/>
                </a:xfrm>
                <a:prstGeom prst="rect">
                  <a:avLst/>
                </a:prstGeom>
                <a:blipFill>
                  <a:blip r:embed="rId8"/>
                  <a:stretch>
                    <a:fillRect l="-2422" t="-8772" r="-2422" b="-6140"/>
                  </a:stretch>
                </a:blipFill>
              </p:spPr>
              <p:txBody>
                <a:bodyPr/>
                <a:lstStyle/>
                <a:p>
                  <a:r>
                    <a:rPr lang="en-US">
                      <a:noFill/>
                    </a:rPr>
                    <a:t> </a:t>
                  </a:r>
                </a:p>
              </p:txBody>
            </p:sp>
          </mc:Fallback>
        </mc:AlternateContent>
        <p:pic>
          <p:nvPicPr>
            <p:cNvPr id="18" name="Graphic 17" descr="Wedding rings">
              <a:extLst>
                <a:ext uri="{FF2B5EF4-FFF2-40B4-BE49-F238E27FC236}">
                  <a16:creationId xmlns:a16="http://schemas.microsoft.com/office/drawing/2014/main" id="{81B9BFA4-6A7F-401C-BE4E-6BD595DBC7C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81227" y="4665645"/>
              <a:ext cx="914400" cy="914400"/>
            </a:xfrm>
            <a:prstGeom prst="rect">
              <a:avLst/>
            </a:prstGeom>
          </p:spPr>
        </p:pic>
      </p:grpSp>
      <p:grpSp>
        <p:nvGrpSpPr>
          <p:cNvPr id="30" name="Group 29">
            <a:extLst>
              <a:ext uri="{FF2B5EF4-FFF2-40B4-BE49-F238E27FC236}">
                <a16:creationId xmlns:a16="http://schemas.microsoft.com/office/drawing/2014/main" id="{CA075539-C9B5-423E-A3A6-AB71610DCE1B}"/>
              </a:ext>
            </a:extLst>
          </p:cNvPr>
          <p:cNvGrpSpPr/>
          <p:nvPr/>
        </p:nvGrpSpPr>
        <p:grpSpPr>
          <a:xfrm>
            <a:off x="3576518" y="1752258"/>
            <a:ext cx="1762212" cy="1572728"/>
            <a:chOff x="2622650" y="2170016"/>
            <a:chExt cx="1762212" cy="1572728"/>
          </a:xfrm>
        </p:grpSpPr>
        <mc:AlternateContent xmlns:mc="http://schemas.openxmlformats.org/markup-compatibility/2006" xmlns:a14="http://schemas.microsoft.com/office/drawing/2010/main">
          <mc:Choice Requires="a14">
            <p:sp>
              <p:nvSpPr>
                <p:cNvPr id="77" name="object 10">
                  <a:extLst>
                    <a:ext uri="{FF2B5EF4-FFF2-40B4-BE49-F238E27FC236}">
                      <a16:creationId xmlns:a16="http://schemas.microsoft.com/office/drawing/2014/main" id="{27AC9DEE-0D7E-4964-9A4C-523A4FF5D67E}"/>
                    </a:ext>
                  </a:extLst>
                </p:cNvPr>
                <p:cNvSpPr txBox="1"/>
                <p:nvPr/>
              </p:nvSpPr>
              <p:spPr>
                <a:xfrm>
                  <a:off x="2622650" y="3049221"/>
                  <a:ext cx="1762212" cy="693523"/>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1800" b="1" i="0" u="none" strike="noStrike" kern="1200" cap="none" spc="-10" normalizeH="0" baseline="0" noProof="0" dirty="0">
                      <a:ln>
                        <a:noFill/>
                      </a:ln>
                      <a:solidFill>
                        <a:srgbClr val="252525"/>
                      </a:solidFill>
                      <a:effectLst/>
                      <a:uLnTx/>
                      <a:uFillTx/>
                      <a:latin typeface="Microsoft Sans Serif"/>
                      <a:ea typeface="+mn-ea"/>
                      <a:cs typeface="Microsoft Sans Serif"/>
                    </a:rPr>
                    <a:t>coherence time</a:t>
                  </a:r>
                  <a:br>
                    <a:rPr kumimoji="0" lang="en-US" sz="1800" b="1" i="0" u="none" strike="noStrike" kern="1200" cap="none" spc="-10" normalizeH="0" baseline="0" noProof="0" dirty="0">
                      <a:ln>
                        <a:noFill/>
                      </a:ln>
                      <a:solidFill>
                        <a:srgbClr val="252525"/>
                      </a:solidFill>
                      <a:effectLst/>
                      <a:uLnTx/>
                      <a:uFillTx/>
                      <a:latin typeface="Microsoft Sans Serif"/>
                      <a:ea typeface="+mn-ea"/>
                      <a:cs typeface="Microsoft Sans Serif"/>
                    </a:rPr>
                  </a:br>
                  <a:r>
                    <a:rPr kumimoji="0" lang="en-US" sz="1800" b="1" i="0" u="none" strike="noStrike" kern="1200" cap="none" spc="-10" normalizeH="0" baseline="0" noProof="0" dirty="0">
                      <a:ln>
                        <a:noFill/>
                      </a:ln>
                      <a:solidFill>
                        <a:srgbClr val="252525"/>
                      </a:solidFill>
                      <a:effectLst/>
                      <a:uLnTx/>
                      <a:uFillTx/>
                      <a:latin typeface="Microsoft Sans Serif"/>
                      <a:ea typeface="+mn-ea"/>
                      <a:cs typeface="Microsoft Sans Serif"/>
                    </a:rPr>
                    <a:t> </a:t>
                  </a:r>
                  <a14:m>
                    <m:oMath xmlns:m="http://schemas.openxmlformats.org/officeDocument/2006/math">
                      <m:r>
                        <a:rPr kumimoji="0" lang="en-US" sz="1800" b="1" i="1" u="none" strike="noStrike" kern="1200" cap="none" spc="-10" normalizeH="0" baseline="0" noProof="0" smtClean="0">
                          <a:ln>
                            <a:noFill/>
                          </a:ln>
                          <a:solidFill>
                            <a:srgbClr val="252525"/>
                          </a:solidFill>
                          <a:effectLst/>
                          <a:uLnTx/>
                          <a:uFillTx/>
                          <a:latin typeface="Cambria Math" panose="02040503050406030204" pitchFamily="18" charset="0"/>
                          <a:ea typeface="Cambria Math" panose="02040503050406030204" pitchFamily="18" charset="0"/>
                          <a:cs typeface="Microsoft Sans Serif"/>
                        </a:rPr>
                        <m:t>∝</m:t>
                      </m:r>
                      <m:f>
                        <m:fPr>
                          <m:ctrlPr>
                            <a:rPr kumimoji="0" lang="en-US" sz="1800" b="1" i="1" u="none" strike="noStrike" kern="1200" cap="none" spc="-10" normalizeH="0" baseline="0" noProof="0" smtClean="0">
                              <a:ln>
                                <a:noFill/>
                              </a:ln>
                              <a:solidFill>
                                <a:srgbClr val="252525"/>
                              </a:solidFill>
                              <a:effectLst/>
                              <a:uLnTx/>
                              <a:uFillTx/>
                              <a:latin typeface="Cambria Math" panose="02040503050406030204" pitchFamily="18" charset="0"/>
                              <a:ea typeface="Cambria Math" panose="02040503050406030204" pitchFamily="18" charset="0"/>
                              <a:cs typeface="Microsoft Sans Serif"/>
                            </a:rPr>
                          </m:ctrlPr>
                        </m:fPr>
                        <m:num>
                          <m:r>
                            <a:rPr kumimoji="0" lang="en-US" sz="1800" b="1" i="1" u="none" strike="noStrike" kern="1200" cap="none" spc="-10" normalizeH="0" baseline="0" noProof="0" smtClean="0">
                              <a:ln>
                                <a:noFill/>
                              </a:ln>
                              <a:solidFill>
                                <a:srgbClr val="252525"/>
                              </a:solidFill>
                              <a:effectLst/>
                              <a:uLnTx/>
                              <a:uFillTx/>
                              <a:latin typeface="Cambria Math" panose="02040503050406030204" pitchFamily="18" charset="0"/>
                              <a:ea typeface="Cambria Math" panose="02040503050406030204" pitchFamily="18" charset="0"/>
                              <a:cs typeface="Microsoft Sans Serif"/>
                            </a:rPr>
                            <m:t>𝒅</m:t>
                          </m:r>
                        </m:num>
                        <m:den>
                          <m:r>
                            <a:rPr kumimoji="0" lang="en-US" sz="1800" b="1" i="1" u="none" strike="noStrike" kern="1200" cap="none" spc="-10" normalizeH="0" baseline="0" noProof="0" smtClean="0">
                              <a:ln>
                                <a:noFill/>
                              </a:ln>
                              <a:solidFill>
                                <a:srgbClr val="252525"/>
                              </a:solidFill>
                              <a:effectLst/>
                              <a:uLnTx/>
                              <a:uFillTx/>
                              <a:latin typeface="Cambria Math" panose="02040503050406030204" pitchFamily="18" charset="0"/>
                              <a:ea typeface="Cambria Math" panose="02040503050406030204" pitchFamily="18" charset="0"/>
                              <a:cs typeface="Microsoft Sans Serif"/>
                            </a:rPr>
                            <m:t>𝒗</m:t>
                          </m:r>
                        </m:den>
                      </m:f>
                      <m:r>
                        <a:rPr kumimoji="0" lang="en-US" sz="1800" b="1" i="1" u="none" strike="noStrike" kern="1200" cap="none" spc="-10" normalizeH="0" baseline="0" noProof="0" smtClean="0">
                          <a:ln>
                            <a:noFill/>
                          </a:ln>
                          <a:solidFill>
                            <a:srgbClr val="252525"/>
                          </a:solidFill>
                          <a:effectLst/>
                          <a:uLnTx/>
                          <a:uFillTx/>
                          <a:latin typeface="Cambria Math" panose="02040503050406030204" pitchFamily="18" charset="0"/>
                          <a:ea typeface="Cambria Math" panose="02040503050406030204" pitchFamily="18" charset="0"/>
                          <a:cs typeface="Microsoft Sans Serif"/>
                        </a:rPr>
                        <m:t>≈</m:t>
                      </m:r>
                      <m:r>
                        <a:rPr kumimoji="0" lang="en-US" sz="1800" b="1" i="1" u="none" strike="noStrike" kern="1200" cap="none" spc="-10" normalizeH="0" baseline="0" noProof="0" smtClean="0">
                          <a:ln>
                            <a:noFill/>
                          </a:ln>
                          <a:solidFill>
                            <a:srgbClr val="252525"/>
                          </a:solidFill>
                          <a:effectLst/>
                          <a:uLnTx/>
                          <a:uFillTx/>
                          <a:latin typeface="Cambria Math" panose="02040503050406030204" pitchFamily="18" charset="0"/>
                          <a:ea typeface="Cambria Math" panose="02040503050406030204" pitchFamily="18" charset="0"/>
                          <a:cs typeface="Microsoft Sans Serif"/>
                        </a:rPr>
                        <m:t>𝟖𝟎𝟎𝟎</m:t>
                      </m:r>
                      <m:r>
                        <a:rPr kumimoji="0" lang="en-US" sz="1800" b="1" i="1" u="none" strike="noStrike" kern="1200" cap="none" spc="-10" normalizeH="0" baseline="0" noProof="0" smtClean="0">
                          <a:ln>
                            <a:noFill/>
                          </a:ln>
                          <a:solidFill>
                            <a:srgbClr val="252525"/>
                          </a:solidFill>
                          <a:effectLst/>
                          <a:uLnTx/>
                          <a:uFillTx/>
                          <a:latin typeface="Cambria Math" panose="02040503050406030204" pitchFamily="18" charset="0"/>
                          <a:ea typeface="Cambria Math" panose="02040503050406030204" pitchFamily="18" charset="0"/>
                          <a:cs typeface="Microsoft Sans Serif"/>
                        </a:rPr>
                        <m:t>×</m:t>
                      </m:r>
                      <m:f>
                        <m:fPr>
                          <m:ctrlPr>
                            <a:rPr kumimoji="0" lang="en-US" sz="1800" b="1" i="1" u="none" strike="noStrike" kern="1200" cap="none" spc="-10" normalizeH="0" baseline="0" noProof="0">
                              <a:ln>
                                <a:noFill/>
                              </a:ln>
                              <a:solidFill>
                                <a:srgbClr val="252525"/>
                              </a:solidFill>
                              <a:effectLst/>
                              <a:uLnTx/>
                              <a:uFillTx/>
                              <a:latin typeface="Cambria Math" panose="02040503050406030204" pitchFamily="18" charset="0"/>
                              <a:ea typeface="Cambria Math" panose="02040503050406030204" pitchFamily="18" charset="0"/>
                              <a:cs typeface="Microsoft Sans Serif"/>
                            </a:rPr>
                          </m:ctrlPr>
                        </m:fPr>
                        <m:num>
                          <m:r>
                            <a:rPr kumimoji="0" lang="en-US" sz="1800" b="1" i="1" u="none" strike="noStrike" kern="1200" cap="none" spc="-10" normalizeH="0" baseline="0" noProof="0">
                              <a:ln>
                                <a:noFill/>
                              </a:ln>
                              <a:solidFill>
                                <a:srgbClr val="252525"/>
                              </a:solidFill>
                              <a:effectLst/>
                              <a:uLnTx/>
                              <a:uFillTx/>
                              <a:latin typeface="Cambria Math" panose="02040503050406030204" pitchFamily="18" charset="0"/>
                              <a:ea typeface="Cambria Math" panose="02040503050406030204" pitchFamily="18" charset="0"/>
                              <a:cs typeface="Microsoft Sans Serif"/>
                            </a:rPr>
                            <m:t>𝝀</m:t>
                          </m:r>
                        </m:num>
                        <m:den>
                          <m:r>
                            <a:rPr kumimoji="0" lang="en-US" sz="1800" b="1" i="1" u="none" strike="noStrike" kern="1200" cap="none" spc="-10" normalizeH="0" baseline="0" noProof="0">
                              <a:ln>
                                <a:noFill/>
                              </a:ln>
                              <a:solidFill>
                                <a:srgbClr val="252525"/>
                              </a:solidFill>
                              <a:effectLst/>
                              <a:uLnTx/>
                              <a:uFillTx/>
                              <a:latin typeface="Cambria Math" panose="02040503050406030204" pitchFamily="18" charset="0"/>
                              <a:ea typeface="Cambria Math" panose="02040503050406030204" pitchFamily="18" charset="0"/>
                              <a:cs typeface="Microsoft Sans Serif"/>
                            </a:rPr>
                            <m:t>𝒗</m:t>
                          </m:r>
                        </m:den>
                      </m:f>
                    </m:oMath>
                  </a14:m>
                  <a:endParaRPr kumimoji="0" sz="1800" b="1" i="0" u="none" strike="noStrike" kern="1200" cap="none" spc="0" normalizeH="0" baseline="0" noProof="0" dirty="0">
                    <a:ln>
                      <a:noFill/>
                    </a:ln>
                    <a:solidFill>
                      <a:prstClr val="black"/>
                    </a:solidFill>
                    <a:effectLst/>
                    <a:uLnTx/>
                    <a:uFillTx/>
                    <a:latin typeface="Microsoft Sans Serif"/>
                    <a:ea typeface="+mn-ea"/>
                    <a:cs typeface="Microsoft Sans Serif"/>
                  </a:endParaRPr>
                </a:p>
              </p:txBody>
            </p:sp>
          </mc:Choice>
          <mc:Fallback xmlns="">
            <p:sp>
              <p:nvSpPr>
                <p:cNvPr id="77" name="object 10">
                  <a:extLst>
                    <a:ext uri="{FF2B5EF4-FFF2-40B4-BE49-F238E27FC236}">
                      <a16:creationId xmlns:a16="http://schemas.microsoft.com/office/drawing/2014/main" id="{27AC9DEE-0D7E-4964-9A4C-523A4FF5D67E}"/>
                    </a:ext>
                  </a:extLst>
                </p:cNvPr>
                <p:cNvSpPr txBox="1">
                  <a:spLocks noRot="1" noChangeAspect="1" noMove="1" noResize="1" noEditPoints="1" noAdjustHandles="1" noChangeArrowheads="1" noChangeShapeType="1" noTextEdit="1"/>
                </p:cNvSpPr>
                <p:nvPr/>
              </p:nvSpPr>
              <p:spPr>
                <a:xfrm>
                  <a:off x="2622650" y="3049221"/>
                  <a:ext cx="1762212" cy="693523"/>
                </a:xfrm>
                <a:prstGeom prst="rect">
                  <a:avLst/>
                </a:prstGeom>
                <a:blipFill>
                  <a:blip r:embed="rId11"/>
                  <a:stretch>
                    <a:fillRect l="-2422" t="-8850" r="-2422" b="-6195"/>
                  </a:stretch>
                </a:blipFill>
              </p:spPr>
              <p:txBody>
                <a:bodyPr/>
                <a:lstStyle/>
                <a:p>
                  <a:r>
                    <a:rPr lang="en-US">
                      <a:noFill/>
                    </a:rPr>
                    <a:t> </a:t>
                  </a:r>
                </a:p>
              </p:txBody>
            </p:sp>
          </mc:Fallback>
        </mc:AlternateContent>
        <p:pic>
          <p:nvPicPr>
            <p:cNvPr id="29" name="Graphic 28" descr="Handshake">
              <a:extLst>
                <a:ext uri="{FF2B5EF4-FFF2-40B4-BE49-F238E27FC236}">
                  <a16:creationId xmlns:a16="http://schemas.microsoft.com/office/drawing/2014/main" id="{1BC6F5A6-A826-420F-BB92-AEECDB62931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021802" y="2170016"/>
              <a:ext cx="905771" cy="905771"/>
            </a:xfrm>
            <a:prstGeom prst="rect">
              <a:avLst/>
            </a:prstGeom>
          </p:spPr>
        </p:pic>
      </p:grpSp>
      <p:grpSp>
        <p:nvGrpSpPr>
          <p:cNvPr id="31" name="Group 30">
            <a:extLst>
              <a:ext uri="{FF2B5EF4-FFF2-40B4-BE49-F238E27FC236}">
                <a16:creationId xmlns:a16="http://schemas.microsoft.com/office/drawing/2014/main" id="{D40060CA-9F58-4A6A-9962-9C5AF8594A6E}"/>
              </a:ext>
            </a:extLst>
          </p:cNvPr>
          <p:cNvGrpSpPr/>
          <p:nvPr/>
        </p:nvGrpSpPr>
        <p:grpSpPr>
          <a:xfrm>
            <a:off x="5405318" y="1781605"/>
            <a:ext cx="2342089" cy="1458237"/>
            <a:chOff x="4404489" y="2234173"/>
            <a:chExt cx="2342089" cy="1458237"/>
          </a:xfrm>
        </p:grpSpPr>
        <p:sp>
          <p:nvSpPr>
            <p:cNvPr id="9" name="object 12">
              <a:extLst>
                <a:ext uri="{FF2B5EF4-FFF2-40B4-BE49-F238E27FC236}">
                  <a16:creationId xmlns:a16="http://schemas.microsoft.com/office/drawing/2014/main" id="{031006B9-D37C-460F-AB36-5087F3175CF0}"/>
                </a:ext>
              </a:extLst>
            </p:cNvPr>
            <p:cNvSpPr txBox="1"/>
            <p:nvPr/>
          </p:nvSpPr>
          <p:spPr>
            <a:xfrm>
              <a:off x="4404489" y="3113405"/>
              <a:ext cx="2342089" cy="579005"/>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1800" b="1" i="0" u="none" strike="noStrike" kern="1200" cap="none" spc="-5" normalizeH="0" baseline="0" noProof="0" dirty="0">
                  <a:ln>
                    <a:noFill/>
                  </a:ln>
                  <a:solidFill>
                    <a:srgbClr val="252525"/>
                  </a:solidFill>
                  <a:effectLst/>
                  <a:uLnTx/>
                  <a:uFillTx/>
                  <a:latin typeface="Microsoft Sans Serif"/>
                  <a:ea typeface="+mn-ea"/>
                  <a:cs typeface="Microsoft Sans Serif"/>
                </a:rPr>
                <a:t>estimation uncertainty</a:t>
              </a:r>
            </a:p>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1800" b="1" i="0" u="none" strike="noStrike" kern="1200" cap="none" spc="-5" normalizeH="0" baseline="0" noProof="0" dirty="0">
                  <a:ln>
                    <a:noFill/>
                  </a:ln>
                  <a:solidFill>
                    <a:srgbClr val="252525"/>
                  </a:solidFill>
                  <a:effectLst/>
                  <a:uLnTx/>
                  <a:uFillTx/>
                  <a:latin typeface="Microsoft Sans Serif"/>
                  <a:ea typeface="+mn-ea"/>
                  <a:cs typeface="Microsoft Sans Serif"/>
                </a:rPr>
                <a:t>dozens of meters</a:t>
              </a:r>
              <a:endParaRPr kumimoji="0" sz="1800" b="1" i="0" u="none" strike="noStrike" kern="1200" cap="none" spc="0" normalizeH="0" baseline="0" noProof="0" dirty="0">
                <a:ln>
                  <a:noFill/>
                </a:ln>
                <a:solidFill>
                  <a:prstClr val="black"/>
                </a:solidFill>
                <a:effectLst/>
                <a:uLnTx/>
                <a:uFillTx/>
                <a:latin typeface="Microsoft Sans Serif"/>
                <a:ea typeface="+mn-ea"/>
                <a:cs typeface="Microsoft Sans Serif"/>
              </a:endParaRPr>
            </a:p>
          </p:txBody>
        </p:sp>
        <p:pic>
          <p:nvPicPr>
            <p:cNvPr id="88" name="Graphic 87" descr="Drawing compass">
              <a:extLst>
                <a:ext uri="{FF2B5EF4-FFF2-40B4-BE49-F238E27FC236}">
                  <a16:creationId xmlns:a16="http://schemas.microsoft.com/office/drawing/2014/main" id="{71916626-EE59-41F3-A4A5-5CF97C2EAF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156339" y="2234173"/>
              <a:ext cx="905771" cy="905771"/>
            </a:xfrm>
            <a:prstGeom prst="rect">
              <a:avLst/>
            </a:prstGeom>
          </p:spPr>
        </p:pic>
      </p:grpSp>
      <p:grpSp>
        <p:nvGrpSpPr>
          <p:cNvPr id="95" name="Group 94">
            <a:extLst>
              <a:ext uri="{FF2B5EF4-FFF2-40B4-BE49-F238E27FC236}">
                <a16:creationId xmlns:a16="http://schemas.microsoft.com/office/drawing/2014/main" id="{6D9A5B0B-553C-4AC3-8F22-849F9109F563}"/>
              </a:ext>
            </a:extLst>
          </p:cNvPr>
          <p:cNvGrpSpPr/>
          <p:nvPr/>
        </p:nvGrpSpPr>
        <p:grpSpPr>
          <a:xfrm>
            <a:off x="1747651" y="3970382"/>
            <a:ext cx="1490773" cy="1425757"/>
            <a:chOff x="91818" y="1643062"/>
            <a:chExt cx="1490773" cy="1425757"/>
          </a:xfrm>
        </p:grpSpPr>
        <p:sp>
          <p:nvSpPr>
            <p:cNvPr id="96" name="object 13">
              <a:extLst>
                <a:ext uri="{FF2B5EF4-FFF2-40B4-BE49-F238E27FC236}">
                  <a16:creationId xmlns:a16="http://schemas.microsoft.com/office/drawing/2014/main" id="{674084BF-AA19-42EE-9464-433EBAD5B628}"/>
                </a:ext>
              </a:extLst>
            </p:cNvPr>
            <p:cNvSpPr txBox="1"/>
            <p:nvPr/>
          </p:nvSpPr>
          <p:spPr>
            <a:xfrm>
              <a:off x="91818" y="2564194"/>
              <a:ext cx="1490773" cy="504625"/>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1600" b="1" i="0" u="none" strike="noStrike" kern="1200" cap="none" spc="0" normalizeH="0" baseline="0" noProof="0" dirty="0">
                  <a:ln>
                    <a:noFill/>
                  </a:ln>
                  <a:solidFill>
                    <a:srgbClr val="252525"/>
                  </a:solidFill>
                  <a:effectLst/>
                  <a:uLnTx/>
                  <a:uFillTx/>
                  <a:latin typeface="Microsoft Sans Serif"/>
                  <a:ea typeface="+mn-ea"/>
                  <a:cs typeface="Microsoft Sans Serif"/>
                </a:rPr>
                <a:t>power loss due to overhead</a:t>
              </a:r>
            </a:p>
          </p:txBody>
        </p:sp>
        <p:pic>
          <p:nvPicPr>
            <p:cNvPr id="97" name="Graphic 96" descr="Bar graph with downward trend">
              <a:extLst>
                <a:ext uri="{FF2B5EF4-FFF2-40B4-BE49-F238E27FC236}">
                  <a16:creationId xmlns:a16="http://schemas.microsoft.com/office/drawing/2014/main" id="{18556FFB-E2DD-439D-908D-F67E6ED6A0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2014" y="1643062"/>
              <a:ext cx="914400" cy="914400"/>
            </a:xfrm>
            <a:prstGeom prst="rect">
              <a:avLst/>
            </a:prstGeom>
          </p:spPr>
        </p:pic>
      </p:grpSp>
      <p:sp>
        <p:nvSpPr>
          <p:cNvPr id="8" name="object 4">
            <a:extLst>
              <a:ext uri="{FF2B5EF4-FFF2-40B4-BE49-F238E27FC236}">
                <a16:creationId xmlns:a16="http://schemas.microsoft.com/office/drawing/2014/main" id="{084509AF-55D4-4452-791F-4A5F31845B68}"/>
              </a:ext>
            </a:extLst>
          </p:cNvPr>
          <p:cNvSpPr txBox="1">
            <a:spLocks noGrp="1"/>
          </p:cNvSpPr>
          <p:nvPr>
            <p:ph type="title"/>
          </p:nvPr>
        </p:nvSpPr>
        <p:spPr>
          <a:xfrm>
            <a:off x="439070" y="248810"/>
            <a:ext cx="9799320" cy="1066959"/>
          </a:xfrm>
          <a:prstGeom prst="rect">
            <a:avLst/>
          </a:prstGeom>
        </p:spPr>
        <p:txBody>
          <a:bodyPr vert="horz" wrap="square" lIns="0" tIns="109220" rIns="0" bIns="0" rtlCol="0">
            <a:spAutoFit/>
          </a:bodyPr>
          <a:lstStyle/>
          <a:p>
            <a:pPr marL="12700" algn="l">
              <a:lnSpc>
                <a:spcPct val="100000"/>
              </a:lnSpc>
              <a:spcBef>
                <a:spcPts val="860"/>
              </a:spcBef>
            </a:pPr>
            <a:r>
              <a:rPr lang="en-US" spc="-5" dirty="0"/>
              <a:t>Phase Noise and Short CCT</a:t>
            </a:r>
            <a:endParaRPr spc="-5" dirty="0"/>
          </a:p>
          <a:p>
            <a:pPr marL="12700" algn="l">
              <a:lnSpc>
                <a:spcPct val="100000"/>
              </a:lnSpc>
              <a:spcBef>
                <a:spcPts val="535"/>
              </a:spcBef>
            </a:pPr>
            <a:r>
              <a:rPr lang="en-US" sz="2400" dirty="0"/>
              <a:t>Solution</a:t>
            </a:r>
            <a:endParaRPr sz="2400" dirty="0"/>
          </a:p>
        </p:txBody>
      </p:sp>
    </p:spTree>
    <p:extLst>
      <p:ext uri="{BB962C8B-B14F-4D97-AF65-F5344CB8AC3E}">
        <p14:creationId xmlns:p14="http://schemas.microsoft.com/office/powerpoint/2010/main" val="174120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 fill="hold"/>
                                        <p:tgtEl>
                                          <p:spTgt spid="23"/>
                                        </p:tgtEl>
                                      </p:cBhvr>
                                      <p:by x="110000" y="110000"/>
                                    </p:animScale>
                                  </p:childTnLst>
                                </p:cTn>
                              </p:par>
                              <p:par>
                                <p:cTn id="7" presetID="6" presetClass="emph" presetSubtype="0" fill="hold" nodeType="withEffect">
                                  <p:stCondLst>
                                    <p:cond delay="0"/>
                                  </p:stCondLst>
                                  <p:childTnLst>
                                    <p:animScale>
                                      <p:cBhvr>
                                        <p:cTn id="8" dur="100" fill="hold"/>
                                        <p:tgtEl>
                                          <p:spTgt spid="95"/>
                                        </p:tgtEl>
                                      </p:cBhvr>
                                      <p:by x="110000" y="110000"/>
                                    </p:animScale>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100" fill="hold"/>
                                        <p:tgtEl>
                                          <p:spTgt spid="23"/>
                                        </p:tgtEl>
                                      </p:cBhvr>
                                      <p:by x="91000" y="91000"/>
                                    </p:animScale>
                                  </p:childTnLst>
                                </p:cTn>
                              </p:par>
                              <p:par>
                                <p:cTn id="13" presetID="6" presetClass="emph" presetSubtype="0" fill="hold" nodeType="withEffect">
                                  <p:stCondLst>
                                    <p:cond delay="0"/>
                                  </p:stCondLst>
                                  <p:childTnLst>
                                    <p:animScale>
                                      <p:cBhvr>
                                        <p:cTn id="14" dur="100" fill="hold"/>
                                        <p:tgtEl>
                                          <p:spTgt spid="95"/>
                                        </p:tgtEl>
                                      </p:cBhvr>
                                      <p:by x="91000" y="91000"/>
                                    </p:animScale>
                                  </p:childTnLst>
                                </p:cTn>
                              </p:par>
                              <p:par>
                                <p:cTn id="15" presetID="6" presetClass="emph" presetSubtype="0" fill="hold" nodeType="withEffect">
                                  <p:stCondLst>
                                    <p:cond delay="0"/>
                                  </p:stCondLst>
                                  <p:childTnLst>
                                    <p:animScale>
                                      <p:cBhvr>
                                        <p:cTn id="16" dur="100" fill="hold"/>
                                        <p:tgtEl>
                                          <p:spTgt spid="30"/>
                                        </p:tgtEl>
                                      </p:cBhvr>
                                      <p:by x="110000" y="110000"/>
                                    </p:animScale>
                                  </p:childTnLst>
                                </p:cTn>
                              </p:par>
                              <p:par>
                                <p:cTn id="17" presetID="6" presetClass="emph" presetSubtype="0" fill="hold" nodeType="withEffect">
                                  <p:stCondLst>
                                    <p:cond delay="0"/>
                                  </p:stCondLst>
                                  <p:childTnLst>
                                    <p:animScale>
                                      <p:cBhvr>
                                        <p:cTn id="18" dur="100" fill="hold"/>
                                        <p:tgtEl>
                                          <p:spTgt spid="21"/>
                                        </p:tgtEl>
                                      </p:cBhvr>
                                      <p:by x="110000" y="11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100" fill="hold"/>
                                        <p:tgtEl>
                                          <p:spTgt spid="21"/>
                                        </p:tgtEl>
                                      </p:cBhvr>
                                      <p:by x="91000" y="91000"/>
                                    </p:animScale>
                                  </p:childTnLst>
                                </p:cTn>
                              </p:par>
                              <p:par>
                                <p:cTn id="23" presetID="6" presetClass="emph" presetSubtype="0" fill="hold" nodeType="withEffect">
                                  <p:stCondLst>
                                    <p:cond delay="0"/>
                                  </p:stCondLst>
                                  <p:childTnLst>
                                    <p:animScale>
                                      <p:cBhvr>
                                        <p:cTn id="24" dur="100" fill="hold"/>
                                        <p:tgtEl>
                                          <p:spTgt spid="30"/>
                                        </p:tgtEl>
                                      </p:cBhvr>
                                      <p:by x="91000" y="91000"/>
                                    </p:animScale>
                                  </p:childTnLst>
                                </p:cTn>
                              </p:par>
                              <p:par>
                                <p:cTn id="25" presetID="6" presetClass="emph" presetSubtype="0" fill="hold" nodeType="withEffect">
                                  <p:stCondLst>
                                    <p:cond delay="0"/>
                                  </p:stCondLst>
                                  <p:childTnLst>
                                    <p:animScale>
                                      <p:cBhvr>
                                        <p:cTn id="26" dur="100" fill="hold"/>
                                        <p:tgtEl>
                                          <p:spTgt spid="31"/>
                                        </p:tgtEl>
                                      </p:cBhvr>
                                      <p:by x="110000" y="110000"/>
                                    </p:animScale>
                                  </p:childTnLst>
                                </p:cTn>
                              </p:par>
                              <p:par>
                                <p:cTn id="27" presetID="6" presetClass="emph" presetSubtype="0" fill="hold" nodeType="withEffect">
                                  <p:stCondLst>
                                    <p:cond delay="0"/>
                                  </p:stCondLst>
                                  <p:childTnLst>
                                    <p:animScale>
                                      <p:cBhvr>
                                        <p:cTn id="28" dur="100" fill="hold"/>
                                        <p:tgtEl>
                                          <p:spTgt spid="185"/>
                                        </p:tgtEl>
                                      </p:cBhvr>
                                      <p:by x="110000" y="110000"/>
                                    </p:animScale>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nodeType="clickEffect">
                                  <p:stCondLst>
                                    <p:cond delay="0"/>
                                  </p:stCondLst>
                                  <p:childTnLst>
                                    <p:animScale>
                                      <p:cBhvr>
                                        <p:cTn id="32" dur="100" fill="hold"/>
                                        <p:tgtEl>
                                          <p:spTgt spid="185"/>
                                        </p:tgtEl>
                                      </p:cBhvr>
                                      <p:by x="91000" y="91000"/>
                                    </p:animScale>
                                  </p:childTnLst>
                                </p:cTn>
                              </p:par>
                              <p:par>
                                <p:cTn id="33" presetID="6" presetClass="emph" presetSubtype="0" fill="hold" nodeType="withEffect">
                                  <p:stCondLst>
                                    <p:cond delay="0"/>
                                  </p:stCondLst>
                                  <p:childTnLst>
                                    <p:animScale>
                                      <p:cBhvr>
                                        <p:cTn id="34" dur="100" fill="hold"/>
                                        <p:tgtEl>
                                          <p:spTgt spid="31"/>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D20080-DB57-4DE0-B3E6-E0D83DD82C9C}"/>
              </a:ext>
            </a:extLst>
          </p:cNvPr>
          <p:cNvSpPr/>
          <p:nvPr/>
        </p:nvSpPr>
        <p:spPr>
          <a:xfrm>
            <a:off x="-13710" y="-13808"/>
            <a:ext cx="4118120" cy="6885538"/>
          </a:xfrm>
          <a:custGeom>
            <a:avLst/>
            <a:gdLst>
              <a:gd name="connsiteX0" fmla="*/ 0 w 5029200"/>
              <a:gd name="connsiteY0" fmla="*/ 0 h 6858000"/>
              <a:gd name="connsiteX1" fmla="*/ 5029200 w 5029200"/>
              <a:gd name="connsiteY1" fmla="*/ 0 h 6858000"/>
              <a:gd name="connsiteX2" fmla="*/ 5029200 w 5029200"/>
              <a:gd name="connsiteY2" fmla="*/ 6858000 h 6858000"/>
              <a:gd name="connsiteX3" fmla="*/ 0 w 5029200"/>
              <a:gd name="connsiteY3" fmla="*/ 6858000 h 6858000"/>
              <a:gd name="connsiteX4" fmla="*/ 0 w 5029200"/>
              <a:gd name="connsiteY4" fmla="*/ 0 h 6858000"/>
              <a:gd name="connsiteX0" fmla="*/ 0 w 5029200"/>
              <a:gd name="connsiteY0" fmla="*/ 0 h 6871647"/>
              <a:gd name="connsiteX1" fmla="*/ 5029200 w 5029200"/>
              <a:gd name="connsiteY1" fmla="*/ 0 h 6871647"/>
              <a:gd name="connsiteX2" fmla="*/ 3418765 w 5029200"/>
              <a:gd name="connsiteY2" fmla="*/ 6871647 h 6871647"/>
              <a:gd name="connsiteX3" fmla="*/ 0 w 5029200"/>
              <a:gd name="connsiteY3" fmla="*/ 6858000 h 6871647"/>
              <a:gd name="connsiteX4" fmla="*/ 0 w 5029200"/>
              <a:gd name="connsiteY4" fmla="*/ 0 h 6871647"/>
              <a:gd name="connsiteX0" fmla="*/ 0 w 6707875"/>
              <a:gd name="connsiteY0" fmla="*/ 27296 h 6898943"/>
              <a:gd name="connsiteX1" fmla="*/ 6707875 w 6707875"/>
              <a:gd name="connsiteY1" fmla="*/ 0 h 6898943"/>
              <a:gd name="connsiteX2" fmla="*/ 3418765 w 6707875"/>
              <a:gd name="connsiteY2" fmla="*/ 6898943 h 6898943"/>
              <a:gd name="connsiteX3" fmla="*/ 0 w 6707875"/>
              <a:gd name="connsiteY3" fmla="*/ 6885296 h 6898943"/>
              <a:gd name="connsiteX4" fmla="*/ 0 w 6707875"/>
              <a:gd name="connsiteY4" fmla="*/ 27296 h 6898943"/>
              <a:gd name="connsiteX0" fmla="*/ 0 w 6707875"/>
              <a:gd name="connsiteY0" fmla="*/ 0 h 6912834"/>
              <a:gd name="connsiteX1" fmla="*/ 6707875 w 6707875"/>
              <a:gd name="connsiteY1" fmla="*/ 13891 h 6912834"/>
              <a:gd name="connsiteX2" fmla="*/ 3418765 w 6707875"/>
              <a:gd name="connsiteY2" fmla="*/ 6912834 h 6912834"/>
              <a:gd name="connsiteX3" fmla="*/ 0 w 6707875"/>
              <a:gd name="connsiteY3" fmla="*/ 6899187 h 6912834"/>
              <a:gd name="connsiteX4" fmla="*/ 0 w 6707875"/>
              <a:gd name="connsiteY4" fmla="*/ 0 h 6912834"/>
              <a:gd name="connsiteX0" fmla="*/ 30036 w 6737911"/>
              <a:gd name="connsiteY0" fmla="*/ 0 h 6912834"/>
              <a:gd name="connsiteX1" fmla="*/ 6737911 w 6737911"/>
              <a:gd name="connsiteY1" fmla="*/ 13891 h 6912834"/>
              <a:gd name="connsiteX2" fmla="*/ 3448801 w 6737911"/>
              <a:gd name="connsiteY2" fmla="*/ 6912834 h 6912834"/>
              <a:gd name="connsiteX3" fmla="*/ 0 w 6737911"/>
              <a:gd name="connsiteY3" fmla="*/ 6899187 h 6912834"/>
              <a:gd name="connsiteX4" fmla="*/ 30036 w 6737911"/>
              <a:gd name="connsiteY4" fmla="*/ 0 h 6912834"/>
              <a:gd name="connsiteX0" fmla="*/ 30036 w 6737911"/>
              <a:gd name="connsiteY0" fmla="*/ 0 h 6926646"/>
              <a:gd name="connsiteX1" fmla="*/ 6737911 w 6737911"/>
              <a:gd name="connsiteY1" fmla="*/ 13891 h 6926646"/>
              <a:gd name="connsiteX2" fmla="*/ 3448801 w 6737911"/>
              <a:gd name="connsiteY2" fmla="*/ 6912834 h 6926646"/>
              <a:gd name="connsiteX3" fmla="*/ 0 w 6737911"/>
              <a:gd name="connsiteY3" fmla="*/ 6926646 h 6926646"/>
              <a:gd name="connsiteX4" fmla="*/ 30036 w 6737911"/>
              <a:gd name="connsiteY4" fmla="*/ 0 h 6926646"/>
              <a:gd name="connsiteX0" fmla="*/ 0 w 6768216"/>
              <a:gd name="connsiteY0" fmla="*/ 0 h 6926646"/>
              <a:gd name="connsiteX1" fmla="*/ 6768216 w 6768216"/>
              <a:gd name="connsiteY1" fmla="*/ 13891 h 6926646"/>
              <a:gd name="connsiteX2" fmla="*/ 3479106 w 6768216"/>
              <a:gd name="connsiteY2" fmla="*/ 6912834 h 6926646"/>
              <a:gd name="connsiteX3" fmla="*/ 30305 w 6768216"/>
              <a:gd name="connsiteY3" fmla="*/ 6926646 h 6926646"/>
              <a:gd name="connsiteX4" fmla="*/ 0 w 6768216"/>
              <a:gd name="connsiteY4" fmla="*/ 0 h 6926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8216" h="6926646">
                <a:moveTo>
                  <a:pt x="0" y="0"/>
                </a:moveTo>
                <a:lnTo>
                  <a:pt x="6768216" y="13891"/>
                </a:lnTo>
                <a:lnTo>
                  <a:pt x="3479106" y="6912834"/>
                </a:lnTo>
                <a:lnTo>
                  <a:pt x="30305" y="6926646"/>
                </a:lnTo>
                <a:lnTo>
                  <a:pt x="0" y="0"/>
                </a:lnTo>
                <a:close/>
              </a:path>
            </a:pathLst>
          </a:cu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srgbClr val="FFFFFF"/>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87" name="Slide Number Placeholder 2">
            <a:extLst>
              <a:ext uri="{FF2B5EF4-FFF2-40B4-BE49-F238E27FC236}">
                <a16:creationId xmlns:a16="http://schemas.microsoft.com/office/drawing/2014/main" id="{37614F97-4923-47A8-BD49-DFB2003FDE47}"/>
              </a:ext>
            </a:extLst>
          </p:cNvPr>
          <p:cNvSpPr>
            <a:spLocks noGrp="1"/>
          </p:cNvSpPr>
          <p:nvPr>
            <p:ph type="sldNum" sz="quarter" idx="7"/>
          </p:nvPr>
        </p:nvSpPr>
        <p:spPr>
          <a:xfrm>
            <a:off x="8921196" y="6422738"/>
            <a:ext cx="2804160" cy="3429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en-US" sz="1100" b="0" i="0" u="none" strike="noStrike" kern="1200" cap="none" spc="0" normalizeH="0" baseline="0" noProof="0" smtClean="0">
                <a:ln>
                  <a:noFill/>
                </a:ln>
                <a:solidFill>
                  <a:srgbClr val="0074AF"/>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100" b="0" i="0" u="none" strike="noStrike" kern="1200" cap="none" spc="0" normalizeH="0" baseline="0" noProof="0" dirty="0">
              <a:ln>
                <a:noFill/>
              </a:ln>
              <a:solidFill>
                <a:srgbClr val="0074AF"/>
              </a:solidFill>
              <a:effectLst/>
              <a:uLnTx/>
              <a:uFillTx/>
              <a:latin typeface="Segoe UI"/>
              <a:ea typeface="+mn-ea"/>
              <a:cs typeface="+mn-cs"/>
            </a:endParaRPr>
          </a:p>
        </p:txBody>
      </p:sp>
      <p:sp>
        <p:nvSpPr>
          <p:cNvPr id="37" name="Rectangle 36">
            <a:extLst>
              <a:ext uri="{FF2B5EF4-FFF2-40B4-BE49-F238E27FC236}">
                <a16:creationId xmlns:a16="http://schemas.microsoft.com/office/drawing/2014/main" id="{CC0DB0AF-FD0B-486B-9345-4DC4015A363A}"/>
              </a:ext>
            </a:extLst>
          </p:cNvPr>
          <p:cNvSpPr/>
          <p:nvPr/>
        </p:nvSpPr>
        <p:spPr>
          <a:xfrm>
            <a:off x="-11329" y="360248"/>
            <a:ext cx="4430929" cy="2862322"/>
          </a:xfrm>
          <a:prstGeom prst="rect">
            <a:avLst/>
          </a:prstGeom>
          <a:noFill/>
          <a:ln>
            <a:noFill/>
          </a:ln>
          <a:effectLst>
            <a:innerShdw blurRad="63500" dist="50800">
              <a:prstClr val="black">
                <a:alpha val="50000"/>
              </a:prstClr>
            </a:inn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0"/>
                <a:solidFill>
                  <a:srgbClr val="FFFFFF"/>
                </a:solidFill>
                <a:effectLst>
                  <a:reflection blurRad="6350" stA="55000" endA="300" endPos="34000" dir="5400000" sy="-100000" algn="bl" rotWithShape="0"/>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Viability </a:t>
            </a:r>
            <a:br>
              <a:rPr lang="en-US" sz="6000" b="1" dirty="0">
                <a:ln w="0"/>
                <a:solidFill>
                  <a:srgbClr val="FFFFFF"/>
                </a:solidFill>
                <a:effectLst>
                  <a:reflection blurRad="6350" stA="55000" endA="300" endPos="34000" dir="5400000" sy="-100000" algn="bl" rotWithShape="0"/>
                </a:effectLst>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6000" b="1" dirty="0">
                <a:ln w="0"/>
                <a:solidFill>
                  <a:srgbClr val="FFFFFF"/>
                </a:solidFill>
                <a:effectLst>
                  <a:reflection blurRad="6350" stA="55000" endA="300" endPos="34000" dir="5400000" sy="-100000" algn="bl" rotWithShape="0"/>
                </a:effectLst>
                <a:latin typeface="Microsoft Sans Serif" panose="020B0604020202020204" pitchFamily="34" charset="0"/>
                <a:ea typeface="Microsoft Sans Serif" panose="020B0604020202020204" pitchFamily="34" charset="0"/>
                <a:cs typeface="Microsoft Sans Serif" panose="020B0604020202020204" pitchFamily="34" charset="0"/>
              </a:rPr>
              <a:t>T</a:t>
            </a:r>
            <a:r>
              <a:rPr kumimoji="0" lang="en-US" sz="6000" b="1" i="0" u="none" strike="noStrike" kern="1200" cap="none" spc="0" normalizeH="0" baseline="0" noProof="0" dirty="0" err="1">
                <a:ln w="0"/>
                <a:solidFill>
                  <a:srgbClr val="FFFFFF"/>
                </a:solidFill>
                <a:effectLst>
                  <a:reflection blurRad="6350" stA="55000" endA="300" endPos="34000" dir="5400000" sy="-100000" algn="bl" rotWithShape="0"/>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heory</a:t>
            </a:r>
            <a:r>
              <a:rPr kumimoji="0" lang="en-US" sz="6000" b="1" i="0" u="none" strike="noStrike" kern="1200" cap="none" spc="0" normalizeH="0" baseline="0" noProof="0" dirty="0">
                <a:ln w="0"/>
                <a:solidFill>
                  <a:srgbClr val="FFFFFF"/>
                </a:solidFill>
                <a:effectLst>
                  <a:reflection blurRad="6350" stA="55000" endA="300" endPos="34000" dir="5400000" sy="-100000" algn="bl" rotWithShape="0"/>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for </a:t>
            </a:r>
            <a:r>
              <a:rPr kumimoji="0" lang="en-US" sz="6000" b="1" i="0" u="none" strike="noStrike" kern="1200" cap="none" spc="0" normalizeH="0" baseline="0" noProof="0" dirty="0" err="1">
                <a:ln w="0"/>
                <a:solidFill>
                  <a:srgbClr val="FFFFFF"/>
                </a:solidFill>
                <a:effectLst>
                  <a:reflection blurRad="6350" stA="55000" endA="300" endPos="34000" dir="5400000" sy="-100000" algn="bl" rotWithShape="0"/>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ToC</a:t>
            </a:r>
            <a:endParaRPr kumimoji="0" lang="en-US" sz="6000" b="1" i="0" u="none" strike="noStrike" kern="1200" cap="none" spc="0" normalizeH="0" baseline="0" noProof="0" dirty="0">
              <a:ln w="0"/>
              <a:solidFill>
                <a:srgbClr val="FFFFFF"/>
              </a:solidFill>
              <a:effectLst>
                <a:reflection blurRad="6350" stA="55000" endA="300" endPos="34000" dir="5400000" sy="-100000" algn="bl" rotWithShape="0"/>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TextBox 6">
            <a:extLst>
              <a:ext uri="{FF2B5EF4-FFF2-40B4-BE49-F238E27FC236}">
                <a16:creationId xmlns:a16="http://schemas.microsoft.com/office/drawing/2014/main" id="{09C810CB-BAD6-DAEB-868C-85184962CACD}"/>
              </a:ext>
            </a:extLst>
          </p:cNvPr>
          <p:cNvSpPr txBox="1"/>
          <p:nvPr/>
        </p:nvSpPr>
        <p:spPr>
          <a:xfrm>
            <a:off x="4038600" y="2745161"/>
            <a:ext cx="6858000" cy="1754326"/>
          </a:xfrm>
          <a:prstGeom prst="rect">
            <a:avLst/>
          </a:prstGeom>
          <a:noFill/>
        </p:spPr>
        <p:txBody>
          <a:bodyPr wrap="square">
            <a:spAutoFit/>
          </a:bodyPr>
          <a:lstStyle/>
          <a:p>
            <a:pPr algn="ctr"/>
            <a:r>
              <a:rPr lang="en-US" sz="3600" dirty="0"/>
              <a:t>Quantifying the Impact of the Unknown on the Performance of </a:t>
            </a:r>
            <a:r>
              <a:rPr lang="en-US" sz="3600" dirty="0" err="1"/>
              <a:t>ToC</a:t>
            </a:r>
            <a:endParaRPr lang="en-US" sz="3600" dirty="0"/>
          </a:p>
        </p:txBody>
      </p:sp>
      <p:pic>
        <p:nvPicPr>
          <p:cNvPr id="8" name="Picture 14">
            <a:extLst>
              <a:ext uri="{FF2B5EF4-FFF2-40B4-BE49-F238E27FC236}">
                <a16:creationId xmlns:a16="http://schemas.microsoft.com/office/drawing/2014/main" id="{6627D648-F742-07D4-0866-7A89702C08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276110" y="635632"/>
            <a:ext cx="2133600" cy="1834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282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F7755-53F2-443D-9ADC-DE36969B8214}"/>
              </a:ext>
            </a:extLst>
          </p:cNvPr>
          <p:cNvSpPr>
            <a:spLocks noGrp="1"/>
          </p:cNvSpPr>
          <p:nvPr>
            <p:ph type="title"/>
          </p:nvPr>
        </p:nvSpPr>
        <p:spPr>
          <a:xfrm>
            <a:off x="762000" y="590520"/>
            <a:ext cx="11356337" cy="1046440"/>
          </a:xfrm>
        </p:spPr>
        <p:txBody>
          <a:bodyPr/>
          <a:lstStyle/>
          <a:p>
            <a:r>
              <a:rPr lang="en-US" dirty="0"/>
              <a:t>Outline</a:t>
            </a:r>
            <a:br>
              <a:rPr lang="en-US" dirty="0"/>
            </a:br>
            <a:endParaRPr lang="en-US" dirty="0"/>
          </a:p>
        </p:txBody>
      </p:sp>
      <p:sp>
        <p:nvSpPr>
          <p:cNvPr id="33" name="Slide Number Placeholder 1">
            <a:extLst>
              <a:ext uri="{FF2B5EF4-FFF2-40B4-BE49-F238E27FC236}">
                <a16:creationId xmlns:a16="http://schemas.microsoft.com/office/drawing/2014/main" id="{0990D789-9279-4893-BDEA-E8039D7CDF40}"/>
              </a:ext>
            </a:extLst>
          </p:cNvPr>
          <p:cNvSpPr>
            <a:spLocks noGrp="1"/>
          </p:cNvSpPr>
          <p:nvPr>
            <p:ph type="sldNum" sz="quarter" idx="7"/>
          </p:nvPr>
        </p:nvSpPr>
        <p:spPr>
          <a:xfrm>
            <a:off x="8778240" y="6377940"/>
            <a:ext cx="2804160" cy="3429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32</a:t>
            </a:fld>
            <a:endParaRPr lang="en-US" dirty="0"/>
          </a:p>
        </p:txBody>
      </p:sp>
      <p:grpSp>
        <p:nvGrpSpPr>
          <p:cNvPr id="108" name="Group 107">
            <a:extLst>
              <a:ext uri="{FF2B5EF4-FFF2-40B4-BE49-F238E27FC236}">
                <a16:creationId xmlns:a16="http://schemas.microsoft.com/office/drawing/2014/main" id="{A0220FC3-3A4F-89C2-BA51-023ABFA601B1}"/>
              </a:ext>
            </a:extLst>
          </p:cNvPr>
          <p:cNvGrpSpPr/>
          <p:nvPr/>
        </p:nvGrpSpPr>
        <p:grpSpPr>
          <a:xfrm>
            <a:off x="4662353" y="1636960"/>
            <a:ext cx="3046827" cy="3094065"/>
            <a:chOff x="4871040" y="1788104"/>
            <a:chExt cx="3046827" cy="3094065"/>
          </a:xfrm>
        </p:grpSpPr>
        <p:sp>
          <p:nvSpPr>
            <p:cNvPr id="95" name="object 5">
              <a:extLst>
                <a:ext uri="{FF2B5EF4-FFF2-40B4-BE49-F238E27FC236}">
                  <a16:creationId xmlns:a16="http://schemas.microsoft.com/office/drawing/2014/main" id="{562A90C2-CB2D-E93D-C160-0B72FE1D3295}"/>
                </a:ext>
              </a:extLst>
            </p:cNvPr>
            <p:cNvSpPr txBox="1"/>
            <p:nvPr/>
          </p:nvSpPr>
          <p:spPr>
            <a:xfrm>
              <a:off x="5075305" y="3803465"/>
              <a:ext cx="2842562" cy="382156"/>
            </a:xfrm>
            <a:prstGeom prst="rect">
              <a:avLst/>
            </a:prstGeom>
          </p:spPr>
          <p:txBody>
            <a:bodyPr vert="horz" wrap="square" lIns="0" tIns="12700" rIns="0" bIns="0" rtlCol="0">
              <a:spAutoFit/>
            </a:bodyPr>
            <a:lstStyle/>
            <a:p>
              <a:pPr marL="12700">
                <a:lnSpc>
                  <a:spcPct val="100000"/>
                </a:lnSpc>
                <a:spcBef>
                  <a:spcPts val="100"/>
                </a:spcBef>
              </a:pPr>
              <a:r>
                <a:rPr lang="en-US" sz="2400" spc="-5" dirty="0">
                  <a:solidFill>
                    <a:srgbClr val="3152DC"/>
                  </a:solidFill>
                  <a:latin typeface="Microsoft Sans Serif"/>
                  <a:cs typeface="Microsoft Sans Serif"/>
                </a:rPr>
                <a:t> Power plant: </a:t>
              </a:r>
              <a:r>
                <a:rPr lang="en-US" sz="2400" spc="-5" dirty="0" err="1">
                  <a:solidFill>
                    <a:srgbClr val="3152DC"/>
                  </a:solidFill>
                  <a:latin typeface="Microsoft Sans Serif"/>
                  <a:cs typeface="Microsoft Sans Serif"/>
                </a:rPr>
                <a:t>ToC</a:t>
              </a:r>
              <a:endParaRPr sz="2400" dirty="0">
                <a:latin typeface="Microsoft Sans Serif"/>
                <a:cs typeface="Microsoft Sans Serif"/>
              </a:endParaRPr>
            </a:p>
          </p:txBody>
        </p:sp>
        <p:sp>
          <p:nvSpPr>
            <p:cNvPr id="96" name="object 8">
              <a:extLst>
                <a:ext uri="{FF2B5EF4-FFF2-40B4-BE49-F238E27FC236}">
                  <a16:creationId xmlns:a16="http://schemas.microsoft.com/office/drawing/2014/main" id="{1F6CEF36-FC43-6DC7-D089-F0F610650318}"/>
                </a:ext>
              </a:extLst>
            </p:cNvPr>
            <p:cNvSpPr txBox="1"/>
            <p:nvPr/>
          </p:nvSpPr>
          <p:spPr>
            <a:xfrm>
              <a:off x="5212721" y="4354268"/>
              <a:ext cx="2390324" cy="527901"/>
            </a:xfrm>
            <a:prstGeom prst="rect">
              <a:avLst/>
            </a:prstGeom>
          </p:spPr>
          <p:txBody>
            <a:bodyPr vert="horz" wrap="square" lIns="0" tIns="12700" rIns="0" bIns="0" rtlCol="0">
              <a:spAutoFit/>
            </a:bodyPr>
            <a:lstStyle/>
            <a:p>
              <a:pPr marL="12700" marR="5080">
                <a:lnSpc>
                  <a:spcPct val="125699"/>
                </a:lnSpc>
                <a:spcBef>
                  <a:spcPts val="100"/>
                </a:spcBef>
              </a:pPr>
              <a:r>
                <a:rPr lang="en-US" sz="1400" spc="-5" dirty="0">
                  <a:solidFill>
                    <a:srgbClr val="7E7E7E"/>
                  </a:solidFill>
                  <a:latin typeface="Microsoft Sans Serif"/>
                  <a:cs typeface="Microsoft Sans Serif"/>
                </a:rPr>
                <a:t>System model</a:t>
              </a:r>
              <a:br>
                <a:rPr lang="en-US" sz="1400" spc="-5" dirty="0">
                  <a:solidFill>
                    <a:srgbClr val="7E7E7E"/>
                  </a:solidFill>
                  <a:latin typeface="Microsoft Sans Serif"/>
                  <a:cs typeface="Microsoft Sans Serif"/>
                </a:rPr>
              </a:br>
              <a:r>
                <a:rPr lang="en-US" sz="1400" spc="-5" dirty="0">
                  <a:solidFill>
                    <a:srgbClr val="7E7E7E"/>
                  </a:solidFill>
                  <a:latin typeface="Microsoft Sans Serif"/>
                  <a:cs typeface="Microsoft Sans Serif"/>
                </a:rPr>
                <a:t>Problem Formulation</a:t>
              </a:r>
            </a:p>
          </p:txBody>
        </p:sp>
        <p:sp>
          <p:nvSpPr>
            <p:cNvPr id="97" name="object 13">
              <a:extLst>
                <a:ext uri="{FF2B5EF4-FFF2-40B4-BE49-F238E27FC236}">
                  <a16:creationId xmlns:a16="http://schemas.microsoft.com/office/drawing/2014/main" id="{E0A32399-521A-380A-9399-FB08D15E982A}"/>
                </a:ext>
              </a:extLst>
            </p:cNvPr>
            <p:cNvSpPr/>
            <p:nvPr/>
          </p:nvSpPr>
          <p:spPr>
            <a:xfrm flipV="1">
              <a:off x="5178014" y="4262891"/>
              <a:ext cx="2560320" cy="0"/>
            </a:xfrm>
            <a:custGeom>
              <a:avLst/>
              <a:gdLst/>
              <a:ahLst/>
              <a:cxnLst/>
              <a:rect l="l" t="t" r="r" b="b"/>
              <a:pathLst>
                <a:path w="1861185">
                  <a:moveTo>
                    <a:pt x="0" y="0"/>
                  </a:moveTo>
                  <a:lnTo>
                    <a:pt x="1860804" y="0"/>
                  </a:lnTo>
                </a:path>
              </a:pathLst>
            </a:custGeom>
            <a:ln w="57912">
              <a:solidFill>
                <a:srgbClr val="3152DC"/>
              </a:solidFill>
            </a:ln>
          </p:spPr>
          <p:txBody>
            <a:bodyPr wrap="square" lIns="0" tIns="0" rIns="0" bIns="0" rtlCol="0"/>
            <a:lstStyle/>
            <a:p>
              <a:endParaRPr/>
            </a:p>
          </p:txBody>
        </p:sp>
        <p:pic>
          <p:nvPicPr>
            <p:cNvPr id="98" name="Picture 20" descr="Research, Innovation and Enterprise">
              <a:extLst>
                <a:ext uri="{FF2B5EF4-FFF2-40B4-BE49-F238E27FC236}">
                  <a16:creationId xmlns:a16="http://schemas.microsoft.com/office/drawing/2014/main" id="{035537C4-83A4-C5E1-1367-BAD83087A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1040" y="1788104"/>
              <a:ext cx="2732830" cy="20153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DDADBCDE-7778-406F-E59F-0361DA09F6EB}"/>
              </a:ext>
            </a:extLst>
          </p:cNvPr>
          <p:cNvGrpSpPr/>
          <p:nvPr/>
        </p:nvGrpSpPr>
        <p:grpSpPr>
          <a:xfrm>
            <a:off x="1146418" y="2025200"/>
            <a:ext cx="2732830" cy="2994329"/>
            <a:chOff x="1140499" y="1974334"/>
            <a:chExt cx="2732830" cy="2994329"/>
          </a:xfrm>
        </p:grpSpPr>
        <p:grpSp>
          <p:nvGrpSpPr>
            <p:cNvPr id="7" name="Group 6">
              <a:extLst>
                <a:ext uri="{FF2B5EF4-FFF2-40B4-BE49-F238E27FC236}">
                  <a16:creationId xmlns:a16="http://schemas.microsoft.com/office/drawing/2014/main" id="{4B4D708A-3AED-330D-DF54-DFF7F62F9B65}"/>
                </a:ext>
              </a:extLst>
            </p:cNvPr>
            <p:cNvGrpSpPr/>
            <p:nvPr/>
          </p:nvGrpSpPr>
          <p:grpSpPr>
            <a:xfrm>
              <a:off x="1140499" y="3677391"/>
              <a:ext cx="2732830" cy="1291272"/>
              <a:chOff x="773477" y="3836374"/>
              <a:chExt cx="2732830" cy="1291272"/>
            </a:xfrm>
          </p:grpSpPr>
          <p:sp>
            <p:nvSpPr>
              <p:cNvPr id="10" name="object 7">
                <a:extLst>
                  <a:ext uri="{FF2B5EF4-FFF2-40B4-BE49-F238E27FC236}">
                    <a16:creationId xmlns:a16="http://schemas.microsoft.com/office/drawing/2014/main" id="{F53EECF8-5F5C-077B-FA40-518268CA5E95}"/>
                  </a:ext>
                </a:extLst>
              </p:cNvPr>
              <p:cNvSpPr txBox="1"/>
              <p:nvPr/>
            </p:nvSpPr>
            <p:spPr>
              <a:xfrm>
                <a:off x="809852" y="4435790"/>
                <a:ext cx="2137410" cy="691856"/>
              </a:xfrm>
              <a:prstGeom prst="rect">
                <a:avLst/>
              </a:prstGeom>
            </p:spPr>
            <p:txBody>
              <a:bodyPr vert="horz" wrap="square" lIns="0" tIns="37465" rIns="0" bIns="0" rtlCol="0">
                <a:spAutoFit/>
              </a:bodyPr>
              <a:lstStyle/>
              <a:p>
                <a:pPr marL="12700" marR="121285">
                  <a:lnSpc>
                    <a:spcPts val="1510"/>
                  </a:lnSpc>
                  <a:spcBef>
                    <a:spcPts val="605"/>
                  </a:spcBef>
                </a:pPr>
                <a:r>
                  <a:rPr lang="en-US" sz="1400" spc="-5" dirty="0" err="1">
                    <a:solidFill>
                      <a:srgbClr val="7E7E7E"/>
                    </a:solidFill>
                    <a:latin typeface="Microsoft Sans Serif"/>
                    <a:cs typeface="Microsoft Sans Serif"/>
                  </a:rPr>
                  <a:t>ToC</a:t>
                </a:r>
                <a:r>
                  <a:rPr lang="en-US" sz="1400" spc="-5" dirty="0">
                    <a:solidFill>
                      <a:srgbClr val="7E7E7E"/>
                    </a:solidFill>
                    <a:latin typeface="Microsoft Sans Serif"/>
                    <a:cs typeface="Microsoft Sans Serif"/>
                  </a:rPr>
                  <a:t> vs Semantic comm.</a:t>
                </a:r>
                <a:br>
                  <a:rPr lang="en-US" sz="1400" spc="-5" dirty="0">
                    <a:solidFill>
                      <a:srgbClr val="7E7E7E"/>
                    </a:solidFill>
                    <a:latin typeface="Microsoft Sans Serif"/>
                    <a:cs typeface="Microsoft Sans Serif"/>
                  </a:rPr>
                </a:br>
                <a:r>
                  <a:rPr lang="en-US" sz="1400" spc="-5" dirty="0">
                    <a:solidFill>
                      <a:srgbClr val="7E7E7E"/>
                    </a:solidFill>
                    <a:latin typeface="Microsoft Sans Serif"/>
                    <a:cs typeface="Microsoft Sans Serif"/>
                  </a:rPr>
                  <a:t>Viability theory</a:t>
                </a:r>
              </a:p>
              <a:p>
                <a:pPr marL="12700" marR="121285">
                  <a:lnSpc>
                    <a:spcPts val="1510"/>
                  </a:lnSpc>
                  <a:spcBef>
                    <a:spcPts val="605"/>
                  </a:spcBef>
                </a:pPr>
                <a:r>
                  <a:rPr lang="en-US" sz="1400" spc="-5" dirty="0">
                    <a:solidFill>
                      <a:srgbClr val="7E7E7E"/>
                    </a:solidFill>
                    <a:latin typeface="Microsoft Sans Serif"/>
                    <a:cs typeface="Microsoft Sans Serif"/>
                  </a:rPr>
                  <a:t>Transfer entropy</a:t>
                </a:r>
              </a:p>
            </p:txBody>
          </p:sp>
          <p:sp>
            <p:nvSpPr>
              <p:cNvPr id="11" name="object 12">
                <a:extLst>
                  <a:ext uri="{FF2B5EF4-FFF2-40B4-BE49-F238E27FC236}">
                    <a16:creationId xmlns:a16="http://schemas.microsoft.com/office/drawing/2014/main" id="{BF4F4B3C-A6C4-7949-8572-C9E0280715EC}"/>
                  </a:ext>
                </a:extLst>
              </p:cNvPr>
              <p:cNvSpPr/>
              <p:nvPr/>
            </p:nvSpPr>
            <p:spPr>
              <a:xfrm flipV="1">
                <a:off x="779395" y="4281777"/>
                <a:ext cx="2560320" cy="0"/>
              </a:xfrm>
              <a:custGeom>
                <a:avLst/>
                <a:gdLst/>
                <a:ahLst/>
                <a:cxnLst/>
                <a:rect l="l" t="t" r="r" b="b"/>
                <a:pathLst>
                  <a:path w="1861185">
                    <a:moveTo>
                      <a:pt x="0" y="0"/>
                    </a:moveTo>
                    <a:lnTo>
                      <a:pt x="1860804" y="0"/>
                    </a:lnTo>
                  </a:path>
                </a:pathLst>
              </a:custGeom>
              <a:ln w="57912">
                <a:solidFill>
                  <a:srgbClr val="3152DC"/>
                </a:solidFill>
              </a:ln>
            </p:spPr>
            <p:txBody>
              <a:bodyPr wrap="square" lIns="0" tIns="0" rIns="0" bIns="0" rtlCol="0"/>
              <a:lstStyle/>
              <a:p>
                <a:endParaRPr/>
              </a:p>
            </p:txBody>
          </p:sp>
          <p:sp>
            <p:nvSpPr>
              <p:cNvPr id="18" name="object 4">
                <a:extLst>
                  <a:ext uri="{FF2B5EF4-FFF2-40B4-BE49-F238E27FC236}">
                    <a16:creationId xmlns:a16="http://schemas.microsoft.com/office/drawing/2014/main" id="{7FD834A9-6519-37A2-6AE2-651083DAC65E}"/>
                  </a:ext>
                </a:extLst>
              </p:cNvPr>
              <p:cNvSpPr txBox="1"/>
              <p:nvPr/>
            </p:nvSpPr>
            <p:spPr>
              <a:xfrm>
                <a:off x="773477" y="3836374"/>
                <a:ext cx="2732830" cy="320601"/>
              </a:xfrm>
              <a:prstGeom prst="rect">
                <a:avLst/>
              </a:prstGeom>
            </p:spPr>
            <p:txBody>
              <a:bodyPr vert="horz" wrap="square" lIns="0" tIns="12700" rIns="0" bIns="0" rtlCol="0">
                <a:spAutoFit/>
              </a:bodyPr>
              <a:lstStyle/>
              <a:p>
                <a:pPr marL="12700">
                  <a:lnSpc>
                    <a:spcPct val="100000"/>
                  </a:lnSpc>
                  <a:spcBef>
                    <a:spcPts val="100"/>
                  </a:spcBef>
                </a:pPr>
                <a:r>
                  <a:rPr lang="en-US" sz="2000" spc="-5" dirty="0">
                    <a:solidFill>
                      <a:srgbClr val="3152DC"/>
                    </a:solidFill>
                    <a:latin typeface="Microsoft Sans Serif"/>
                    <a:cs typeface="Microsoft Sans Serif"/>
                  </a:rPr>
                  <a:t>Viability theory for </a:t>
                </a:r>
                <a:r>
                  <a:rPr lang="en-US" sz="2000" spc="-5" dirty="0" err="1">
                    <a:solidFill>
                      <a:srgbClr val="3152DC"/>
                    </a:solidFill>
                    <a:latin typeface="Microsoft Sans Serif"/>
                    <a:cs typeface="Microsoft Sans Serif"/>
                  </a:rPr>
                  <a:t>ToC</a:t>
                </a:r>
                <a:endParaRPr sz="2000" dirty="0">
                  <a:latin typeface="Microsoft Sans Serif"/>
                  <a:cs typeface="Microsoft Sans Serif"/>
                </a:endParaRPr>
              </a:p>
            </p:txBody>
          </p:sp>
        </p:grpSp>
        <p:pic>
          <p:nvPicPr>
            <p:cNvPr id="4" name="Picture 14">
              <a:extLst>
                <a:ext uri="{FF2B5EF4-FFF2-40B4-BE49-F238E27FC236}">
                  <a16:creationId xmlns:a16="http://schemas.microsoft.com/office/drawing/2014/main" id="{056FA3F7-0F68-1940-26FB-2238F1D16E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447800" y="1974334"/>
              <a:ext cx="1721633" cy="14799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AE8CA5F4-E888-C009-F009-0AEE18398DD5}"/>
              </a:ext>
            </a:extLst>
          </p:cNvPr>
          <p:cNvGrpSpPr/>
          <p:nvPr/>
        </p:nvGrpSpPr>
        <p:grpSpPr>
          <a:xfrm>
            <a:off x="8312753" y="2087690"/>
            <a:ext cx="2732830" cy="2688613"/>
            <a:chOff x="8312753" y="2087690"/>
            <a:chExt cx="2732830" cy="2688613"/>
          </a:xfrm>
        </p:grpSpPr>
        <p:grpSp>
          <p:nvGrpSpPr>
            <p:cNvPr id="115" name="Group 114">
              <a:extLst>
                <a:ext uri="{FF2B5EF4-FFF2-40B4-BE49-F238E27FC236}">
                  <a16:creationId xmlns:a16="http://schemas.microsoft.com/office/drawing/2014/main" id="{A6634272-C5B6-5F51-248E-4E8A4EC4D1EA}"/>
                </a:ext>
              </a:extLst>
            </p:cNvPr>
            <p:cNvGrpSpPr/>
            <p:nvPr/>
          </p:nvGrpSpPr>
          <p:grpSpPr>
            <a:xfrm>
              <a:off x="8312753" y="3642627"/>
              <a:ext cx="2732830" cy="1133676"/>
              <a:chOff x="8206592" y="3732264"/>
              <a:chExt cx="2732830" cy="1133676"/>
            </a:xfrm>
          </p:grpSpPr>
          <p:sp>
            <p:nvSpPr>
              <p:cNvPr id="67" name="object 6">
                <a:extLst>
                  <a:ext uri="{FF2B5EF4-FFF2-40B4-BE49-F238E27FC236}">
                    <a16:creationId xmlns:a16="http://schemas.microsoft.com/office/drawing/2014/main" id="{BED5B9B5-D118-E7DA-2C74-BA45E3B9F479}"/>
                  </a:ext>
                </a:extLst>
              </p:cNvPr>
              <p:cNvSpPr txBox="1"/>
              <p:nvPr/>
            </p:nvSpPr>
            <p:spPr>
              <a:xfrm>
                <a:off x="8206592" y="3732264"/>
                <a:ext cx="2732830" cy="382156"/>
              </a:xfrm>
              <a:prstGeom prst="rect">
                <a:avLst/>
              </a:prstGeom>
            </p:spPr>
            <p:txBody>
              <a:bodyPr vert="horz" wrap="square" lIns="0" tIns="12700" rIns="0" bIns="0" rtlCol="0">
                <a:spAutoFit/>
              </a:bodyPr>
              <a:lstStyle/>
              <a:p>
                <a:pPr marL="12700">
                  <a:lnSpc>
                    <a:spcPct val="100000"/>
                  </a:lnSpc>
                  <a:spcBef>
                    <a:spcPts val="100"/>
                  </a:spcBef>
                </a:pPr>
                <a:r>
                  <a:rPr lang="en-US" sz="2400" dirty="0">
                    <a:solidFill>
                      <a:srgbClr val="3152DC"/>
                    </a:solidFill>
                    <a:latin typeface="Microsoft Sans Serif"/>
                    <a:cs typeface="Microsoft Sans Serif"/>
                  </a:rPr>
                  <a:t>Results</a:t>
                </a:r>
                <a:endParaRPr sz="2400" dirty="0">
                  <a:latin typeface="Microsoft Sans Serif"/>
                  <a:cs typeface="Microsoft Sans Serif"/>
                </a:endParaRPr>
              </a:p>
            </p:txBody>
          </p:sp>
          <p:sp>
            <p:nvSpPr>
              <p:cNvPr id="68" name="object 9">
                <a:extLst>
                  <a:ext uri="{FF2B5EF4-FFF2-40B4-BE49-F238E27FC236}">
                    <a16:creationId xmlns:a16="http://schemas.microsoft.com/office/drawing/2014/main" id="{BB4CA136-AD59-EBA3-E347-0B57D095C9EC}"/>
                  </a:ext>
                </a:extLst>
              </p:cNvPr>
              <p:cNvSpPr txBox="1"/>
              <p:nvPr/>
            </p:nvSpPr>
            <p:spPr>
              <a:xfrm>
                <a:off x="8248735" y="4302965"/>
                <a:ext cx="2390323" cy="562975"/>
              </a:xfrm>
              <a:prstGeom prst="rect">
                <a:avLst/>
              </a:prstGeom>
            </p:spPr>
            <p:txBody>
              <a:bodyPr vert="horz" wrap="square" lIns="0" tIns="67310" rIns="0" bIns="0" rtlCol="0">
                <a:spAutoFit/>
              </a:bodyPr>
              <a:lstStyle/>
              <a:p>
                <a:pPr marL="12700">
                  <a:lnSpc>
                    <a:spcPct val="100000"/>
                  </a:lnSpc>
                  <a:spcBef>
                    <a:spcPts val="530"/>
                  </a:spcBef>
                </a:pPr>
                <a:r>
                  <a:rPr lang="en-US" sz="1400" dirty="0">
                    <a:solidFill>
                      <a:srgbClr val="7E7E7E"/>
                    </a:solidFill>
                    <a:latin typeface="Microsoft Sans Serif"/>
                    <a:cs typeface="Microsoft Sans Serif"/>
                  </a:rPr>
                  <a:t>Simulations</a:t>
                </a:r>
              </a:p>
              <a:p>
                <a:pPr marL="12700">
                  <a:lnSpc>
                    <a:spcPct val="100000"/>
                  </a:lnSpc>
                  <a:spcBef>
                    <a:spcPts val="530"/>
                  </a:spcBef>
                </a:pPr>
                <a:r>
                  <a:rPr lang="en-US" sz="1400" dirty="0">
                    <a:solidFill>
                      <a:srgbClr val="7E7E7E"/>
                    </a:solidFill>
                    <a:latin typeface="Microsoft Sans Serif"/>
                    <a:cs typeface="Microsoft Sans Serif"/>
                  </a:rPr>
                  <a:t>Conclusions</a:t>
                </a:r>
              </a:p>
            </p:txBody>
          </p:sp>
          <p:sp>
            <p:nvSpPr>
              <p:cNvPr id="69" name="object 11">
                <a:extLst>
                  <a:ext uri="{FF2B5EF4-FFF2-40B4-BE49-F238E27FC236}">
                    <a16:creationId xmlns:a16="http://schemas.microsoft.com/office/drawing/2014/main" id="{1A78AB20-561B-1BCF-7F1A-C19D647EDA98}"/>
                  </a:ext>
                </a:extLst>
              </p:cNvPr>
              <p:cNvSpPr/>
              <p:nvPr/>
            </p:nvSpPr>
            <p:spPr>
              <a:xfrm flipV="1">
                <a:off x="8217446" y="4210133"/>
                <a:ext cx="2560320" cy="0"/>
              </a:xfrm>
              <a:custGeom>
                <a:avLst/>
                <a:gdLst/>
                <a:ahLst/>
                <a:cxnLst/>
                <a:rect l="l" t="t" r="r" b="b"/>
                <a:pathLst>
                  <a:path w="1861184">
                    <a:moveTo>
                      <a:pt x="0" y="0"/>
                    </a:moveTo>
                    <a:lnTo>
                      <a:pt x="1860804" y="0"/>
                    </a:lnTo>
                  </a:path>
                </a:pathLst>
              </a:custGeom>
              <a:ln w="57912">
                <a:solidFill>
                  <a:srgbClr val="3152DC"/>
                </a:solidFill>
              </a:ln>
            </p:spPr>
            <p:txBody>
              <a:bodyPr wrap="square" lIns="0" tIns="0" rIns="0" bIns="0" rtlCol="0"/>
              <a:lstStyle/>
              <a:p>
                <a:endParaRPr/>
              </a:p>
            </p:txBody>
          </p:sp>
        </p:grpSp>
        <p:pic>
          <p:nvPicPr>
            <p:cNvPr id="5" name="Graphic 4" descr="Upward trend">
              <a:extLst>
                <a:ext uri="{FF2B5EF4-FFF2-40B4-BE49-F238E27FC236}">
                  <a16:creationId xmlns:a16="http://schemas.microsoft.com/office/drawing/2014/main" id="{2C74B63F-E575-9762-A4DF-3EE005DE67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33156" y="2087690"/>
              <a:ext cx="1196644" cy="1196644"/>
            </a:xfrm>
            <a:prstGeom prst="rect">
              <a:avLst/>
            </a:prstGeom>
          </p:spPr>
        </p:pic>
      </p:grpSp>
    </p:spTree>
    <p:extLst>
      <p:ext uri="{BB962C8B-B14F-4D97-AF65-F5344CB8AC3E}">
        <p14:creationId xmlns:p14="http://schemas.microsoft.com/office/powerpoint/2010/main" val="197581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 fill="hold"/>
                                        <p:tgtEl>
                                          <p:spTgt spid="6"/>
                                        </p:tgtEl>
                                      </p:cBhvr>
                                      <p:by x="110000" y="11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100" fill="hold"/>
                                        <p:tgtEl>
                                          <p:spTgt spid="6"/>
                                        </p:tgtEl>
                                      </p:cBhvr>
                                      <p:by x="90000" y="90000"/>
                                    </p:animScale>
                                  </p:childTnLst>
                                </p:cTn>
                              </p:par>
                              <p:par>
                                <p:cTn id="11" presetID="6" presetClass="emph" presetSubtype="0" fill="hold" nodeType="withEffect">
                                  <p:stCondLst>
                                    <p:cond delay="0"/>
                                  </p:stCondLst>
                                  <p:childTnLst>
                                    <p:animScale>
                                      <p:cBhvr>
                                        <p:cTn id="12" dur="100" fill="hold"/>
                                        <p:tgtEl>
                                          <p:spTgt spid="108"/>
                                        </p:tgtEl>
                                      </p:cBhvr>
                                      <p:by x="110000" y="110000"/>
                                    </p:animScale>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100" fill="hold"/>
                                        <p:tgtEl>
                                          <p:spTgt spid="108"/>
                                        </p:tgtEl>
                                      </p:cBhvr>
                                      <p:by x="90000" y="90000"/>
                                    </p:animScale>
                                  </p:childTnLst>
                                </p:cTn>
                              </p:par>
                              <p:par>
                                <p:cTn id="17" presetID="6" presetClass="emph" presetSubtype="0" fill="hold" nodeType="withEffect">
                                  <p:stCondLst>
                                    <p:cond delay="0"/>
                                  </p:stCondLst>
                                  <p:childTnLst>
                                    <p:animScale>
                                      <p:cBhvr>
                                        <p:cTn id="18" dur="10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F7755-53F2-443D-9ADC-DE36969B8214}"/>
              </a:ext>
            </a:extLst>
          </p:cNvPr>
          <p:cNvSpPr>
            <a:spLocks noGrp="1"/>
          </p:cNvSpPr>
          <p:nvPr>
            <p:ph type="title"/>
          </p:nvPr>
        </p:nvSpPr>
        <p:spPr>
          <a:xfrm>
            <a:off x="663300" y="648958"/>
            <a:ext cx="11356337" cy="892552"/>
          </a:xfrm>
        </p:spPr>
        <p:txBody>
          <a:bodyPr/>
          <a:lstStyle/>
          <a:p>
            <a:r>
              <a:rPr lang="en-US" dirty="0"/>
              <a:t>Viability Theory for </a:t>
            </a:r>
            <a:r>
              <a:rPr lang="en-US" dirty="0" err="1"/>
              <a:t>ToC</a:t>
            </a:r>
            <a:r>
              <a:rPr lang="en-US" dirty="0"/>
              <a:t> </a:t>
            </a:r>
            <a:br>
              <a:rPr lang="en-US" dirty="0"/>
            </a:br>
            <a:r>
              <a:rPr lang="en-US" sz="2400" dirty="0"/>
              <a:t>Task-oriented vs Semantic Communications</a:t>
            </a:r>
            <a:endParaRPr lang="en-US" dirty="0"/>
          </a:p>
        </p:txBody>
      </p:sp>
      <p:sp>
        <p:nvSpPr>
          <p:cNvPr id="36" name="Slide Number Placeholder 1">
            <a:extLst>
              <a:ext uri="{FF2B5EF4-FFF2-40B4-BE49-F238E27FC236}">
                <a16:creationId xmlns:a16="http://schemas.microsoft.com/office/drawing/2014/main" id="{0B0F790D-FCE3-2508-5EA4-3C4D5761528C}"/>
              </a:ext>
            </a:extLst>
          </p:cNvPr>
          <p:cNvSpPr>
            <a:spLocks noGrp="1"/>
          </p:cNvSpPr>
          <p:nvPr>
            <p:ph type="sldNum" sz="quarter" idx="7"/>
          </p:nvPr>
        </p:nvSpPr>
        <p:spPr>
          <a:xfrm>
            <a:off x="8769593" y="6373755"/>
            <a:ext cx="2804160" cy="3429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33</a:t>
            </a:fld>
            <a:endParaRPr lang="en-US" dirty="0"/>
          </a:p>
        </p:txBody>
      </p:sp>
      <p:grpSp>
        <p:nvGrpSpPr>
          <p:cNvPr id="2157" name="Group 2156">
            <a:extLst>
              <a:ext uri="{FF2B5EF4-FFF2-40B4-BE49-F238E27FC236}">
                <a16:creationId xmlns:a16="http://schemas.microsoft.com/office/drawing/2014/main" id="{06927A2A-443C-FBA0-F903-849220A86302}"/>
              </a:ext>
            </a:extLst>
          </p:cNvPr>
          <p:cNvGrpSpPr/>
          <p:nvPr/>
        </p:nvGrpSpPr>
        <p:grpSpPr>
          <a:xfrm>
            <a:off x="1005840" y="1935609"/>
            <a:ext cx="2362201" cy="1824859"/>
            <a:chOff x="1005840" y="1935609"/>
            <a:chExt cx="2362201" cy="1824859"/>
          </a:xfrm>
        </p:grpSpPr>
        <p:grpSp>
          <p:nvGrpSpPr>
            <p:cNvPr id="60" name="Group 59">
              <a:extLst>
                <a:ext uri="{FF2B5EF4-FFF2-40B4-BE49-F238E27FC236}">
                  <a16:creationId xmlns:a16="http://schemas.microsoft.com/office/drawing/2014/main" id="{A40993F3-D879-2C86-8C7C-0F2F27CCF11A}"/>
                </a:ext>
              </a:extLst>
            </p:cNvPr>
            <p:cNvGrpSpPr/>
            <p:nvPr/>
          </p:nvGrpSpPr>
          <p:grpSpPr>
            <a:xfrm>
              <a:off x="1371600" y="1935609"/>
              <a:ext cx="483868" cy="1382329"/>
              <a:chOff x="8086158" y="3280189"/>
              <a:chExt cx="483868" cy="3387658"/>
            </a:xfrm>
          </p:grpSpPr>
          <p:sp>
            <p:nvSpPr>
              <p:cNvPr id="61" name="object 7">
                <a:extLst>
                  <a:ext uri="{FF2B5EF4-FFF2-40B4-BE49-F238E27FC236}">
                    <a16:creationId xmlns:a16="http://schemas.microsoft.com/office/drawing/2014/main" id="{2E7E2ED1-D6B3-DD55-27C8-A55B1ECBD60B}"/>
                  </a:ext>
                </a:extLst>
              </p:cNvPr>
              <p:cNvSpPr/>
              <p:nvPr/>
            </p:nvSpPr>
            <p:spPr>
              <a:xfrm rot="16200000">
                <a:off x="6637754" y="4732528"/>
                <a:ext cx="3377879" cy="473202"/>
              </a:xfrm>
              <a:custGeom>
                <a:avLst/>
                <a:gdLst/>
                <a:ahLst/>
                <a:cxnLst/>
                <a:rect l="l" t="t" r="r" b="b"/>
                <a:pathLst>
                  <a:path w="5131435" h="960120">
                    <a:moveTo>
                      <a:pt x="5131308" y="0"/>
                    </a:moveTo>
                    <a:lnTo>
                      <a:pt x="0" y="0"/>
                    </a:lnTo>
                    <a:lnTo>
                      <a:pt x="0" y="960120"/>
                    </a:lnTo>
                    <a:lnTo>
                      <a:pt x="5131308" y="960120"/>
                    </a:lnTo>
                    <a:lnTo>
                      <a:pt x="5131308" y="0"/>
                    </a:lnTo>
                    <a:close/>
                  </a:path>
                </a:pathLst>
              </a:custGeom>
              <a:solidFill>
                <a:srgbClr val="D9D9D9">
                  <a:alpha val="25097"/>
                </a:srgbClr>
              </a:solidFill>
            </p:spPr>
            <p:txBody>
              <a:bodyPr wrap="square" lIns="0" tIns="0" rIns="0" bIns="0" rtlCol="0"/>
              <a:lstStyle/>
              <a:p>
                <a:endParaRPr dirty="0"/>
              </a:p>
            </p:txBody>
          </p:sp>
          <p:sp>
            <p:nvSpPr>
              <p:cNvPr id="62" name="object 9">
                <a:extLst>
                  <a:ext uri="{FF2B5EF4-FFF2-40B4-BE49-F238E27FC236}">
                    <a16:creationId xmlns:a16="http://schemas.microsoft.com/office/drawing/2014/main" id="{31624B19-C399-96B2-0719-A9F9917AF094}"/>
                  </a:ext>
                </a:extLst>
              </p:cNvPr>
              <p:cNvSpPr/>
              <p:nvPr/>
            </p:nvSpPr>
            <p:spPr>
              <a:xfrm rot="16200000">
                <a:off x="6644361" y="4729227"/>
                <a:ext cx="3367461" cy="483868"/>
              </a:xfrm>
              <a:custGeom>
                <a:avLst/>
                <a:gdLst/>
                <a:ahLst/>
                <a:cxnLst/>
                <a:rect l="l" t="t" r="r" b="b"/>
                <a:pathLst>
                  <a:path w="5132705" h="980439">
                    <a:moveTo>
                      <a:pt x="5132171" y="960120"/>
                    </a:moveTo>
                    <a:lnTo>
                      <a:pt x="0" y="960120"/>
                    </a:lnTo>
                    <a:lnTo>
                      <a:pt x="0" y="979932"/>
                    </a:lnTo>
                    <a:lnTo>
                      <a:pt x="5132171" y="979932"/>
                    </a:lnTo>
                    <a:lnTo>
                      <a:pt x="5132171" y="960120"/>
                    </a:lnTo>
                    <a:close/>
                  </a:path>
                  <a:path w="5132705" h="980439">
                    <a:moveTo>
                      <a:pt x="5132171" y="0"/>
                    </a:moveTo>
                    <a:lnTo>
                      <a:pt x="0" y="0"/>
                    </a:lnTo>
                    <a:lnTo>
                      <a:pt x="0" y="19812"/>
                    </a:lnTo>
                    <a:lnTo>
                      <a:pt x="5132171" y="19812"/>
                    </a:lnTo>
                    <a:lnTo>
                      <a:pt x="5132171" y="0"/>
                    </a:lnTo>
                    <a:close/>
                  </a:path>
                </a:pathLst>
              </a:custGeom>
              <a:solidFill>
                <a:srgbClr val="D9D9D9"/>
              </a:solidFill>
            </p:spPr>
            <p:txBody>
              <a:bodyPr wrap="square" lIns="0" tIns="0" rIns="0" bIns="0" rtlCol="0"/>
              <a:lstStyle/>
              <a:p>
                <a:endParaRPr/>
              </a:p>
            </p:txBody>
          </p:sp>
          <p:sp>
            <p:nvSpPr>
              <p:cNvPr id="63" name="object 8">
                <a:extLst>
                  <a:ext uri="{FF2B5EF4-FFF2-40B4-BE49-F238E27FC236}">
                    <a16:creationId xmlns:a16="http://schemas.microsoft.com/office/drawing/2014/main" id="{5A5BF1DF-4ED7-0A58-CBAD-D685EF787439}"/>
                  </a:ext>
                </a:extLst>
              </p:cNvPr>
              <p:cNvSpPr/>
              <p:nvPr/>
            </p:nvSpPr>
            <p:spPr>
              <a:xfrm rot="16200000">
                <a:off x="6651220" y="4954778"/>
                <a:ext cx="3380418" cy="45719"/>
              </a:xfrm>
              <a:custGeom>
                <a:avLst/>
                <a:gdLst/>
                <a:ahLst/>
                <a:cxnLst/>
                <a:rect l="l" t="t" r="r" b="b"/>
                <a:pathLst>
                  <a:path w="5144135">
                    <a:moveTo>
                      <a:pt x="5144096" y="0"/>
                    </a:moveTo>
                    <a:lnTo>
                      <a:pt x="0" y="0"/>
                    </a:lnTo>
                  </a:path>
                </a:pathLst>
              </a:custGeom>
              <a:ln w="19812">
                <a:solidFill>
                  <a:srgbClr val="D9D9D9"/>
                </a:solidFill>
                <a:prstDash val="dash"/>
              </a:ln>
            </p:spPr>
            <p:txBody>
              <a:bodyPr wrap="square" lIns="0" tIns="0" rIns="0" bIns="0" rtlCol="0"/>
              <a:lstStyle/>
              <a:p>
                <a:endParaRPr/>
              </a:p>
            </p:txBody>
          </p:sp>
          <p:sp>
            <p:nvSpPr>
              <p:cNvPr id="64" name="object 9">
                <a:extLst>
                  <a:ext uri="{FF2B5EF4-FFF2-40B4-BE49-F238E27FC236}">
                    <a16:creationId xmlns:a16="http://schemas.microsoft.com/office/drawing/2014/main" id="{64CD6532-ACB5-580F-FD14-E7C1BD16B0C4}"/>
                  </a:ext>
                </a:extLst>
              </p:cNvPr>
              <p:cNvSpPr/>
              <p:nvPr/>
            </p:nvSpPr>
            <p:spPr>
              <a:xfrm rot="16200000">
                <a:off x="7002572" y="5525584"/>
                <a:ext cx="2212894" cy="45719"/>
              </a:xfrm>
              <a:custGeom>
                <a:avLst/>
                <a:gdLst/>
                <a:ahLst/>
                <a:cxnLst/>
                <a:rect l="l" t="t" r="r" b="b"/>
                <a:pathLst>
                  <a:path w="5132705" h="980439">
                    <a:moveTo>
                      <a:pt x="5132171" y="960120"/>
                    </a:moveTo>
                    <a:lnTo>
                      <a:pt x="0" y="960120"/>
                    </a:lnTo>
                    <a:lnTo>
                      <a:pt x="0" y="979932"/>
                    </a:lnTo>
                    <a:lnTo>
                      <a:pt x="5132171" y="979932"/>
                    </a:lnTo>
                    <a:lnTo>
                      <a:pt x="5132171" y="960120"/>
                    </a:lnTo>
                    <a:close/>
                  </a:path>
                  <a:path w="5132705" h="980439">
                    <a:moveTo>
                      <a:pt x="5132171" y="0"/>
                    </a:moveTo>
                    <a:lnTo>
                      <a:pt x="0" y="0"/>
                    </a:lnTo>
                    <a:lnTo>
                      <a:pt x="0" y="19812"/>
                    </a:lnTo>
                    <a:lnTo>
                      <a:pt x="5132171" y="19812"/>
                    </a:lnTo>
                    <a:lnTo>
                      <a:pt x="5132171" y="0"/>
                    </a:lnTo>
                    <a:close/>
                  </a:path>
                </a:pathLst>
              </a:custGeom>
              <a:solidFill>
                <a:srgbClr val="D9D9D9"/>
              </a:solidFill>
            </p:spPr>
            <p:txBody>
              <a:bodyPr wrap="square" lIns="0" tIns="0" rIns="0" bIns="0" rtlCol="0"/>
              <a:lstStyle/>
              <a:p>
                <a:endParaRPr/>
              </a:p>
            </p:txBody>
          </p:sp>
        </p:grpSp>
        <p:grpSp>
          <p:nvGrpSpPr>
            <p:cNvPr id="96" name="Group 95">
              <a:extLst>
                <a:ext uri="{FF2B5EF4-FFF2-40B4-BE49-F238E27FC236}">
                  <a16:creationId xmlns:a16="http://schemas.microsoft.com/office/drawing/2014/main" id="{35D1C723-6321-AFE5-3893-185E7DB5FD22}"/>
                </a:ext>
              </a:extLst>
            </p:cNvPr>
            <p:cNvGrpSpPr/>
            <p:nvPr/>
          </p:nvGrpSpPr>
          <p:grpSpPr>
            <a:xfrm>
              <a:off x="1005840" y="3276600"/>
              <a:ext cx="2362201" cy="483868"/>
              <a:chOff x="441962" y="3276600"/>
              <a:chExt cx="5147943" cy="483868"/>
            </a:xfrm>
          </p:grpSpPr>
          <p:sp>
            <p:nvSpPr>
              <p:cNvPr id="67" name="object 7">
                <a:extLst>
                  <a:ext uri="{FF2B5EF4-FFF2-40B4-BE49-F238E27FC236}">
                    <a16:creationId xmlns:a16="http://schemas.microsoft.com/office/drawing/2014/main" id="{FE2E9DDD-6374-F171-260A-E37898BD54D4}"/>
                  </a:ext>
                </a:extLst>
              </p:cNvPr>
              <p:cNvSpPr/>
              <p:nvPr/>
            </p:nvSpPr>
            <p:spPr>
              <a:xfrm>
                <a:off x="456437" y="3285745"/>
                <a:ext cx="5131435" cy="473202"/>
              </a:xfrm>
              <a:custGeom>
                <a:avLst/>
                <a:gdLst/>
                <a:ahLst/>
                <a:cxnLst/>
                <a:rect l="l" t="t" r="r" b="b"/>
                <a:pathLst>
                  <a:path w="5131435" h="960120">
                    <a:moveTo>
                      <a:pt x="5131308" y="0"/>
                    </a:moveTo>
                    <a:lnTo>
                      <a:pt x="0" y="0"/>
                    </a:lnTo>
                    <a:lnTo>
                      <a:pt x="0" y="960120"/>
                    </a:lnTo>
                    <a:lnTo>
                      <a:pt x="5131308" y="960120"/>
                    </a:lnTo>
                    <a:lnTo>
                      <a:pt x="5131308" y="0"/>
                    </a:lnTo>
                    <a:close/>
                  </a:path>
                </a:pathLst>
              </a:custGeom>
              <a:solidFill>
                <a:srgbClr val="D9D9D9">
                  <a:alpha val="25097"/>
                </a:srgbClr>
              </a:solidFill>
            </p:spPr>
            <p:txBody>
              <a:bodyPr wrap="square" lIns="0" tIns="0" rIns="0" bIns="0" rtlCol="0"/>
              <a:lstStyle/>
              <a:p>
                <a:endParaRPr/>
              </a:p>
            </p:txBody>
          </p:sp>
          <p:sp>
            <p:nvSpPr>
              <p:cNvPr id="68" name="object 8">
                <a:extLst>
                  <a:ext uri="{FF2B5EF4-FFF2-40B4-BE49-F238E27FC236}">
                    <a16:creationId xmlns:a16="http://schemas.microsoft.com/office/drawing/2014/main" id="{7751C6D2-52FC-17F1-072B-7616CD72C1D5}"/>
                  </a:ext>
                </a:extLst>
              </p:cNvPr>
              <p:cNvSpPr/>
              <p:nvPr/>
            </p:nvSpPr>
            <p:spPr>
              <a:xfrm>
                <a:off x="441962" y="3525775"/>
                <a:ext cx="5144135" cy="0"/>
              </a:xfrm>
              <a:custGeom>
                <a:avLst/>
                <a:gdLst/>
                <a:ahLst/>
                <a:cxnLst/>
                <a:rect l="l" t="t" r="r" b="b"/>
                <a:pathLst>
                  <a:path w="5144135">
                    <a:moveTo>
                      <a:pt x="5144096" y="0"/>
                    </a:moveTo>
                    <a:lnTo>
                      <a:pt x="0" y="0"/>
                    </a:lnTo>
                  </a:path>
                </a:pathLst>
              </a:custGeom>
              <a:ln w="19812">
                <a:solidFill>
                  <a:srgbClr val="D9D9D9"/>
                </a:solidFill>
                <a:prstDash val="dash"/>
              </a:ln>
            </p:spPr>
            <p:txBody>
              <a:bodyPr wrap="square" lIns="0" tIns="0" rIns="0" bIns="0" rtlCol="0"/>
              <a:lstStyle/>
              <a:p>
                <a:endParaRPr/>
              </a:p>
            </p:txBody>
          </p:sp>
          <p:sp>
            <p:nvSpPr>
              <p:cNvPr id="69" name="object 9">
                <a:extLst>
                  <a:ext uri="{FF2B5EF4-FFF2-40B4-BE49-F238E27FC236}">
                    <a16:creationId xmlns:a16="http://schemas.microsoft.com/office/drawing/2014/main" id="{71FBAD0C-45B6-3FFA-240F-1EF36A29A885}"/>
                  </a:ext>
                </a:extLst>
              </p:cNvPr>
              <p:cNvSpPr/>
              <p:nvPr/>
            </p:nvSpPr>
            <p:spPr>
              <a:xfrm>
                <a:off x="457200" y="3276600"/>
                <a:ext cx="5132705" cy="483868"/>
              </a:xfrm>
              <a:custGeom>
                <a:avLst/>
                <a:gdLst/>
                <a:ahLst/>
                <a:cxnLst/>
                <a:rect l="l" t="t" r="r" b="b"/>
                <a:pathLst>
                  <a:path w="5132705" h="980439">
                    <a:moveTo>
                      <a:pt x="5132171" y="960120"/>
                    </a:moveTo>
                    <a:lnTo>
                      <a:pt x="0" y="960120"/>
                    </a:lnTo>
                    <a:lnTo>
                      <a:pt x="0" y="979932"/>
                    </a:lnTo>
                    <a:lnTo>
                      <a:pt x="5132171" y="979932"/>
                    </a:lnTo>
                    <a:lnTo>
                      <a:pt x="5132171" y="960120"/>
                    </a:lnTo>
                    <a:close/>
                  </a:path>
                  <a:path w="5132705" h="980439">
                    <a:moveTo>
                      <a:pt x="5132171" y="0"/>
                    </a:moveTo>
                    <a:lnTo>
                      <a:pt x="0" y="0"/>
                    </a:lnTo>
                    <a:lnTo>
                      <a:pt x="0" y="19812"/>
                    </a:lnTo>
                    <a:lnTo>
                      <a:pt x="5132171" y="19812"/>
                    </a:lnTo>
                    <a:lnTo>
                      <a:pt x="5132171" y="0"/>
                    </a:lnTo>
                    <a:close/>
                  </a:path>
                </a:pathLst>
              </a:custGeom>
              <a:solidFill>
                <a:srgbClr val="D9D9D9"/>
              </a:solidFill>
            </p:spPr>
            <p:txBody>
              <a:bodyPr wrap="square" lIns="0" tIns="0" rIns="0" bIns="0" rtlCol="0"/>
              <a:lstStyle/>
              <a:p>
                <a:endParaRPr/>
              </a:p>
            </p:txBody>
          </p:sp>
        </p:grpSp>
        <p:sp>
          <p:nvSpPr>
            <p:cNvPr id="74" name="object 16">
              <a:extLst>
                <a:ext uri="{FF2B5EF4-FFF2-40B4-BE49-F238E27FC236}">
                  <a16:creationId xmlns:a16="http://schemas.microsoft.com/office/drawing/2014/main" id="{C7FC41B3-38E2-736B-ABF6-B87E1B74C8A7}"/>
                </a:ext>
              </a:extLst>
            </p:cNvPr>
            <p:cNvSpPr/>
            <p:nvPr/>
          </p:nvSpPr>
          <p:spPr>
            <a:xfrm>
              <a:off x="2475575" y="3327087"/>
              <a:ext cx="223863" cy="141734"/>
            </a:xfrm>
            <a:prstGeom prst="rect">
              <a:avLst/>
            </a:prstGeom>
            <a:blipFill>
              <a:blip r:embed="rId3" cstate="print"/>
              <a:stretch>
                <a:fillRect/>
              </a:stretch>
            </a:blipFill>
          </p:spPr>
          <p:txBody>
            <a:bodyPr wrap="square" lIns="0" tIns="0" rIns="0" bIns="0" rtlCol="0"/>
            <a:lstStyle/>
            <a:p>
              <a:endParaRPr/>
            </a:p>
          </p:txBody>
        </p:sp>
        <p:sp>
          <p:nvSpPr>
            <p:cNvPr id="75" name="object 17">
              <a:extLst>
                <a:ext uri="{FF2B5EF4-FFF2-40B4-BE49-F238E27FC236}">
                  <a16:creationId xmlns:a16="http://schemas.microsoft.com/office/drawing/2014/main" id="{18CEEB99-AB53-78B3-E33C-9599DE869FB9}"/>
                </a:ext>
              </a:extLst>
            </p:cNvPr>
            <p:cNvSpPr/>
            <p:nvPr/>
          </p:nvSpPr>
          <p:spPr>
            <a:xfrm>
              <a:off x="2414294" y="3307271"/>
              <a:ext cx="361950" cy="180340"/>
            </a:xfrm>
            <a:custGeom>
              <a:avLst/>
              <a:gdLst/>
              <a:ahLst/>
              <a:cxnLst/>
              <a:rect l="l" t="t" r="r" b="b"/>
              <a:pathLst>
                <a:path w="361950" h="180339">
                  <a:moveTo>
                    <a:pt x="102342" y="0"/>
                  </a:moveTo>
                  <a:lnTo>
                    <a:pt x="98863" y="1155"/>
                  </a:lnTo>
                  <a:lnTo>
                    <a:pt x="97707" y="4038"/>
                  </a:lnTo>
                  <a:lnTo>
                    <a:pt x="91332" y="19024"/>
                  </a:lnTo>
                  <a:lnTo>
                    <a:pt x="91039" y="19316"/>
                  </a:lnTo>
                  <a:lnTo>
                    <a:pt x="91039" y="20180"/>
                  </a:lnTo>
                  <a:lnTo>
                    <a:pt x="57435" y="20180"/>
                  </a:lnTo>
                  <a:lnTo>
                    <a:pt x="46848" y="20707"/>
                  </a:lnTo>
                  <a:lnTo>
                    <a:pt x="37699" y="22232"/>
                  </a:lnTo>
                  <a:lnTo>
                    <a:pt x="30018" y="24675"/>
                  </a:lnTo>
                  <a:lnTo>
                    <a:pt x="23831" y="27952"/>
                  </a:lnTo>
                  <a:lnTo>
                    <a:pt x="14560" y="27952"/>
                  </a:lnTo>
                  <a:lnTo>
                    <a:pt x="9340" y="33147"/>
                  </a:lnTo>
                  <a:lnTo>
                    <a:pt x="9340" y="52171"/>
                  </a:lnTo>
                  <a:lnTo>
                    <a:pt x="4133" y="67157"/>
                  </a:lnTo>
                  <a:lnTo>
                    <a:pt x="1033" y="78760"/>
                  </a:lnTo>
                  <a:lnTo>
                    <a:pt x="0" y="90822"/>
                  </a:lnTo>
                  <a:lnTo>
                    <a:pt x="1033" y="102938"/>
                  </a:lnTo>
                  <a:lnTo>
                    <a:pt x="4133" y="114706"/>
                  </a:lnTo>
                  <a:lnTo>
                    <a:pt x="9340" y="129400"/>
                  </a:lnTo>
                  <a:lnTo>
                    <a:pt x="9340" y="148424"/>
                  </a:lnTo>
                  <a:lnTo>
                    <a:pt x="14560" y="153898"/>
                  </a:lnTo>
                  <a:lnTo>
                    <a:pt x="23831" y="153898"/>
                  </a:lnTo>
                  <a:lnTo>
                    <a:pt x="30018" y="157137"/>
                  </a:lnTo>
                  <a:lnTo>
                    <a:pt x="37699" y="159483"/>
                  </a:lnTo>
                  <a:lnTo>
                    <a:pt x="46848" y="160910"/>
                  </a:lnTo>
                  <a:lnTo>
                    <a:pt x="57435" y="161391"/>
                  </a:lnTo>
                  <a:lnTo>
                    <a:pt x="91624" y="161391"/>
                  </a:lnTo>
                  <a:lnTo>
                    <a:pt x="98863" y="178689"/>
                  </a:lnTo>
                  <a:lnTo>
                    <a:pt x="102342" y="179832"/>
                  </a:lnTo>
                  <a:lnTo>
                    <a:pt x="107842" y="177533"/>
                  </a:lnTo>
                  <a:lnTo>
                    <a:pt x="109289" y="174066"/>
                  </a:lnTo>
                  <a:lnTo>
                    <a:pt x="103790" y="161391"/>
                  </a:lnTo>
                  <a:lnTo>
                    <a:pt x="281666" y="161391"/>
                  </a:lnTo>
                  <a:lnTo>
                    <a:pt x="291517" y="161072"/>
                  </a:lnTo>
                  <a:lnTo>
                    <a:pt x="300281" y="160131"/>
                  </a:lnTo>
                  <a:lnTo>
                    <a:pt x="308070" y="158594"/>
                  </a:lnTo>
                  <a:lnTo>
                    <a:pt x="322814" y="153898"/>
                  </a:lnTo>
                  <a:lnTo>
                    <a:pt x="344531" y="153898"/>
                  </a:lnTo>
                  <a:lnTo>
                    <a:pt x="349751" y="148424"/>
                  </a:lnTo>
                  <a:lnTo>
                    <a:pt x="349751" y="139776"/>
                  </a:lnTo>
                  <a:lnTo>
                    <a:pt x="354679" y="134302"/>
                  </a:lnTo>
                  <a:lnTo>
                    <a:pt x="361334" y="91643"/>
                  </a:lnTo>
                  <a:lnTo>
                    <a:pt x="361176" y="84347"/>
                  </a:lnTo>
                  <a:lnTo>
                    <a:pt x="349751" y="43522"/>
                  </a:lnTo>
                  <a:lnTo>
                    <a:pt x="349751" y="33147"/>
                  </a:lnTo>
                  <a:lnTo>
                    <a:pt x="344531" y="27952"/>
                  </a:lnTo>
                  <a:lnTo>
                    <a:pt x="321354" y="27952"/>
                  </a:lnTo>
                  <a:lnTo>
                    <a:pt x="320490" y="27673"/>
                  </a:lnTo>
                  <a:lnTo>
                    <a:pt x="281666" y="20180"/>
                  </a:lnTo>
                  <a:lnTo>
                    <a:pt x="102927" y="20180"/>
                  </a:lnTo>
                  <a:lnTo>
                    <a:pt x="109289" y="5765"/>
                  </a:lnTo>
                  <a:lnTo>
                    <a:pt x="107842" y="2311"/>
                  </a:lnTo>
                  <a:lnTo>
                    <a:pt x="102342" y="0"/>
                  </a:lnTo>
                  <a:close/>
                </a:path>
              </a:pathLst>
            </a:custGeom>
            <a:solidFill>
              <a:srgbClr val="368782"/>
            </a:solidFill>
          </p:spPr>
          <p:txBody>
            <a:bodyPr wrap="square" lIns="0" tIns="0" rIns="0" bIns="0" rtlCol="0"/>
            <a:lstStyle/>
            <a:p>
              <a:endParaRPr/>
            </a:p>
          </p:txBody>
        </p:sp>
        <p:sp>
          <p:nvSpPr>
            <p:cNvPr id="76" name="object 18">
              <a:extLst>
                <a:ext uri="{FF2B5EF4-FFF2-40B4-BE49-F238E27FC236}">
                  <a16:creationId xmlns:a16="http://schemas.microsoft.com/office/drawing/2014/main" id="{B230963A-5051-AE3F-6E29-72B03FB062F4}"/>
                </a:ext>
              </a:extLst>
            </p:cNvPr>
            <p:cNvSpPr/>
            <p:nvPr/>
          </p:nvSpPr>
          <p:spPr>
            <a:xfrm>
              <a:off x="2475575" y="3333183"/>
              <a:ext cx="287867" cy="129540"/>
            </a:xfrm>
            <a:prstGeom prst="rect">
              <a:avLst/>
            </a:prstGeom>
            <a:blipFill>
              <a:blip r:embed="rId4" cstate="print"/>
              <a:stretch>
                <a:fillRect/>
              </a:stretch>
            </a:blipFill>
          </p:spPr>
          <p:txBody>
            <a:bodyPr wrap="square" lIns="0" tIns="0" rIns="0" bIns="0" rtlCol="0"/>
            <a:lstStyle/>
            <a:p>
              <a:endParaRPr/>
            </a:p>
          </p:txBody>
        </p:sp>
        <p:sp>
          <p:nvSpPr>
            <p:cNvPr id="77" name="object 19">
              <a:extLst>
                <a:ext uri="{FF2B5EF4-FFF2-40B4-BE49-F238E27FC236}">
                  <a16:creationId xmlns:a16="http://schemas.microsoft.com/office/drawing/2014/main" id="{7387D904-16DD-150F-CC27-BA925412522F}"/>
                </a:ext>
              </a:extLst>
            </p:cNvPr>
            <p:cNvSpPr/>
            <p:nvPr/>
          </p:nvSpPr>
          <p:spPr>
            <a:xfrm>
              <a:off x="2423578" y="3334706"/>
              <a:ext cx="13970" cy="127000"/>
            </a:xfrm>
            <a:custGeom>
              <a:avLst/>
              <a:gdLst/>
              <a:ahLst/>
              <a:cxnLst/>
              <a:rect l="l" t="t" r="r" b="b"/>
              <a:pathLst>
                <a:path w="13970" h="127000">
                  <a:moveTo>
                    <a:pt x="13716" y="0"/>
                  </a:moveTo>
                  <a:lnTo>
                    <a:pt x="11252" y="0"/>
                  </a:lnTo>
                  <a:lnTo>
                    <a:pt x="4940" y="0"/>
                  </a:lnTo>
                  <a:lnTo>
                    <a:pt x="0" y="5219"/>
                  </a:lnTo>
                  <a:lnTo>
                    <a:pt x="0" y="24384"/>
                  </a:lnTo>
                  <a:lnTo>
                    <a:pt x="3848" y="13068"/>
                  </a:lnTo>
                  <a:lnTo>
                    <a:pt x="5486" y="7835"/>
                  </a:lnTo>
                  <a:lnTo>
                    <a:pt x="8788" y="3479"/>
                  </a:lnTo>
                  <a:lnTo>
                    <a:pt x="13716" y="0"/>
                  </a:lnTo>
                  <a:close/>
                </a:path>
                <a:path w="13970" h="127000">
                  <a:moveTo>
                    <a:pt x="13728" y="126492"/>
                  </a:moveTo>
                  <a:lnTo>
                    <a:pt x="8788" y="123050"/>
                  </a:lnTo>
                  <a:lnTo>
                    <a:pt x="5499" y="118745"/>
                  </a:lnTo>
                  <a:lnTo>
                    <a:pt x="3848" y="113588"/>
                  </a:lnTo>
                  <a:lnTo>
                    <a:pt x="12" y="102108"/>
                  </a:lnTo>
                  <a:lnTo>
                    <a:pt x="12" y="121043"/>
                  </a:lnTo>
                  <a:lnTo>
                    <a:pt x="4953" y="126492"/>
                  </a:lnTo>
                  <a:lnTo>
                    <a:pt x="13728" y="126492"/>
                  </a:lnTo>
                  <a:close/>
                </a:path>
              </a:pathLst>
            </a:custGeom>
            <a:solidFill>
              <a:srgbClr val="A1DAD5"/>
            </a:solidFill>
          </p:spPr>
          <p:txBody>
            <a:bodyPr wrap="square" lIns="0" tIns="0" rIns="0" bIns="0" rtlCol="0"/>
            <a:lstStyle/>
            <a:p>
              <a:endParaRPr/>
            </a:p>
          </p:txBody>
        </p:sp>
        <p:sp>
          <p:nvSpPr>
            <p:cNvPr id="83" name="object 24">
              <a:extLst>
                <a:ext uri="{FF2B5EF4-FFF2-40B4-BE49-F238E27FC236}">
                  <a16:creationId xmlns:a16="http://schemas.microsoft.com/office/drawing/2014/main" id="{B4CFBFA9-725F-0908-0676-BD1D162FA764}"/>
                </a:ext>
              </a:extLst>
            </p:cNvPr>
            <p:cNvSpPr/>
            <p:nvPr/>
          </p:nvSpPr>
          <p:spPr>
            <a:xfrm>
              <a:off x="3022691" y="3572451"/>
              <a:ext cx="223863" cy="141734"/>
            </a:xfrm>
            <a:prstGeom prst="rect">
              <a:avLst/>
            </a:prstGeom>
            <a:blipFill>
              <a:blip r:embed="rId5" cstate="print"/>
              <a:stretch>
                <a:fillRect/>
              </a:stretch>
            </a:blipFill>
          </p:spPr>
          <p:txBody>
            <a:bodyPr wrap="square" lIns="0" tIns="0" rIns="0" bIns="0" rtlCol="0"/>
            <a:lstStyle/>
            <a:p>
              <a:endParaRPr/>
            </a:p>
          </p:txBody>
        </p:sp>
        <p:sp>
          <p:nvSpPr>
            <p:cNvPr id="84" name="object 25">
              <a:extLst>
                <a:ext uri="{FF2B5EF4-FFF2-40B4-BE49-F238E27FC236}">
                  <a16:creationId xmlns:a16="http://schemas.microsoft.com/office/drawing/2014/main" id="{723EA65E-9816-4720-82EE-D263ABBCD6F3}"/>
                </a:ext>
              </a:extLst>
            </p:cNvPr>
            <p:cNvSpPr/>
            <p:nvPr/>
          </p:nvSpPr>
          <p:spPr>
            <a:xfrm>
              <a:off x="2961410" y="3551120"/>
              <a:ext cx="361950" cy="181610"/>
            </a:xfrm>
            <a:custGeom>
              <a:avLst/>
              <a:gdLst/>
              <a:ahLst/>
              <a:cxnLst/>
              <a:rect l="l" t="t" r="r" b="b"/>
              <a:pathLst>
                <a:path w="361950" h="181610">
                  <a:moveTo>
                    <a:pt x="102342" y="0"/>
                  </a:moveTo>
                  <a:lnTo>
                    <a:pt x="98863" y="1155"/>
                  </a:lnTo>
                  <a:lnTo>
                    <a:pt x="97707" y="4064"/>
                  </a:lnTo>
                  <a:lnTo>
                    <a:pt x="91332" y="19177"/>
                  </a:lnTo>
                  <a:lnTo>
                    <a:pt x="91039" y="19469"/>
                  </a:lnTo>
                  <a:lnTo>
                    <a:pt x="91039" y="20345"/>
                  </a:lnTo>
                  <a:lnTo>
                    <a:pt x="57435" y="20345"/>
                  </a:lnTo>
                  <a:lnTo>
                    <a:pt x="46848" y="20875"/>
                  </a:lnTo>
                  <a:lnTo>
                    <a:pt x="37699" y="22410"/>
                  </a:lnTo>
                  <a:lnTo>
                    <a:pt x="30018" y="24872"/>
                  </a:lnTo>
                  <a:lnTo>
                    <a:pt x="23831" y="28181"/>
                  </a:lnTo>
                  <a:lnTo>
                    <a:pt x="14560" y="28181"/>
                  </a:lnTo>
                  <a:lnTo>
                    <a:pt x="9340" y="33413"/>
                  </a:lnTo>
                  <a:lnTo>
                    <a:pt x="9340" y="52603"/>
                  </a:lnTo>
                  <a:lnTo>
                    <a:pt x="4133" y="67716"/>
                  </a:lnTo>
                  <a:lnTo>
                    <a:pt x="1033" y="79418"/>
                  </a:lnTo>
                  <a:lnTo>
                    <a:pt x="0" y="91584"/>
                  </a:lnTo>
                  <a:lnTo>
                    <a:pt x="1033" y="103804"/>
                  </a:lnTo>
                  <a:lnTo>
                    <a:pt x="4133" y="115671"/>
                  </a:lnTo>
                  <a:lnTo>
                    <a:pt x="9340" y="130492"/>
                  </a:lnTo>
                  <a:lnTo>
                    <a:pt x="9340" y="149669"/>
                  </a:lnTo>
                  <a:lnTo>
                    <a:pt x="14560" y="155194"/>
                  </a:lnTo>
                  <a:lnTo>
                    <a:pt x="23831" y="155194"/>
                  </a:lnTo>
                  <a:lnTo>
                    <a:pt x="30018" y="158458"/>
                  </a:lnTo>
                  <a:lnTo>
                    <a:pt x="37699" y="160824"/>
                  </a:lnTo>
                  <a:lnTo>
                    <a:pt x="46848" y="162264"/>
                  </a:lnTo>
                  <a:lnTo>
                    <a:pt x="57435" y="162750"/>
                  </a:lnTo>
                  <a:lnTo>
                    <a:pt x="91624" y="162750"/>
                  </a:lnTo>
                  <a:lnTo>
                    <a:pt x="98863" y="180187"/>
                  </a:lnTo>
                  <a:lnTo>
                    <a:pt x="102342" y="181356"/>
                  </a:lnTo>
                  <a:lnTo>
                    <a:pt x="107842" y="179031"/>
                  </a:lnTo>
                  <a:lnTo>
                    <a:pt x="109289" y="175539"/>
                  </a:lnTo>
                  <a:lnTo>
                    <a:pt x="103790" y="162750"/>
                  </a:lnTo>
                  <a:lnTo>
                    <a:pt x="281666" y="162750"/>
                  </a:lnTo>
                  <a:lnTo>
                    <a:pt x="291517" y="162428"/>
                  </a:lnTo>
                  <a:lnTo>
                    <a:pt x="300281" y="161480"/>
                  </a:lnTo>
                  <a:lnTo>
                    <a:pt x="308070" y="159932"/>
                  </a:lnTo>
                  <a:lnTo>
                    <a:pt x="322814" y="155194"/>
                  </a:lnTo>
                  <a:lnTo>
                    <a:pt x="344531" y="155194"/>
                  </a:lnTo>
                  <a:lnTo>
                    <a:pt x="349751" y="149669"/>
                  </a:lnTo>
                  <a:lnTo>
                    <a:pt x="349751" y="140957"/>
                  </a:lnTo>
                  <a:lnTo>
                    <a:pt x="354679" y="135432"/>
                  </a:lnTo>
                  <a:lnTo>
                    <a:pt x="361334" y="92417"/>
                  </a:lnTo>
                  <a:lnTo>
                    <a:pt x="361176" y="85057"/>
                  </a:lnTo>
                  <a:lnTo>
                    <a:pt x="349751" y="43878"/>
                  </a:lnTo>
                  <a:lnTo>
                    <a:pt x="349751" y="33413"/>
                  </a:lnTo>
                  <a:lnTo>
                    <a:pt x="344531" y="28181"/>
                  </a:lnTo>
                  <a:lnTo>
                    <a:pt x="321354" y="28181"/>
                  </a:lnTo>
                  <a:lnTo>
                    <a:pt x="320490" y="27901"/>
                  </a:lnTo>
                  <a:lnTo>
                    <a:pt x="281666" y="20345"/>
                  </a:lnTo>
                  <a:lnTo>
                    <a:pt x="102927" y="20345"/>
                  </a:lnTo>
                  <a:lnTo>
                    <a:pt x="109289" y="5803"/>
                  </a:lnTo>
                  <a:lnTo>
                    <a:pt x="107842" y="2324"/>
                  </a:lnTo>
                  <a:lnTo>
                    <a:pt x="102342" y="0"/>
                  </a:lnTo>
                  <a:close/>
                </a:path>
              </a:pathLst>
            </a:custGeom>
            <a:solidFill>
              <a:srgbClr val="368782"/>
            </a:solidFill>
          </p:spPr>
          <p:txBody>
            <a:bodyPr wrap="square" lIns="0" tIns="0" rIns="0" bIns="0" rtlCol="0"/>
            <a:lstStyle/>
            <a:p>
              <a:endParaRPr/>
            </a:p>
          </p:txBody>
        </p:sp>
        <p:sp>
          <p:nvSpPr>
            <p:cNvPr id="85" name="object 26">
              <a:extLst>
                <a:ext uri="{FF2B5EF4-FFF2-40B4-BE49-F238E27FC236}">
                  <a16:creationId xmlns:a16="http://schemas.microsoft.com/office/drawing/2014/main" id="{2E58F3E1-66A0-9E2B-DF95-E94AE8106C7D}"/>
                </a:ext>
              </a:extLst>
            </p:cNvPr>
            <p:cNvSpPr/>
            <p:nvPr/>
          </p:nvSpPr>
          <p:spPr>
            <a:xfrm>
              <a:off x="3022691" y="3578547"/>
              <a:ext cx="287867" cy="129539"/>
            </a:xfrm>
            <a:prstGeom prst="rect">
              <a:avLst/>
            </a:prstGeom>
            <a:blipFill>
              <a:blip r:embed="rId6" cstate="print"/>
              <a:stretch>
                <a:fillRect/>
              </a:stretch>
            </a:blipFill>
          </p:spPr>
          <p:txBody>
            <a:bodyPr wrap="square" lIns="0" tIns="0" rIns="0" bIns="0" rtlCol="0"/>
            <a:lstStyle/>
            <a:p>
              <a:endParaRPr/>
            </a:p>
          </p:txBody>
        </p:sp>
        <p:sp>
          <p:nvSpPr>
            <p:cNvPr id="86" name="object 27">
              <a:extLst>
                <a:ext uri="{FF2B5EF4-FFF2-40B4-BE49-F238E27FC236}">
                  <a16:creationId xmlns:a16="http://schemas.microsoft.com/office/drawing/2014/main" id="{D5B73D3D-917F-1310-35ED-C79B7FB76D05}"/>
                </a:ext>
              </a:extLst>
            </p:cNvPr>
            <p:cNvSpPr/>
            <p:nvPr/>
          </p:nvSpPr>
          <p:spPr>
            <a:xfrm>
              <a:off x="2970694" y="3580070"/>
              <a:ext cx="13970" cy="127000"/>
            </a:xfrm>
            <a:custGeom>
              <a:avLst/>
              <a:gdLst/>
              <a:ahLst/>
              <a:cxnLst/>
              <a:rect l="l" t="t" r="r" b="b"/>
              <a:pathLst>
                <a:path w="13970" h="127000">
                  <a:moveTo>
                    <a:pt x="13716" y="0"/>
                  </a:moveTo>
                  <a:lnTo>
                    <a:pt x="11252" y="0"/>
                  </a:lnTo>
                  <a:lnTo>
                    <a:pt x="4940" y="0"/>
                  </a:lnTo>
                  <a:lnTo>
                    <a:pt x="0" y="5219"/>
                  </a:lnTo>
                  <a:lnTo>
                    <a:pt x="0" y="24384"/>
                  </a:lnTo>
                  <a:lnTo>
                    <a:pt x="3848" y="13068"/>
                  </a:lnTo>
                  <a:lnTo>
                    <a:pt x="5486" y="7835"/>
                  </a:lnTo>
                  <a:lnTo>
                    <a:pt x="8788" y="3479"/>
                  </a:lnTo>
                  <a:lnTo>
                    <a:pt x="13716" y="0"/>
                  </a:lnTo>
                  <a:close/>
                </a:path>
                <a:path w="13970" h="127000">
                  <a:moveTo>
                    <a:pt x="13728" y="126492"/>
                  </a:moveTo>
                  <a:lnTo>
                    <a:pt x="8788" y="123050"/>
                  </a:lnTo>
                  <a:lnTo>
                    <a:pt x="5499" y="118745"/>
                  </a:lnTo>
                  <a:lnTo>
                    <a:pt x="3848" y="113588"/>
                  </a:lnTo>
                  <a:lnTo>
                    <a:pt x="12" y="102108"/>
                  </a:lnTo>
                  <a:lnTo>
                    <a:pt x="12" y="121043"/>
                  </a:lnTo>
                  <a:lnTo>
                    <a:pt x="4953" y="126492"/>
                  </a:lnTo>
                  <a:lnTo>
                    <a:pt x="13728" y="126492"/>
                  </a:lnTo>
                  <a:close/>
                </a:path>
              </a:pathLst>
            </a:custGeom>
            <a:solidFill>
              <a:srgbClr val="A1DAD5"/>
            </a:solidFill>
          </p:spPr>
          <p:txBody>
            <a:bodyPr wrap="square" lIns="0" tIns="0" rIns="0" bIns="0" rtlCol="0"/>
            <a:lstStyle/>
            <a:p>
              <a:endParaRPr/>
            </a:p>
          </p:txBody>
        </p:sp>
        <p:grpSp>
          <p:nvGrpSpPr>
            <p:cNvPr id="91" name="Group 90">
              <a:extLst>
                <a:ext uri="{FF2B5EF4-FFF2-40B4-BE49-F238E27FC236}">
                  <a16:creationId xmlns:a16="http://schemas.microsoft.com/office/drawing/2014/main" id="{10D57F72-5A1C-5A70-2DBF-EF47E8D69E87}"/>
                </a:ext>
              </a:extLst>
            </p:cNvPr>
            <p:cNvGrpSpPr/>
            <p:nvPr/>
          </p:nvGrpSpPr>
          <p:grpSpPr>
            <a:xfrm>
              <a:off x="2232379" y="3560858"/>
              <a:ext cx="366395" cy="182880"/>
              <a:chOff x="3556636" y="3324534"/>
              <a:chExt cx="366395" cy="182880"/>
            </a:xfrm>
          </p:grpSpPr>
          <p:sp>
            <p:nvSpPr>
              <p:cNvPr id="92" name="object 20">
                <a:extLst>
                  <a:ext uri="{FF2B5EF4-FFF2-40B4-BE49-F238E27FC236}">
                    <a16:creationId xmlns:a16="http://schemas.microsoft.com/office/drawing/2014/main" id="{A81095AF-CDDE-565E-D3BB-102783CE482B}"/>
                  </a:ext>
                </a:extLst>
              </p:cNvPr>
              <p:cNvSpPr/>
              <p:nvPr/>
            </p:nvSpPr>
            <p:spPr>
              <a:xfrm>
                <a:off x="3618015" y="3344345"/>
                <a:ext cx="226792" cy="143258"/>
              </a:xfrm>
              <a:prstGeom prst="rect">
                <a:avLst/>
              </a:prstGeom>
              <a:blipFill>
                <a:blip r:embed="rId7" cstate="print"/>
                <a:stretch>
                  <a:fillRect/>
                </a:stretch>
              </a:blipFill>
            </p:spPr>
            <p:txBody>
              <a:bodyPr wrap="square" lIns="0" tIns="0" rIns="0" bIns="0" rtlCol="0"/>
              <a:lstStyle/>
              <a:p>
                <a:endParaRPr/>
              </a:p>
            </p:txBody>
          </p:sp>
          <p:sp>
            <p:nvSpPr>
              <p:cNvPr id="93" name="object 21">
                <a:extLst>
                  <a:ext uri="{FF2B5EF4-FFF2-40B4-BE49-F238E27FC236}">
                    <a16:creationId xmlns:a16="http://schemas.microsoft.com/office/drawing/2014/main" id="{D575E988-B314-5AC4-7A1A-DA90AECEF324}"/>
                  </a:ext>
                </a:extLst>
              </p:cNvPr>
              <p:cNvSpPr/>
              <p:nvPr/>
            </p:nvSpPr>
            <p:spPr>
              <a:xfrm>
                <a:off x="3556636" y="3324534"/>
                <a:ext cx="366395" cy="182880"/>
              </a:xfrm>
              <a:custGeom>
                <a:avLst/>
                <a:gdLst/>
                <a:ahLst/>
                <a:cxnLst/>
                <a:rect l="l" t="t" r="r" b="b"/>
                <a:pathLst>
                  <a:path w="366395" h="182879">
                    <a:moveTo>
                      <a:pt x="103635" y="0"/>
                    </a:moveTo>
                    <a:lnTo>
                      <a:pt x="100104" y="1168"/>
                    </a:lnTo>
                    <a:lnTo>
                      <a:pt x="98936" y="4102"/>
                    </a:lnTo>
                    <a:lnTo>
                      <a:pt x="92484" y="19342"/>
                    </a:lnTo>
                    <a:lnTo>
                      <a:pt x="92192" y="19634"/>
                    </a:lnTo>
                    <a:lnTo>
                      <a:pt x="92192" y="20510"/>
                    </a:lnTo>
                    <a:lnTo>
                      <a:pt x="58156" y="20510"/>
                    </a:lnTo>
                    <a:lnTo>
                      <a:pt x="47436" y="21046"/>
                    </a:lnTo>
                    <a:lnTo>
                      <a:pt x="38173" y="22599"/>
                    </a:lnTo>
                    <a:lnTo>
                      <a:pt x="30395" y="25086"/>
                    </a:lnTo>
                    <a:lnTo>
                      <a:pt x="24133" y="28422"/>
                    </a:lnTo>
                    <a:lnTo>
                      <a:pt x="14747" y="28422"/>
                    </a:lnTo>
                    <a:lnTo>
                      <a:pt x="9464" y="33705"/>
                    </a:lnTo>
                    <a:lnTo>
                      <a:pt x="9464" y="53047"/>
                    </a:lnTo>
                    <a:lnTo>
                      <a:pt x="4181" y="68287"/>
                    </a:lnTo>
                    <a:lnTo>
                      <a:pt x="1045" y="80087"/>
                    </a:lnTo>
                    <a:lnTo>
                      <a:pt x="0" y="92354"/>
                    </a:lnTo>
                    <a:lnTo>
                      <a:pt x="1045" y="104678"/>
                    </a:lnTo>
                    <a:lnTo>
                      <a:pt x="4181" y="116649"/>
                    </a:lnTo>
                    <a:lnTo>
                      <a:pt x="9464" y="131584"/>
                    </a:lnTo>
                    <a:lnTo>
                      <a:pt x="9464" y="150939"/>
                    </a:lnTo>
                    <a:lnTo>
                      <a:pt x="14747" y="156502"/>
                    </a:lnTo>
                    <a:lnTo>
                      <a:pt x="24133" y="156502"/>
                    </a:lnTo>
                    <a:lnTo>
                      <a:pt x="30395" y="159792"/>
                    </a:lnTo>
                    <a:lnTo>
                      <a:pt x="38173" y="162179"/>
                    </a:lnTo>
                    <a:lnTo>
                      <a:pt x="47436" y="163631"/>
                    </a:lnTo>
                    <a:lnTo>
                      <a:pt x="58156" y="164122"/>
                    </a:lnTo>
                    <a:lnTo>
                      <a:pt x="92776" y="164122"/>
                    </a:lnTo>
                    <a:lnTo>
                      <a:pt x="100104" y="181711"/>
                    </a:lnTo>
                    <a:lnTo>
                      <a:pt x="103635" y="182880"/>
                    </a:lnTo>
                    <a:lnTo>
                      <a:pt x="109197" y="180530"/>
                    </a:lnTo>
                    <a:lnTo>
                      <a:pt x="110670" y="177012"/>
                    </a:lnTo>
                    <a:lnTo>
                      <a:pt x="105095" y="164122"/>
                    </a:lnTo>
                    <a:lnTo>
                      <a:pt x="285219" y="164122"/>
                    </a:lnTo>
                    <a:lnTo>
                      <a:pt x="295194" y="163797"/>
                    </a:lnTo>
                    <a:lnTo>
                      <a:pt x="304066" y="162842"/>
                    </a:lnTo>
                    <a:lnTo>
                      <a:pt x="311948" y="161282"/>
                    </a:lnTo>
                    <a:lnTo>
                      <a:pt x="326875" y="156502"/>
                    </a:lnTo>
                    <a:lnTo>
                      <a:pt x="348872" y="156502"/>
                    </a:lnTo>
                    <a:lnTo>
                      <a:pt x="354155" y="150939"/>
                    </a:lnTo>
                    <a:lnTo>
                      <a:pt x="354155" y="142138"/>
                    </a:lnTo>
                    <a:lnTo>
                      <a:pt x="359146" y="136575"/>
                    </a:lnTo>
                    <a:lnTo>
                      <a:pt x="365890" y="93192"/>
                    </a:lnTo>
                    <a:lnTo>
                      <a:pt x="365730" y="85773"/>
                    </a:lnTo>
                    <a:lnTo>
                      <a:pt x="354155" y="44259"/>
                    </a:lnTo>
                    <a:lnTo>
                      <a:pt x="354155" y="33705"/>
                    </a:lnTo>
                    <a:lnTo>
                      <a:pt x="348872" y="28422"/>
                    </a:lnTo>
                    <a:lnTo>
                      <a:pt x="325402" y="28422"/>
                    </a:lnTo>
                    <a:lnTo>
                      <a:pt x="324526" y="28130"/>
                    </a:lnTo>
                    <a:lnTo>
                      <a:pt x="285219" y="20510"/>
                    </a:lnTo>
                    <a:lnTo>
                      <a:pt x="104219" y="20510"/>
                    </a:lnTo>
                    <a:lnTo>
                      <a:pt x="110670" y="5854"/>
                    </a:lnTo>
                    <a:lnTo>
                      <a:pt x="109197" y="2349"/>
                    </a:lnTo>
                    <a:lnTo>
                      <a:pt x="103635" y="0"/>
                    </a:lnTo>
                    <a:close/>
                  </a:path>
                </a:pathLst>
              </a:custGeom>
              <a:solidFill>
                <a:srgbClr val="00339F"/>
              </a:solidFill>
            </p:spPr>
            <p:txBody>
              <a:bodyPr wrap="square" lIns="0" tIns="0" rIns="0" bIns="0" rtlCol="0"/>
              <a:lstStyle/>
              <a:p>
                <a:endParaRPr/>
              </a:p>
            </p:txBody>
          </p:sp>
          <p:sp>
            <p:nvSpPr>
              <p:cNvPr id="94" name="object 22">
                <a:extLst>
                  <a:ext uri="{FF2B5EF4-FFF2-40B4-BE49-F238E27FC236}">
                    <a16:creationId xmlns:a16="http://schemas.microsoft.com/office/drawing/2014/main" id="{33A72CB5-B79B-7A90-88E6-8410D1B2D788}"/>
                  </a:ext>
                </a:extLst>
              </p:cNvPr>
              <p:cNvSpPr/>
              <p:nvPr/>
            </p:nvSpPr>
            <p:spPr>
              <a:xfrm>
                <a:off x="3618015" y="3351965"/>
                <a:ext cx="292320" cy="129540"/>
              </a:xfrm>
              <a:prstGeom prst="rect">
                <a:avLst/>
              </a:prstGeom>
              <a:blipFill>
                <a:blip r:embed="rId8" cstate="print"/>
                <a:stretch>
                  <a:fillRect/>
                </a:stretch>
              </a:blipFill>
            </p:spPr>
            <p:txBody>
              <a:bodyPr wrap="square" lIns="0" tIns="0" rIns="0" bIns="0" rtlCol="0"/>
              <a:lstStyle/>
              <a:p>
                <a:endParaRPr dirty="0"/>
              </a:p>
            </p:txBody>
          </p:sp>
          <p:sp>
            <p:nvSpPr>
              <p:cNvPr id="95" name="object 23">
                <a:extLst>
                  <a:ext uri="{FF2B5EF4-FFF2-40B4-BE49-F238E27FC236}">
                    <a16:creationId xmlns:a16="http://schemas.microsoft.com/office/drawing/2014/main" id="{240F8A58-EB38-74C2-49DF-177D264ED707}"/>
                  </a:ext>
                </a:extLst>
              </p:cNvPr>
              <p:cNvSpPr/>
              <p:nvPr/>
            </p:nvSpPr>
            <p:spPr>
              <a:xfrm>
                <a:off x="3565912" y="3351964"/>
                <a:ext cx="15240" cy="128270"/>
              </a:xfrm>
              <a:custGeom>
                <a:avLst/>
                <a:gdLst/>
                <a:ahLst/>
                <a:cxnLst/>
                <a:rect l="l" t="t" r="r" b="b"/>
                <a:pathLst>
                  <a:path w="15239" h="128270">
                    <a:moveTo>
                      <a:pt x="15240" y="128016"/>
                    </a:moveTo>
                    <a:lnTo>
                      <a:pt x="9753" y="124574"/>
                    </a:lnTo>
                    <a:lnTo>
                      <a:pt x="6096" y="120269"/>
                    </a:lnTo>
                    <a:lnTo>
                      <a:pt x="4267" y="115112"/>
                    </a:lnTo>
                    <a:lnTo>
                      <a:pt x="0" y="103632"/>
                    </a:lnTo>
                    <a:lnTo>
                      <a:pt x="0" y="122567"/>
                    </a:lnTo>
                    <a:lnTo>
                      <a:pt x="5486" y="128016"/>
                    </a:lnTo>
                    <a:lnTo>
                      <a:pt x="15240" y="128016"/>
                    </a:lnTo>
                    <a:close/>
                  </a:path>
                  <a:path w="15239" h="128270">
                    <a:moveTo>
                      <a:pt x="15240" y="0"/>
                    </a:moveTo>
                    <a:lnTo>
                      <a:pt x="12496" y="0"/>
                    </a:lnTo>
                    <a:lnTo>
                      <a:pt x="5486" y="0"/>
                    </a:lnTo>
                    <a:lnTo>
                      <a:pt x="0" y="5549"/>
                    </a:lnTo>
                    <a:lnTo>
                      <a:pt x="0" y="25908"/>
                    </a:lnTo>
                    <a:lnTo>
                      <a:pt x="4267" y="13881"/>
                    </a:lnTo>
                    <a:lnTo>
                      <a:pt x="6096" y="8331"/>
                    </a:lnTo>
                    <a:lnTo>
                      <a:pt x="9753" y="3695"/>
                    </a:lnTo>
                    <a:lnTo>
                      <a:pt x="15240" y="0"/>
                    </a:lnTo>
                    <a:close/>
                  </a:path>
                </a:pathLst>
              </a:custGeom>
              <a:solidFill>
                <a:srgbClr val="42B5E4"/>
              </a:solidFill>
            </p:spPr>
            <p:txBody>
              <a:bodyPr wrap="square" lIns="0" tIns="0" rIns="0" bIns="0" rtlCol="0"/>
              <a:lstStyle/>
              <a:p>
                <a:endParaRPr/>
              </a:p>
            </p:txBody>
          </p:sp>
        </p:grpSp>
        <p:sp>
          <p:nvSpPr>
            <p:cNvPr id="102" name="Freeform: Shape 101">
              <a:extLst>
                <a:ext uri="{FF2B5EF4-FFF2-40B4-BE49-F238E27FC236}">
                  <a16:creationId xmlns:a16="http://schemas.microsoft.com/office/drawing/2014/main" id="{3CE15918-0B21-0630-5109-9300DAC21461}"/>
                </a:ext>
              </a:extLst>
            </p:cNvPr>
            <p:cNvSpPr/>
            <p:nvPr/>
          </p:nvSpPr>
          <p:spPr>
            <a:xfrm>
              <a:off x="1295145" y="3149793"/>
              <a:ext cx="101484" cy="101484"/>
            </a:xfrm>
            <a:custGeom>
              <a:avLst/>
              <a:gdLst>
                <a:gd name="connsiteX0" fmla="*/ 50742 w 101484"/>
                <a:gd name="connsiteY0" fmla="*/ 101485 h 101484"/>
                <a:gd name="connsiteX1" fmla="*/ 101485 w 101484"/>
                <a:gd name="connsiteY1" fmla="*/ 50742 h 101484"/>
                <a:gd name="connsiteX2" fmla="*/ 50742 w 101484"/>
                <a:gd name="connsiteY2" fmla="*/ 0 h 101484"/>
                <a:gd name="connsiteX3" fmla="*/ 0 w 101484"/>
                <a:gd name="connsiteY3" fmla="*/ 50742 h 101484"/>
                <a:gd name="connsiteX4" fmla="*/ 50742 w 101484"/>
                <a:gd name="connsiteY4" fmla="*/ 101485 h 101484"/>
                <a:gd name="connsiteX5" fmla="*/ 50742 w 101484"/>
                <a:gd name="connsiteY5" fmla="*/ 11276 h 101484"/>
                <a:gd name="connsiteX6" fmla="*/ 90209 w 101484"/>
                <a:gd name="connsiteY6" fmla="*/ 50742 h 101484"/>
                <a:gd name="connsiteX7" fmla="*/ 50742 w 101484"/>
                <a:gd name="connsiteY7" fmla="*/ 90209 h 101484"/>
                <a:gd name="connsiteX8" fmla="*/ 11276 w 101484"/>
                <a:gd name="connsiteY8" fmla="*/ 50742 h 101484"/>
                <a:gd name="connsiteX9" fmla="*/ 50742 w 101484"/>
                <a:gd name="connsiteY9" fmla="*/ 11248 h 1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484" h="101484">
                  <a:moveTo>
                    <a:pt x="50742" y="101485"/>
                  </a:moveTo>
                  <a:cubicBezTo>
                    <a:pt x="78767" y="101485"/>
                    <a:pt x="101485" y="78767"/>
                    <a:pt x="101485" y="50742"/>
                  </a:cubicBezTo>
                  <a:cubicBezTo>
                    <a:pt x="101485" y="22718"/>
                    <a:pt x="78767" y="0"/>
                    <a:pt x="50742" y="0"/>
                  </a:cubicBezTo>
                  <a:cubicBezTo>
                    <a:pt x="22718" y="0"/>
                    <a:pt x="0" y="22718"/>
                    <a:pt x="0" y="50742"/>
                  </a:cubicBezTo>
                  <a:cubicBezTo>
                    <a:pt x="0" y="78767"/>
                    <a:pt x="22718" y="101485"/>
                    <a:pt x="50742" y="101485"/>
                  </a:cubicBezTo>
                  <a:close/>
                  <a:moveTo>
                    <a:pt x="50742" y="11276"/>
                  </a:moveTo>
                  <a:cubicBezTo>
                    <a:pt x="72539" y="11276"/>
                    <a:pt x="90209" y="28946"/>
                    <a:pt x="90209" y="50742"/>
                  </a:cubicBezTo>
                  <a:cubicBezTo>
                    <a:pt x="90209" y="72539"/>
                    <a:pt x="72539" y="90209"/>
                    <a:pt x="50742" y="90209"/>
                  </a:cubicBezTo>
                  <a:cubicBezTo>
                    <a:pt x="28946" y="90209"/>
                    <a:pt x="11276" y="72539"/>
                    <a:pt x="11276" y="50742"/>
                  </a:cubicBezTo>
                  <a:cubicBezTo>
                    <a:pt x="11288" y="28946"/>
                    <a:pt x="28946" y="11276"/>
                    <a:pt x="50742" y="11248"/>
                  </a:cubicBezTo>
                  <a:close/>
                </a:path>
              </a:pathLst>
            </a:custGeom>
            <a:solidFill>
              <a:srgbClr val="000000"/>
            </a:solidFill>
            <a:ln w="5556"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BD4166CF-B132-29F2-1AA2-20E07C045BFD}"/>
                </a:ext>
              </a:extLst>
            </p:cNvPr>
            <p:cNvSpPr/>
            <p:nvPr/>
          </p:nvSpPr>
          <p:spPr>
            <a:xfrm>
              <a:off x="1295145" y="3273864"/>
              <a:ext cx="101484" cy="101484"/>
            </a:xfrm>
            <a:custGeom>
              <a:avLst/>
              <a:gdLst>
                <a:gd name="connsiteX0" fmla="*/ 50742 w 101484"/>
                <a:gd name="connsiteY0" fmla="*/ 101485 h 101484"/>
                <a:gd name="connsiteX1" fmla="*/ 101485 w 101484"/>
                <a:gd name="connsiteY1" fmla="*/ 50742 h 101484"/>
                <a:gd name="connsiteX2" fmla="*/ 50742 w 101484"/>
                <a:gd name="connsiteY2" fmla="*/ 0 h 101484"/>
                <a:gd name="connsiteX3" fmla="*/ 0 w 101484"/>
                <a:gd name="connsiteY3" fmla="*/ 50742 h 101484"/>
                <a:gd name="connsiteX4" fmla="*/ 50742 w 101484"/>
                <a:gd name="connsiteY4" fmla="*/ 101485 h 101484"/>
                <a:gd name="connsiteX5" fmla="*/ 50742 w 101484"/>
                <a:gd name="connsiteY5" fmla="*/ 11248 h 101484"/>
                <a:gd name="connsiteX6" fmla="*/ 90209 w 101484"/>
                <a:gd name="connsiteY6" fmla="*/ 50714 h 101484"/>
                <a:gd name="connsiteX7" fmla="*/ 50742 w 101484"/>
                <a:gd name="connsiteY7" fmla="*/ 90180 h 101484"/>
                <a:gd name="connsiteX8" fmla="*/ 11276 w 101484"/>
                <a:gd name="connsiteY8" fmla="*/ 50714 h 101484"/>
                <a:gd name="connsiteX9" fmla="*/ 50742 w 101484"/>
                <a:gd name="connsiteY9" fmla="*/ 11248 h 1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484" h="101484">
                  <a:moveTo>
                    <a:pt x="50742" y="101485"/>
                  </a:moveTo>
                  <a:cubicBezTo>
                    <a:pt x="78767" y="101485"/>
                    <a:pt x="101485" y="78767"/>
                    <a:pt x="101485" y="50742"/>
                  </a:cubicBezTo>
                  <a:cubicBezTo>
                    <a:pt x="101485" y="22718"/>
                    <a:pt x="78767" y="0"/>
                    <a:pt x="50742" y="0"/>
                  </a:cubicBezTo>
                  <a:cubicBezTo>
                    <a:pt x="22718" y="0"/>
                    <a:pt x="0" y="22718"/>
                    <a:pt x="0" y="50742"/>
                  </a:cubicBezTo>
                  <a:cubicBezTo>
                    <a:pt x="0" y="78767"/>
                    <a:pt x="22718" y="101485"/>
                    <a:pt x="50742" y="101485"/>
                  </a:cubicBezTo>
                  <a:close/>
                  <a:moveTo>
                    <a:pt x="50742" y="11248"/>
                  </a:moveTo>
                  <a:cubicBezTo>
                    <a:pt x="72539" y="11248"/>
                    <a:pt x="90209" y="28918"/>
                    <a:pt x="90209" y="50714"/>
                  </a:cubicBezTo>
                  <a:cubicBezTo>
                    <a:pt x="90209" y="72511"/>
                    <a:pt x="72539" y="90180"/>
                    <a:pt x="50742" y="90180"/>
                  </a:cubicBezTo>
                  <a:cubicBezTo>
                    <a:pt x="28946" y="90180"/>
                    <a:pt x="11276" y="72511"/>
                    <a:pt x="11276" y="50714"/>
                  </a:cubicBezTo>
                  <a:cubicBezTo>
                    <a:pt x="11304" y="28929"/>
                    <a:pt x="28958" y="11276"/>
                    <a:pt x="50742" y="11248"/>
                  </a:cubicBezTo>
                  <a:close/>
                </a:path>
              </a:pathLst>
            </a:custGeom>
            <a:solidFill>
              <a:srgbClr val="000000"/>
            </a:solidFill>
            <a:ln w="5556"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C0BE5905-B09A-73F8-633A-0CA9DFA3EDBE}"/>
                </a:ext>
              </a:extLst>
            </p:cNvPr>
            <p:cNvSpPr/>
            <p:nvPr/>
          </p:nvSpPr>
          <p:spPr>
            <a:xfrm>
              <a:off x="1156793" y="2997476"/>
              <a:ext cx="378194" cy="406063"/>
            </a:xfrm>
            <a:custGeom>
              <a:avLst/>
              <a:gdLst>
                <a:gd name="connsiteX0" fmla="*/ 0 w 378194"/>
                <a:gd name="connsiteY0" fmla="*/ 270660 h 406063"/>
                <a:gd name="connsiteX1" fmla="*/ 28190 w 378194"/>
                <a:gd name="connsiteY1" fmla="*/ 316452 h 406063"/>
                <a:gd name="connsiteX2" fmla="*/ 38564 w 378194"/>
                <a:gd name="connsiteY2" fmla="*/ 336304 h 406063"/>
                <a:gd name="connsiteX3" fmla="*/ 38564 w 378194"/>
                <a:gd name="connsiteY3" fmla="*/ 341942 h 406063"/>
                <a:gd name="connsiteX4" fmla="*/ 70701 w 378194"/>
                <a:gd name="connsiteY4" fmla="*/ 366411 h 406063"/>
                <a:gd name="connsiteX5" fmla="*/ 87615 w 378194"/>
                <a:gd name="connsiteY5" fmla="*/ 366411 h 406063"/>
                <a:gd name="connsiteX6" fmla="*/ 87615 w 378194"/>
                <a:gd name="connsiteY6" fmla="*/ 383511 h 406063"/>
                <a:gd name="connsiteX7" fmla="*/ 110167 w 378194"/>
                <a:gd name="connsiteY7" fmla="*/ 406063 h 406063"/>
                <a:gd name="connsiteX8" fmla="*/ 268027 w 378194"/>
                <a:gd name="connsiteY8" fmla="*/ 406063 h 406063"/>
                <a:gd name="connsiteX9" fmla="*/ 290579 w 378194"/>
                <a:gd name="connsiteY9" fmla="*/ 383511 h 406063"/>
                <a:gd name="connsiteX10" fmla="*/ 290579 w 378194"/>
                <a:gd name="connsiteY10" fmla="*/ 366411 h 406063"/>
                <a:gd name="connsiteX11" fmla="*/ 307493 w 378194"/>
                <a:gd name="connsiteY11" fmla="*/ 366411 h 406063"/>
                <a:gd name="connsiteX12" fmla="*/ 339630 w 378194"/>
                <a:gd name="connsiteY12" fmla="*/ 341942 h 406063"/>
                <a:gd name="connsiteX13" fmla="*/ 339630 w 378194"/>
                <a:gd name="connsiteY13" fmla="*/ 336304 h 406063"/>
                <a:gd name="connsiteX14" fmla="*/ 350004 w 378194"/>
                <a:gd name="connsiteY14" fmla="*/ 316452 h 406063"/>
                <a:gd name="connsiteX15" fmla="*/ 378194 w 378194"/>
                <a:gd name="connsiteY15" fmla="*/ 270660 h 406063"/>
                <a:gd name="connsiteX16" fmla="*/ 290579 w 378194"/>
                <a:gd name="connsiteY16" fmla="*/ 270660 h 406063"/>
                <a:gd name="connsiteX17" fmla="*/ 290579 w 378194"/>
                <a:gd name="connsiteY17" fmla="*/ 248012 h 406063"/>
                <a:gd name="connsiteX18" fmla="*/ 307493 w 378194"/>
                <a:gd name="connsiteY18" fmla="*/ 248012 h 406063"/>
                <a:gd name="connsiteX19" fmla="*/ 339630 w 378194"/>
                <a:gd name="connsiteY19" fmla="*/ 223515 h 406063"/>
                <a:gd name="connsiteX20" fmla="*/ 339630 w 378194"/>
                <a:gd name="connsiteY20" fmla="*/ 217876 h 406063"/>
                <a:gd name="connsiteX21" fmla="*/ 350004 w 378194"/>
                <a:gd name="connsiteY21" fmla="*/ 198025 h 406063"/>
                <a:gd name="connsiteX22" fmla="*/ 378194 w 378194"/>
                <a:gd name="connsiteY22" fmla="*/ 152233 h 406063"/>
                <a:gd name="connsiteX23" fmla="*/ 290579 w 378194"/>
                <a:gd name="connsiteY23" fmla="*/ 152233 h 406063"/>
                <a:gd name="connsiteX24" fmla="*/ 290579 w 378194"/>
                <a:gd name="connsiteY24" fmla="*/ 129681 h 406063"/>
                <a:gd name="connsiteX25" fmla="*/ 307493 w 378194"/>
                <a:gd name="connsiteY25" fmla="*/ 129681 h 406063"/>
                <a:gd name="connsiteX26" fmla="*/ 339630 w 378194"/>
                <a:gd name="connsiteY26" fmla="*/ 105144 h 406063"/>
                <a:gd name="connsiteX27" fmla="*/ 339630 w 378194"/>
                <a:gd name="connsiteY27" fmla="*/ 99506 h 406063"/>
                <a:gd name="connsiteX28" fmla="*/ 350004 w 378194"/>
                <a:gd name="connsiteY28" fmla="*/ 79654 h 406063"/>
                <a:gd name="connsiteX29" fmla="*/ 378194 w 378194"/>
                <a:gd name="connsiteY29" fmla="*/ 33862 h 406063"/>
                <a:gd name="connsiteX30" fmla="*/ 290579 w 378194"/>
                <a:gd name="connsiteY30" fmla="*/ 33862 h 406063"/>
                <a:gd name="connsiteX31" fmla="*/ 290579 w 378194"/>
                <a:gd name="connsiteY31" fmla="*/ 22552 h 406063"/>
                <a:gd name="connsiteX32" fmla="*/ 268027 w 378194"/>
                <a:gd name="connsiteY32" fmla="*/ 0 h 406063"/>
                <a:gd name="connsiteX33" fmla="*/ 110162 w 378194"/>
                <a:gd name="connsiteY33" fmla="*/ 0 h 406063"/>
                <a:gd name="connsiteX34" fmla="*/ 87610 w 378194"/>
                <a:gd name="connsiteY34" fmla="*/ 22552 h 406063"/>
                <a:gd name="connsiteX35" fmla="*/ 87610 w 378194"/>
                <a:gd name="connsiteY35" fmla="*/ 33828 h 406063"/>
                <a:gd name="connsiteX36" fmla="*/ 0 w 378194"/>
                <a:gd name="connsiteY36" fmla="*/ 33828 h 406063"/>
                <a:gd name="connsiteX37" fmla="*/ 28190 w 378194"/>
                <a:gd name="connsiteY37" fmla="*/ 79620 h 406063"/>
                <a:gd name="connsiteX38" fmla="*/ 38564 w 378194"/>
                <a:gd name="connsiteY38" fmla="*/ 99472 h 406063"/>
                <a:gd name="connsiteX39" fmla="*/ 38564 w 378194"/>
                <a:gd name="connsiteY39" fmla="*/ 105110 h 406063"/>
                <a:gd name="connsiteX40" fmla="*/ 70695 w 378194"/>
                <a:gd name="connsiteY40" fmla="*/ 129675 h 406063"/>
                <a:gd name="connsiteX41" fmla="*/ 87610 w 378194"/>
                <a:gd name="connsiteY41" fmla="*/ 129675 h 406063"/>
                <a:gd name="connsiteX42" fmla="*/ 87610 w 378194"/>
                <a:gd name="connsiteY42" fmla="*/ 152227 h 406063"/>
                <a:gd name="connsiteX43" fmla="*/ 0 w 378194"/>
                <a:gd name="connsiteY43" fmla="*/ 152227 h 406063"/>
                <a:gd name="connsiteX44" fmla="*/ 28190 w 378194"/>
                <a:gd name="connsiteY44" fmla="*/ 198019 h 406063"/>
                <a:gd name="connsiteX45" fmla="*/ 38564 w 378194"/>
                <a:gd name="connsiteY45" fmla="*/ 217871 h 406063"/>
                <a:gd name="connsiteX46" fmla="*/ 38564 w 378194"/>
                <a:gd name="connsiteY46" fmla="*/ 223509 h 406063"/>
                <a:gd name="connsiteX47" fmla="*/ 70701 w 378194"/>
                <a:gd name="connsiteY47" fmla="*/ 248006 h 406063"/>
                <a:gd name="connsiteX48" fmla="*/ 87615 w 378194"/>
                <a:gd name="connsiteY48" fmla="*/ 248006 h 406063"/>
                <a:gd name="connsiteX49" fmla="*/ 87615 w 378194"/>
                <a:gd name="connsiteY49" fmla="*/ 270654 h 406063"/>
                <a:gd name="connsiteX50" fmla="*/ 70695 w 378194"/>
                <a:gd name="connsiteY50" fmla="*/ 355135 h 406063"/>
                <a:gd name="connsiteX51" fmla="*/ 49835 w 378194"/>
                <a:gd name="connsiteY51" fmla="*/ 341276 h 406063"/>
                <a:gd name="connsiteX52" fmla="*/ 49835 w 378194"/>
                <a:gd name="connsiteY52" fmla="*/ 335903 h 406063"/>
                <a:gd name="connsiteX53" fmla="*/ 32357 w 378194"/>
                <a:gd name="connsiteY53" fmla="*/ 305965 h 406063"/>
                <a:gd name="connsiteX54" fmla="*/ 13751 w 378194"/>
                <a:gd name="connsiteY54" fmla="*/ 281936 h 406063"/>
                <a:gd name="connsiteX55" fmla="*/ 87610 w 378194"/>
                <a:gd name="connsiteY55" fmla="*/ 281936 h 406063"/>
                <a:gd name="connsiteX56" fmla="*/ 87610 w 378194"/>
                <a:gd name="connsiteY56" fmla="*/ 355135 h 406063"/>
                <a:gd name="connsiteX57" fmla="*/ 290579 w 378194"/>
                <a:gd name="connsiteY57" fmla="*/ 281936 h 406063"/>
                <a:gd name="connsiteX58" fmla="*/ 364437 w 378194"/>
                <a:gd name="connsiteY58" fmla="*/ 281936 h 406063"/>
                <a:gd name="connsiteX59" fmla="*/ 345798 w 378194"/>
                <a:gd name="connsiteY59" fmla="*/ 305982 h 406063"/>
                <a:gd name="connsiteX60" fmla="*/ 328320 w 378194"/>
                <a:gd name="connsiteY60" fmla="*/ 335903 h 406063"/>
                <a:gd name="connsiteX61" fmla="*/ 328320 w 378194"/>
                <a:gd name="connsiteY61" fmla="*/ 341276 h 406063"/>
                <a:gd name="connsiteX62" fmla="*/ 307459 w 378194"/>
                <a:gd name="connsiteY62" fmla="*/ 355135 h 406063"/>
                <a:gd name="connsiteX63" fmla="*/ 290579 w 378194"/>
                <a:gd name="connsiteY63" fmla="*/ 355135 h 406063"/>
                <a:gd name="connsiteX64" fmla="*/ 364477 w 378194"/>
                <a:gd name="connsiteY64" fmla="*/ 163503 h 406063"/>
                <a:gd name="connsiteX65" fmla="*/ 345838 w 378194"/>
                <a:gd name="connsiteY65" fmla="*/ 187549 h 406063"/>
                <a:gd name="connsiteX66" fmla="*/ 328360 w 378194"/>
                <a:gd name="connsiteY66" fmla="*/ 217471 h 406063"/>
                <a:gd name="connsiteX67" fmla="*/ 328360 w 378194"/>
                <a:gd name="connsiteY67" fmla="*/ 222844 h 406063"/>
                <a:gd name="connsiteX68" fmla="*/ 307499 w 378194"/>
                <a:gd name="connsiteY68" fmla="*/ 236736 h 406063"/>
                <a:gd name="connsiteX69" fmla="*/ 290579 w 378194"/>
                <a:gd name="connsiteY69" fmla="*/ 236736 h 406063"/>
                <a:gd name="connsiteX70" fmla="*/ 290579 w 378194"/>
                <a:gd name="connsiteY70" fmla="*/ 163503 h 406063"/>
                <a:gd name="connsiteX71" fmla="*/ 364477 w 378194"/>
                <a:gd name="connsiteY71" fmla="*/ 45133 h 406063"/>
                <a:gd name="connsiteX72" fmla="*/ 345815 w 378194"/>
                <a:gd name="connsiteY72" fmla="*/ 69179 h 406063"/>
                <a:gd name="connsiteX73" fmla="*/ 328337 w 378194"/>
                <a:gd name="connsiteY73" fmla="*/ 99100 h 406063"/>
                <a:gd name="connsiteX74" fmla="*/ 328337 w 378194"/>
                <a:gd name="connsiteY74" fmla="*/ 104479 h 406063"/>
                <a:gd name="connsiteX75" fmla="*/ 307493 w 378194"/>
                <a:gd name="connsiteY75" fmla="*/ 118399 h 406063"/>
                <a:gd name="connsiteX76" fmla="*/ 290579 w 378194"/>
                <a:gd name="connsiteY76" fmla="*/ 118399 h 406063"/>
                <a:gd name="connsiteX77" fmla="*/ 290579 w 378194"/>
                <a:gd name="connsiteY77" fmla="*/ 45133 h 406063"/>
                <a:gd name="connsiteX78" fmla="*/ 98886 w 378194"/>
                <a:gd name="connsiteY78" fmla="*/ 22552 h 406063"/>
                <a:gd name="connsiteX79" fmla="*/ 110162 w 378194"/>
                <a:gd name="connsiteY79" fmla="*/ 11276 h 406063"/>
                <a:gd name="connsiteX80" fmla="*/ 268027 w 378194"/>
                <a:gd name="connsiteY80" fmla="*/ 11276 h 406063"/>
                <a:gd name="connsiteX81" fmla="*/ 279303 w 378194"/>
                <a:gd name="connsiteY81" fmla="*/ 22552 h 406063"/>
                <a:gd name="connsiteX82" fmla="*/ 279303 w 378194"/>
                <a:gd name="connsiteY82" fmla="*/ 383511 h 406063"/>
                <a:gd name="connsiteX83" fmla="*/ 268027 w 378194"/>
                <a:gd name="connsiteY83" fmla="*/ 394787 h 406063"/>
                <a:gd name="connsiteX84" fmla="*/ 110162 w 378194"/>
                <a:gd name="connsiteY84" fmla="*/ 394787 h 406063"/>
                <a:gd name="connsiteX85" fmla="*/ 98886 w 378194"/>
                <a:gd name="connsiteY85" fmla="*/ 383511 h 406063"/>
                <a:gd name="connsiteX86" fmla="*/ 70695 w 378194"/>
                <a:gd name="connsiteY86" fmla="*/ 118399 h 406063"/>
                <a:gd name="connsiteX87" fmla="*/ 49835 w 378194"/>
                <a:gd name="connsiteY87" fmla="*/ 104479 h 406063"/>
                <a:gd name="connsiteX88" fmla="*/ 49835 w 378194"/>
                <a:gd name="connsiteY88" fmla="*/ 99100 h 406063"/>
                <a:gd name="connsiteX89" fmla="*/ 32357 w 378194"/>
                <a:gd name="connsiteY89" fmla="*/ 69167 h 406063"/>
                <a:gd name="connsiteX90" fmla="*/ 13751 w 378194"/>
                <a:gd name="connsiteY90" fmla="*/ 45133 h 406063"/>
                <a:gd name="connsiteX91" fmla="*/ 87610 w 378194"/>
                <a:gd name="connsiteY91" fmla="*/ 45133 h 406063"/>
                <a:gd name="connsiteX92" fmla="*/ 87610 w 378194"/>
                <a:gd name="connsiteY92" fmla="*/ 118399 h 406063"/>
                <a:gd name="connsiteX93" fmla="*/ 70695 w 378194"/>
                <a:gd name="connsiteY93" fmla="*/ 236736 h 406063"/>
                <a:gd name="connsiteX94" fmla="*/ 49835 w 378194"/>
                <a:gd name="connsiteY94" fmla="*/ 222849 h 406063"/>
                <a:gd name="connsiteX95" fmla="*/ 49835 w 378194"/>
                <a:gd name="connsiteY95" fmla="*/ 217476 h 406063"/>
                <a:gd name="connsiteX96" fmla="*/ 32357 w 378194"/>
                <a:gd name="connsiteY96" fmla="*/ 187533 h 406063"/>
                <a:gd name="connsiteX97" fmla="*/ 13751 w 378194"/>
                <a:gd name="connsiteY97" fmla="*/ 163503 h 406063"/>
                <a:gd name="connsiteX98" fmla="*/ 87610 w 378194"/>
                <a:gd name="connsiteY98" fmla="*/ 163503 h 406063"/>
                <a:gd name="connsiteX99" fmla="*/ 87610 w 378194"/>
                <a:gd name="connsiteY99" fmla="*/ 236736 h 40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78194" h="406063">
                  <a:moveTo>
                    <a:pt x="0" y="270660"/>
                  </a:moveTo>
                  <a:cubicBezTo>
                    <a:pt x="0" y="270660"/>
                    <a:pt x="2537" y="306304"/>
                    <a:pt x="28190" y="316452"/>
                  </a:cubicBezTo>
                  <a:cubicBezTo>
                    <a:pt x="36647" y="319835"/>
                    <a:pt x="38339" y="329933"/>
                    <a:pt x="38564" y="336304"/>
                  </a:cubicBezTo>
                  <a:lnTo>
                    <a:pt x="38564" y="341942"/>
                  </a:lnTo>
                  <a:cubicBezTo>
                    <a:pt x="40188" y="357429"/>
                    <a:pt x="53787" y="366411"/>
                    <a:pt x="70701" y="366411"/>
                  </a:cubicBezTo>
                  <a:lnTo>
                    <a:pt x="87615" y="366411"/>
                  </a:lnTo>
                  <a:lnTo>
                    <a:pt x="87615" y="383511"/>
                  </a:lnTo>
                  <a:cubicBezTo>
                    <a:pt x="87615" y="395966"/>
                    <a:pt x="97712" y="406063"/>
                    <a:pt x="110167" y="406063"/>
                  </a:cubicBezTo>
                  <a:lnTo>
                    <a:pt x="268027" y="406063"/>
                  </a:lnTo>
                  <a:cubicBezTo>
                    <a:pt x="280482" y="406063"/>
                    <a:pt x="290579" y="395966"/>
                    <a:pt x="290579" y="383511"/>
                  </a:cubicBezTo>
                  <a:lnTo>
                    <a:pt x="290579" y="366411"/>
                  </a:lnTo>
                  <a:lnTo>
                    <a:pt x="307493" y="366411"/>
                  </a:lnTo>
                  <a:cubicBezTo>
                    <a:pt x="324407" y="366411"/>
                    <a:pt x="338023" y="357429"/>
                    <a:pt x="339630" y="341942"/>
                  </a:cubicBezTo>
                  <a:lnTo>
                    <a:pt x="339630" y="336304"/>
                  </a:lnTo>
                  <a:cubicBezTo>
                    <a:pt x="339856" y="329933"/>
                    <a:pt x="341547" y="319835"/>
                    <a:pt x="350004" y="316452"/>
                  </a:cubicBezTo>
                  <a:cubicBezTo>
                    <a:pt x="375657" y="306304"/>
                    <a:pt x="378194" y="270660"/>
                    <a:pt x="378194" y="270660"/>
                  </a:cubicBezTo>
                  <a:lnTo>
                    <a:pt x="290579" y="270660"/>
                  </a:lnTo>
                  <a:lnTo>
                    <a:pt x="290579" y="248012"/>
                  </a:lnTo>
                  <a:lnTo>
                    <a:pt x="307493" y="248012"/>
                  </a:lnTo>
                  <a:cubicBezTo>
                    <a:pt x="324407" y="248012"/>
                    <a:pt x="338023" y="238991"/>
                    <a:pt x="339630" y="223515"/>
                  </a:cubicBezTo>
                  <a:lnTo>
                    <a:pt x="339630" y="217876"/>
                  </a:lnTo>
                  <a:cubicBezTo>
                    <a:pt x="339856" y="211506"/>
                    <a:pt x="341547" y="201408"/>
                    <a:pt x="350004" y="198025"/>
                  </a:cubicBezTo>
                  <a:cubicBezTo>
                    <a:pt x="375657" y="187876"/>
                    <a:pt x="378194" y="152233"/>
                    <a:pt x="378194" y="152233"/>
                  </a:cubicBezTo>
                  <a:lnTo>
                    <a:pt x="290579" y="152233"/>
                  </a:lnTo>
                  <a:lnTo>
                    <a:pt x="290579" y="129681"/>
                  </a:lnTo>
                  <a:lnTo>
                    <a:pt x="307493" y="129681"/>
                  </a:lnTo>
                  <a:cubicBezTo>
                    <a:pt x="324407" y="129681"/>
                    <a:pt x="338023" y="120660"/>
                    <a:pt x="339630" y="105144"/>
                  </a:cubicBezTo>
                  <a:lnTo>
                    <a:pt x="339630" y="99506"/>
                  </a:lnTo>
                  <a:cubicBezTo>
                    <a:pt x="339856" y="93135"/>
                    <a:pt x="341547" y="83043"/>
                    <a:pt x="350004" y="79654"/>
                  </a:cubicBezTo>
                  <a:cubicBezTo>
                    <a:pt x="375657" y="69506"/>
                    <a:pt x="378194" y="33862"/>
                    <a:pt x="378194" y="33862"/>
                  </a:cubicBezTo>
                  <a:lnTo>
                    <a:pt x="290579" y="33862"/>
                  </a:lnTo>
                  <a:lnTo>
                    <a:pt x="290579" y="22552"/>
                  </a:lnTo>
                  <a:cubicBezTo>
                    <a:pt x="290579" y="10097"/>
                    <a:pt x="280482" y="0"/>
                    <a:pt x="268027" y="0"/>
                  </a:cubicBezTo>
                  <a:lnTo>
                    <a:pt x="110162" y="0"/>
                  </a:lnTo>
                  <a:cubicBezTo>
                    <a:pt x="97707" y="0"/>
                    <a:pt x="87610" y="10097"/>
                    <a:pt x="87610" y="22552"/>
                  </a:cubicBezTo>
                  <a:lnTo>
                    <a:pt x="87610" y="33828"/>
                  </a:lnTo>
                  <a:lnTo>
                    <a:pt x="0" y="33828"/>
                  </a:lnTo>
                  <a:cubicBezTo>
                    <a:pt x="0" y="33828"/>
                    <a:pt x="2537" y="69472"/>
                    <a:pt x="28190" y="79620"/>
                  </a:cubicBezTo>
                  <a:cubicBezTo>
                    <a:pt x="36647" y="83003"/>
                    <a:pt x="38339" y="93101"/>
                    <a:pt x="38564" y="99472"/>
                  </a:cubicBezTo>
                  <a:lnTo>
                    <a:pt x="38564" y="105110"/>
                  </a:lnTo>
                  <a:cubicBezTo>
                    <a:pt x="40188" y="120654"/>
                    <a:pt x="53781" y="129675"/>
                    <a:pt x="70695" y="129675"/>
                  </a:cubicBezTo>
                  <a:lnTo>
                    <a:pt x="87610" y="129675"/>
                  </a:lnTo>
                  <a:lnTo>
                    <a:pt x="87610" y="152227"/>
                  </a:lnTo>
                  <a:lnTo>
                    <a:pt x="0" y="152227"/>
                  </a:lnTo>
                  <a:cubicBezTo>
                    <a:pt x="0" y="152227"/>
                    <a:pt x="2537" y="187871"/>
                    <a:pt x="28190" y="198019"/>
                  </a:cubicBezTo>
                  <a:cubicBezTo>
                    <a:pt x="36647" y="201402"/>
                    <a:pt x="38339" y="211500"/>
                    <a:pt x="38564" y="217871"/>
                  </a:cubicBezTo>
                  <a:lnTo>
                    <a:pt x="38564" y="223509"/>
                  </a:lnTo>
                  <a:cubicBezTo>
                    <a:pt x="40188" y="238991"/>
                    <a:pt x="53787" y="248006"/>
                    <a:pt x="70701" y="248006"/>
                  </a:cubicBezTo>
                  <a:lnTo>
                    <a:pt x="87615" y="248006"/>
                  </a:lnTo>
                  <a:lnTo>
                    <a:pt x="87615" y="270654"/>
                  </a:lnTo>
                  <a:close/>
                  <a:moveTo>
                    <a:pt x="70695" y="355135"/>
                  </a:moveTo>
                  <a:cubicBezTo>
                    <a:pt x="61466" y="355135"/>
                    <a:pt x="51233" y="351481"/>
                    <a:pt x="49835" y="341276"/>
                  </a:cubicBezTo>
                  <a:lnTo>
                    <a:pt x="49835" y="335903"/>
                  </a:lnTo>
                  <a:cubicBezTo>
                    <a:pt x="49305" y="320900"/>
                    <a:pt x="43103" y="310273"/>
                    <a:pt x="32357" y="305965"/>
                  </a:cubicBezTo>
                  <a:cubicBezTo>
                    <a:pt x="21735" y="301765"/>
                    <a:pt x="16379" y="290743"/>
                    <a:pt x="13751" y="281936"/>
                  </a:cubicBezTo>
                  <a:lnTo>
                    <a:pt x="87610" y="281936"/>
                  </a:lnTo>
                  <a:lnTo>
                    <a:pt x="87610" y="355135"/>
                  </a:lnTo>
                  <a:close/>
                  <a:moveTo>
                    <a:pt x="290579" y="281936"/>
                  </a:moveTo>
                  <a:lnTo>
                    <a:pt x="364437" y="281936"/>
                  </a:lnTo>
                  <a:cubicBezTo>
                    <a:pt x="361771" y="290726"/>
                    <a:pt x="356392" y="301793"/>
                    <a:pt x="345798" y="305982"/>
                  </a:cubicBezTo>
                  <a:cubicBezTo>
                    <a:pt x="335086" y="310273"/>
                    <a:pt x="328884" y="320900"/>
                    <a:pt x="328320" y="335903"/>
                  </a:cubicBezTo>
                  <a:lnTo>
                    <a:pt x="328320" y="341276"/>
                  </a:lnTo>
                  <a:cubicBezTo>
                    <a:pt x="326927" y="351487"/>
                    <a:pt x="316678" y="355135"/>
                    <a:pt x="307459" y="355135"/>
                  </a:cubicBezTo>
                  <a:lnTo>
                    <a:pt x="290579" y="355135"/>
                  </a:lnTo>
                  <a:close/>
                  <a:moveTo>
                    <a:pt x="364477" y="163503"/>
                  </a:moveTo>
                  <a:cubicBezTo>
                    <a:pt x="361810" y="172293"/>
                    <a:pt x="356431" y="183360"/>
                    <a:pt x="345838" y="187549"/>
                  </a:cubicBezTo>
                  <a:cubicBezTo>
                    <a:pt x="335125" y="191840"/>
                    <a:pt x="328923" y="202468"/>
                    <a:pt x="328360" y="217471"/>
                  </a:cubicBezTo>
                  <a:lnTo>
                    <a:pt x="328360" y="222844"/>
                  </a:lnTo>
                  <a:cubicBezTo>
                    <a:pt x="326967" y="233077"/>
                    <a:pt x="316717" y="236736"/>
                    <a:pt x="307499" y="236736"/>
                  </a:cubicBezTo>
                  <a:lnTo>
                    <a:pt x="290579" y="236736"/>
                  </a:lnTo>
                  <a:lnTo>
                    <a:pt x="290579" y="163503"/>
                  </a:lnTo>
                  <a:close/>
                  <a:moveTo>
                    <a:pt x="364477" y="45133"/>
                  </a:moveTo>
                  <a:cubicBezTo>
                    <a:pt x="361821" y="53917"/>
                    <a:pt x="356454" y="64973"/>
                    <a:pt x="345815" y="69179"/>
                  </a:cubicBezTo>
                  <a:cubicBezTo>
                    <a:pt x="335103" y="73469"/>
                    <a:pt x="328901" y="84097"/>
                    <a:pt x="328337" y="99100"/>
                  </a:cubicBezTo>
                  <a:lnTo>
                    <a:pt x="328337" y="104479"/>
                  </a:lnTo>
                  <a:cubicBezTo>
                    <a:pt x="326984" y="114729"/>
                    <a:pt x="316734" y="118399"/>
                    <a:pt x="307493" y="118399"/>
                  </a:cubicBezTo>
                  <a:lnTo>
                    <a:pt x="290579" y="118399"/>
                  </a:lnTo>
                  <a:lnTo>
                    <a:pt x="290579" y="45133"/>
                  </a:lnTo>
                  <a:close/>
                  <a:moveTo>
                    <a:pt x="98886" y="22552"/>
                  </a:moveTo>
                  <a:cubicBezTo>
                    <a:pt x="98886" y="16324"/>
                    <a:pt x="103934" y="11276"/>
                    <a:pt x="110162" y="11276"/>
                  </a:cubicBezTo>
                  <a:lnTo>
                    <a:pt x="268027" y="11276"/>
                  </a:lnTo>
                  <a:cubicBezTo>
                    <a:pt x="274255" y="11276"/>
                    <a:pt x="279303" y="16324"/>
                    <a:pt x="279303" y="22552"/>
                  </a:cubicBezTo>
                  <a:lnTo>
                    <a:pt x="279303" y="383511"/>
                  </a:lnTo>
                  <a:cubicBezTo>
                    <a:pt x="279303" y="389739"/>
                    <a:pt x="274255" y="394787"/>
                    <a:pt x="268027" y="394787"/>
                  </a:cubicBezTo>
                  <a:lnTo>
                    <a:pt x="110162" y="394787"/>
                  </a:lnTo>
                  <a:cubicBezTo>
                    <a:pt x="103934" y="394787"/>
                    <a:pt x="98886" y="389739"/>
                    <a:pt x="98886" y="383511"/>
                  </a:cubicBezTo>
                  <a:close/>
                  <a:moveTo>
                    <a:pt x="70695" y="118399"/>
                  </a:moveTo>
                  <a:cubicBezTo>
                    <a:pt x="61472" y="118399"/>
                    <a:pt x="51233" y="114729"/>
                    <a:pt x="49835" y="104479"/>
                  </a:cubicBezTo>
                  <a:lnTo>
                    <a:pt x="49835" y="99100"/>
                  </a:lnTo>
                  <a:cubicBezTo>
                    <a:pt x="49305" y="84103"/>
                    <a:pt x="43103" y="73475"/>
                    <a:pt x="32357" y="69167"/>
                  </a:cubicBezTo>
                  <a:cubicBezTo>
                    <a:pt x="21735" y="64962"/>
                    <a:pt x="16379" y="53911"/>
                    <a:pt x="13751" y="45133"/>
                  </a:cubicBezTo>
                  <a:lnTo>
                    <a:pt x="87610" y="45133"/>
                  </a:lnTo>
                  <a:lnTo>
                    <a:pt x="87610" y="118399"/>
                  </a:lnTo>
                  <a:close/>
                  <a:moveTo>
                    <a:pt x="70695" y="236736"/>
                  </a:moveTo>
                  <a:cubicBezTo>
                    <a:pt x="61466" y="236736"/>
                    <a:pt x="51233" y="233077"/>
                    <a:pt x="49835" y="222849"/>
                  </a:cubicBezTo>
                  <a:lnTo>
                    <a:pt x="49835" y="217476"/>
                  </a:lnTo>
                  <a:cubicBezTo>
                    <a:pt x="49305" y="202468"/>
                    <a:pt x="43103" y="191846"/>
                    <a:pt x="32357" y="187533"/>
                  </a:cubicBezTo>
                  <a:cubicBezTo>
                    <a:pt x="21735" y="183332"/>
                    <a:pt x="16379" y="172310"/>
                    <a:pt x="13751" y="163503"/>
                  </a:cubicBezTo>
                  <a:lnTo>
                    <a:pt x="87610" y="163503"/>
                  </a:lnTo>
                  <a:lnTo>
                    <a:pt x="87610" y="236736"/>
                  </a:lnTo>
                  <a:close/>
                </a:path>
              </a:pathLst>
            </a:custGeom>
            <a:solidFill>
              <a:srgbClr val="000000"/>
            </a:solidFill>
            <a:ln w="5556" cap="flat">
              <a:noFill/>
              <a:prstDash val="solid"/>
              <a:miter/>
            </a:ln>
          </p:spPr>
          <p:txBody>
            <a:bodyPr rtlCol="0" anchor="ctr"/>
            <a:lstStyle/>
            <a:p>
              <a:endParaRPr lang="en-US"/>
            </a:p>
          </p:txBody>
        </p:sp>
        <p:sp>
          <p:nvSpPr>
            <p:cNvPr id="106" name="Oval 105">
              <a:extLst>
                <a:ext uri="{FF2B5EF4-FFF2-40B4-BE49-F238E27FC236}">
                  <a16:creationId xmlns:a16="http://schemas.microsoft.com/office/drawing/2014/main" id="{D2EF379D-FEF7-794F-A866-8037DA5EAF90}"/>
                </a:ext>
              </a:extLst>
            </p:cNvPr>
            <p:cNvSpPr>
              <a:spLocks noChangeAspect="1"/>
            </p:cNvSpPr>
            <p:nvPr/>
          </p:nvSpPr>
          <p:spPr>
            <a:xfrm>
              <a:off x="1274179" y="3026349"/>
              <a:ext cx="121250" cy="118872"/>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Straight Connector 107">
              <a:extLst>
                <a:ext uri="{FF2B5EF4-FFF2-40B4-BE49-F238E27FC236}">
                  <a16:creationId xmlns:a16="http://schemas.microsoft.com/office/drawing/2014/main" id="{D94950DD-E025-26A5-3D0F-7EABCDA74693}"/>
                </a:ext>
              </a:extLst>
            </p:cNvPr>
            <p:cNvCxnSpPr>
              <a:cxnSpLocks/>
            </p:cNvCxnSpPr>
            <p:nvPr/>
          </p:nvCxnSpPr>
          <p:spPr>
            <a:xfrm>
              <a:off x="1877274" y="3244393"/>
              <a:ext cx="0" cy="502920"/>
            </a:xfrm>
            <a:prstGeom prst="line">
              <a:avLst/>
            </a:prstGeom>
            <a:ln w="28575">
              <a:solidFill>
                <a:schemeClr val="bg1"/>
              </a:solidFill>
            </a:ln>
          </p:spPr>
          <p:style>
            <a:lnRef idx="3">
              <a:schemeClr val="accent1"/>
            </a:lnRef>
            <a:fillRef idx="0">
              <a:schemeClr val="accent1"/>
            </a:fillRef>
            <a:effectRef idx="2">
              <a:schemeClr val="accent1"/>
            </a:effectRef>
            <a:fontRef idx="minor">
              <a:schemeClr val="tx1"/>
            </a:fontRef>
          </p:style>
        </p:cxnSp>
        <p:cxnSp>
          <p:nvCxnSpPr>
            <p:cNvPr id="110" name="Straight Connector 109">
              <a:extLst>
                <a:ext uri="{FF2B5EF4-FFF2-40B4-BE49-F238E27FC236}">
                  <a16:creationId xmlns:a16="http://schemas.microsoft.com/office/drawing/2014/main" id="{FE8CCB4A-8CCE-3867-A55C-5F8AE52C12C7}"/>
                </a:ext>
              </a:extLst>
            </p:cNvPr>
            <p:cNvCxnSpPr>
              <a:cxnSpLocks/>
            </p:cNvCxnSpPr>
            <p:nvPr/>
          </p:nvCxnSpPr>
          <p:spPr>
            <a:xfrm>
              <a:off x="2133600" y="3254943"/>
              <a:ext cx="0" cy="502920"/>
            </a:xfrm>
            <a:prstGeom prst="line">
              <a:avLst/>
            </a:prstGeom>
            <a:ln w="28575">
              <a:solidFill>
                <a:schemeClr val="bg1"/>
              </a:solidFill>
            </a:ln>
          </p:spPr>
          <p:style>
            <a:lnRef idx="3">
              <a:schemeClr val="accent1"/>
            </a:lnRef>
            <a:fillRef idx="0">
              <a:schemeClr val="accent1"/>
            </a:fillRef>
            <a:effectRef idx="2">
              <a:schemeClr val="accent1"/>
            </a:effectRef>
            <a:fontRef idx="minor">
              <a:schemeClr val="tx1"/>
            </a:fontRef>
          </p:style>
        </p:cxnSp>
        <p:cxnSp>
          <p:nvCxnSpPr>
            <p:cNvPr id="111" name="Straight Connector 110">
              <a:extLst>
                <a:ext uri="{FF2B5EF4-FFF2-40B4-BE49-F238E27FC236}">
                  <a16:creationId xmlns:a16="http://schemas.microsoft.com/office/drawing/2014/main" id="{0950BC69-CF21-D004-2F8A-AF471F3AA726}"/>
                </a:ext>
              </a:extLst>
            </p:cNvPr>
            <p:cNvCxnSpPr>
              <a:cxnSpLocks/>
            </p:cNvCxnSpPr>
            <p:nvPr/>
          </p:nvCxnSpPr>
          <p:spPr>
            <a:xfrm>
              <a:off x="1996431" y="3251277"/>
              <a:ext cx="0" cy="502920"/>
            </a:xfrm>
            <a:prstGeom prst="line">
              <a:avLst/>
            </a:prstGeom>
            <a:ln w="28575">
              <a:solidFill>
                <a:schemeClr val="bg1"/>
              </a:solidFill>
            </a:ln>
          </p:spPr>
          <p:style>
            <a:lnRef idx="3">
              <a:schemeClr val="accent1"/>
            </a:lnRef>
            <a:fillRef idx="0">
              <a:schemeClr val="accent1"/>
            </a:fillRef>
            <a:effectRef idx="2">
              <a:schemeClr val="accent1"/>
            </a:effectRef>
            <a:fontRef idx="minor">
              <a:schemeClr val="tx1"/>
            </a:fontRef>
          </p:style>
        </p:cxnSp>
        <p:pic>
          <p:nvPicPr>
            <p:cNvPr id="100" name="Graphic 99" descr="Walk with solid fill">
              <a:extLst>
                <a:ext uri="{FF2B5EF4-FFF2-40B4-BE49-F238E27FC236}">
                  <a16:creationId xmlns:a16="http://schemas.microsoft.com/office/drawing/2014/main" id="{36634FD3-F1BD-6022-8AAC-7AA4489DE90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23430" y="3098514"/>
              <a:ext cx="352489" cy="352489"/>
            </a:xfrm>
            <a:prstGeom prst="rect">
              <a:avLst/>
            </a:prstGeom>
          </p:spPr>
        </p:pic>
      </p:grpSp>
      <p:cxnSp>
        <p:nvCxnSpPr>
          <p:cNvPr id="113" name="Straight Arrow Connector 112">
            <a:extLst>
              <a:ext uri="{FF2B5EF4-FFF2-40B4-BE49-F238E27FC236}">
                <a16:creationId xmlns:a16="http://schemas.microsoft.com/office/drawing/2014/main" id="{29697834-9EE0-BB32-863A-D1ED7AFC1968}"/>
              </a:ext>
            </a:extLst>
          </p:cNvPr>
          <p:cNvCxnSpPr>
            <a:cxnSpLocks/>
          </p:cNvCxnSpPr>
          <p:nvPr/>
        </p:nvCxnSpPr>
        <p:spPr>
          <a:xfrm>
            <a:off x="2405744" y="3733264"/>
            <a:ext cx="299340" cy="533936"/>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6" name="Group 115">
            <a:extLst>
              <a:ext uri="{FF2B5EF4-FFF2-40B4-BE49-F238E27FC236}">
                <a16:creationId xmlns:a16="http://schemas.microsoft.com/office/drawing/2014/main" id="{28EE8663-8645-B949-84CC-CC9268832D74}"/>
              </a:ext>
            </a:extLst>
          </p:cNvPr>
          <p:cNvGrpSpPr/>
          <p:nvPr/>
        </p:nvGrpSpPr>
        <p:grpSpPr>
          <a:xfrm>
            <a:off x="2170473" y="4267200"/>
            <a:ext cx="1294166" cy="1294166"/>
            <a:chOff x="2170473" y="4360924"/>
            <a:chExt cx="1294166" cy="1294166"/>
          </a:xfrm>
        </p:grpSpPr>
        <p:pic>
          <p:nvPicPr>
            <p:cNvPr id="2050" name="Picture 2" descr="Pedestrian Traffic Light Images - Free Download on Freepik">
              <a:extLst>
                <a:ext uri="{FF2B5EF4-FFF2-40B4-BE49-F238E27FC236}">
                  <a16:creationId xmlns:a16="http://schemas.microsoft.com/office/drawing/2014/main" id="{C68F6FEE-7F1B-BDCF-0D67-25C9364E4F5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70473" y="4360924"/>
              <a:ext cx="1294166" cy="1294166"/>
            </a:xfrm>
            <a:prstGeom prst="rect">
              <a:avLst/>
            </a:prstGeom>
            <a:noFill/>
            <a:extLst>
              <a:ext uri="{909E8E84-426E-40DD-AFC4-6F175D3DCCD1}">
                <a14:hiddenFill xmlns:a14="http://schemas.microsoft.com/office/drawing/2010/main">
                  <a:solidFill>
                    <a:srgbClr val="FFFFFF"/>
                  </a:solidFill>
                </a14:hiddenFill>
              </a:ext>
            </a:extLst>
          </p:spPr>
        </p:pic>
        <p:sp>
          <p:nvSpPr>
            <p:cNvPr id="115" name="Oval 114">
              <a:extLst>
                <a:ext uri="{FF2B5EF4-FFF2-40B4-BE49-F238E27FC236}">
                  <a16:creationId xmlns:a16="http://schemas.microsoft.com/office/drawing/2014/main" id="{F682B255-6AFF-9F49-B896-22A97FA5FFDA}"/>
                </a:ext>
              </a:extLst>
            </p:cNvPr>
            <p:cNvSpPr>
              <a:spLocks noChangeAspect="1"/>
            </p:cNvSpPr>
            <p:nvPr/>
          </p:nvSpPr>
          <p:spPr>
            <a:xfrm>
              <a:off x="2865902" y="4542218"/>
              <a:ext cx="121250" cy="118872"/>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8" name="Graphic 117" descr="Syncing cloud outline">
            <a:extLst>
              <a:ext uri="{FF2B5EF4-FFF2-40B4-BE49-F238E27FC236}">
                <a16:creationId xmlns:a16="http://schemas.microsoft.com/office/drawing/2014/main" id="{BBD667F0-C326-4B9A-BE2F-974C85035C8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800064" y="5444160"/>
            <a:ext cx="914400" cy="914400"/>
          </a:xfrm>
          <a:prstGeom prst="rect">
            <a:avLst/>
          </a:prstGeom>
        </p:spPr>
      </p:pic>
      <p:cxnSp>
        <p:nvCxnSpPr>
          <p:cNvPr id="121" name="Straight Arrow Connector 120">
            <a:extLst>
              <a:ext uri="{FF2B5EF4-FFF2-40B4-BE49-F238E27FC236}">
                <a16:creationId xmlns:a16="http://schemas.microsoft.com/office/drawing/2014/main" id="{FB4A1180-5D00-99E7-CE25-EDC873BAA69E}"/>
              </a:ext>
            </a:extLst>
          </p:cNvPr>
          <p:cNvCxnSpPr>
            <a:cxnSpLocks/>
            <a:endCxn id="118" idx="1"/>
          </p:cNvCxnSpPr>
          <p:nvPr/>
        </p:nvCxnSpPr>
        <p:spPr>
          <a:xfrm>
            <a:off x="3491581" y="5037271"/>
            <a:ext cx="2308483" cy="864089"/>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07457815-9128-4DB3-E7D4-79A615936348}"/>
              </a:ext>
            </a:extLst>
          </p:cNvPr>
          <p:cNvSpPr txBox="1"/>
          <p:nvPr/>
        </p:nvSpPr>
        <p:spPr>
          <a:xfrm>
            <a:off x="2293758" y="6340474"/>
            <a:ext cx="7292201" cy="369332"/>
          </a:xfrm>
          <a:prstGeom prst="rect">
            <a:avLst/>
          </a:prstGeom>
          <a:noFill/>
        </p:spPr>
        <p:txBody>
          <a:bodyPr wrap="square">
            <a:spAutoFit/>
          </a:bodyPr>
          <a:lstStyle/>
          <a:p>
            <a:pPr marL="12700">
              <a:lnSpc>
                <a:spcPct val="100000"/>
              </a:lnSpc>
              <a:spcBef>
                <a:spcPts val="200"/>
              </a:spcBef>
              <a:buClr>
                <a:srgbClr val="5EBEB8"/>
              </a:buClr>
              <a:tabLst>
                <a:tab pos="180340" algn="l"/>
              </a:tabLst>
            </a:pPr>
            <a:r>
              <a:rPr lang="en-US" spc="-10" dirty="0">
                <a:solidFill>
                  <a:srgbClr val="7E7E7E"/>
                </a:solidFill>
                <a:cs typeface="Microsoft Sans Serif"/>
              </a:rPr>
              <a:t>Example: Autonomous vehicle assisted by a control unit in the cloud</a:t>
            </a:r>
          </a:p>
        </p:txBody>
      </p:sp>
      <p:grpSp>
        <p:nvGrpSpPr>
          <p:cNvPr id="2158" name="Group 2157">
            <a:extLst>
              <a:ext uri="{FF2B5EF4-FFF2-40B4-BE49-F238E27FC236}">
                <a16:creationId xmlns:a16="http://schemas.microsoft.com/office/drawing/2014/main" id="{BFDE78D1-9545-A564-D595-C106FEA93B0B}"/>
              </a:ext>
            </a:extLst>
          </p:cNvPr>
          <p:cNvGrpSpPr/>
          <p:nvPr/>
        </p:nvGrpSpPr>
        <p:grpSpPr>
          <a:xfrm>
            <a:off x="4969346" y="1843159"/>
            <a:ext cx="2362201" cy="1824859"/>
            <a:chOff x="4969346" y="1843159"/>
            <a:chExt cx="2362201" cy="1824859"/>
          </a:xfrm>
        </p:grpSpPr>
        <p:grpSp>
          <p:nvGrpSpPr>
            <p:cNvPr id="127" name="Group 126">
              <a:extLst>
                <a:ext uri="{FF2B5EF4-FFF2-40B4-BE49-F238E27FC236}">
                  <a16:creationId xmlns:a16="http://schemas.microsoft.com/office/drawing/2014/main" id="{CA176CA7-1CB7-8B86-A379-2972A21D450C}"/>
                </a:ext>
              </a:extLst>
            </p:cNvPr>
            <p:cNvGrpSpPr/>
            <p:nvPr/>
          </p:nvGrpSpPr>
          <p:grpSpPr>
            <a:xfrm>
              <a:off x="5335106" y="1843159"/>
              <a:ext cx="483868" cy="1382329"/>
              <a:chOff x="8086158" y="3280189"/>
              <a:chExt cx="483868" cy="3387658"/>
            </a:xfrm>
          </p:grpSpPr>
          <p:sp>
            <p:nvSpPr>
              <p:cNvPr id="2048" name="object 7">
                <a:extLst>
                  <a:ext uri="{FF2B5EF4-FFF2-40B4-BE49-F238E27FC236}">
                    <a16:creationId xmlns:a16="http://schemas.microsoft.com/office/drawing/2014/main" id="{A0B32D67-F064-57DA-66CC-6C7797DC139D}"/>
                  </a:ext>
                </a:extLst>
              </p:cNvPr>
              <p:cNvSpPr/>
              <p:nvPr/>
            </p:nvSpPr>
            <p:spPr>
              <a:xfrm rot="16200000">
                <a:off x="6637754" y="4732528"/>
                <a:ext cx="3377879" cy="473202"/>
              </a:xfrm>
              <a:custGeom>
                <a:avLst/>
                <a:gdLst/>
                <a:ahLst/>
                <a:cxnLst/>
                <a:rect l="l" t="t" r="r" b="b"/>
                <a:pathLst>
                  <a:path w="5131435" h="960120">
                    <a:moveTo>
                      <a:pt x="5131308" y="0"/>
                    </a:moveTo>
                    <a:lnTo>
                      <a:pt x="0" y="0"/>
                    </a:lnTo>
                    <a:lnTo>
                      <a:pt x="0" y="960120"/>
                    </a:lnTo>
                    <a:lnTo>
                      <a:pt x="5131308" y="960120"/>
                    </a:lnTo>
                    <a:lnTo>
                      <a:pt x="5131308" y="0"/>
                    </a:lnTo>
                    <a:close/>
                  </a:path>
                </a:pathLst>
              </a:custGeom>
              <a:solidFill>
                <a:srgbClr val="D9D9D9">
                  <a:alpha val="25097"/>
                </a:srgbClr>
              </a:solidFill>
            </p:spPr>
            <p:txBody>
              <a:bodyPr wrap="square" lIns="0" tIns="0" rIns="0" bIns="0" rtlCol="0"/>
              <a:lstStyle/>
              <a:p>
                <a:endParaRPr/>
              </a:p>
            </p:txBody>
          </p:sp>
          <p:sp>
            <p:nvSpPr>
              <p:cNvPr id="2049" name="object 9">
                <a:extLst>
                  <a:ext uri="{FF2B5EF4-FFF2-40B4-BE49-F238E27FC236}">
                    <a16:creationId xmlns:a16="http://schemas.microsoft.com/office/drawing/2014/main" id="{8DA99049-2A03-2A6A-812E-8B34935259C6}"/>
                  </a:ext>
                </a:extLst>
              </p:cNvPr>
              <p:cNvSpPr/>
              <p:nvPr/>
            </p:nvSpPr>
            <p:spPr>
              <a:xfrm rot="16200000">
                <a:off x="6644361" y="4729227"/>
                <a:ext cx="3367461" cy="483868"/>
              </a:xfrm>
              <a:custGeom>
                <a:avLst/>
                <a:gdLst/>
                <a:ahLst/>
                <a:cxnLst/>
                <a:rect l="l" t="t" r="r" b="b"/>
                <a:pathLst>
                  <a:path w="5132705" h="980439">
                    <a:moveTo>
                      <a:pt x="5132171" y="960120"/>
                    </a:moveTo>
                    <a:lnTo>
                      <a:pt x="0" y="960120"/>
                    </a:lnTo>
                    <a:lnTo>
                      <a:pt x="0" y="979932"/>
                    </a:lnTo>
                    <a:lnTo>
                      <a:pt x="5132171" y="979932"/>
                    </a:lnTo>
                    <a:lnTo>
                      <a:pt x="5132171" y="960120"/>
                    </a:lnTo>
                    <a:close/>
                  </a:path>
                  <a:path w="5132705" h="980439">
                    <a:moveTo>
                      <a:pt x="5132171" y="0"/>
                    </a:moveTo>
                    <a:lnTo>
                      <a:pt x="0" y="0"/>
                    </a:lnTo>
                    <a:lnTo>
                      <a:pt x="0" y="19812"/>
                    </a:lnTo>
                    <a:lnTo>
                      <a:pt x="5132171" y="19812"/>
                    </a:lnTo>
                    <a:lnTo>
                      <a:pt x="5132171" y="0"/>
                    </a:lnTo>
                    <a:close/>
                  </a:path>
                </a:pathLst>
              </a:custGeom>
              <a:solidFill>
                <a:srgbClr val="D9D9D9"/>
              </a:solidFill>
            </p:spPr>
            <p:txBody>
              <a:bodyPr wrap="square" lIns="0" tIns="0" rIns="0" bIns="0" rtlCol="0"/>
              <a:lstStyle/>
              <a:p>
                <a:endParaRPr/>
              </a:p>
            </p:txBody>
          </p:sp>
          <p:sp>
            <p:nvSpPr>
              <p:cNvPr id="2051" name="object 8">
                <a:extLst>
                  <a:ext uri="{FF2B5EF4-FFF2-40B4-BE49-F238E27FC236}">
                    <a16:creationId xmlns:a16="http://schemas.microsoft.com/office/drawing/2014/main" id="{4F70883C-7032-76AB-01A9-5B22B94C50A2}"/>
                  </a:ext>
                </a:extLst>
              </p:cNvPr>
              <p:cNvSpPr/>
              <p:nvPr/>
            </p:nvSpPr>
            <p:spPr>
              <a:xfrm rot="16200000">
                <a:off x="6651220" y="4954778"/>
                <a:ext cx="3380418" cy="45719"/>
              </a:xfrm>
              <a:custGeom>
                <a:avLst/>
                <a:gdLst/>
                <a:ahLst/>
                <a:cxnLst/>
                <a:rect l="l" t="t" r="r" b="b"/>
                <a:pathLst>
                  <a:path w="5144135">
                    <a:moveTo>
                      <a:pt x="5144096" y="0"/>
                    </a:moveTo>
                    <a:lnTo>
                      <a:pt x="0" y="0"/>
                    </a:lnTo>
                  </a:path>
                </a:pathLst>
              </a:custGeom>
              <a:ln w="19812">
                <a:solidFill>
                  <a:srgbClr val="D9D9D9"/>
                </a:solidFill>
                <a:prstDash val="dash"/>
              </a:ln>
            </p:spPr>
            <p:txBody>
              <a:bodyPr wrap="square" lIns="0" tIns="0" rIns="0" bIns="0" rtlCol="0"/>
              <a:lstStyle/>
              <a:p>
                <a:endParaRPr/>
              </a:p>
            </p:txBody>
          </p:sp>
          <p:sp>
            <p:nvSpPr>
              <p:cNvPr id="2052" name="object 9">
                <a:extLst>
                  <a:ext uri="{FF2B5EF4-FFF2-40B4-BE49-F238E27FC236}">
                    <a16:creationId xmlns:a16="http://schemas.microsoft.com/office/drawing/2014/main" id="{038D9694-CF66-236B-2DEF-480A7B69D6A3}"/>
                  </a:ext>
                </a:extLst>
              </p:cNvPr>
              <p:cNvSpPr/>
              <p:nvPr/>
            </p:nvSpPr>
            <p:spPr>
              <a:xfrm rot="16200000">
                <a:off x="7002572" y="5525584"/>
                <a:ext cx="2212894" cy="45719"/>
              </a:xfrm>
              <a:custGeom>
                <a:avLst/>
                <a:gdLst/>
                <a:ahLst/>
                <a:cxnLst/>
                <a:rect l="l" t="t" r="r" b="b"/>
                <a:pathLst>
                  <a:path w="5132705" h="980439">
                    <a:moveTo>
                      <a:pt x="5132171" y="960120"/>
                    </a:moveTo>
                    <a:lnTo>
                      <a:pt x="0" y="960120"/>
                    </a:lnTo>
                    <a:lnTo>
                      <a:pt x="0" y="979932"/>
                    </a:lnTo>
                    <a:lnTo>
                      <a:pt x="5132171" y="979932"/>
                    </a:lnTo>
                    <a:lnTo>
                      <a:pt x="5132171" y="960120"/>
                    </a:lnTo>
                    <a:close/>
                  </a:path>
                  <a:path w="5132705" h="980439">
                    <a:moveTo>
                      <a:pt x="5132171" y="0"/>
                    </a:moveTo>
                    <a:lnTo>
                      <a:pt x="0" y="0"/>
                    </a:lnTo>
                    <a:lnTo>
                      <a:pt x="0" y="19812"/>
                    </a:lnTo>
                    <a:lnTo>
                      <a:pt x="5132171" y="19812"/>
                    </a:lnTo>
                    <a:lnTo>
                      <a:pt x="5132171" y="0"/>
                    </a:lnTo>
                    <a:close/>
                  </a:path>
                </a:pathLst>
              </a:custGeom>
              <a:solidFill>
                <a:srgbClr val="D9D9D9"/>
              </a:solidFill>
            </p:spPr>
            <p:txBody>
              <a:bodyPr wrap="square" lIns="0" tIns="0" rIns="0" bIns="0" rtlCol="0"/>
              <a:lstStyle/>
              <a:p>
                <a:endParaRPr/>
              </a:p>
            </p:txBody>
          </p:sp>
        </p:grpSp>
        <p:grpSp>
          <p:nvGrpSpPr>
            <p:cNvPr id="2053" name="Group 2052">
              <a:extLst>
                <a:ext uri="{FF2B5EF4-FFF2-40B4-BE49-F238E27FC236}">
                  <a16:creationId xmlns:a16="http://schemas.microsoft.com/office/drawing/2014/main" id="{694F7B70-14C0-814D-BDF9-61C17A2C480F}"/>
                </a:ext>
              </a:extLst>
            </p:cNvPr>
            <p:cNvGrpSpPr/>
            <p:nvPr/>
          </p:nvGrpSpPr>
          <p:grpSpPr>
            <a:xfrm>
              <a:off x="4969346" y="3184150"/>
              <a:ext cx="2362201" cy="483868"/>
              <a:chOff x="441962" y="3276600"/>
              <a:chExt cx="5147943" cy="483868"/>
            </a:xfrm>
          </p:grpSpPr>
          <p:sp>
            <p:nvSpPr>
              <p:cNvPr id="2054" name="object 7">
                <a:extLst>
                  <a:ext uri="{FF2B5EF4-FFF2-40B4-BE49-F238E27FC236}">
                    <a16:creationId xmlns:a16="http://schemas.microsoft.com/office/drawing/2014/main" id="{31A856D5-1C53-BAB9-2C6F-51C80E5096FE}"/>
                  </a:ext>
                </a:extLst>
              </p:cNvPr>
              <p:cNvSpPr/>
              <p:nvPr/>
            </p:nvSpPr>
            <p:spPr>
              <a:xfrm>
                <a:off x="456437" y="3285745"/>
                <a:ext cx="5131435" cy="473202"/>
              </a:xfrm>
              <a:custGeom>
                <a:avLst/>
                <a:gdLst/>
                <a:ahLst/>
                <a:cxnLst/>
                <a:rect l="l" t="t" r="r" b="b"/>
                <a:pathLst>
                  <a:path w="5131435" h="960120">
                    <a:moveTo>
                      <a:pt x="5131308" y="0"/>
                    </a:moveTo>
                    <a:lnTo>
                      <a:pt x="0" y="0"/>
                    </a:lnTo>
                    <a:lnTo>
                      <a:pt x="0" y="960120"/>
                    </a:lnTo>
                    <a:lnTo>
                      <a:pt x="5131308" y="960120"/>
                    </a:lnTo>
                    <a:lnTo>
                      <a:pt x="5131308" y="0"/>
                    </a:lnTo>
                    <a:close/>
                  </a:path>
                </a:pathLst>
              </a:custGeom>
              <a:solidFill>
                <a:srgbClr val="D9D9D9">
                  <a:alpha val="25097"/>
                </a:srgbClr>
              </a:solidFill>
            </p:spPr>
            <p:txBody>
              <a:bodyPr wrap="square" lIns="0" tIns="0" rIns="0" bIns="0" rtlCol="0"/>
              <a:lstStyle/>
              <a:p>
                <a:endParaRPr/>
              </a:p>
            </p:txBody>
          </p:sp>
          <p:sp>
            <p:nvSpPr>
              <p:cNvPr id="2055" name="object 8">
                <a:extLst>
                  <a:ext uri="{FF2B5EF4-FFF2-40B4-BE49-F238E27FC236}">
                    <a16:creationId xmlns:a16="http://schemas.microsoft.com/office/drawing/2014/main" id="{30622663-990F-0B67-9F68-CC46C6BF81EC}"/>
                  </a:ext>
                </a:extLst>
              </p:cNvPr>
              <p:cNvSpPr/>
              <p:nvPr/>
            </p:nvSpPr>
            <p:spPr>
              <a:xfrm>
                <a:off x="441962" y="3525775"/>
                <a:ext cx="5144135" cy="0"/>
              </a:xfrm>
              <a:custGeom>
                <a:avLst/>
                <a:gdLst/>
                <a:ahLst/>
                <a:cxnLst/>
                <a:rect l="l" t="t" r="r" b="b"/>
                <a:pathLst>
                  <a:path w="5144135">
                    <a:moveTo>
                      <a:pt x="5144096" y="0"/>
                    </a:moveTo>
                    <a:lnTo>
                      <a:pt x="0" y="0"/>
                    </a:lnTo>
                  </a:path>
                </a:pathLst>
              </a:custGeom>
              <a:ln w="19812">
                <a:solidFill>
                  <a:srgbClr val="D9D9D9"/>
                </a:solidFill>
                <a:prstDash val="dash"/>
              </a:ln>
            </p:spPr>
            <p:txBody>
              <a:bodyPr wrap="square" lIns="0" tIns="0" rIns="0" bIns="0" rtlCol="0"/>
              <a:lstStyle/>
              <a:p>
                <a:endParaRPr/>
              </a:p>
            </p:txBody>
          </p:sp>
          <p:sp>
            <p:nvSpPr>
              <p:cNvPr id="2056" name="object 9">
                <a:extLst>
                  <a:ext uri="{FF2B5EF4-FFF2-40B4-BE49-F238E27FC236}">
                    <a16:creationId xmlns:a16="http://schemas.microsoft.com/office/drawing/2014/main" id="{010398BE-E24A-D0B5-FBC8-1A956F28E10C}"/>
                  </a:ext>
                </a:extLst>
              </p:cNvPr>
              <p:cNvSpPr/>
              <p:nvPr/>
            </p:nvSpPr>
            <p:spPr>
              <a:xfrm>
                <a:off x="457200" y="3276600"/>
                <a:ext cx="5132705" cy="483868"/>
              </a:xfrm>
              <a:custGeom>
                <a:avLst/>
                <a:gdLst/>
                <a:ahLst/>
                <a:cxnLst/>
                <a:rect l="l" t="t" r="r" b="b"/>
                <a:pathLst>
                  <a:path w="5132705" h="980439">
                    <a:moveTo>
                      <a:pt x="5132171" y="960120"/>
                    </a:moveTo>
                    <a:lnTo>
                      <a:pt x="0" y="960120"/>
                    </a:lnTo>
                    <a:lnTo>
                      <a:pt x="0" y="979932"/>
                    </a:lnTo>
                    <a:lnTo>
                      <a:pt x="5132171" y="979932"/>
                    </a:lnTo>
                    <a:lnTo>
                      <a:pt x="5132171" y="960120"/>
                    </a:lnTo>
                    <a:close/>
                  </a:path>
                  <a:path w="5132705" h="980439">
                    <a:moveTo>
                      <a:pt x="5132171" y="0"/>
                    </a:moveTo>
                    <a:lnTo>
                      <a:pt x="0" y="0"/>
                    </a:lnTo>
                    <a:lnTo>
                      <a:pt x="0" y="19812"/>
                    </a:lnTo>
                    <a:lnTo>
                      <a:pt x="5132171" y="19812"/>
                    </a:lnTo>
                    <a:lnTo>
                      <a:pt x="5132171" y="0"/>
                    </a:lnTo>
                    <a:close/>
                  </a:path>
                </a:pathLst>
              </a:custGeom>
              <a:solidFill>
                <a:srgbClr val="D9D9D9"/>
              </a:solidFill>
            </p:spPr>
            <p:txBody>
              <a:bodyPr wrap="square" lIns="0" tIns="0" rIns="0" bIns="0" rtlCol="0"/>
              <a:lstStyle/>
              <a:p>
                <a:endParaRPr/>
              </a:p>
            </p:txBody>
          </p:sp>
        </p:grpSp>
        <p:sp>
          <p:nvSpPr>
            <p:cNvPr id="2057" name="object 16">
              <a:extLst>
                <a:ext uri="{FF2B5EF4-FFF2-40B4-BE49-F238E27FC236}">
                  <a16:creationId xmlns:a16="http://schemas.microsoft.com/office/drawing/2014/main" id="{368F232B-38B4-4A85-556D-B579716A78FA}"/>
                </a:ext>
              </a:extLst>
            </p:cNvPr>
            <p:cNvSpPr/>
            <p:nvPr/>
          </p:nvSpPr>
          <p:spPr>
            <a:xfrm>
              <a:off x="6439081" y="3234637"/>
              <a:ext cx="223863" cy="141734"/>
            </a:xfrm>
            <a:prstGeom prst="rect">
              <a:avLst/>
            </a:prstGeom>
            <a:blipFill>
              <a:blip r:embed="rId3" cstate="print"/>
              <a:stretch>
                <a:fillRect/>
              </a:stretch>
            </a:blipFill>
          </p:spPr>
          <p:txBody>
            <a:bodyPr wrap="square" lIns="0" tIns="0" rIns="0" bIns="0" rtlCol="0"/>
            <a:lstStyle/>
            <a:p>
              <a:endParaRPr/>
            </a:p>
          </p:txBody>
        </p:sp>
        <p:sp>
          <p:nvSpPr>
            <p:cNvPr id="2058" name="object 17">
              <a:extLst>
                <a:ext uri="{FF2B5EF4-FFF2-40B4-BE49-F238E27FC236}">
                  <a16:creationId xmlns:a16="http://schemas.microsoft.com/office/drawing/2014/main" id="{ED9CD5E5-DE15-9E0C-9EDB-4673260A4C83}"/>
                </a:ext>
              </a:extLst>
            </p:cNvPr>
            <p:cNvSpPr/>
            <p:nvPr/>
          </p:nvSpPr>
          <p:spPr>
            <a:xfrm>
              <a:off x="6377800" y="3214821"/>
              <a:ext cx="361950" cy="180340"/>
            </a:xfrm>
            <a:custGeom>
              <a:avLst/>
              <a:gdLst/>
              <a:ahLst/>
              <a:cxnLst/>
              <a:rect l="l" t="t" r="r" b="b"/>
              <a:pathLst>
                <a:path w="361950" h="180339">
                  <a:moveTo>
                    <a:pt x="102342" y="0"/>
                  </a:moveTo>
                  <a:lnTo>
                    <a:pt x="98863" y="1155"/>
                  </a:lnTo>
                  <a:lnTo>
                    <a:pt x="97707" y="4038"/>
                  </a:lnTo>
                  <a:lnTo>
                    <a:pt x="91332" y="19024"/>
                  </a:lnTo>
                  <a:lnTo>
                    <a:pt x="91039" y="19316"/>
                  </a:lnTo>
                  <a:lnTo>
                    <a:pt x="91039" y="20180"/>
                  </a:lnTo>
                  <a:lnTo>
                    <a:pt x="57435" y="20180"/>
                  </a:lnTo>
                  <a:lnTo>
                    <a:pt x="46848" y="20707"/>
                  </a:lnTo>
                  <a:lnTo>
                    <a:pt x="37699" y="22232"/>
                  </a:lnTo>
                  <a:lnTo>
                    <a:pt x="30018" y="24675"/>
                  </a:lnTo>
                  <a:lnTo>
                    <a:pt x="23831" y="27952"/>
                  </a:lnTo>
                  <a:lnTo>
                    <a:pt x="14560" y="27952"/>
                  </a:lnTo>
                  <a:lnTo>
                    <a:pt x="9340" y="33147"/>
                  </a:lnTo>
                  <a:lnTo>
                    <a:pt x="9340" y="52171"/>
                  </a:lnTo>
                  <a:lnTo>
                    <a:pt x="4133" y="67157"/>
                  </a:lnTo>
                  <a:lnTo>
                    <a:pt x="1033" y="78760"/>
                  </a:lnTo>
                  <a:lnTo>
                    <a:pt x="0" y="90822"/>
                  </a:lnTo>
                  <a:lnTo>
                    <a:pt x="1033" y="102938"/>
                  </a:lnTo>
                  <a:lnTo>
                    <a:pt x="4133" y="114706"/>
                  </a:lnTo>
                  <a:lnTo>
                    <a:pt x="9340" y="129400"/>
                  </a:lnTo>
                  <a:lnTo>
                    <a:pt x="9340" y="148424"/>
                  </a:lnTo>
                  <a:lnTo>
                    <a:pt x="14560" y="153898"/>
                  </a:lnTo>
                  <a:lnTo>
                    <a:pt x="23831" y="153898"/>
                  </a:lnTo>
                  <a:lnTo>
                    <a:pt x="30018" y="157137"/>
                  </a:lnTo>
                  <a:lnTo>
                    <a:pt x="37699" y="159483"/>
                  </a:lnTo>
                  <a:lnTo>
                    <a:pt x="46848" y="160910"/>
                  </a:lnTo>
                  <a:lnTo>
                    <a:pt x="57435" y="161391"/>
                  </a:lnTo>
                  <a:lnTo>
                    <a:pt x="91624" y="161391"/>
                  </a:lnTo>
                  <a:lnTo>
                    <a:pt x="98863" y="178689"/>
                  </a:lnTo>
                  <a:lnTo>
                    <a:pt x="102342" y="179832"/>
                  </a:lnTo>
                  <a:lnTo>
                    <a:pt x="107842" y="177533"/>
                  </a:lnTo>
                  <a:lnTo>
                    <a:pt x="109289" y="174066"/>
                  </a:lnTo>
                  <a:lnTo>
                    <a:pt x="103790" y="161391"/>
                  </a:lnTo>
                  <a:lnTo>
                    <a:pt x="281666" y="161391"/>
                  </a:lnTo>
                  <a:lnTo>
                    <a:pt x="291517" y="161072"/>
                  </a:lnTo>
                  <a:lnTo>
                    <a:pt x="300281" y="160131"/>
                  </a:lnTo>
                  <a:lnTo>
                    <a:pt x="308070" y="158594"/>
                  </a:lnTo>
                  <a:lnTo>
                    <a:pt x="322814" y="153898"/>
                  </a:lnTo>
                  <a:lnTo>
                    <a:pt x="344531" y="153898"/>
                  </a:lnTo>
                  <a:lnTo>
                    <a:pt x="349751" y="148424"/>
                  </a:lnTo>
                  <a:lnTo>
                    <a:pt x="349751" y="139776"/>
                  </a:lnTo>
                  <a:lnTo>
                    <a:pt x="354679" y="134302"/>
                  </a:lnTo>
                  <a:lnTo>
                    <a:pt x="361334" y="91643"/>
                  </a:lnTo>
                  <a:lnTo>
                    <a:pt x="361176" y="84347"/>
                  </a:lnTo>
                  <a:lnTo>
                    <a:pt x="349751" y="43522"/>
                  </a:lnTo>
                  <a:lnTo>
                    <a:pt x="349751" y="33147"/>
                  </a:lnTo>
                  <a:lnTo>
                    <a:pt x="344531" y="27952"/>
                  </a:lnTo>
                  <a:lnTo>
                    <a:pt x="321354" y="27952"/>
                  </a:lnTo>
                  <a:lnTo>
                    <a:pt x="320490" y="27673"/>
                  </a:lnTo>
                  <a:lnTo>
                    <a:pt x="281666" y="20180"/>
                  </a:lnTo>
                  <a:lnTo>
                    <a:pt x="102927" y="20180"/>
                  </a:lnTo>
                  <a:lnTo>
                    <a:pt x="109289" y="5765"/>
                  </a:lnTo>
                  <a:lnTo>
                    <a:pt x="107842" y="2311"/>
                  </a:lnTo>
                  <a:lnTo>
                    <a:pt x="102342" y="0"/>
                  </a:lnTo>
                  <a:close/>
                </a:path>
              </a:pathLst>
            </a:custGeom>
            <a:solidFill>
              <a:srgbClr val="368782"/>
            </a:solidFill>
          </p:spPr>
          <p:txBody>
            <a:bodyPr wrap="square" lIns="0" tIns="0" rIns="0" bIns="0" rtlCol="0"/>
            <a:lstStyle/>
            <a:p>
              <a:endParaRPr/>
            </a:p>
          </p:txBody>
        </p:sp>
        <p:sp>
          <p:nvSpPr>
            <p:cNvPr id="2059" name="object 18">
              <a:extLst>
                <a:ext uri="{FF2B5EF4-FFF2-40B4-BE49-F238E27FC236}">
                  <a16:creationId xmlns:a16="http://schemas.microsoft.com/office/drawing/2014/main" id="{04A70B07-F8AA-AC0E-C034-20A46440EB87}"/>
                </a:ext>
              </a:extLst>
            </p:cNvPr>
            <p:cNvSpPr/>
            <p:nvPr/>
          </p:nvSpPr>
          <p:spPr>
            <a:xfrm>
              <a:off x="6439081" y="3240733"/>
              <a:ext cx="287867" cy="129540"/>
            </a:xfrm>
            <a:prstGeom prst="rect">
              <a:avLst/>
            </a:prstGeom>
            <a:blipFill>
              <a:blip r:embed="rId4" cstate="print"/>
              <a:stretch>
                <a:fillRect/>
              </a:stretch>
            </a:blipFill>
          </p:spPr>
          <p:txBody>
            <a:bodyPr wrap="square" lIns="0" tIns="0" rIns="0" bIns="0" rtlCol="0"/>
            <a:lstStyle/>
            <a:p>
              <a:endParaRPr/>
            </a:p>
          </p:txBody>
        </p:sp>
        <p:sp>
          <p:nvSpPr>
            <p:cNvPr id="2060" name="object 19">
              <a:extLst>
                <a:ext uri="{FF2B5EF4-FFF2-40B4-BE49-F238E27FC236}">
                  <a16:creationId xmlns:a16="http://schemas.microsoft.com/office/drawing/2014/main" id="{6E653F17-EF58-A5AD-FF26-7902417BA544}"/>
                </a:ext>
              </a:extLst>
            </p:cNvPr>
            <p:cNvSpPr/>
            <p:nvPr/>
          </p:nvSpPr>
          <p:spPr>
            <a:xfrm>
              <a:off x="6387084" y="3242256"/>
              <a:ext cx="13970" cy="127000"/>
            </a:xfrm>
            <a:custGeom>
              <a:avLst/>
              <a:gdLst/>
              <a:ahLst/>
              <a:cxnLst/>
              <a:rect l="l" t="t" r="r" b="b"/>
              <a:pathLst>
                <a:path w="13970" h="127000">
                  <a:moveTo>
                    <a:pt x="13716" y="0"/>
                  </a:moveTo>
                  <a:lnTo>
                    <a:pt x="11252" y="0"/>
                  </a:lnTo>
                  <a:lnTo>
                    <a:pt x="4940" y="0"/>
                  </a:lnTo>
                  <a:lnTo>
                    <a:pt x="0" y="5219"/>
                  </a:lnTo>
                  <a:lnTo>
                    <a:pt x="0" y="24384"/>
                  </a:lnTo>
                  <a:lnTo>
                    <a:pt x="3848" y="13068"/>
                  </a:lnTo>
                  <a:lnTo>
                    <a:pt x="5486" y="7835"/>
                  </a:lnTo>
                  <a:lnTo>
                    <a:pt x="8788" y="3479"/>
                  </a:lnTo>
                  <a:lnTo>
                    <a:pt x="13716" y="0"/>
                  </a:lnTo>
                  <a:close/>
                </a:path>
                <a:path w="13970" h="127000">
                  <a:moveTo>
                    <a:pt x="13728" y="126492"/>
                  </a:moveTo>
                  <a:lnTo>
                    <a:pt x="8788" y="123050"/>
                  </a:lnTo>
                  <a:lnTo>
                    <a:pt x="5499" y="118745"/>
                  </a:lnTo>
                  <a:lnTo>
                    <a:pt x="3848" y="113588"/>
                  </a:lnTo>
                  <a:lnTo>
                    <a:pt x="12" y="102108"/>
                  </a:lnTo>
                  <a:lnTo>
                    <a:pt x="12" y="121043"/>
                  </a:lnTo>
                  <a:lnTo>
                    <a:pt x="4953" y="126492"/>
                  </a:lnTo>
                  <a:lnTo>
                    <a:pt x="13728" y="126492"/>
                  </a:lnTo>
                  <a:close/>
                </a:path>
              </a:pathLst>
            </a:custGeom>
            <a:solidFill>
              <a:srgbClr val="A1DAD5"/>
            </a:solidFill>
          </p:spPr>
          <p:txBody>
            <a:bodyPr wrap="square" lIns="0" tIns="0" rIns="0" bIns="0" rtlCol="0"/>
            <a:lstStyle/>
            <a:p>
              <a:endParaRPr/>
            </a:p>
          </p:txBody>
        </p:sp>
        <p:sp>
          <p:nvSpPr>
            <p:cNvPr id="2061" name="object 24">
              <a:extLst>
                <a:ext uri="{FF2B5EF4-FFF2-40B4-BE49-F238E27FC236}">
                  <a16:creationId xmlns:a16="http://schemas.microsoft.com/office/drawing/2014/main" id="{BEB4113F-F28C-BA2A-C6B4-A8839E791059}"/>
                </a:ext>
              </a:extLst>
            </p:cNvPr>
            <p:cNvSpPr/>
            <p:nvPr/>
          </p:nvSpPr>
          <p:spPr>
            <a:xfrm>
              <a:off x="6986197" y="3480001"/>
              <a:ext cx="223863" cy="141734"/>
            </a:xfrm>
            <a:prstGeom prst="rect">
              <a:avLst/>
            </a:prstGeom>
            <a:blipFill>
              <a:blip r:embed="rId5" cstate="print"/>
              <a:stretch>
                <a:fillRect/>
              </a:stretch>
            </a:blipFill>
          </p:spPr>
          <p:txBody>
            <a:bodyPr wrap="square" lIns="0" tIns="0" rIns="0" bIns="0" rtlCol="0"/>
            <a:lstStyle/>
            <a:p>
              <a:endParaRPr/>
            </a:p>
          </p:txBody>
        </p:sp>
        <p:sp>
          <p:nvSpPr>
            <p:cNvPr id="2062" name="object 25">
              <a:extLst>
                <a:ext uri="{FF2B5EF4-FFF2-40B4-BE49-F238E27FC236}">
                  <a16:creationId xmlns:a16="http://schemas.microsoft.com/office/drawing/2014/main" id="{20B3D443-EBD0-DBFC-F0FF-4ADEEA35FF40}"/>
                </a:ext>
              </a:extLst>
            </p:cNvPr>
            <p:cNvSpPr/>
            <p:nvPr/>
          </p:nvSpPr>
          <p:spPr>
            <a:xfrm>
              <a:off x="6924916" y="3458670"/>
              <a:ext cx="361950" cy="181610"/>
            </a:xfrm>
            <a:custGeom>
              <a:avLst/>
              <a:gdLst/>
              <a:ahLst/>
              <a:cxnLst/>
              <a:rect l="l" t="t" r="r" b="b"/>
              <a:pathLst>
                <a:path w="361950" h="181610">
                  <a:moveTo>
                    <a:pt x="102342" y="0"/>
                  </a:moveTo>
                  <a:lnTo>
                    <a:pt x="98863" y="1155"/>
                  </a:lnTo>
                  <a:lnTo>
                    <a:pt x="97707" y="4064"/>
                  </a:lnTo>
                  <a:lnTo>
                    <a:pt x="91332" y="19177"/>
                  </a:lnTo>
                  <a:lnTo>
                    <a:pt x="91039" y="19469"/>
                  </a:lnTo>
                  <a:lnTo>
                    <a:pt x="91039" y="20345"/>
                  </a:lnTo>
                  <a:lnTo>
                    <a:pt x="57435" y="20345"/>
                  </a:lnTo>
                  <a:lnTo>
                    <a:pt x="46848" y="20875"/>
                  </a:lnTo>
                  <a:lnTo>
                    <a:pt x="37699" y="22410"/>
                  </a:lnTo>
                  <a:lnTo>
                    <a:pt x="30018" y="24872"/>
                  </a:lnTo>
                  <a:lnTo>
                    <a:pt x="23831" y="28181"/>
                  </a:lnTo>
                  <a:lnTo>
                    <a:pt x="14560" y="28181"/>
                  </a:lnTo>
                  <a:lnTo>
                    <a:pt x="9340" y="33413"/>
                  </a:lnTo>
                  <a:lnTo>
                    <a:pt x="9340" y="52603"/>
                  </a:lnTo>
                  <a:lnTo>
                    <a:pt x="4133" y="67716"/>
                  </a:lnTo>
                  <a:lnTo>
                    <a:pt x="1033" y="79418"/>
                  </a:lnTo>
                  <a:lnTo>
                    <a:pt x="0" y="91584"/>
                  </a:lnTo>
                  <a:lnTo>
                    <a:pt x="1033" y="103804"/>
                  </a:lnTo>
                  <a:lnTo>
                    <a:pt x="4133" y="115671"/>
                  </a:lnTo>
                  <a:lnTo>
                    <a:pt x="9340" y="130492"/>
                  </a:lnTo>
                  <a:lnTo>
                    <a:pt x="9340" y="149669"/>
                  </a:lnTo>
                  <a:lnTo>
                    <a:pt x="14560" y="155194"/>
                  </a:lnTo>
                  <a:lnTo>
                    <a:pt x="23831" y="155194"/>
                  </a:lnTo>
                  <a:lnTo>
                    <a:pt x="30018" y="158458"/>
                  </a:lnTo>
                  <a:lnTo>
                    <a:pt x="37699" y="160824"/>
                  </a:lnTo>
                  <a:lnTo>
                    <a:pt x="46848" y="162264"/>
                  </a:lnTo>
                  <a:lnTo>
                    <a:pt x="57435" y="162750"/>
                  </a:lnTo>
                  <a:lnTo>
                    <a:pt x="91624" y="162750"/>
                  </a:lnTo>
                  <a:lnTo>
                    <a:pt x="98863" y="180187"/>
                  </a:lnTo>
                  <a:lnTo>
                    <a:pt x="102342" y="181356"/>
                  </a:lnTo>
                  <a:lnTo>
                    <a:pt x="107842" y="179031"/>
                  </a:lnTo>
                  <a:lnTo>
                    <a:pt x="109289" y="175539"/>
                  </a:lnTo>
                  <a:lnTo>
                    <a:pt x="103790" y="162750"/>
                  </a:lnTo>
                  <a:lnTo>
                    <a:pt x="281666" y="162750"/>
                  </a:lnTo>
                  <a:lnTo>
                    <a:pt x="291517" y="162428"/>
                  </a:lnTo>
                  <a:lnTo>
                    <a:pt x="300281" y="161480"/>
                  </a:lnTo>
                  <a:lnTo>
                    <a:pt x="308070" y="159932"/>
                  </a:lnTo>
                  <a:lnTo>
                    <a:pt x="322814" y="155194"/>
                  </a:lnTo>
                  <a:lnTo>
                    <a:pt x="344531" y="155194"/>
                  </a:lnTo>
                  <a:lnTo>
                    <a:pt x="349751" y="149669"/>
                  </a:lnTo>
                  <a:lnTo>
                    <a:pt x="349751" y="140957"/>
                  </a:lnTo>
                  <a:lnTo>
                    <a:pt x="354679" y="135432"/>
                  </a:lnTo>
                  <a:lnTo>
                    <a:pt x="361334" y="92417"/>
                  </a:lnTo>
                  <a:lnTo>
                    <a:pt x="361176" y="85057"/>
                  </a:lnTo>
                  <a:lnTo>
                    <a:pt x="349751" y="43878"/>
                  </a:lnTo>
                  <a:lnTo>
                    <a:pt x="349751" y="33413"/>
                  </a:lnTo>
                  <a:lnTo>
                    <a:pt x="344531" y="28181"/>
                  </a:lnTo>
                  <a:lnTo>
                    <a:pt x="321354" y="28181"/>
                  </a:lnTo>
                  <a:lnTo>
                    <a:pt x="320490" y="27901"/>
                  </a:lnTo>
                  <a:lnTo>
                    <a:pt x="281666" y="20345"/>
                  </a:lnTo>
                  <a:lnTo>
                    <a:pt x="102927" y="20345"/>
                  </a:lnTo>
                  <a:lnTo>
                    <a:pt x="109289" y="5803"/>
                  </a:lnTo>
                  <a:lnTo>
                    <a:pt x="107842" y="2324"/>
                  </a:lnTo>
                  <a:lnTo>
                    <a:pt x="102342" y="0"/>
                  </a:lnTo>
                  <a:close/>
                </a:path>
              </a:pathLst>
            </a:custGeom>
            <a:solidFill>
              <a:srgbClr val="368782"/>
            </a:solidFill>
          </p:spPr>
          <p:txBody>
            <a:bodyPr wrap="square" lIns="0" tIns="0" rIns="0" bIns="0" rtlCol="0"/>
            <a:lstStyle/>
            <a:p>
              <a:endParaRPr/>
            </a:p>
          </p:txBody>
        </p:sp>
        <p:sp>
          <p:nvSpPr>
            <p:cNvPr id="2063" name="object 26">
              <a:extLst>
                <a:ext uri="{FF2B5EF4-FFF2-40B4-BE49-F238E27FC236}">
                  <a16:creationId xmlns:a16="http://schemas.microsoft.com/office/drawing/2014/main" id="{97F8CC35-D3DC-EF13-FCB0-65C9CA60338A}"/>
                </a:ext>
              </a:extLst>
            </p:cNvPr>
            <p:cNvSpPr/>
            <p:nvPr/>
          </p:nvSpPr>
          <p:spPr>
            <a:xfrm>
              <a:off x="6986197" y="3486097"/>
              <a:ext cx="287867" cy="129539"/>
            </a:xfrm>
            <a:prstGeom prst="rect">
              <a:avLst/>
            </a:prstGeom>
            <a:blipFill>
              <a:blip r:embed="rId6" cstate="print"/>
              <a:stretch>
                <a:fillRect/>
              </a:stretch>
            </a:blipFill>
          </p:spPr>
          <p:txBody>
            <a:bodyPr wrap="square" lIns="0" tIns="0" rIns="0" bIns="0" rtlCol="0"/>
            <a:lstStyle/>
            <a:p>
              <a:endParaRPr/>
            </a:p>
          </p:txBody>
        </p:sp>
        <p:sp>
          <p:nvSpPr>
            <p:cNvPr id="2064" name="object 27">
              <a:extLst>
                <a:ext uri="{FF2B5EF4-FFF2-40B4-BE49-F238E27FC236}">
                  <a16:creationId xmlns:a16="http://schemas.microsoft.com/office/drawing/2014/main" id="{C325E6D6-DB0B-C01E-3150-E1BC8F32C3EE}"/>
                </a:ext>
              </a:extLst>
            </p:cNvPr>
            <p:cNvSpPr/>
            <p:nvPr/>
          </p:nvSpPr>
          <p:spPr>
            <a:xfrm>
              <a:off x="6934200" y="3487620"/>
              <a:ext cx="13970" cy="127000"/>
            </a:xfrm>
            <a:custGeom>
              <a:avLst/>
              <a:gdLst/>
              <a:ahLst/>
              <a:cxnLst/>
              <a:rect l="l" t="t" r="r" b="b"/>
              <a:pathLst>
                <a:path w="13970" h="127000">
                  <a:moveTo>
                    <a:pt x="13716" y="0"/>
                  </a:moveTo>
                  <a:lnTo>
                    <a:pt x="11252" y="0"/>
                  </a:lnTo>
                  <a:lnTo>
                    <a:pt x="4940" y="0"/>
                  </a:lnTo>
                  <a:lnTo>
                    <a:pt x="0" y="5219"/>
                  </a:lnTo>
                  <a:lnTo>
                    <a:pt x="0" y="24384"/>
                  </a:lnTo>
                  <a:lnTo>
                    <a:pt x="3848" y="13068"/>
                  </a:lnTo>
                  <a:lnTo>
                    <a:pt x="5486" y="7835"/>
                  </a:lnTo>
                  <a:lnTo>
                    <a:pt x="8788" y="3479"/>
                  </a:lnTo>
                  <a:lnTo>
                    <a:pt x="13716" y="0"/>
                  </a:lnTo>
                  <a:close/>
                </a:path>
                <a:path w="13970" h="127000">
                  <a:moveTo>
                    <a:pt x="13728" y="126492"/>
                  </a:moveTo>
                  <a:lnTo>
                    <a:pt x="8788" y="123050"/>
                  </a:lnTo>
                  <a:lnTo>
                    <a:pt x="5499" y="118745"/>
                  </a:lnTo>
                  <a:lnTo>
                    <a:pt x="3848" y="113588"/>
                  </a:lnTo>
                  <a:lnTo>
                    <a:pt x="12" y="102108"/>
                  </a:lnTo>
                  <a:lnTo>
                    <a:pt x="12" y="121043"/>
                  </a:lnTo>
                  <a:lnTo>
                    <a:pt x="4953" y="126492"/>
                  </a:lnTo>
                  <a:lnTo>
                    <a:pt x="13728" y="126492"/>
                  </a:lnTo>
                  <a:close/>
                </a:path>
              </a:pathLst>
            </a:custGeom>
            <a:solidFill>
              <a:srgbClr val="A1DAD5"/>
            </a:solidFill>
          </p:spPr>
          <p:txBody>
            <a:bodyPr wrap="square" lIns="0" tIns="0" rIns="0" bIns="0" rtlCol="0"/>
            <a:lstStyle/>
            <a:p>
              <a:endParaRPr/>
            </a:p>
          </p:txBody>
        </p:sp>
        <p:grpSp>
          <p:nvGrpSpPr>
            <p:cNvPr id="2065" name="Group 2064">
              <a:extLst>
                <a:ext uri="{FF2B5EF4-FFF2-40B4-BE49-F238E27FC236}">
                  <a16:creationId xmlns:a16="http://schemas.microsoft.com/office/drawing/2014/main" id="{010830D1-AAE3-56F3-3712-7C972EB1AEED}"/>
                </a:ext>
              </a:extLst>
            </p:cNvPr>
            <p:cNvGrpSpPr/>
            <p:nvPr/>
          </p:nvGrpSpPr>
          <p:grpSpPr>
            <a:xfrm>
              <a:off x="6195885" y="3468408"/>
              <a:ext cx="366395" cy="182880"/>
              <a:chOff x="3556636" y="3324534"/>
              <a:chExt cx="366395" cy="182880"/>
            </a:xfrm>
          </p:grpSpPr>
          <p:sp>
            <p:nvSpPr>
              <p:cNvPr id="2066" name="object 20">
                <a:extLst>
                  <a:ext uri="{FF2B5EF4-FFF2-40B4-BE49-F238E27FC236}">
                    <a16:creationId xmlns:a16="http://schemas.microsoft.com/office/drawing/2014/main" id="{58799BEE-83B7-2D59-DB28-A761737A8593}"/>
                  </a:ext>
                </a:extLst>
              </p:cNvPr>
              <p:cNvSpPr/>
              <p:nvPr/>
            </p:nvSpPr>
            <p:spPr>
              <a:xfrm>
                <a:off x="3618015" y="3344345"/>
                <a:ext cx="226792" cy="143258"/>
              </a:xfrm>
              <a:prstGeom prst="rect">
                <a:avLst/>
              </a:prstGeom>
              <a:blipFill>
                <a:blip r:embed="rId7" cstate="print"/>
                <a:stretch>
                  <a:fillRect/>
                </a:stretch>
              </a:blipFill>
            </p:spPr>
            <p:txBody>
              <a:bodyPr wrap="square" lIns="0" tIns="0" rIns="0" bIns="0" rtlCol="0"/>
              <a:lstStyle/>
              <a:p>
                <a:endParaRPr/>
              </a:p>
            </p:txBody>
          </p:sp>
          <p:sp>
            <p:nvSpPr>
              <p:cNvPr id="2067" name="object 21">
                <a:extLst>
                  <a:ext uri="{FF2B5EF4-FFF2-40B4-BE49-F238E27FC236}">
                    <a16:creationId xmlns:a16="http://schemas.microsoft.com/office/drawing/2014/main" id="{7F1C84D8-7F05-3E50-DE0A-227ACB6126CA}"/>
                  </a:ext>
                </a:extLst>
              </p:cNvPr>
              <p:cNvSpPr/>
              <p:nvPr/>
            </p:nvSpPr>
            <p:spPr>
              <a:xfrm>
                <a:off x="3556636" y="3324534"/>
                <a:ext cx="366395" cy="182880"/>
              </a:xfrm>
              <a:custGeom>
                <a:avLst/>
                <a:gdLst/>
                <a:ahLst/>
                <a:cxnLst/>
                <a:rect l="l" t="t" r="r" b="b"/>
                <a:pathLst>
                  <a:path w="366395" h="182879">
                    <a:moveTo>
                      <a:pt x="103635" y="0"/>
                    </a:moveTo>
                    <a:lnTo>
                      <a:pt x="100104" y="1168"/>
                    </a:lnTo>
                    <a:lnTo>
                      <a:pt x="98936" y="4102"/>
                    </a:lnTo>
                    <a:lnTo>
                      <a:pt x="92484" y="19342"/>
                    </a:lnTo>
                    <a:lnTo>
                      <a:pt x="92192" y="19634"/>
                    </a:lnTo>
                    <a:lnTo>
                      <a:pt x="92192" y="20510"/>
                    </a:lnTo>
                    <a:lnTo>
                      <a:pt x="58156" y="20510"/>
                    </a:lnTo>
                    <a:lnTo>
                      <a:pt x="47436" y="21046"/>
                    </a:lnTo>
                    <a:lnTo>
                      <a:pt x="38173" y="22599"/>
                    </a:lnTo>
                    <a:lnTo>
                      <a:pt x="30395" y="25086"/>
                    </a:lnTo>
                    <a:lnTo>
                      <a:pt x="24133" y="28422"/>
                    </a:lnTo>
                    <a:lnTo>
                      <a:pt x="14747" y="28422"/>
                    </a:lnTo>
                    <a:lnTo>
                      <a:pt x="9464" y="33705"/>
                    </a:lnTo>
                    <a:lnTo>
                      <a:pt x="9464" y="53047"/>
                    </a:lnTo>
                    <a:lnTo>
                      <a:pt x="4181" y="68287"/>
                    </a:lnTo>
                    <a:lnTo>
                      <a:pt x="1045" y="80087"/>
                    </a:lnTo>
                    <a:lnTo>
                      <a:pt x="0" y="92354"/>
                    </a:lnTo>
                    <a:lnTo>
                      <a:pt x="1045" y="104678"/>
                    </a:lnTo>
                    <a:lnTo>
                      <a:pt x="4181" y="116649"/>
                    </a:lnTo>
                    <a:lnTo>
                      <a:pt x="9464" y="131584"/>
                    </a:lnTo>
                    <a:lnTo>
                      <a:pt x="9464" y="150939"/>
                    </a:lnTo>
                    <a:lnTo>
                      <a:pt x="14747" y="156502"/>
                    </a:lnTo>
                    <a:lnTo>
                      <a:pt x="24133" y="156502"/>
                    </a:lnTo>
                    <a:lnTo>
                      <a:pt x="30395" y="159792"/>
                    </a:lnTo>
                    <a:lnTo>
                      <a:pt x="38173" y="162179"/>
                    </a:lnTo>
                    <a:lnTo>
                      <a:pt x="47436" y="163631"/>
                    </a:lnTo>
                    <a:lnTo>
                      <a:pt x="58156" y="164122"/>
                    </a:lnTo>
                    <a:lnTo>
                      <a:pt x="92776" y="164122"/>
                    </a:lnTo>
                    <a:lnTo>
                      <a:pt x="100104" y="181711"/>
                    </a:lnTo>
                    <a:lnTo>
                      <a:pt x="103635" y="182880"/>
                    </a:lnTo>
                    <a:lnTo>
                      <a:pt x="109197" y="180530"/>
                    </a:lnTo>
                    <a:lnTo>
                      <a:pt x="110670" y="177012"/>
                    </a:lnTo>
                    <a:lnTo>
                      <a:pt x="105095" y="164122"/>
                    </a:lnTo>
                    <a:lnTo>
                      <a:pt x="285219" y="164122"/>
                    </a:lnTo>
                    <a:lnTo>
                      <a:pt x="295194" y="163797"/>
                    </a:lnTo>
                    <a:lnTo>
                      <a:pt x="304066" y="162842"/>
                    </a:lnTo>
                    <a:lnTo>
                      <a:pt x="311948" y="161282"/>
                    </a:lnTo>
                    <a:lnTo>
                      <a:pt x="326875" y="156502"/>
                    </a:lnTo>
                    <a:lnTo>
                      <a:pt x="348872" y="156502"/>
                    </a:lnTo>
                    <a:lnTo>
                      <a:pt x="354155" y="150939"/>
                    </a:lnTo>
                    <a:lnTo>
                      <a:pt x="354155" y="142138"/>
                    </a:lnTo>
                    <a:lnTo>
                      <a:pt x="359146" y="136575"/>
                    </a:lnTo>
                    <a:lnTo>
                      <a:pt x="365890" y="93192"/>
                    </a:lnTo>
                    <a:lnTo>
                      <a:pt x="365730" y="85773"/>
                    </a:lnTo>
                    <a:lnTo>
                      <a:pt x="354155" y="44259"/>
                    </a:lnTo>
                    <a:lnTo>
                      <a:pt x="354155" y="33705"/>
                    </a:lnTo>
                    <a:lnTo>
                      <a:pt x="348872" y="28422"/>
                    </a:lnTo>
                    <a:lnTo>
                      <a:pt x="325402" y="28422"/>
                    </a:lnTo>
                    <a:lnTo>
                      <a:pt x="324526" y="28130"/>
                    </a:lnTo>
                    <a:lnTo>
                      <a:pt x="285219" y="20510"/>
                    </a:lnTo>
                    <a:lnTo>
                      <a:pt x="104219" y="20510"/>
                    </a:lnTo>
                    <a:lnTo>
                      <a:pt x="110670" y="5854"/>
                    </a:lnTo>
                    <a:lnTo>
                      <a:pt x="109197" y="2349"/>
                    </a:lnTo>
                    <a:lnTo>
                      <a:pt x="103635" y="0"/>
                    </a:lnTo>
                    <a:close/>
                  </a:path>
                </a:pathLst>
              </a:custGeom>
              <a:solidFill>
                <a:srgbClr val="00339F"/>
              </a:solidFill>
            </p:spPr>
            <p:txBody>
              <a:bodyPr wrap="square" lIns="0" tIns="0" rIns="0" bIns="0" rtlCol="0"/>
              <a:lstStyle/>
              <a:p>
                <a:endParaRPr/>
              </a:p>
            </p:txBody>
          </p:sp>
          <p:sp>
            <p:nvSpPr>
              <p:cNvPr id="2068" name="object 22">
                <a:extLst>
                  <a:ext uri="{FF2B5EF4-FFF2-40B4-BE49-F238E27FC236}">
                    <a16:creationId xmlns:a16="http://schemas.microsoft.com/office/drawing/2014/main" id="{14EB2042-F0D5-6885-0E33-AD00A77A55D0}"/>
                  </a:ext>
                </a:extLst>
              </p:cNvPr>
              <p:cNvSpPr/>
              <p:nvPr/>
            </p:nvSpPr>
            <p:spPr>
              <a:xfrm>
                <a:off x="3618015" y="3351965"/>
                <a:ext cx="292320" cy="129540"/>
              </a:xfrm>
              <a:prstGeom prst="rect">
                <a:avLst/>
              </a:prstGeom>
              <a:blipFill>
                <a:blip r:embed="rId8" cstate="print"/>
                <a:stretch>
                  <a:fillRect/>
                </a:stretch>
              </a:blipFill>
            </p:spPr>
            <p:txBody>
              <a:bodyPr wrap="square" lIns="0" tIns="0" rIns="0" bIns="0" rtlCol="0"/>
              <a:lstStyle/>
              <a:p>
                <a:endParaRPr dirty="0"/>
              </a:p>
            </p:txBody>
          </p:sp>
          <p:sp>
            <p:nvSpPr>
              <p:cNvPr id="2069" name="object 23">
                <a:extLst>
                  <a:ext uri="{FF2B5EF4-FFF2-40B4-BE49-F238E27FC236}">
                    <a16:creationId xmlns:a16="http://schemas.microsoft.com/office/drawing/2014/main" id="{65C016B1-C337-FF9A-E847-56DCC5D0FAE7}"/>
                  </a:ext>
                </a:extLst>
              </p:cNvPr>
              <p:cNvSpPr/>
              <p:nvPr/>
            </p:nvSpPr>
            <p:spPr>
              <a:xfrm>
                <a:off x="3565912" y="3351964"/>
                <a:ext cx="15240" cy="128270"/>
              </a:xfrm>
              <a:custGeom>
                <a:avLst/>
                <a:gdLst/>
                <a:ahLst/>
                <a:cxnLst/>
                <a:rect l="l" t="t" r="r" b="b"/>
                <a:pathLst>
                  <a:path w="15239" h="128270">
                    <a:moveTo>
                      <a:pt x="15240" y="128016"/>
                    </a:moveTo>
                    <a:lnTo>
                      <a:pt x="9753" y="124574"/>
                    </a:lnTo>
                    <a:lnTo>
                      <a:pt x="6096" y="120269"/>
                    </a:lnTo>
                    <a:lnTo>
                      <a:pt x="4267" y="115112"/>
                    </a:lnTo>
                    <a:lnTo>
                      <a:pt x="0" y="103632"/>
                    </a:lnTo>
                    <a:lnTo>
                      <a:pt x="0" y="122567"/>
                    </a:lnTo>
                    <a:lnTo>
                      <a:pt x="5486" y="128016"/>
                    </a:lnTo>
                    <a:lnTo>
                      <a:pt x="15240" y="128016"/>
                    </a:lnTo>
                    <a:close/>
                  </a:path>
                  <a:path w="15239" h="128270">
                    <a:moveTo>
                      <a:pt x="15240" y="0"/>
                    </a:moveTo>
                    <a:lnTo>
                      <a:pt x="12496" y="0"/>
                    </a:lnTo>
                    <a:lnTo>
                      <a:pt x="5486" y="0"/>
                    </a:lnTo>
                    <a:lnTo>
                      <a:pt x="0" y="5549"/>
                    </a:lnTo>
                    <a:lnTo>
                      <a:pt x="0" y="25908"/>
                    </a:lnTo>
                    <a:lnTo>
                      <a:pt x="4267" y="13881"/>
                    </a:lnTo>
                    <a:lnTo>
                      <a:pt x="6096" y="8331"/>
                    </a:lnTo>
                    <a:lnTo>
                      <a:pt x="9753" y="3695"/>
                    </a:lnTo>
                    <a:lnTo>
                      <a:pt x="15240" y="0"/>
                    </a:lnTo>
                    <a:close/>
                  </a:path>
                </a:pathLst>
              </a:custGeom>
              <a:solidFill>
                <a:srgbClr val="42B5E4"/>
              </a:solidFill>
            </p:spPr>
            <p:txBody>
              <a:bodyPr wrap="square" lIns="0" tIns="0" rIns="0" bIns="0" rtlCol="0"/>
              <a:lstStyle/>
              <a:p>
                <a:endParaRPr/>
              </a:p>
            </p:txBody>
          </p:sp>
        </p:grpSp>
        <p:sp>
          <p:nvSpPr>
            <p:cNvPr id="2070" name="Freeform: Shape 2069">
              <a:extLst>
                <a:ext uri="{FF2B5EF4-FFF2-40B4-BE49-F238E27FC236}">
                  <a16:creationId xmlns:a16="http://schemas.microsoft.com/office/drawing/2014/main" id="{A0D2CA2C-3B40-C60B-408B-3B53E075E89A}"/>
                </a:ext>
              </a:extLst>
            </p:cNvPr>
            <p:cNvSpPr/>
            <p:nvPr/>
          </p:nvSpPr>
          <p:spPr>
            <a:xfrm>
              <a:off x="5258651" y="3057343"/>
              <a:ext cx="101484" cy="101484"/>
            </a:xfrm>
            <a:custGeom>
              <a:avLst/>
              <a:gdLst>
                <a:gd name="connsiteX0" fmla="*/ 50742 w 101484"/>
                <a:gd name="connsiteY0" fmla="*/ 101485 h 101484"/>
                <a:gd name="connsiteX1" fmla="*/ 101485 w 101484"/>
                <a:gd name="connsiteY1" fmla="*/ 50742 h 101484"/>
                <a:gd name="connsiteX2" fmla="*/ 50742 w 101484"/>
                <a:gd name="connsiteY2" fmla="*/ 0 h 101484"/>
                <a:gd name="connsiteX3" fmla="*/ 0 w 101484"/>
                <a:gd name="connsiteY3" fmla="*/ 50742 h 101484"/>
                <a:gd name="connsiteX4" fmla="*/ 50742 w 101484"/>
                <a:gd name="connsiteY4" fmla="*/ 101485 h 101484"/>
                <a:gd name="connsiteX5" fmla="*/ 50742 w 101484"/>
                <a:gd name="connsiteY5" fmla="*/ 11276 h 101484"/>
                <a:gd name="connsiteX6" fmla="*/ 90209 w 101484"/>
                <a:gd name="connsiteY6" fmla="*/ 50742 h 101484"/>
                <a:gd name="connsiteX7" fmla="*/ 50742 w 101484"/>
                <a:gd name="connsiteY7" fmla="*/ 90209 h 101484"/>
                <a:gd name="connsiteX8" fmla="*/ 11276 w 101484"/>
                <a:gd name="connsiteY8" fmla="*/ 50742 h 101484"/>
                <a:gd name="connsiteX9" fmla="*/ 50742 w 101484"/>
                <a:gd name="connsiteY9" fmla="*/ 11248 h 1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484" h="101484">
                  <a:moveTo>
                    <a:pt x="50742" y="101485"/>
                  </a:moveTo>
                  <a:cubicBezTo>
                    <a:pt x="78767" y="101485"/>
                    <a:pt x="101485" y="78767"/>
                    <a:pt x="101485" y="50742"/>
                  </a:cubicBezTo>
                  <a:cubicBezTo>
                    <a:pt x="101485" y="22718"/>
                    <a:pt x="78767" y="0"/>
                    <a:pt x="50742" y="0"/>
                  </a:cubicBezTo>
                  <a:cubicBezTo>
                    <a:pt x="22718" y="0"/>
                    <a:pt x="0" y="22718"/>
                    <a:pt x="0" y="50742"/>
                  </a:cubicBezTo>
                  <a:cubicBezTo>
                    <a:pt x="0" y="78767"/>
                    <a:pt x="22718" y="101485"/>
                    <a:pt x="50742" y="101485"/>
                  </a:cubicBezTo>
                  <a:close/>
                  <a:moveTo>
                    <a:pt x="50742" y="11276"/>
                  </a:moveTo>
                  <a:cubicBezTo>
                    <a:pt x="72539" y="11276"/>
                    <a:pt x="90209" y="28946"/>
                    <a:pt x="90209" y="50742"/>
                  </a:cubicBezTo>
                  <a:cubicBezTo>
                    <a:pt x="90209" y="72539"/>
                    <a:pt x="72539" y="90209"/>
                    <a:pt x="50742" y="90209"/>
                  </a:cubicBezTo>
                  <a:cubicBezTo>
                    <a:pt x="28946" y="90209"/>
                    <a:pt x="11276" y="72539"/>
                    <a:pt x="11276" y="50742"/>
                  </a:cubicBezTo>
                  <a:cubicBezTo>
                    <a:pt x="11288" y="28946"/>
                    <a:pt x="28946" y="11276"/>
                    <a:pt x="50742" y="11248"/>
                  </a:cubicBezTo>
                  <a:close/>
                </a:path>
              </a:pathLst>
            </a:custGeom>
            <a:solidFill>
              <a:srgbClr val="000000"/>
            </a:solidFill>
            <a:ln w="5556" cap="flat">
              <a:noFill/>
              <a:prstDash val="solid"/>
              <a:miter/>
            </a:ln>
          </p:spPr>
          <p:txBody>
            <a:bodyPr rtlCol="0" anchor="ctr"/>
            <a:lstStyle/>
            <a:p>
              <a:endParaRPr lang="en-US"/>
            </a:p>
          </p:txBody>
        </p:sp>
        <p:sp>
          <p:nvSpPr>
            <p:cNvPr id="2071" name="Freeform: Shape 2070">
              <a:extLst>
                <a:ext uri="{FF2B5EF4-FFF2-40B4-BE49-F238E27FC236}">
                  <a16:creationId xmlns:a16="http://schemas.microsoft.com/office/drawing/2014/main" id="{E438FC9C-F7C4-CE74-F641-22A25322023E}"/>
                </a:ext>
              </a:extLst>
            </p:cNvPr>
            <p:cNvSpPr/>
            <p:nvPr/>
          </p:nvSpPr>
          <p:spPr>
            <a:xfrm>
              <a:off x="5258651" y="3181414"/>
              <a:ext cx="101484" cy="101484"/>
            </a:xfrm>
            <a:custGeom>
              <a:avLst/>
              <a:gdLst>
                <a:gd name="connsiteX0" fmla="*/ 50742 w 101484"/>
                <a:gd name="connsiteY0" fmla="*/ 101485 h 101484"/>
                <a:gd name="connsiteX1" fmla="*/ 101485 w 101484"/>
                <a:gd name="connsiteY1" fmla="*/ 50742 h 101484"/>
                <a:gd name="connsiteX2" fmla="*/ 50742 w 101484"/>
                <a:gd name="connsiteY2" fmla="*/ 0 h 101484"/>
                <a:gd name="connsiteX3" fmla="*/ 0 w 101484"/>
                <a:gd name="connsiteY3" fmla="*/ 50742 h 101484"/>
                <a:gd name="connsiteX4" fmla="*/ 50742 w 101484"/>
                <a:gd name="connsiteY4" fmla="*/ 101485 h 101484"/>
                <a:gd name="connsiteX5" fmla="*/ 50742 w 101484"/>
                <a:gd name="connsiteY5" fmla="*/ 11248 h 101484"/>
                <a:gd name="connsiteX6" fmla="*/ 90209 w 101484"/>
                <a:gd name="connsiteY6" fmla="*/ 50714 h 101484"/>
                <a:gd name="connsiteX7" fmla="*/ 50742 w 101484"/>
                <a:gd name="connsiteY7" fmla="*/ 90180 h 101484"/>
                <a:gd name="connsiteX8" fmla="*/ 11276 w 101484"/>
                <a:gd name="connsiteY8" fmla="*/ 50714 h 101484"/>
                <a:gd name="connsiteX9" fmla="*/ 50742 w 101484"/>
                <a:gd name="connsiteY9" fmla="*/ 11248 h 1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484" h="101484">
                  <a:moveTo>
                    <a:pt x="50742" y="101485"/>
                  </a:moveTo>
                  <a:cubicBezTo>
                    <a:pt x="78767" y="101485"/>
                    <a:pt x="101485" y="78767"/>
                    <a:pt x="101485" y="50742"/>
                  </a:cubicBezTo>
                  <a:cubicBezTo>
                    <a:pt x="101485" y="22718"/>
                    <a:pt x="78767" y="0"/>
                    <a:pt x="50742" y="0"/>
                  </a:cubicBezTo>
                  <a:cubicBezTo>
                    <a:pt x="22718" y="0"/>
                    <a:pt x="0" y="22718"/>
                    <a:pt x="0" y="50742"/>
                  </a:cubicBezTo>
                  <a:cubicBezTo>
                    <a:pt x="0" y="78767"/>
                    <a:pt x="22718" y="101485"/>
                    <a:pt x="50742" y="101485"/>
                  </a:cubicBezTo>
                  <a:close/>
                  <a:moveTo>
                    <a:pt x="50742" y="11248"/>
                  </a:moveTo>
                  <a:cubicBezTo>
                    <a:pt x="72539" y="11248"/>
                    <a:pt x="90209" y="28918"/>
                    <a:pt x="90209" y="50714"/>
                  </a:cubicBezTo>
                  <a:cubicBezTo>
                    <a:pt x="90209" y="72511"/>
                    <a:pt x="72539" y="90180"/>
                    <a:pt x="50742" y="90180"/>
                  </a:cubicBezTo>
                  <a:cubicBezTo>
                    <a:pt x="28946" y="90180"/>
                    <a:pt x="11276" y="72511"/>
                    <a:pt x="11276" y="50714"/>
                  </a:cubicBezTo>
                  <a:cubicBezTo>
                    <a:pt x="11304" y="28929"/>
                    <a:pt x="28958" y="11276"/>
                    <a:pt x="50742" y="11248"/>
                  </a:cubicBezTo>
                  <a:close/>
                </a:path>
              </a:pathLst>
            </a:custGeom>
            <a:solidFill>
              <a:srgbClr val="000000"/>
            </a:solidFill>
            <a:ln w="5556" cap="flat">
              <a:noFill/>
              <a:prstDash val="solid"/>
              <a:miter/>
            </a:ln>
          </p:spPr>
          <p:txBody>
            <a:bodyPr rtlCol="0" anchor="ctr"/>
            <a:lstStyle/>
            <a:p>
              <a:endParaRPr lang="en-US"/>
            </a:p>
          </p:txBody>
        </p:sp>
        <p:sp>
          <p:nvSpPr>
            <p:cNvPr id="2072" name="Freeform: Shape 2071">
              <a:extLst>
                <a:ext uri="{FF2B5EF4-FFF2-40B4-BE49-F238E27FC236}">
                  <a16:creationId xmlns:a16="http://schemas.microsoft.com/office/drawing/2014/main" id="{7092825A-A6ED-9986-0952-E0AE37FDEA23}"/>
                </a:ext>
              </a:extLst>
            </p:cNvPr>
            <p:cNvSpPr/>
            <p:nvPr/>
          </p:nvSpPr>
          <p:spPr>
            <a:xfrm>
              <a:off x="5120299" y="2905026"/>
              <a:ext cx="378194" cy="406063"/>
            </a:xfrm>
            <a:custGeom>
              <a:avLst/>
              <a:gdLst>
                <a:gd name="connsiteX0" fmla="*/ 0 w 378194"/>
                <a:gd name="connsiteY0" fmla="*/ 270660 h 406063"/>
                <a:gd name="connsiteX1" fmla="*/ 28190 w 378194"/>
                <a:gd name="connsiteY1" fmla="*/ 316452 h 406063"/>
                <a:gd name="connsiteX2" fmla="*/ 38564 w 378194"/>
                <a:gd name="connsiteY2" fmla="*/ 336304 h 406063"/>
                <a:gd name="connsiteX3" fmla="*/ 38564 w 378194"/>
                <a:gd name="connsiteY3" fmla="*/ 341942 h 406063"/>
                <a:gd name="connsiteX4" fmla="*/ 70701 w 378194"/>
                <a:gd name="connsiteY4" fmla="*/ 366411 h 406063"/>
                <a:gd name="connsiteX5" fmla="*/ 87615 w 378194"/>
                <a:gd name="connsiteY5" fmla="*/ 366411 h 406063"/>
                <a:gd name="connsiteX6" fmla="*/ 87615 w 378194"/>
                <a:gd name="connsiteY6" fmla="*/ 383511 h 406063"/>
                <a:gd name="connsiteX7" fmla="*/ 110167 w 378194"/>
                <a:gd name="connsiteY7" fmla="*/ 406063 h 406063"/>
                <a:gd name="connsiteX8" fmla="*/ 268027 w 378194"/>
                <a:gd name="connsiteY8" fmla="*/ 406063 h 406063"/>
                <a:gd name="connsiteX9" fmla="*/ 290579 w 378194"/>
                <a:gd name="connsiteY9" fmla="*/ 383511 h 406063"/>
                <a:gd name="connsiteX10" fmla="*/ 290579 w 378194"/>
                <a:gd name="connsiteY10" fmla="*/ 366411 h 406063"/>
                <a:gd name="connsiteX11" fmla="*/ 307493 w 378194"/>
                <a:gd name="connsiteY11" fmla="*/ 366411 h 406063"/>
                <a:gd name="connsiteX12" fmla="*/ 339630 w 378194"/>
                <a:gd name="connsiteY12" fmla="*/ 341942 h 406063"/>
                <a:gd name="connsiteX13" fmla="*/ 339630 w 378194"/>
                <a:gd name="connsiteY13" fmla="*/ 336304 h 406063"/>
                <a:gd name="connsiteX14" fmla="*/ 350004 w 378194"/>
                <a:gd name="connsiteY14" fmla="*/ 316452 h 406063"/>
                <a:gd name="connsiteX15" fmla="*/ 378194 w 378194"/>
                <a:gd name="connsiteY15" fmla="*/ 270660 h 406063"/>
                <a:gd name="connsiteX16" fmla="*/ 290579 w 378194"/>
                <a:gd name="connsiteY16" fmla="*/ 270660 h 406063"/>
                <a:gd name="connsiteX17" fmla="*/ 290579 w 378194"/>
                <a:gd name="connsiteY17" fmla="*/ 248012 h 406063"/>
                <a:gd name="connsiteX18" fmla="*/ 307493 w 378194"/>
                <a:gd name="connsiteY18" fmla="*/ 248012 h 406063"/>
                <a:gd name="connsiteX19" fmla="*/ 339630 w 378194"/>
                <a:gd name="connsiteY19" fmla="*/ 223515 h 406063"/>
                <a:gd name="connsiteX20" fmla="*/ 339630 w 378194"/>
                <a:gd name="connsiteY20" fmla="*/ 217876 h 406063"/>
                <a:gd name="connsiteX21" fmla="*/ 350004 w 378194"/>
                <a:gd name="connsiteY21" fmla="*/ 198025 h 406063"/>
                <a:gd name="connsiteX22" fmla="*/ 378194 w 378194"/>
                <a:gd name="connsiteY22" fmla="*/ 152233 h 406063"/>
                <a:gd name="connsiteX23" fmla="*/ 290579 w 378194"/>
                <a:gd name="connsiteY23" fmla="*/ 152233 h 406063"/>
                <a:gd name="connsiteX24" fmla="*/ 290579 w 378194"/>
                <a:gd name="connsiteY24" fmla="*/ 129681 h 406063"/>
                <a:gd name="connsiteX25" fmla="*/ 307493 w 378194"/>
                <a:gd name="connsiteY25" fmla="*/ 129681 h 406063"/>
                <a:gd name="connsiteX26" fmla="*/ 339630 w 378194"/>
                <a:gd name="connsiteY26" fmla="*/ 105144 h 406063"/>
                <a:gd name="connsiteX27" fmla="*/ 339630 w 378194"/>
                <a:gd name="connsiteY27" fmla="*/ 99506 h 406063"/>
                <a:gd name="connsiteX28" fmla="*/ 350004 w 378194"/>
                <a:gd name="connsiteY28" fmla="*/ 79654 h 406063"/>
                <a:gd name="connsiteX29" fmla="*/ 378194 w 378194"/>
                <a:gd name="connsiteY29" fmla="*/ 33862 h 406063"/>
                <a:gd name="connsiteX30" fmla="*/ 290579 w 378194"/>
                <a:gd name="connsiteY30" fmla="*/ 33862 h 406063"/>
                <a:gd name="connsiteX31" fmla="*/ 290579 w 378194"/>
                <a:gd name="connsiteY31" fmla="*/ 22552 h 406063"/>
                <a:gd name="connsiteX32" fmla="*/ 268027 w 378194"/>
                <a:gd name="connsiteY32" fmla="*/ 0 h 406063"/>
                <a:gd name="connsiteX33" fmla="*/ 110162 w 378194"/>
                <a:gd name="connsiteY33" fmla="*/ 0 h 406063"/>
                <a:gd name="connsiteX34" fmla="*/ 87610 w 378194"/>
                <a:gd name="connsiteY34" fmla="*/ 22552 h 406063"/>
                <a:gd name="connsiteX35" fmla="*/ 87610 w 378194"/>
                <a:gd name="connsiteY35" fmla="*/ 33828 h 406063"/>
                <a:gd name="connsiteX36" fmla="*/ 0 w 378194"/>
                <a:gd name="connsiteY36" fmla="*/ 33828 h 406063"/>
                <a:gd name="connsiteX37" fmla="*/ 28190 w 378194"/>
                <a:gd name="connsiteY37" fmla="*/ 79620 h 406063"/>
                <a:gd name="connsiteX38" fmla="*/ 38564 w 378194"/>
                <a:gd name="connsiteY38" fmla="*/ 99472 h 406063"/>
                <a:gd name="connsiteX39" fmla="*/ 38564 w 378194"/>
                <a:gd name="connsiteY39" fmla="*/ 105110 h 406063"/>
                <a:gd name="connsiteX40" fmla="*/ 70695 w 378194"/>
                <a:gd name="connsiteY40" fmla="*/ 129675 h 406063"/>
                <a:gd name="connsiteX41" fmla="*/ 87610 w 378194"/>
                <a:gd name="connsiteY41" fmla="*/ 129675 h 406063"/>
                <a:gd name="connsiteX42" fmla="*/ 87610 w 378194"/>
                <a:gd name="connsiteY42" fmla="*/ 152227 h 406063"/>
                <a:gd name="connsiteX43" fmla="*/ 0 w 378194"/>
                <a:gd name="connsiteY43" fmla="*/ 152227 h 406063"/>
                <a:gd name="connsiteX44" fmla="*/ 28190 w 378194"/>
                <a:gd name="connsiteY44" fmla="*/ 198019 h 406063"/>
                <a:gd name="connsiteX45" fmla="*/ 38564 w 378194"/>
                <a:gd name="connsiteY45" fmla="*/ 217871 h 406063"/>
                <a:gd name="connsiteX46" fmla="*/ 38564 w 378194"/>
                <a:gd name="connsiteY46" fmla="*/ 223509 h 406063"/>
                <a:gd name="connsiteX47" fmla="*/ 70701 w 378194"/>
                <a:gd name="connsiteY47" fmla="*/ 248006 h 406063"/>
                <a:gd name="connsiteX48" fmla="*/ 87615 w 378194"/>
                <a:gd name="connsiteY48" fmla="*/ 248006 h 406063"/>
                <a:gd name="connsiteX49" fmla="*/ 87615 w 378194"/>
                <a:gd name="connsiteY49" fmla="*/ 270654 h 406063"/>
                <a:gd name="connsiteX50" fmla="*/ 70695 w 378194"/>
                <a:gd name="connsiteY50" fmla="*/ 355135 h 406063"/>
                <a:gd name="connsiteX51" fmla="*/ 49835 w 378194"/>
                <a:gd name="connsiteY51" fmla="*/ 341276 h 406063"/>
                <a:gd name="connsiteX52" fmla="*/ 49835 w 378194"/>
                <a:gd name="connsiteY52" fmla="*/ 335903 h 406063"/>
                <a:gd name="connsiteX53" fmla="*/ 32357 w 378194"/>
                <a:gd name="connsiteY53" fmla="*/ 305965 h 406063"/>
                <a:gd name="connsiteX54" fmla="*/ 13751 w 378194"/>
                <a:gd name="connsiteY54" fmla="*/ 281936 h 406063"/>
                <a:gd name="connsiteX55" fmla="*/ 87610 w 378194"/>
                <a:gd name="connsiteY55" fmla="*/ 281936 h 406063"/>
                <a:gd name="connsiteX56" fmla="*/ 87610 w 378194"/>
                <a:gd name="connsiteY56" fmla="*/ 355135 h 406063"/>
                <a:gd name="connsiteX57" fmla="*/ 290579 w 378194"/>
                <a:gd name="connsiteY57" fmla="*/ 281936 h 406063"/>
                <a:gd name="connsiteX58" fmla="*/ 364437 w 378194"/>
                <a:gd name="connsiteY58" fmla="*/ 281936 h 406063"/>
                <a:gd name="connsiteX59" fmla="*/ 345798 w 378194"/>
                <a:gd name="connsiteY59" fmla="*/ 305982 h 406063"/>
                <a:gd name="connsiteX60" fmla="*/ 328320 w 378194"/>
                <a:gd name="connsiteY60" fmla="*/ 335903 h 406063"/>
                <a:gd name="connsiteX61" fmla="*/ 328320 w 378194"/>
                <a:gd name="connsiteY61" fmla="*/ 341276 h 406063"/>
                <a:gd name="connsiteX62" fmla="*/ 307459 w 378194"/>
                <a:gd name="connsiteY62" fmla="*/ 355135 h 406063"/>
                <a:gd name="connsiteX63" fmla="*/ 290579 w 378194"/>
                <a:gd name="connsiteY63" fmla="*/ 355135 h 406063"/>
                <a:gd name="connsiteX64" fmla="*/ 364477 w 378194"/>
                <a:gd name="connsiteY64" fmla="*/ 163503 h 406063"/>
                <a:gd name="connsiteX65" fmla="*/ 345838 w 378194"/>
                <a:gd name="connsiteY65" fmla="*/ 187549 h 406063"/>
                <a:gd name="connsiteX66" fmla="*/ 328360 w 378194"/>
                <a:gd name="connsiteY66" fmla="*/ 217471 h 406063"/>
                <a:gd name="connsiteX67" fmla="*/ 328360 w 378194"/>
                <a:gd name="connsiteY67" fmla="*/ 222844 h 406063"/>
                <a:gd name="connsiteX68" fmla="*/ 307499 w 378194"/>
                <a:gd name="connsiteY68" fmla="*/ 236736 h 406063"/>
                <a:gd name="connsiteX69" fmla="*/ 290579 w 378194"/>
                <a:gd name="connsiteY69" fmla="*/ 236736 h 406063"/>
                <a:gd name="connsiteX70" fmla="*/ 290579 w 378194"/>
                <a:gd name="connsiteY70" fmla="*/ 163503 h 406063"/>
                <a:gd name="connsiteX71" fmla="*/ 364477 w 378194"/>
                <a:gd name="connsiteY71" fmla="*/ 45133 h 406063"/>
                <a:gd name="connsiteX72" fmla="*/ 345815 w 378194"/>
                <a:gd name="connsiteY72" fmla="*/ 69179 h 406063"/>
                <a:gd name="connsiteX73" fmla="*/ 328337 w 378194"/>
                <a:gd name="connsiteY73" fmla="*/ 99100 h 406063"/>
                <a:gd name="connsiteX74" fmla="*/ 328337 w 378194"/>
                <a:gd name="connsiteY74" fmla="*/ 104479 h 406063"/>
                <a:gd name="connsiteX75" fmla="*/ 307493 w 378194"/>
                <a:gd name="connsiteY75" fmla="*/ 118399 h 406063"/>
                <a:gd name="connsiteX76" fmla="*/ 290579 w 378194"/>
                <a:gd name="connsiteY76" fmla="*/ 118399 h 406063"/>
                <a:gd name="connsiteX77" fmla="*/ 290579 w 378194"/>
                <a:gd name="connsiteY77" fmla="*/ 45133 h 406063"/>
                <a:gd name="connsiteX78" fmla="*/ 98886 w 378194"/>
                <a:gd name="connsiteY78" fmla="*/ 22552 h 406063"/>
                <a:gd name="connsiteX79" fmla="*/ 110162 w 378194"/>
                <a:gd name="connsiteY79" fmla="*/ 11276 h 406063"/>
                <a:gd name="connsiteX80" fmla="*/ 268027 w 378194"/>
                <a:gd name="connsiteY80" fmla="*/ 11276 h 406063"/>
                <a:gd name="connsiteX81" fmla="*/ 279303 w 378194"/>
                <a:gd name="connsiteY81" fmla="*/ 22552 h 406063"/>
                <a:gd name="connsiteX82" fmla="*/ 279303 w 378194"/>
                <a:gd name="connsiteY82" fmla="*/ 383511 h 406063"/>
                <a:gd name="connsiteX83" fmla="*/ 268027 w 378194"/>
                <a:gd name="connsiteY83" fmla="*/ 394787 h 406063"/>
                <a:gd name="connsiteX84" fmla="*/ 110162 w 378194"/>
                <a:gd name="connsiteY84" fmla="*/ 394787 h 406063"/>
                <a:gd name="connsiteX85" fmla="*/ 98886 w 378194"/>
                <a:gd name="connsiteY85" fmla="*/ 383511 h 406063"/>
                <a:gd name="connsiteX86" fmla="*/ 70695 w 378194"/>
                <a:gd name="connsiteY86" fmla="*/ 118399 h 406063"/>
                <a:gd name="connsiteX87" fmla="*/ 49835 w 378194"/>
                <a:gd name="connsiteY87" fmla="*/ 104479 h 406063"/>
                <a:gd name="connsiteX88" fmla="*/ 49835 w 378194"/>
                <a:gd name="connsiteY88" fmla="*/ 99100 h 406063"/>
                <a:gd name="connsiteX89" fmla="*/ 32357 w 378194"/>
                <a:gd name="connsiteY89" fmla="*/ 69167 h 406063"/>
                <a:gd name="connsiteX90" fmla="*/ 13751 w 378194"/>
                <a:gd name="connsiteY90" fmla="*/ 45133 h 406063"/>
                <a:gd name="connsiteX91" fmla="*/ 87610 w 378194"/>
                <a:gd name="connsiteY91" fmla="*/ 45133 h 406063"/>
                <a:gd name="connsiteX92" fmla="*/ 87610 w 378194"/>
                <a:gd name="connsiteY92" fmla="*/ 118399 h 406063"/>
                <a:gd name="connsiteX93" fmla="*/ 70695 w 378194"/>
                <a:gd name="connsiteY93" fmla="*/ 236736 h 406063"/>
                <a:gd name="connsiteX94" fmla="*/ 49835 w 378194"/>
                <a:gd name="connsiteY94" fmla="*/ 222849 h 406063"/>
                <a:gd name="connsiteX95" fmla="*/ 49835 w 378194"/>
                <a:gd name="connsiteY95" fmla="*/ 217476 h 406063"/>
                <a:gd name="connsiteX96" fmla="*/ 32357 w 378194"/>
                <a:gd name="connsiteY96" fmla="*/ 187533 h 406063"/>
                <a:gd name="connsiteX97" fmla="*/ 13751 w 378194"/>
                <a:gd name="connsiteY97" fmla="*/ 163503 h 406063"/>
                <a:gd name="connsiteX98" fmla="*/ 87610 w 378194"/>
                <a:gd name="connsiteY98" fmla="*/ 163503 h 406063"/>
                <a:gd name="connsiteX99" fmla="*/ 87610 w 378194"/>
                <a:gd name="connsiteY99" fmla="*/ 236736 h 40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78194" h="406063">
                  <a:moveTo>
                    <a:pt x="0" y="270660"/>
                  </a:moveTo>
                  <a:cubicBezTo>
                    <a:pt x="0" y="270660"/>
                    <a:pt x="2537" y="306304"/>
                    <a:pt x="28190" y="316452"/>
                  </a:cubicBezTo>
                  <a:cubicBezTo>
                    <a:pt x="36647" y="319835"/>
                    <a:pt x="38339" y="329933"/>
                    <a:pt x="38564" y="336304"/>
                  </a:cubicBezTo>
                  <a:lnTo>
                    <a:pt x="38564" y="341942"/>
                  </a:lnTo>
                  <a:cubicBezTo>
                    <a:pt x="40188" y="357429"/>
                    <a:pt x="53787" y="366411"/>
                    <a:pt x="70701" y="366411"/>
                  </a:cubicBezTo>
                  <a:lnTo>
                    <a:pt x="87615" y="366411"/>
                  </a:lnTo>
                  <a:lnTo>
                    <a:pt x="87615" y="383511"/>
                  </a:lnTo>
                  <a:cubicBezTo>
                    <a:pt x="87615" y="395966"/>
                    <a:pt x="97712" y="406063"/>
                    <a:pt x="110167" y="406063"/>
                  </a:cubicBezTo>
                  <a:lnTo>
                    <a:pt x="268027" y="406063"/>
                  </a:lnTo>
                  <a:cubicBezTo>
                    <a:pt x="280482" y="406063"/>
                    <a:pt x="290579" y="395966"/>
                    <a:pt x="290579" y="383511"/>
                  </a:cubicBezTo>
                  <a:lnTo>
                    <a:pt x="290579" y="366411"/>
                  </a:lnTo>
                  <a:lnTo>
                    <a:pt x="307493" y="366411"/>
                  </a:lnTo>
                  <a:cubicBezTo>
                    <a:pt x="324407" y="366411"/>
                    <a:pt x="338023" y="357429"/>
                    <a:pt x="339630" y="341942"/>
                  </a:cubicBezTo>
                  <a:lnTo>
                    <a:pt x="339630" y="336304"/>
                  </a:lnTo>
                  <a:cubicBezTo>
                    <a:pt x="339856" y="329933"/>
                    <a:pt x="341547" y="319835"/>
                    <a:pt x="350004" y="316452"/>
                  </a:cubicBezTo>
                  <a:cubicBezTo>
                    <a:pt x="375657" y="306304"/>
                    <a:pt x="378194" y="270660"/>
                    <a:pt x="378194" y="270660"/>
                  </a:cubicBezTo>
                  <a:lnTo>
                    <a:pt x="290579" y="270660"/>
                  </a:lnTo>
                  <a:lnTo>
                    <a:pt x="290579" y="248012"/>
                  </a:lnTo>
                  <a:lnTo>
                    <a:pt x="307493" y="248012"/>
                  </a:lnTo>
                  <a:cubicBezTo>
                    <a:pt x="324407" y="248012"/>
                    <a:pt x="338023" y="238991"/>
                    <a:pt x="339630" y="223515"/>
                  </a:cubicBezTo>
                  <a:lnTo>
                    <a:pt x="339630" y="217876"/>
                  </a:lnTo>
                  <a:cubicBezTo>
                    <a:pt x="339856" y="211506"/>
                    <a:pt x="341547" y="201408"/>
                    <a:pt x="350004" y="198025"/>
                  </a:cubicBezTo>
                  <a:cubicBezTo>
                    <a:pt x="375657" y="187876"/>
                    <a:pt x="378194" y="152233"/>
                    <a:pt x="378194" y="152233"/>
                  </a:cubicBezTo>
                  <a:lnTo>
                    <a:pt x="290579" y="152233"/>
                  </a:lnTo>
                  <a:lnTo>
                    <a:pt x="290579" y="129681"/>
                  </a:lnTo>
                  <a:lnTo>
                    <a:pt x="307493" y="129681"/>
                  </a:lnTo>
                  <a:cubicBezTo>
                    <a:pt x="324407" y="129681"/>
                    <a:pt x="338023" y="120660"/>
                    <a:pt x="339630" y="105144"/>
                  </a:cubicBezTo>
                  <a:lnTo>
                    <a:pt x="339630" y="99506"/>
                  </a:lnTo>
                  <a:cubicBezTo>
                    <a:pt x="339856" y="93135"/>
                    <a:pt x="341547" y="83043"/>
                    <a:pt x="350004" y="79654"/>
                  </a:cubicBezTo>
                  <a:cubicBezTo>
                    <a:pt x="375657" y="69506"/>
                    <a:pt x="378194" y="33862"/>
                    <a:pt x="378194" y="33862"/>
                  </a:cubicBezTo>
                  <a:lnTo>
                    <a:pt x="290579" y="33862"/>
                  </a:lnTo>
                  <a:lnTo>
                    <a:pt x="290579" y="22552"/>
                  </a:lnTo>
                  <a:cubicBezTo>
                    <a:pt x="290579" y="10097"/>
                    <a:pt x="280482" y="0"/>
                    <a:pt x="268027" y="0"/>
                  </a:cubicBezTo>
                  <a:lnTo>
                    <a:pt x="110162" y="0"/>
                  </a:lnTo>
                  <a:cubicBezTo>
                    <a:pt x="97707" y="0"/>
                    <a:pt x="87610" y="10097"/>
                    <a:pt x="87610" y="22552"/>
                  </a:cubicBezTo>
                  <a:lnTo>
                    <a:pt x="87610" y="33828"/>
                  </a:lnTo>
                  <a:lnTo>
                    <a:pt x="0" y="33828"/>
                  </a:lnTo>
                  <a:cubicBezTo>
                    <a:pt x="0" y="33828"/>
                    <a:pt x="2537" y="69472"/>
                    <a:pt x="28190" y="79620"/>
                  </a:cubicBezTo>
                  <a:cubicBezTo>
                    <a:pt x="36647" y="83003"/>
                    <a:pt x="38339" y="93101"/>
                    <a:pt x="38564" y="99472"/>
                  </a:cubicBezTo>
                  <a:lnTo>
                    <a:pt x="38564" y="105110"/>
                  </a:lnTo>
                  <a:cubicBezTo>
                    <a:pt x="40188" y="120654"/>
                    <a:pt x="53781" y="129675"/>
                    <a:pt x="70695" y="129675"/>
                  </a:cubicBezTo>
                  <a:lnTo>
                    <a:pt x="87610" y="129675"/>
                  </a:lnTo>
                  <a:lnTo>
                    <a:pt x="87610" y="152227"/>
                  </a:lnTo>
                  <a:lnTo>
                    <a:pt x="0" y="152227"/>
                  </a:lnTo>
                  <a:cubicBezTo>
                    <a:pt x="0" y="152227"/>
                    <a:pt x="2537" y="187871"/>
                    <a:pt x="28190" y="198019"/>
                  </a:cubicBezTo>
                  <a:cubicBezTo>
                    <a:pt x="36647" y="201402"/>
                    <a:pt x="38339" y="211500"/>
                    <a:pt x="38564" y="217871"/>
                  </a:cubicBezTo>
                  <a:lnTo>
                    <a:pt x="38564" y="223509"/>
                  </a:lnTo>
                  <a:cubicBezTo>
                    <a:pt x="40188" y="238991"/>
                    <a:pt x="53787" y="248006"/>
                    <a:pt x="70701" y="248006"/>
                  </a:cubicBezTo>
                  <a:lnTo>
                    <a:pt x="87615" y="248006"/>
                  </a:lnTo>
                  <a:lnTo>
                    <a:pt x="87615" y="270654"/>
                  </a:lnTo>
                  <a:close/>
                  <a:moveTo>
                    <a:pt x="70695" y="355135"/>
                  </a:moveTo>
                  <a:cubicBezTo>
                    <a:pt x="61466" y="355135"/>
                    <a:pt x="51233" y="351481"/>
                    <a:pt x="49835" y="341276"/>
                  </a:cubicBezTo>
                  <a:lnTo>
                    <a:pt x="49835" y="335903"/>
                  </a:lnTo>
                  <a:cubicBezTo>
                    <a:pt x="49305" y="320900"/>
                    <a:pt x="43103" y="310273"/>
                    <a:pt x="32357" y="305965"/>
                  </a:cubicBezTo>
                  <a:cubicBezTo>
                    <a:pt x="21735" y="301765"/>
                    <a:pt x="16379" y="290743"/>
                    <a:pt x="13751" y="281936"/>
                  </a:cubicBezTo>
                  <a:lnTo>
                    <a:pt x="87610" y="281936"/>
                  </a:lnTo>
                  <a:lnTo>
                    <a:pt x="87610" y="355135"/>
                  </a:lnTo>
                  <a:close/>
                  <a:moveTo>
                    <a:pt x="290579" y="281936"/>
                  </a:moveTo>
                  <a:lnTo>
                    <a:pt x="364437" y="281936"/>
                  </a:lnTo>
                  <a:cubicBezTo>
                    <a:pt x="361771" y="290726"/>
                    <a:pt x="356392" y="301793"/>
                    <a:pt x="345798" y="305982"/>
                  </a:cubicBezTo>
                  <a:cubicBezTo>
                    <a:pt x="335086" y="310273"/>
                    <a:pt x="328884" y="320900"/>
                    <a:pt x="328320" y="335903"/>
                  </a:cubicBezTo>
                  <a:lnTo>
                    <a:pt x="328320" y="341276"/>
                  </a:lnTo>
                  <a:cubicBezTo>
                    <a:pt x="326927" y="351487"/>
                    <a:pt x="316678" y="355135"/>
                    <a:pt x="307459" y="355135"/>
                  </a:cubicBezTo>
                  <a:lnTo>
                    <a:pt x="290579" y="355135"/>
                  </a:lnTo>
                  <a:close/>
                  <a:moveTo>
                    <a:pt x="364477" y="163503"/>
                  </a:moveTo>
                  <a:cubicBezTo>
                    <a:pt x="361810" y="172293"/>
                    <a:pt x="356431" y="183360"/>
                    <a:pt x="345838" y="187549"/>
                  </a:cubicBezTo>
                  <a:cubicBezTo>
                    <a:pt x="335125" y="191840"/>
                    <a:pt x="328923" y="202468"/>
                    <a:pt x="328360" y="217471"/>
                  </a:cubicBezTo>
                  <a:lnTo>
                    <a:pt x="328360" y="222844"/>
                  </a:lnTo>
                  <a:cubicBezTo>
                    <a:pt x="326967" y="233077"/>
                    <a:pt x="316717" y="236736"/>
                    <a:pt x="307499" y="236736"/>
                  </a:cubicBezTo>
                  <a:lnTo>
                    <a:pt x="290579" y="236736"/>
                  </a:lnTo>
                  <a:lnTo>
                    <a:pt x="290579" y="163503"/>
                  </a:lnTo>
                  <a:close/>
                  <a:moveTo>
                    <a:pt x="364477" y="45133"/>
                  </a:moveTo>
                  <a:cubicBezTo>
                    <a:pt x="361821" y="53917"/>
                    <a:pt x="356454" y="64973"/>
                    <a:pt x="345815" y="69179"/>
                  </a:cubicBezTo>
                  <a:cubicBezTo>
                    <a:pt x="335103" y="73469"/>
                    <a:pt x="328901" y="84097"/>
                    <a:pt x="328337" y="99100"/>
                  </a:cubicBezTo>
                  <a:lnTo>
                    <a:pt x="328337" y="104479"/>
                  </a:lnTo>
                  <a:cubicBezTo>
                    <a:pt x="326984" y="114729"/>
                    <a:pt x="316734" y="118399"/>
                    <a:pt x="307493" y="118399"/>
                  </a:cubicBezTo>
                  <a:lnTo>
                    <a:pt x="290579" y="118399"/>
                  </a:lnTo>
                  <a:lnTo>
                    <a:pt x="290579" y="45133"/>
                  </a:lnTo>
                  <a:close/>
                  <a:moveTo>
                    <a:pt x="98886" y="22552"/>
                  </a:moveTo>
                  <a:cubicBezTo>
                    <a:pt x="98886" y="16324"/>
                    <a:pt x="103934" y="11276"/>
                    <a:pt x="110162" y="11276"/>
                  </a:cubicBezTo>
                  <a:lnTo>
                    <a:pt x="268027" y="11276"/>
                  </a:lnTo>
                  <a:cubicBezTo>
                    <a:pt x="274255" y="11276"/>
                    <a:pt x="279303" y="16324"/>
                    <a:pt x="279303" y="22552"/>
                  </a:cubicBezTo>
                  <a:lnTo>
                    <a:pt x="279303" y="383511"/>
                  </a:lnTo>
                  <a:cubicBezTo>
                    <a:pt x="279303" y="389739"/>
                    <a:pt x="274255" y="394787"/>
                    <a:pt x="268027" y="394787"/>
                  </a:cubicBezTo>
                  <a:lnTo>
                    <a:pt x="110162" y="394787"/>
                  </a:lnTo>
                  <a:cubicBezTo>
                    <a:pt x="103934" y="394787"/>
                    <a:pt x="98886" y="389739"/>
                    <a:pt x="98886" y="383511"/>
                  </a:cubicBezTo>
                  <a:close/>
                  <a:moveTo>
                    <a:pt x="70695" y="118399"/>
                  </a:moveTo>
                  <a:cubicBezTo>
                    <a:pt x="61472" y="118399"/>
                    <a:pt x="51233" y="114729"/>
                    <a:pt x="49835" y="104479"/>
                  </a:cubicBezTo>
                  <a:lnTo>
                    <a:pt x="49835" y="99100"/>
                  </a:lnTo>
                  <a:cubicBezTo>
                    <a:pt x="49305" y="84103"/>
                    <a:pt x="43103" y="73475"/>
                    <a:pt x="32357" y="69167"/>
                  </a:cubicBezTo>
                  <a:cubicBezTo>
                    <a:pt x="21735" y="64962"/>
                    <a:pt x="16379" y="53911"/>
                    <a:pt x="13751" y="45133"/>
                  </a:cubicBezTo>
                  <a:lnTo>
                    <a:pt x="87610" y="45133"/>
                  </a:lnTo>
                  <a:lnTo>
                    <a:pt x="87610" y="118399"/>
                  </a:lnTo>
                  <a:close/>
                  <a:moveTo>
                    <a:pt x="70695" y="236736"/>
                  </a:moveTo>
                  <a:cubicBezTo>
                    <a:pt x="61466" y="236736"/>
                    <a:pt x="51233" y="233077"/>
                    <a:pt x="49835" y="222849"/>
                  </a:cubicBezTo>
                  <a:lnTo>
                    <a:pt x="49835" y="217476"/>
                  </a:lnTo>
                  <a:cubicBezTo>
                    <a:pt x="49305" y="202468"/>
                    <a:pt x="43103" y="191846"/>
                    <a:pt x="32357" y="187533"/>
                  </a:cubicBezTo>
                  <a:cubicBezTo>
                    <a:pt x="21735" y="183332"/>
                    <a:pt x="16379" y="172310"/>
                    <a:pt x="13751" y="163503"/>
                  </a:cubicBezTo>
                  <a:lnTo>
                    <a:pt x="87610" y="163503"/>
                  </a:lnTo>
                  <a:lnTo>
                    <a:pt x="87610" y="236736"/>
                  </a:lnTo>
                  <a:close/>
                </a:path>
              </a:pathLst>
            </a:custGeom>
            <a:solidFill>
              <a:srgbClr val="000000"/>
            </a:solidFill>
            <a:ln w="5556" cap="flat">
              <a:noFill/>
              <a:prstDash val="solid"/>
              <a:miter/>
            </a:ln>
          </p:spPr>
          <p:txBody>
            <a:bodyPr rtlCol="0" anchor="ctr"/>
            <a:lstStyle/>
            <a:p>
              <a:endParaRPr lang="en-US"/>
            </a:p>
          </p:txBody>
        </p:sp>
        <p:sp>
          <p:nvSpPr>
            <p:cNvPr id="2073" name="Oval 2072">
              <a:extLst>
                <a:ext uri="{FF2B5EF4-FFF2-40B4-BE49-F238E27FC236}">
                  <a16:creationId xmlns:a16="http://schemas.microsoft.com/office/drawing/2014/main" id="{ADC097CF-55CF-B622-59B0-DF82D6DE1C38}"/>
                </a:ext>
              </a:extLst>
            </p:cNvPr>
            <p:cNvSpPr>
              <a:spLocks noChangeAspect="1"/>
            </p:cNvSpPr>
            <p:nvPr/>
          </p:nvSpPr>
          <p:spPr>
            <a:xfrm>
              <a:off x="5237685" y="2933899"/>
              <a:ext cx="121250" cy="118872"/>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74" name="Straight Connector 2073">
              <a:extLst>
                <a:ext uri="{FF2B5EF4-FFF2-40B4-BE49-F238E27FC236}">
                  <a16:creationId xmlns:a16="http://schemas.microsoft.com/office/drawing/2014/main" id="{EAF40DB1-F98D-A858-742E-C355E63B16AD}"/>
                </a:ext>
              </a:extLst>
            </p:cNvPr>
            <p:cNvCxnSpPr>
              <a:cxnSpLocks/>
            </p:cNvCxnSpPr>
            <p:nvPr/>
          </p:nvCxnSpPr>
          <p:spPr>
            <a:xfrm>
              <a:off x="5840780" y="3151943"/>
              <a:ext cx="0" cy="502920"/>
            </a:xfrm>
            <a:prstGeom prst="line">
              <a:avLst/>
            </a:prstGeom>
            <a:ln w="28575">
              <a:solidFill>
                <a:schemeClr val="bg1"/>
              </a:solidFill>
            </a:ln>
          </p:spPr>
          <p:style>
            <a:lnRef idx="3">
              <a:schemeClr val="accent1"/>
            </a:lnRef>
            <a:fillRef idx="0">
              <a:schemeClr val="accent1"/>
            </a:fillRef>
            <a:effectRef idx="2">
              <a:schemeClr val="accent1"/>
            </a:effectRef>
            <a:fontRef idx="minor">
              <a:schemeClr val="tx1"/>
            </a:fontRef>
          </p:style>
        </p:cxnSp>
        <p:cxnSp>
          <p:nvCxnSpPr>
            <p:cNvPr id="2075" name="Straight Connector 2074">
              <a:extLst>
                <a:ext uri="{FF2B5EF4-FFF2-40B4-BE49-F238E27FC236}">
                  <a16:creationId xmlns:a16="http://schemas.microsoft.com/office/drawing/2014/main" id="{DE88CA17-4491-5326-FC94-63AAED2BA2C0}"/>
                </a:ext>
              </a:extLst>
            </p:cNvPr>
            <p:cNvCxnSpPr>
              <a:cxnSpLocks/>
            </p:cNvCxnSpPr>
            <p:nvPr/>
          </p:nvCxnSpPr>
          <p:spPr>
            <a:xfrm>
              <a:off x="6097106" y="3162493"/>
              <a:ext cx="0" cy="502920"/>
            </a:xfrm>
            <a:prstGeom prst="line">
              <a:avLst/>
            </a:prstGeom>
            <a:ln w="28575">
              <a:solidFill>
                <a:schemeClr val="bg1"/>
              </a:solidFill>
            </a:ln>
          </p:spPr>
          <p:style>
            <a:lnRef idx="3">
              <a:schemeClr val="accent1"/>
            </a:lnRef>
            <a:fillRef idx="0">
              <a:schemeClr val="accent1"/>
            </a:fillRef>
            <a:effectRef idx="2">
              <a:schemeClr val="accent1"/>
            </a:effectRef>
            <a:fontRef idx="minor">
              <a:schemeClr val="tx1"/>
            </a:fontRef>
          </p:style>
        </p:cxnSp>
        <p:cxnSp>
          <p:nvCxnSpPr>
            <p:cNvPr id="2076" name="Straight Connector 2075">
              <a:extLst>
                <a:ext uri="{FF2B5EF4-FFF2-40B4-BE49-F238E27FC236}">
                  <a16:creationId xmlns:a16="http://schemas.microsoft.com/office/drawing/2014/main" id="{697A862F-EF28-A3A4-EB75-AEED1BF11067}"/>
                </a:ext>
              </a:extLst>
            </p:cNvPr>
            <p:cNvCxnSpPr>
              <a:cxnSpLocks/>
            </p:cNvCxnSpPr>
            <p:nvPr/>
          </p:nvCxnSpPr>
          <p:spPr>
            <a:xfrm>
              <a:off x="5959937" y="3158827"/>
              <a:ext cx="0" cy="502920"/>
            </a:xfrm>
            <a:prstGeom prst="line">
              <a:avLst/>
            </a:prstGeom>
            <a:ln w="28575">
              <a:solidFill>
                <a:schemeClr val="bg1"/>
              </a:solidFill>
            </a:ln>
          </p:spPr>
          <p:style>
            <a:lnRef idx="3">
              <a:schemeClr val="accent1"/>
            </a:lnRef>
            <a:fillRef idx="0">
              <a:schemeClr val="accent1"/>
            </a:fillRef>
            <a:effectRef idx="2">
              <a:schemeClr val="accent1"/>
            </a:effectRef>
            <a:fontRef idx="minor">
              <a:schemeClr val="tx1"/>
            </a:fontRef>
          </p:style>
        </p:cxnSp>
        <p:pic>
          <p:nvPicPr>
            <p:cNvPr id="2077" name="Graphic 2076" descr="Walk with solid fill">
              <a:extLst>
                <a:ext uri="{FF2B5EF4-FFF2-40B4-BE49-F238E27FC236}">
                  <a16:creationId xmlns:a16="http://schemas.microsoft.com/office/drawing/2014/main" id="{4017D3C5-A09F-4A36-A7D1-A2CE08C0D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86936" y="3006064"/>
              <a:ext cx="352489" cy="352489"/>
            </a:xfrm>
            <a:prstGeom prst="rect">
              <a:avLst/>
            </a:prstGeom>
          </p:spPr>
        </p:pic>
      </p:grpSp>
      <p:grpSp>
        <p:nvGrpSpPr>
          <p:cNvPr id="2159" name="Group 2158">
            <a:extLst>
              <a:ext uri="{FF2B5EF4-FFF2-40B4-BE49-F238E27FC236}">
                <a16:creationId xmlns:a16="http://schemas.microsoft.com/office/drawing/2014/main" id="{4FB2A7DE-AC8D-DA48-F4E5-A631271B1E20}"/>
              </a:ext>
            </a:extLst>
          </p:cNvPr>
          <p:cNvGrpSpPr/>
          <p:nvPr/>
        </p:nvGrpSpPr>
        <p:grpSpPr>
          <a:xfrm>
            <a:off x="8458199" y="1844673"/>
            <a:ext cx="2362201" cy="1824859"/>
            <a:chOff x="8458199" y="1844673"/>
            <a:chExt cx="2362201" cy="1824859"/>
          </a:xfrm>
        </p:grpSpPr>
        <p:grpSp>
          <p:nvGrpSpPr>
            <p:cNvPr id="2108" name="Group 2107">
              <a:extLst>
                <a:ext uri="{FF2B5EF4-FFF2-40B4-BE49-F238E27FC236}">
                  <a16:creationId xmlns:a16="http://schemas.microsoft.com/office/drawing/2014/main" id="{C8F1B784-0A82-6DF3-DD21-654D23394D3A}"/>
                </a:ext>
              </a:extLst>
            </p:cNvPr>
            <p:cNvGrpSpPr/>
            <p:nvPr/>
          </p:nvGrpSpPr>
          <p:grpSpPr>
            <a:xfrm>
              <a:off x="8823959" y="1844673"/>
              <a:ext cx="483868" cy="1382329"/>
              <a:chOff x="8086158" y="3280189"/>
              <a:chExt cx="483868" cy="3387658"/>
            </a:xfrm>
          </p:grpSpPr>
          <p:sp>
            <p:nvSpPr>
              <p:cNvPr id="2109" name="object 7">
                <a:extLst>
                  <a:ext uri="{FF2B5EF4-FFF2-40B4-BE49-F238E27FC236}">
                    <a16:creationId xmlns:a16="http://schemas.microsoft.com/office/drawing/2014/main" id="{8B765799-B224-0ECD-9EE7-709875ACAE27}"/>
                  </a:ext>
                </a:extLst>
              </p:cNvPr>
              <p:cNvSpPr/>
              <p:nvPr/>
            </p:nvSpPr>
            <p:spPr>
              <a:xfrm rot="16200000">
                <a:off x="6637754" y="4732528"/>
                <a:ext cx="3377879" cy="473202"/>
              </a:xfrm>
              <a:custGeom>
                <a:avLst/>
                <a:gdLst/>
                <a:ahLst/>
                <a:cxnLst/>
                <a:rect l="l" t="t" r="r" b="b"/>
                <a:pathLst>
                  <a:path w="5131435" h="960120">
                    <a:moveTo>
                      <a:pt x="5131308" y="0"/>
                    </a:moveTo>
                    <a:lnTo>
                      <a:pt x="0" y="0"/>
                    </a:lnTo>
                    <a:lnTo>
                      <a:pt x="0" y="960120"/>
                    </a:lnTo>
                    <a:lnTo>
                      <a:pt x="5131308" y="960120"/>
                    </a:lnTo>
                    <a:lnTo>
                      <a:pt x="5131308" y="0"/>
                    </a:lnTo>
                    <a:close/>
                  </a:path>
                </a:pathLst>
              </a:custGeom>
              <a:solidFill>
                <a:srgbClr val="D9D9D9">
                  <a:alpha val="25097"/>
                </a:srgbClr>
              </a:solidFill>
            </p:spPr>
            <p:txBody>
              <a:bodyPr wrap="square" lIns="0" tIns="0" rIns="0" bIns="0" rtlCol="0"/>
              <a:lstStyle/>
              <a:p>
                <a:endParaRPr/>
              </a:p>
            </p:txBody>
          </p:sp>
          <p:sp>
            <p:nvSpPr>
              <p:cNvPr id="2110" name="object 9">
                <a:extLst>
                  <a:ext uri="{FF2B5EF4-FFF2-40B4-BE49-F238E27FC236}">
                    <a16:creationId xmlns:a16="http://schemas.microsoft.com/office/drawing/2014/main" id="{061027F1-096B-4F26-E687-ED7FAF48C9D3}"/>
                  </a:ext>
                </a:extLst>
              </p:cNvPr>
              <p:cNvSpPr/>
              <p:nvPr/>
            </p:nvSpPr>
            <p:spPr>
              <a:xfrm rot="16200000">
                <a:off x="6644361" y="4729227"/>
                <a:ext cx="3367461" cy="483868"/>
              </a:xfrm>
              <a:custGeom>
                <a:avLst/>
                <a:gdLst/>
                <a:ahLst/>
                <a:cxnLst/>
                <a:rect l="l" t="t" r="r" b="b"/>
                <a:pathLst>
                  <a:path w="5132705" h="980439">
                    <a:moveTo>
                      <a:pt x="5132171" y="960120"/>
                    </a:moveTo>
                    <a:lnTo>
                      <a:pt x="0" y="960120"/>
                    </a:lnTo>
                    <a:lnTo>
                      <a:pt x="0" y="979932"/>
                    </a:lnTo>
                    <a:lnTo>
                      <a:pt x="5132171" y="979932"/>
                    </a:lnTo>
                    <a:lnTo>
                      <a:pt x="5132171" y="960120"/>
                    </a:lnTo>
                    <a:close/>
                  </a:path>
                  <a:path w="5132705" h="980439">
                    <a:moveTo>
                      <a:pt x="5132171" y="0"/>
                    </a:moveTo>
                    <a:lnTo>
                      <a:pt x="0" y="0"/>
                    </a:lnTo>
                    <a:lnTo>
                      <a:pt x="0" y="19812"/>
                    </a:lnTo>
                    <a:lnTo>
                      <a:pt x="5132171" y="19812"/>
                    </a:lnTo>
                    <a:lnTo>
                      <a:pt x="5132171" y="0"/>
                    </a:lnTo>
                    <a:close/>
                  </a:path>
                </a:pathLst>
              </a:custGeom>
              <a:solidFill>
                <a:srgbClr val="D9D9D9"/>
              </a:solidFill>
            </p:spPr>
            <p:txBody>
              <a:bodyPr wrap="square" lIns="0" tIns="0" rIns="0" bIns="0" rtlCol="0"/>
              <a:lstStyle/>
              <a:p>
                <a:endParaRPr/>
              </a:p>
            </p:txBody>
          </p:sp>
          <p:sp>
            <p:nvSpPr>
              <p:cNvPr id="2111" name="object 8">
                <a:extLst>
                  <a:ext uri="{FF2B5EF4-FFF2-40B4-BE49-F238E27FC236}">
                    <a16:creationId xmlns:a16="http://schemas.microsoft.com/office/drawing/2014/main" id="{34F11BBD-59E9-216B-04FB-BFF6CF3C28D5}"/>
                  </a:ext>
                </a:extLst>
              </p:cNvPr>
              <p:cNvSpPr/>
              <p:nvPr/>
            </p:nvSpPr>
            <p:spPr>
              <a:xfrm rot="16200000">
                <a:off x="6651220" y="4954778"/>
                <a:ext cx="3380418" cy="45719"/>
              </a:xfrm>
              <a:custGeom>
                <a:avLst/>
                <a:gdLst/>
                <a:ahLst/>
                <a:cxnLst/>
                <a:rect l="l" t="t" r="r" b="b"/>
                <a:pathLst>
                  <a:path w="5144135">
                    <a:moveTo>
                      <a:pt x="5144096" y="0"/>
                    </a:moveTo>
                    <a:lnTo>
                      <a:pt x="0" y="0"/>
                    </a:lnTo>
                  </a:path>
                </a:pathLst>
              </a:custGeom>
              <a:ln w="19812">
                <a:solidFill>
                  <a:srgbClr val="D9D9D9"/>
                </a:solidFill>
                <a:prstDash val="dash"/>
              </a:ln>
            </p:spPr>
            <p:txBody>
              <a:bodyPr wrap="square" lIns="0" tIns="0" rIns="0" bIns="0" rtlCol="0"/>
              <a:lstStyle/>
              <a:p>
                <a:endParaRPr/>
              </a:p>
            </p:txBody>
          </p:sp>
          <p:sp>
            <p:nvSpPr>
              <p:cNvPr id="2112" name="object 9">
                <a:extLst>
                  <a:ext uri="{FF2B5EF4-FFF2-40B4-BE49-F238E27FC236}">
                    <a16:creationId xmlns:a16="http://schemas.microsoft.com/office/drawing/2014/main" id="{F35BB550-9805-EC6C-4437-467AD329921F}"/>
                  </a:ext>
                </a:extLst>
              </p:cNvPr>
              <p:cNvSpPr/>
              <p:nvPr/>
            </p:nvSpPr>
            <p:spPr>
              <a:xfrm rot="16200000">
                <a:off x="7002572" y="5525584"/>
                <a:ext cx="2212894" cy="45719"/>
              </a:xfrm>
              <a:custGeom>
                <a:avLst/>
                <a:gdLst/>
                <a:ahLst/>
                <a:cxnLst/>
                <a:rect l="l" t="t" r="r" b="b"/>
                <a:pathLst>
                  <a:path w="5132705" h="980439">
                    <a:moveTo>
                      <a:pt x="5132171" y="960120"/>
                    </a:moveTo>
                    <a:lnTo>
                      <a:pt x="0" y="960120"/>
                    </a:lnTo>
                    <a:lnTo>
                      <a:pt x="0" y="979932"/>
                    </a:lnTo>
                    <a:lnTo>
                      <a:pt x="5132171" y="979932"/>
                    </a:lnTo>
                    <a:lnTo>
                      <a:pt x="5132171" y="960120"/>
                    </a:lnTo>
                    <a:close/>
                  </a:path>
                  <a:path w="5132705" h="980439">
                    <a:moveTo>
                      <a:pt x="5132171" y="0"/>
                    </a:moveTo>
                    <a:lnTo>
                      <a:pt x="0" y="0"/>
                    </a:lnTo>
                    <a:lnTo>
                      <a:pt x="0" y="19812"/>
                    </a:lnTo>
                    <a:lnTo>
                      <a:pt x="5132171" y="19812"/>
                    </a:lnTo>
                    <a:lnTo>
                      <a:pt x="5132171" y="0"/>
                    </a:lnTo>
                    <a:close/>
                  </a:path>
                </a:pathLst>
              </a:custGeom>
              <a:solidFill>
                <a:srgbClr val="D9D9D9"/>
              </a:solidFill>
            </p:spPr>
            <p:txBody>
              <a:bodyPr wrap="square" lIns="0" tIns="0" rIns="0" bIns="0" rtlCol="0"/>
              <a:lstStyle/>
              <a:p>
                <a:endParaRPr/>
              </a:p>
            </p:txBody>
          </p:sp>
        </p:grpSp>
        <p:grpSp>
          <p:nvGrpSpPr>
            <p:cNvPr id="2113" name="Group 2112">
              <a:extLst>
                <a:ext uri="{FF2B5EF4-FFF2-40B4-BE49-F238E27FC236}">
                  <a16:creationId xmlns:a16="http://schemas.microsoft.com/office/drawing/2014/main" id="{F1685911-AF77-DB3E-B716-FDC2BA2B0EC9}"/>
                </a:ext>
              </a:extLst>
            </p:cNvPr>
            <p:cNvGrpSpPr/>
            <p:nvPr/>
          </p:nvGrpSpPr>
          <p:grpSpPr>
            <a:xfrm>
              <a:off x="8458199" y="3185664"/>
              <a:ext cx="2362201" cy="483868"/>
              <a:chOff x="441962" y="3276600"/>
              <a:chExt cx="5147943" cy="483868"/>
            </a:xfrm>
          </p:grpSpPr>
          <p:sp>
            <p:nvSpPr>
              <p:cNvPr id="2114" name="object 7">
                <a:extLst>
                  <a:ext uri="{FF2B5EF4-FFF2-40B4-BE49-F238E27FC236}">
                    <a16:creationId xmlns:a16="http://schemas.microsoft.com/office/drawing/2014/main" id="{CFEE7344-DF5E-F72E-CCAA-CBB05A41D01C}"/>
                  </a:ext>
                </a:extLst>
              </p:cNvPr>
              <p:cNvSpPr/>
              <p:nvPr/>
            </p:nvSpPr>
            <p:spPr>
              <a:xfrm>
                <a:off x="456437" y="3285745"/>
                <a:ext cx="5131435" cy="473202"/>
              </a:xfrm>
              <a:custGeom>
                <a:avLst/>
                <a:gdLst/>
                <a:ahLst/>
                <a:cxnLst/>
                <a:rect l="l" t="t" r="r" b="b"/>
                <a:pathLst>
                  <a:path w="5131435" h="960120">
                    <a:moveTo>
                      <a:pt x="5131308" y="0"/>
                    </a:moveTo>
                    <a:lnTo>
                      <a:pt x="0" y="0"/>
                    </a:lnTo>
                    <a:lnTo>
                      <a:pt x="0" y="960120"/>
                    </a:lnTo>
                    <a:lnTo>
                      <a:pt x="5131308" y="960120"/>
                    </a:lnTo>
                    <a:lnTo>
                      <a:pt x="5131308" y="0"/>
                    </a:lnTo>
                    <a:close/>
                  </a:path>
                </a:pathLst>
              </a:custGeom>
              <a:solidFill>
                <a:srgbClr val="D9D9D9">
                  <a:alpha val="25097"/>
                </a:srgbClr>
              </a:solidFill>
            </p:spPr>
            <p:txBody>
              <a:bodyPr wrap="square" lIns="0" tIns="0" rIns="0" bIns="0" rtlCol="0"/>
              <a:lstStyle/>
              <a:p>
                <a:endParaRPr/>
              </a:p>
            </p:txBody>
          </p:sp>
          <p:sp>
            <p:nvSpPr>
              <p:cNvPr id="2115" name="object 8">
                <a:extLst>
                  <a:ext uri="{FF2B5EF4-FFF2-40B4-BE49-F238E27FC236}">
                    <a16:creationId xmlns:a16="http://schemas.microsoft.com/office/drawing/2014/main" id="{89496A9D-67A0-52A1-A5FD-DF53E089DEE2}"/>
                  </a:ext>
                </a:extLst>
              </p:cNvPr>
              <p:cNvSpPr/>
              <p:nvPr/>
            </p:nvSpPr>
            <p:spPr>
              <a:xfrm>
                <a:off x="441962" y="3525775"/>
                <a:ext cx="5144135" cy="0"/>
              </a:xfrm>
              <a:custGeom>
                <a:avLst/>
                <a:gdLst/>
                <a:ahLst/>
                <a:cxnLst/>
                <a:rect l="l" t="t" r="r" b="b"/>
                <a:pathLst>
                  <a:path w="5144135">
                    <a:moveTo>
                      <a:pt x="5144096" y="0"/>
                    </a:moveTo>
                    <a:lnTo>
                      <a:pt x="0" y="0"/>
                    </a:lnTo>
                  </a:path>
                </a:pathLst>
              </a:custGeom>
              <a:ln w="19812">
                <a:solidFill>
                  <a:srgbClr val="D9D9D9"/>
                </a:solidFill>
                <a:prstDash val="dash"/>
              </a:ln>
            </p:spPr>
            <p:txBody>
              <a:bodyPr wrap="square" lIns="0" tIns="0" rIns="0" bIns="0" rtlCol="0"/>
              <a:lstStyle/>
              <a:p>
                <a:endParaRPr/>
              </a:p>
            </p:txBody>
          </p:sp>
          <p:sp>
            <p:nvSpPr>
              <p:cNvPr id="2116" name="object 9">
                <a:extLst>
                  <a:ext uri="{FF2B5EF4-FFF2-40B4-BE49-F238E27FC236}">
                    <a16:creationId xmlns:a16="http://schemas.microsoft.com/office/drawing/2014/main" id="{4549ED98-7E32-D52C-B3EB-F51EF38ABB3C}"/>
                  </a:ext>
                </a:extLst>
              </p:cNvPr>
              <p:cNvSpPr/>
              <p:nvPr/>
            </p:nvSpPr>
            <p:spPr>
              <a:xfrm>
                <a:off x="457200" y="3276600"/>
                <a:ext cx="5132705" cy="483868"/>
              </a:xfrm>
              <a:custGeom>
                <a:avLst/>
                <a:gdLst/>
                <a:ahLst/>
                <a:cxnLst/>
                <a:rect l="l" t="t" r="r" b="b"/>
                <a:pathLst>
                  <a:path w="5132705" h="980439">
                    <a:moveTo>
                      <a:pt x="5132171" y="960120"/>
                    </a:moveTo>
                    <a:lnTo>
                      <a:pt x="0" y="960120"/>
                    </a:lnTo>
                    <a:lnTo>
                      <a:pt x="0" y="979932"/>
                    </a:lnTo>
                    <a:lnTo>
                      <a:pt x="5132171" y="979932"/>
                    </a:lnTo>
                    <a:lnTo>
                      <a:pt x="5132171" y="960120"/>
                    </a:lnTo>
                    <a:close/>
                  </a:path>
                  <a:path w="5132705" h="980439">
                    <a:moveTo>
                      <a:pt x="5132171" y="0"/>
                    </a:moveTo>
                    <a:lnTo>
                      <a:pt x="0" y="0"/>
                    </a:lnTo>
                    <a:lnTo>
                      <a:pt x="0" y="19812"/>
                    </a:lnTo>
                    <a:lnTo>
                      <a:pt x="5132171" y="19812"/>
                    </a:lnTo>
                    <a:lnTo>
                      <a:pt x="5132171" y="0"/>
                    </a:lnTo>
                    <a:close/>
                  </a:path>
                </a:pathLst>
              </a:custGeom>
              <a:solidFill>
                <a:srgbClr val="D9D9D9"/>
              </a:solidFill>
            </p:spPr>
            <p:txBody>
              <a:bodyPr wrap="square" lIns="0" tIns="0" rIns="0" bIns="0" rtlCol="0"/>
              <a:lstStyle/>
              <a:p>
                <a:endParaRPr/>
              </a:p>
            </p:txBody>
          </p:sp>
        </p:grpSp>
        <p:sp>
          <p:nvSpPr>
            <p:cNvPr id="2117" name="object 16">
              <a:extLst>
                <a:ext uri="{FF2B5EF4-FFF2-40B4-BE49-F238E27FC236}">
                  <a16:creationId xmlns:a16="http://schemas.microsoft.com/office/drawing/2014/main" id="{64D39D99-5BF8-6C80-66DB-B3C4D4AC717F}"/>
                </a:ext>
              </a:extLst>
            </p:cNvPr>
            <p:cNvSpPr/>
            <p:nvPr/>
          </p:nvSpPr>
          <p:spPr>
            <a:xfrm>
              <a:off x="9927934" y="3236151"/>
              <a:ext cx="223863" cy="141734"/>
            </a:xfrm>
            <a:prstGeom prst="rect">
              <a:avLst/>
            </a:prstGeom>
            <a:blipFill>
              <a:blip r:embed="rId3" cstate="print"/>
              <a:stretch>
                <a:fillRect/>
              </a:stretch>
            </a:blipFill>
          </p:spPr>
          <p:txBody>
            <a:bodyPr wrap="square" lIns="0" tIns="0" rIns="0" bIns="0" rtlCol="0"/>
            <a:lstStyle/>
            <a:p>
              <a:endParaRPr/>
            </a:p>
          </p:txBody>
        </p:sp>
        <p:sp>
          <p:nvSpPr>
            <p:cNvPr id="2118" name="object 17">
              <a:extLst>
                <a:ext uri="{FF2B5EF4-FFF2-40B4-BE49-F238E27FC236}">
                  <a16:creationId xmlns:a16="http://schemas.microsoft.com/office/drawing/2014/main" id="{CDA1EE7F-8810-F823-64DC-EAE42D063067}"/>
                </a:ext>
              </a:extLst>
            </p:cNvPr>
            <p:cNvSpPr/>
            <p:nvPr/>
          </p:nvSpPr>
          <p:spPr>
            <a:xfrm>
              <a:off x="9866653" y="3216335"/>
              <a:ext cx="361950" cy="180340"/>
            </a:xfrm>
            <a:custGeom>
              <a:avLst/>
              <a:gdLst/>
              <a:ahLst/>
              <a:cxnLst/>
              <a:rect l="l" t="t" r="r" b="b"/>
              <a:pathLst>
                <a:path w="361950" h="180339">
                  <a:moveTo>
                    <a:pt x="102342" y="0"/>
                  </a:moveTo>
                  <a:lnTo>
                    <a:pt x="98863" y="1155"/>
                  </a:lnTo>
                  <a:lnTo>
                    <a:pt x="97707" y="4038"/>
                  </a:lnTo>
                  <a:lnTo>
                    <a:pt x="91332" y="19024"/>
                  </a:lnTo>
                  <a:lnTo>
                    <a:pt x="91039" y="19316"/>
                  </a:lnTo>
                  <a:lnTo>
                    <a:pt x="91039" y="20180"/>
                  </a:lnTo>
                  <a:lnTo>
                    <a:pt x="57435" y="20180"/>
                  </a:lnTo>
                  <a:lnTo>
                    <a:pt x="46848" y="20707"/>
                  </a:lnTo>
                  <a:lnTo>
                    <a:pt x="37699" y="22232"/>
                  </a:lnTo>
                  <a:lnTo>
                    <a:pt x="30018" y="24675"/>
                  </a:lnTo>
                  <a:lnTo>
                    <a:pt x="23831" y="27952"/>
                  </a:lnTo>
                  <a:lnTo>
                    <a:pt x="14560" y="27952"/>
                  </a:lnTo>
                  <a:lnTo>
                    <a:pt x="9340" y="33147"/>
                  </a:lnTo>
                  <a:lnTo>
                    <a:pt x="9340" y="52171"/>
                  </a:lnTo>
                  <a:lnTo>
                    <a:pt x="4133" y="67157"/>
                  </a:lnTo>
                  <a:lnTo>
                    <a:pt x="1033" y="78760"/>
                  </a:lnTo>
                  <a:lnTo>
                    <a:pt x="0" y="90822"/>
                  </a:lnTo>
                  <a:lnTo>
                    <a:pt x="1033" y="102938"/>
                  </a:lnTo>
                  <a:lnTo>
                    <a:pt x="4133" y="114706"/>
                  </a:lnTo>
                  <a:lnTo>
                    <a:pt x="9340" y="129400"/>
                  </a:lnTo>
                  <a:lnTo>
                    <a:pt x="9340" y="148424"/>
                  </a:lnTo>
                  <a:lnTo>
                    <a:pt x="14560" y="153898"/>
                  </a:lnTo>
                  <a:lnTo>
                    <a:pt x="23831" y="153898"/>
                  </a:lnTo>
                  <a:lnTo>
                    <a:pt x="30018" y="157137"/>
                  </a:lnTo>
                  <a:lnTo>
                    <a:pt x="37699" y="159483"/>
                  </a:lnTo>
                  <a:lnTo>
                    <a:pt x="46848" y="160910"/>
                  </a:lnTo>
                  <a:lnTo>
                    <a:pt x="57435" y="161391"/>
                  </a:lnTo>
                  <a:lnTo>
                    <a:pt x="91624" y="161391"/>
                  </a:lnTo>
                  <a:lnTo>
                    <a:pt x="98863" y="178689"/>
                  </a:lnTo>
                  <a:lnTo>
                    <a:pt x="102342" y="179832"/>
                  </a:lnTo>
                  <a:lnTo>
                    <a:pt x="107842" y="177533"/>
                  </a:lnTo>
                  <a:lnTo>
                    <a:pt x="109289" y="174066"/>
                  </a:lnTo>
                  <a:lnTo>
                    <a:pt x="103790" y="161391"/>
                  </a:lnTo>
                  <a:lnTo>
                    <a:pt x="281666" y="161391"/>
                  </a:lnTo>
                  <a:lnTo>
                    <a:pt x="291517" y="161072"/>
                  </a:lnTo>
                  <a:lnTo>
                    <a:pt x="300281" y="160131"/>
                  </a:lnTo>
                  <a:lnTo>
                    <a:pt x="308070" y="158594"/>
                  </a:lnTo>
                  <a:lnTo>
                    <a:pt x="322814" y="153898"/>
                  </a:lnTo>
                  <a:lnTo>
                    <a:pt x="344531" y="153898"/>
                  </a:lnTo>
                  <a:lnTo>
                    <a:pt x="349751" y="148424"/>
                  </a:lnTo>
                  <a:lnTo>
                    <a:pt x="349751" y="139776"/>
                  </a:lnTo>
                  <a:lnTo>
                    <a:pt x="354679" y="134302"/>
                  </a:lnTo>
                  <a:lnTo>
                    <a:pt x="361334" y="91643"/>
                  </a:lnTo>
                  <a:lnTo>
                    <a:pt x="361176" y="84347"/>
                  </a:lnTo>
                  <a:lnTo>
                    <a:pt x="349751" y="43522"/>
                  </a:lnTo>
                  <a:lnTo>
                    <a:pt x="349751" y="33147"/>
                  </a:lnTo>
                  <a:lnTo>
                    <a:pt x="344531" y="27952"/>
                  </a:lnTo>
                  <a:lnTo>
                    <a:pt x="321354" y="27952"/>
                  </a:lnTo>
                  <a:lnTo>
                    <a:pt x="320490" y="27673"/>
                  </a:lnTo>
                  <a:lnTo>
                    <a:pt x="281666" y="20180"/>
                  </a:lnTo>
                  <a:lnTo>
                    <a:pt x="102927" y="20180"/>
                  </a:lnTo>
                  <a:lnTo>
                    <a:pt x="109289" y="5765"/>
                  </a:lnTo>
                  <a:lnTo>
                    <a:pt x="107842" y="2311"/>
                  </a:lnTo>
                  <a:lnTo>
                    <a:pt x="102342" y="0"/>
                  </a:lnTo>
                  <a:close/>
                </a:path>
              </a:pathLst>
            </a:custGeom>
            <a:solidFill>
              <a:srgbClr val="368782"/>
            </a:solidFill>
          </p:spPr>
          <p:txBody>
            <a:bodyPr wrap="square" lIns="0" tIns="0" rIns="0" bIns="0" rtlCol="0"/>
            <a:lstStyle/>
            <a:p>
              <a:endParaRPr/>
            </a:p>
          </p:txBody>
        </p:sp>
        <p:sp>
          <p:nvSpPr>
            <p:cNvPr id="2119" name="object 18">
              <a:extLst>
                <a:ext uri="{FF2B5EF4-FFF2-40B4-BE49-F238E27FC236}">
                  <a16:creationId xmlns:a16="http://schemas.microsoft.com/office/drawing/2014/main" id="{2EC23496-6277-E758-84A4-5A138A368E87}"/>
                </a:ext>
              </a:extLst>
            </p:cNvPr>
            <p:cNvSpPr/>
            <p:nvPr/>
          </p:nvSpPr>
          <p:spPr>
            <a:xfrm>
              <a:off x="9927934" y="3242247"/>
              <a:ext cx="287867" cy="129540"/>
            </a:xfrm>
            <a:prstGeom prst="rect">
              <a:avLst/>
            </a:prstGeom>
            <a:blipFill>
              <a:blip r:embed="rId4" cstate="print"/>
              <a:stretch>
                <a:fillRect/>
              </a:stretch>
            </a:blipFill>
          </p:spPr>
          <p:txBody>
            <a:bodyPr wrap="square" lIns="0" tIns="0" rIns="0" bIns="0" rtlCol="0"/>
            <a:lstStyle/>
            <a:p>
              <a:endParaRPr/>
            </a:p>
          </p:txBody>
        </p:sp>
        <p:sp>
          <p:nvSpPr>
            <p:cNvPr id="2120" name="object 19">
              <a:extLst>
                <a:ext uri="{FF2B5EF4-FFF2-40B4-BE49-F238E27FC236}">
                  <a16:creationId xmlns:a16="http://schemas.microsoft.com/office/drawing/2014/main" id="{B382A625-4E8E-3379-3FB6-7CCA04511060}"/>
                </a:ext>
              </a:extLst>
            </p:cNvPr>
            <p:cNvSpPr/>
            <p:nvPr/>
          </p:nvSpPr>
          <p:spPr>
            <a:xfrm>
              <a:off x="9875937" y="3243770"/>
              <a:ext cx="13970" cy="127000"/>
            </a:xfrm>
            <a:custGeom>
              <a:avLst/>
              <a:gdLst/>
              <a:ahLst/>
              <a:cxnLst/>
              <a:rect l="l" t="t" r="r" b="b"/>
              <a:pathLst>
                <a:path w="13970" h="127000">
                  <a:moveTo>
                    <a:pt x="13716" y="0"/>
                  </a:moveTo>
                  <a:lnTo>
                    <a:pt x="11252" y="0"/>
                  </a:lnTo>
                  <a:lnTo>
                    <a:pt x="4940" y="0"/>
                  </a:lnTo>
                  <a:lnTo>
                    <a:pt x="0" y="5219"/>
                  </a:lnTo>
                  <a:lnTo>
                    <a:pt x="0" y="24384"/>
                  </a:lnTo>
                  <a:lnTo>
                    <a:pt x="3848" y="13068"/>
                  </a:lnTo>
                  <a:lnTo>
                    <a:pt x="5486" y="7835"/>
                  </a:lnTo>
                  <a:lnTo>
                    <a:pt x="8788" y="3479"/>
                  </a:lnTo>
                  <a:lnTo>
                    <a:pt x="13716" y="0"/>
                  </a:lnTo>
                  <a:close/>
                </a:path>
                <a:path w="13970" h="127000">
                  <a:moveTo>
                    <a:pt x="13728" y="126492"/>
                  </a:moveTo>
                  <a:lnTo>
                    <a:pt x="8788" y="123050"/>
                  </a:lnTo>
                  <a:lnTo>
                    <a:pt x="5499" y="118745"/>
                  </a:lnTo>
                  <a:lnTo>
                    <a:pt x="3848" y="113588"/>
                  </a:lnTo>
                  <a:lnTo>
                    <a:pt x="12" y="102108"/>
                  </a:lnTo>
                  <a:lnTo>
                    <a:pt x="12" y="121043"/>
                  </a:lnTo>
                  <a:lnTo>
                    <a:pt x="4953" y="126492"/>
                  </a:lnTo>
                  <a:lnTo>
                    <a:pt x="13728" y="126492"/>
                  </a:lnTo>
                  <a:close/>
                </a:path>
              </a:pathLst>
            </a:custGeom>
            <a:solidFill>
              <a:srgbClr val="A1DAD5"/>
            </a:solidFill>
          </p:spPr>
          <p:txBody>
            <a:bodyPr wrap="square" lIns="0" tIns="0" rIns="0" bIns="0" rtlCol="0"/>
            <a:lstStyle/>
            <a:p>
              <a:endParaRPr/>
            </a:p>
          </p:txBody>
        </p:sp>
        <p:sp>
          <p:nvSpPr>
            <p:cNvPr id="2121" name="object 24">
              <a:extLst>
                <a:ext uri="{FF2B5EF4-FFF2-40B4-BE49-F238E27FC236}">
                  <a16:creationId xmlns:a16="http://schemas.microsoft.com/office/drawing/2014/main" id="{1D9B3FD8-E25C-5774-DCC8-C01C59628C41}"/>
                </a:ext>
              </a:extLst>
            </p:cNvPr>
            <p:cNvSpPr/>
            <p:nvPr/>
          </p:nvSpPr>
          <p:spPr>
            <a:xfrm>
              <a:off x="10475050" y="3481515"/>
              <a:ext cx="223863" cy="141734"/>
            </a:xfrm>
            <a:prstGeom prst="rect">
              <a:avLst/>
            </a:prstGeom>
            <a:blipFill>
              <a:blip r:embed="rId5" cstate="print"/>
              <a:stretch>
                <a:fillRect/>
              </a:stretch>
            </a:blipFill>
          </p:spPr>
          <p:txBody>
            <a:bodyPr wrap="square" lIns="0" tIns="0" rIns="0" bIns="0" rtlCol="0"/>
            <a:lstStyle/>
            <a:p>
              <a:endParaRPr/>
            </a:p>
          </p:txBody>
        </p:sp>
        <p:sp>
          <p:nvSpPr>
            <p:cNvPr id="2122" name="object 25">
              <a:extLst>
                <a:ext uri="{FF2B5EF4-FFF2-40B4-BE49-F238E27FC236}">
                  <a16:creationId xmlns:a16="http://schemas.microsoft.com/office/drawing/2014/main" id="{2FB243AD-6BDA-1504-50DC-06FE4E1839EB}"/>
                </a:ext>
              </a:extLst>
            </p:cNvPr>
            <p:cNvSpPr/>
            <p:nvPr/>
          </p:nvSpPr>
          <p:spPr>
            <a:xfrm>
              <a:off x="10413769" y="3460184"/>
              <a:ext cx="361950" cy="181610"/>
            </a:xfrm>
            <a:custGeom>
              <a:avLst/>
              <a:gdLst/>
              <a:ahLst/>
              <a:cxnLst/>
              <a:rect l="l" t="t" r="r" b="b"/>
              <a:pathLst>
                <a:path w="361950" h="181610">
                  <a:moveTo>
                    <a:pt x="102342" y="0"/>
                  </a:moveTo>
                  <a:lnTo>
                    <a:pt x="98863" y="1155"/>
                  </a:lnTo>
                  <a:lnTo>
                    <a:pt x="97707" y="4064"/>
                  </a:lnTo>
                  <a:lnTo>
                    <a:pt x="91332" y="19177"/>
                  </a:lnTo>
                  <a:lnTo>
                    <a:pt x="91039" y="19469"/>
                  </a:lnTo>
                  <a:lnTo>
                    <a:pt x="91039" y="20345"/>
                  </a:lnTo>
                  <a:lnTo>
                    <a:pt x="57435" y="20345"/>
                  </a:lnTo>
                  <a:lnTo>
                    <a:pt x="46848" y="20875"/>
                  </a:lnTo>
                  <a:lnTo>
                    <a:pt x="37699" y="22410"/>
                  </a:lnTo>
                  <a:lnTo>
                    <a:pt x="30018" y="24872"/>
                  </a:lnTo>
                  <a:lnTo>
                    <a:pt x="23831" y="28181"/>
                  </a:lnTo>
                  <a:lnTo>
                    <a:pt x="14560" y="28181"/>
                  </a:lnTo>
                  <a:lnTo>
                    <a:pt x="9340" y="33413"/>
                  </a:lnTo>
                  <a:lnTo>
                    <a:pt x="9340" y="52603"/>
                  </a:lnTo>
                  <a:lnTo>
                    <a:pt x="4133" y="67716"/>
                  </a:lnTo>
                  <a:lnTo>
                    <a:pt x="1033" y="79418"/>
                  </a:lnTo>
                  <a:lnTo>
                    <a:pt x="0" y="91584"/>
                  </a:lnTo>
                  <a:lnTo>
                    <a:pt x="1033" y="103804"/>
                  </a:lnTo>
                  <a:lnTo>
                    <a:pt x="4133" y="115671"/>
                  </a:lnTo>
                  <a:lnTo>
                    <a:pt x="9340" y="130492"/>
                  </a:lnTo>
                  <a:lnTo>
                    <a:pt x="9340" y="149669"/>
                  </a:lnTo>
                  <a:lnTo>
                    <a:pt x="14560" y="155194"/>
                  </a:lnTo>
                  <a:lnTo>
                    <a:pt x="23831" y="155194"/>
                  </a:lnTo>
                  <a:lnTo>
                    <a:pt x="30018" y="158458"/>
                  </a:lnTo>
                  <a:lnTo>
                    <a:pt x="37699" y="160824"/>
                  </a:lnTo>
                  <a:lnTo>
                    <a:pt x="46848" y="162264"/>
                  </a:lnTo>
                  <a:lnTo>
                    <a:pt x="57435" y="162750"/>
                  </a:lnTo>
                  <a:lnTo>
                    <a:pt x="91624" y="162750"/>
                  </a:lnTo>
                  <a:lnTo>
                    <a:pt x="98863" y="180187"/>
                  </a:lnTo>
                  <a:lnTo>
                    <a:pt x="102342" y="181356"/>
                  </a:lnTo>
                  <a:lnTo>
                    <a:pt x="107842" y="179031"/>
                  </a:lnTo>
                  <a:lnTo>
                    <a:pt x="109289" y="175539"/>
                  </a:lnTo>
                  <a:lnTo>
                    <a:pt x="103790" y="162750"/>
                  </a:lnTo>
                  <a:lnTo>
                    <a:pt x="281666" y="162750"/>
                  </a:lnTo>
                  <a:lnTo>
                    <a:pt x="291517" y="162428"/>
                  </a:lnTo>
                  <a:lnTo>
                    <a:pt x="300281" y="161480"/>
                  </a:lnTo>
                  <a:lnTo>
                    <a:pt x="308070" y="159932"/>
                  </a:lnTo>
                  <a:lnTo>
                    <a:pt x="322814" y="155194"/>
                  </a:lnTo>
                  <a:lnTo>
                    <a:pt x="344531" y="155194"/>
                  </a:lnTo>
                  <a:lnTo>
                    <a:pt x="349751" y="149669"/>
                  </a:lnTo>
                  <a:lnTo>
                    <a:pt x="349751" y="140957"/>
                  </a:lnTo>
                  <a:lnTo>
                    <a:pt x="354679" y="135432"/>
                  </a:lnTo>
                  <a:lnTo>
                    <a:pt x="361334" y="92417"/>
                  </a:lnTo>
                  <a:lnTo>
                    <a:pt x="361176" y="85057"/>
                  </a:lnTo>
                  <a:lnTo>
                    <a:pt x="349751" y="43878"/>
                  </a:lnTo>
                  <a:lnTo>
                    <a:pt x="349751" y="33413"/>
                  </a:lnTo>
                  <a:lnTo>
                    <a:pt x="344531" y="28181"/>
                  </a:lnTo>
                  <a:lnTo>
                    <a:pt x="321354" y="28181"/>
                  </a:lnTo>
                  <a:lnTo>
                    <a:pt x="320490" y="27901"/>
                  </a:lnTo>
                  <a:lnTo>
                    <a:pt x="281666" y="20345"/>
                  </a:lnTo>
                  <a:lnTo>
                    <a:pt x="102927" y="20345"/>
                  </a:lnTo>
                  <a:lnTo>
                    <a:pt x="109289" y="5803"/>
                  </a:lnTo>
                  <a:lnTo>
                    <a:pt x="107842" y="2324"/>
                  </a:lnTo>
                  <a:lnTo>
                    <a:pt x="102342" y="0"/>
                  </a:lnTo>
                  <a:close/>
                </a:path>
              </a:pathLst>
            </a:custGeom>
            <a:solidFill>
              <a:srgbClr val="368782"/>
            </a:solidFill>
          </p:spPr>
          <p:txBody>
            <a:bodyPr wrap="square" lIns="0" tIns="0" rIns="0" bIns="0" rtlCol="0"/>
            <a:lstStyle/>
            <a:p>
              <a:endParaRPr/>
            </a:p>
          </p:txBody>
        </p:sp>
        <p:sp>
          <p:nvSpPr>
            <p:cNvPr id="2123" name="object 26">
              <a:extLst>
                <a:ext uri="{FF2B5EF4-FFF2-40B4-BE49-F238E27FC236}">
                  <a16:creationId xmlns:a16="http://schemas.microsoft.com/office/drawing/2014/main" id="{4DF424FA-BE37-101F-12C4-BE4BBECEAF64}"/>
                </a:ext>
              </a:extLst>
            </p:cNvPr>
            <p:cNvSpPr/>
            <p:nvPr/>
          </p:nvSpPr>
          <p:spPr>
            <a:xfrm>
              <a:off x="10475050" y="3487611"/>
              <a:ext cx="287867" cy="129539"/>
            </a:xfrm>
            <a:prstGeom prst="rect">
              <a:avLst/>
            </a:prstGeom>
            <a:blipFill>
              <a:blip r:embed="rId6" cstate="print"/>
              <a:stretch>
                <a:fillRect/>
              </a:stretch>
            </a:blipFill>
          </p:spPr>
          <p:txBody>
            <a:bodyPr wrap="square" lIns="0" tIns="0" rIns="0" bIns="0" rtlCol="0"/>
            <a:lstStyle/>
            <a:p>
              <a:endParaRPr/>
            </a:p>
          </p:txBody>
        </p:sp>
        <p:sp>
          <p:nvSpPr>
            <p:cNvPr id="2124" name="object 27">
              <a:extLst>
                <a:ext uri="{FF2B5EF4-FFF2-40B4-BE49-F238E27FC236}">
                  <a16:creationId xmlns:a16="http://schemas.microsoft.com/office/drawing/2014/main" id="{D6A3C547-3298-9B10-F758-9F6F41725F7C}"/>
                </a:ext>
              </a:extLst>
            </p:cNvPr>
            <p:cNvSpPr/>
            <p:nvPr/>
          </p:nvSpPr>
          <p:spPr>
            <a:xfrm>
              <a:off x="10423053" y="3489134"/>
              <a:ext cx="13970" cy="127000"/>
            </a:xfrm>
            <a:custGeom>
              <a:avLst/>
              <a:gdLst/>
              <a:ahLst/>
              <a:cxnLst/>
              <a:rect l="l" t="t" r="r" b="b"/>
              <a:pathLst>
                <a:path w="13970" h="127000">
                  <a:moveTo>
                    <a:pt x="13716" y="0"/>
                  </a:moveTo>
                  <a:lnTo>
                    <a:pt x="11252" y="0"/>
                  </a:lnTo>
                  <a:lnTo>
                    <a:pt x="4940" y="0"/>
                  </a:lnTo>
                  <a:lnTo>
                    <a:pt x="0" y="5219"/>
                  </a:lnTo>
                  <a:lnTo>
                    <a:pt x="0" y="24384"/>
                  </a:lnTo>
                  <a:lnTo>
                    <a:pt x="3848" y="13068"/>
                  </a:lnTo>
                  <a:lnTo>
                    <a:pt x="5486" y="7835"/>
                  </a:lnTo>
                  <a:lnTo>
                    <a:pt x="8788" y="3479"/>
                  </a:lnTo>
                  <a:lnTo>
                    <a:pt x="13716" y="0"/>
                  </a:lnTo>
                  <a:close/>
                </a:path>
                <a:path w="13970" h="127000">
                  <a:moveTo>
                    <a:pt x="13728" y="126492"/>
                  </a:moveTo>
                  <a:lnTo>
                    <a:pt x="8788" y="123050"/>
                  </a:lnTo>
                  <a:lnTo>
                    <a:pt x="5499" y="118745"/>
                  </a:lnTo>
                  <a:lnTo>
                    <a:pt x="3848" y="113588"/>
                  </a:lnTo>
                  <a:lnTo>
                    <a:pt x="12" y="102108"/>
                  </a:lnTo>
                  <a:lnTo>
                    <a:pt x="12" y="121043"/>
                  </a:lnTo>
                  <a:lnTo>
                    <a:pt x="4953" y="126492"/>
                  </a:lnTo>
                  <a:lnTo>
                    <a:pt x="13728" y="126492"/>
                  </a:lnTo>
                  <a:close/>
                </a:path>
              </a:pathLst>
            </a:custGeom>
            <a:solidFill>
              <a:srgbClr val="A1DAD5"/>
            </a:solidFill>
          </p:spPr>
          <p:txBody>
            <a:bodyPr wrap="square" lIns="0" tIns="0" rIns="0" bIns="0" rtlCol="0"/>
            <a:lstStyle/>
            <a:p>
              <a:endParaRPr/>
            </a:p>
          </p:txBody>
        </p:sp>
        <p:grpSp>
          <p:nvGrpSpPr>
            <p:cNvPr id="2125" name="Group 2124">
              <a:extLst>
                <a:ext uri="{FF2B5EF4-FFF2-40B4-BE49-F238E27FC236}">
                  <a16:creationId xmlns:a16="http://schemas.microsoft.com/office/drawing/2014/main" id="{6084D380-829F-0884-0CC7-6C8300E305BD}"/>
                </a:ext>
              </a:extLst>
            </p:cNvPr>
            <p:cNvGrpSpPr/>
            <p:nvPr/>
          </p:nvGrpSpPr>
          <p:grpSpPr>
            <a:xfrm>
              <a:off x="9684738" y="3469922"/>
              <a:ext cx="366395" cy="182880"/>
              <a:chOff x="3556636" y="3324534"/>
              <a:chExt cx="366395" cy="182880"/>
            </a:xfrm>
          </p:grpSpPr>
          <p:sp>
            <p:nvSpPr>
              <p:cNvPr id="2126" name="object 20">
                <a:extLst>
                  <a:ext uri="{FF2B5EF4-FFF2-40B4-BE49-F238E27FC236}">
                    <a16:creationId xmlns:a16="http://schemas.microsoft.com/office/drawing/2014/main" id="{144EDEAA-82BD-FC46-5B42-8A1D284349AC}"/>
                  </a:ext>
                </a:extLst>
              </p:cNvPr>
              <p:cNvSpPr/>
              <p:nvPr/>
            </p:nvSpPr>
            <p:spPr>
              <a:xfrm>
                <a:off x="3618015" y="3344345"/>
                <a:ext cx="226792" cy="143258"/>
              </a:xfrm>
              <a:prstGeom prst="rect">
                <a:avLst/>
              </a:prstGeom>
              <a:blipFill>
                <a:blip r:embed="rId7" cstate="print"/>
                <a:stretch>
                  <a:fillRect/>
                </a:stretch>
              </a:blipFill>
            </p:spPr>
            <p:txBody>
              <a:bodyPr wrap="square" lIns="0" tIns="0" rIns="0" bIns="0" rtlCol="0"/>
              <a:lstStyle/>
              <a:p>
                <a:endParaRPr/>
              </a:p>
            </p:txBody>
          </p:sp>
          <p:sp>
            <p:nvSpPr>
              <p:cNvPr id="2127" name="object 21">
                <a:extLst>
                  <a:ext uri="{FF2B5EF4-FFF2-40B4-BE49-F238E27FC236}">
                    <a16:creationId xmlns:a16="http://schemas.microsoft.com/office/drawing/2014/main" id="{663DAE46-D4BF-CC5A-C8E4-3F65E93095B3}"/>
                  </a:ext>
                </a:extLst>
              </p:cNvPr>
              <p:cNvSpPr/>
              <p:nvPr/>
            </p:nvSpPr>
            <p:spPr>
              <a:xfrm>
                <a:off x="3556636" y="3324534"/>
                <a:ext cx="366395" cy="182880"/>
              </a:xfrm>
              <a:custGeom>
                <a:avLst/>
                <a:gdLst/>
                <a:ahLst/>
                <a:cxnLst/>
                <a:rect l="l" t="t" r="r" b="b"/>
                <a:pathLst>
                  <a:path w="366395" h="182879">
                    <a:moveTo>
                      <a:pt x="103635" y="0"/>
                    </a:moveTo>
                    <a:lnTo>
                      <a:pt x="100104" y="1168"/>
                    </a:lnTo>
                    <a:lnTo>
                      <a:pt x="98936" y="4102"/>
                    </a:lnTo>
                    <a:lnTo>
                      <a:pt x="92484" y="19342"/>
                    </a:lnTo>
                    <a:lnTo>
                      <a:pt x="92192" y="19634"/>
                    </a:lnTo>
                    <a:lnTo>
                      <a:pt x="92192" y="20510"/>
                    </a:lnTo>
                    <a:lnTo>
                      <a:pt x="58156" y="20510"/>
                    </a:lnTo>
                    <a:lnTo>
                      <a:pt x="47436" y="21046"/>
                    </a:lnTo>
                    <a:lnTo>
                      <a:pt x="38173" y="22599"/>
                    </a:lnTo>
                    <a:lnTo>
                      <a:pt x="30395" y="25086"/>
                    </a:lnTo>
                    <a:lnTo>
                      <a:pt x="24133" y="28422"/>
                    </a:lnTo>
                    <a:lnTo>
                      <a:pt x="14747" y="28422"/>
                    </a:lnTo>
                    <a:lnTo>
                      <a:pt x="9464" y="33705"/>
                    </a:lnTo>
                    <a:lnTo>
                      <a:pt x="9464" y="53047"/>
                    </a:lnTo>
                    <a:lnTo>
                      <a:pt x="4181" y="68287"/>
                    </a:lnTo>
                    <a:lnTo>
                      <a:pt x="1045" y="80087"/>
                    </a:lnTo>
                    <a:lnTo>
                      <a:pt x="0" y="92354"/>
                    </a:lnTo>
                    <a:lnTo>
                      <a:pt x="1045" y="104678"/>
                    </a:lnTo>
                    <a:lnTo>
                      <a:pt x="4181" y="116649"/>
                    </a:lnTo>
                    <a:lnTo>
                      <a:pt x="9464" y="131584"/>
                    </a:lnTo>
                    <a:lnTo>
                      <a:pt x="9464" y="150939"/>
                    </a:lnTo>
                    <a:lnTo>
                      <a:pt x="14747" y="156502"/>
                    </a:lnTo>
                    <a:lnTo>
                      <a:pt x="24133" y="156502"/>
                    </a:lnTo>
                    <a:lnTo>
                      <a:pt x="30395" y="159792"/>
                    </a:lnTo>
                    <a:lnTo>
                      <a:pt x="38173" y="162179"/>
                    </a:lnTo>
                    <a:lnTo>
                      <a:pt x="47436" y="163631"/>
                    </a:lnTo>
                    <a:lnTo>
                      <a:pt x="58156" y="164122"/>
                    </a:lnTo>
                    <a:lnTo>
                      <a:pt x="92776" y="164122"/>
                    </a:lnTo>
                    <a:lnTo>
                      <a:pt x="100104" y="181711"/>
                    </a:lnTo>
                    <a:lnTo>
                      <a:pt x="103635" y="182880"/>
                    </a:lnTo>
                    <a:lnTo>
                      <a:pt x="109197" y="180530"/>
                    </a:lnTo>
                    <a:lnTo>
                      <a:pt x="110670" y="177012"/>
                    </a:lnTo>
                    <a:lnTo>
                      <a:pt x="105095" y="164122"/>
                    </a:lnTo>
                    <a:lnTo>
                      <a:pt x="285219" y="164122"/>
                    </a:lnTo>
                    <a:lnTo>
                      <a:pt x="295194" y="163797"/>
                    </a:lnTo>
                    <a:lnTo>
                      <a:pt x="304066" y="162842"/>
                    </a:lnTo>
                    <a:lnTo>
                      <a:pt x="311948" y="161282"/>
                    </a:lnTo>
                    <a:lnTo>
                      <a:pt x="326875" y="156502"/>
                    </a:lnTo>
                    <a:lnTo>
                      <a:pt x="348872" y="156502"/>
                    </a:lnTo>
                    <a:lnTo>
                      <a:pt x="354155" y="150939"/>
                    </a:lnTo>
                    <a:lnTo>
                      <a:pt x="354155" y="142138"/>
                    </a:lnTo>
                    <a:lnTo>
                      <a:pt x="359146" y="136575"/>
                    </a:lnTo>
                    <a:lnTo>
                      <a:pt x="365890" y="93192"/>
                    </a:lnTo>
                    <a:lnTo>
                      <a:pt x="365730" y="85773"/>
                    </a:lnTo>
                    <a:lnTo>
                      <a:pt x="354155" y="44259"/>
                    </a:lnTo>
                    <a:lnTo>
                      <a:pt x="354155" y="33705"/>
                    </a:lnTo>
                    <a:lnTo>
                      <a:pt x="348872" y="28422"/>
                    </a:lnTo>
                    <a:lnTo>
                      <a:pt x="325402" y="28422"/>
                    </a:lnTo>
                    <a:lnTo>
                      <a:pt x="324526" y="28130"/>
                    </a:lnTo>
                    <a:lnTo>
                      <a:pt x="285219" y="20510"/>
                    </a:lnTo>
                    <a:lnTo>
                      <a:pt x="104219" y="20510"/>
                    </a:lnTo>
                    <a:lnTo>
                      <a:pt x="110670" y="5854"/>
                    </a:lnTo>
                    <a:lnTo>
                      <a:pt x="109197" y="2349"/>
                    </a:lnTo>
                    <a:lnTo>
                      <a:pt x="103635" y="0"/>
                    </a:lnTo>
                    <a:close/>
                  </a:path>
                </a:pathLst>
              </a:custGeom>
              <a:solidFill>
                <a:srgbClr val="00339F"/>
              </a:solidFill>
            </p:spPr>
            <p:txBody>
              <a:bodyPr wrap="square" lIns="0" tIns="0" rIns="0" bIns="0" rtlCol="0"/>
              <a:lstStyle/>
              <a:p>
                <a:endParaRPr/>
              </a:p>
            </p:txBody>
          </p:sp>
          <p:sp>
            <p:nvSpPr>
              <p:cNvPr id="2128" name="object 22">
                <a:extLst>
                  <a:ext uri="{FF2B5EF4-FFF2-40B4-BE49-F238E27FC236}">
                    <a16:creationId xmlns:a16="http://schemas.microsoft.com/office/drawing/2014/main" id="{A0FFAA58-8D66-9756-6462-913E432FBF78}"/>
                  </a:ext>
                </a:extLst>
              </p:cNvPr>
              <p:cNvSpPr/>
              <p:nvPr/>
            </p:nvSpPr>
            <p:spPr>
              <a:xfrm>
                <a:off x="3618015" y="3351965"/>
                <a:ext cx="292320" cy="129540"/>
              </a:xfrm>
              <a:prstGeom prst="rect">
                <a:avLst/>
              </a:prstGeom>
              <a:blipFill>
                <a:blip r:embed="rId8" cstate="print"/>
                <a:stretch>
                  <a:fillRect/>
                </a:stretch>
              </a:blipFill>
            </p:spPr>
            <p:txBody>
              <a:bodyPr wrap="square" lIns="0" tIns="0" rIns="0" bIns="0" rtlCol="0"/>
              <a:lstStyle/>
              <a:p>
                <a:endParaRPr dirty="0"/>
              </a:p>
            </p:txBody>
          </p:sp>
          <p:sp>
            <p:nvSpPr>
              <p:cNvPr id="2129" name="object 23">
                <a:extLst>
                  <a:ext uri="{FF2B5EF4-FFF2-40B4-BE49-F238E27FC236}">
                    <a16:creationId xmlns:a16="http://schemas.microsoft.com/office/drawing/2014/main" id="{B93AFD25-84B4-62CF-69CC-B68C49E0124D}"/>
                  </a:ext>
                </a:extLst>
              </p:cNvPr>
              <p:cNvSpPr/>
              <p:nvPr/>
            </p:nvSpPr>
            <p:spPr>
              <a:xfrm>
                <a:off x="3565912" y="3351964"/>
                <a:ext cx="15240" cy="128270"/>
              </a:xfrm>
              <a:custGeom>
                <a:avLst/>
                <a:gdLst/>
                <a:ahLst/>
                <a:cxnLst/>
                <a:rect l="l" t="t" r="r" b="b"/>
                <a:pathLst>
                  <a:path w="15239" h="128270">
                    <a:moveTo>
                      <a:pt x="15240" y="128016"/>
                    </a:moveTo>
                    <a:lnTo>
                      <a:pt x="9753" y="124574"/>
                    </a:lnTo>
                    <a:lnTo>
                      <a:pt x="6096" y="120269"/>
                    </a:lnTo>
                    <a:lnTo>
                      <a:pt x="4267" y="115112"/>
                    </a:lnTo>
                    <a:lnTo>
                      <a:pt x="0" y="103632"/>
                    </a:lnTo>
                    <a:lnTo>
                      <a:pt x="0" y="122567"/>
                    </a:lnTo>
                    <a:lnTo>
                      <a:pt x="5486" y="128016"/>
                    </a:lnTo>
                    <a:lnTo>
                      <a:pt x="15240" y="128016"/>
                    </a:lnTo>
                    <a:close/>
                  </a:path>
                  <a:path w="15239" h="128270">
                    <a:moveTo>
                      <a:pt x="15240" y="0"/>
                    </a:moveTo>
                    <a:lnTo>
                      <a:pt x="12496" y="0"/>
                    </a:lnTo>
                    <a:lnTo>
                      <a:pt x="5486" y="0"/>
                    </a:lnTo>
                    <a:lnTo>
                      <a:pt x="0" y="5549"/>
                    </a:lnTo>
                    <a:lnTo>
                      <a:pt x="0" y="25908"/>
                    </a:lnTo>
                    <a:lnTo>
                      <a:pt x="4267" y="13881"/>
                    </a:lnTo>
                    <a:lnTo>
                      <a:pt x="6096" y="8331"/>
                    </a:lnTo>
                    <a:lnTo>
                      <a:pt x="9753" y="3695"/>
                    </a:lnTo>
                    <a:lnTo>
                      <a:pt x="15240" y="0"/>
                    </a:lnTo>
                    <a:close/>
                  </a:path>
                </a:pathLst>
              </a:custGeom>
              <a:solidFill>
                <a:srgbClr val="42B5E4"/>
              </a:solidFill>
            </p:spPr>
            <p:txBody>
              <a:bodyPr wrap="square" lIns="0" tIns="0" rIns="0" bIns="0" rtlCol="0"/>
              <a:lstStyle/>
              <a:p>
                <a:endParaRPr/>
              </a:p>
            </p:txBody>
          </p:sp>
        </p:grpSp>
        <p:sp>
          <p:nvSpPr>
            <p:cNvPr id="2130" name="Freeform: Shape 2129">
              <a:extLst>
                <a:ext uri="{FF2B5EF4-FFF2-40B4-BE49-F238E27FC236}">
                  <a16:creationId xmlns:a16="http://schemas.microsoft.com/office/drawing/2014/main" id="{080662AB-AC2F-DD5B-A273-650C3A742887}"/>
                </a:ext>
              </a:extLst>
            </p:cNvPr>
            <p:cNvSpPr/>
            <p:nvPr/>
          </p:nvSpPr>
          <p:spPr>
            <a:xfrm>
              <a:off x="8747504" y="3058857"/>
              <a:ext cx="101484" cy="101484"/>
            </a:xfrm>
            <a:custGeom>
              <a:avLst/>
              <a:gdLst>
                <a:gd name="connsiteX0" fmla="*/ 50742 w 101484"/>
                <a:gd name="connsiteY0" fmla="*/ 101485 h 101484"/>
                <a:gd name="connsiteX1" fmla="*/ 101485 w 101484"/>
                <a:gd name="connsiteY1" fmla="*/ 50742 h 101484"/>
                <a:gd name="connsiteX2" fmla="*/ 50742 w 101484"/>
                <a:gd name="connsiteY2" fmla="*/ 0 h 101484"/>
                <a:gd name="connsiteX3" fmla="*/ 0 w 101484"/>
                <a:gd name="connsiteY3" fmla="*/ 50742 h 101484"/>
                <a:gd name="connsiteX4" fmla="*/ 50742 w 101484"/>
                <a:gd name="connsiteY4" fmla="*/ 101485 h 101484"/>
                <a:gd name="connsiteX5" fmla="*/ 50742 w 101484"/>
                <a:gd name="connsiteY5" fmla="*/ 11276 h 101484"/>
                <a:gd name="connsiteX6" fmla="*/ 90209 w 101484"/>
                <a:gd name="connsiteY6" fmla="*/ 50742 h 101484"/>
                <a:gd name="connsiteX7" fmla="*/ 50742 w 101484"/>
                <a:gd name="connsiteY7" fmla="*/ 90209 h 101484"/>
                <a:gd name="connsiteX8" fmla="*/ 11276 w 101484"/>
                <a:gd name="connsiteY8" fmla="*/ 50742 h 101484"/>
                <a:gd name="connsiteX9" fmla="*/ 50742 w 101484"/>
                <a:gd name="connsiteY9" fmla="*/ 11248 h 1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484" h="101484">
                  <a:moveTo>
                    <a:pt x="50742" y="101485"/>
                  </a:moveTo>
                  <a:cubicBezTo>
                    <a:pt x="78767" y="101485"/>
                    <a:pt x="101485" y="78767"/>
                    <a:pt x="101485" y="50742"/>
                  </a:cubicBezTo>
                  <a:cubicBezTo>
                    <a:pt x="101485" y="22718"/>
                    <a:pt x="78767" y="0"/>
                    <a:pt x="50742" y="0"/>
                  </a:cubicBezTo>
                  <a:cubicBezTo>
                    <a:pt x="22718" y="0"/>
                    <a:pt x="0" y="22718"/>
                    <a:pt x="0" y="50742"/>
                  </a:cubicBezTo>
                  <a:cubicBezTo>
                    <a:pt x="0" y="78767"/>
                    <a:pt x="22718" y="101485"/>
                    <a:pt x="50742" y="101485"/>
                  </a:cubicBezTo>
                  <a:close/>
                  <a:moveTo>
                    <a:pt x="50742" y="11276"/>
                  </a:moveTo>
                  <a:cubicBezTo>
                    <a:pt x="72539" y="11276"/>
                    <a:pt x="90209" y="28946"/>
                    <a:pt x="90209" y="50742"/>
                  </a:cubicBezTo>
                  <a:cubicBezTo>
                    <a:pt x="90209" y="72539"/>
                    <a:pt x="72539" y="90209"/>
                    <a:pt x="50742" y="90209"/>
                  </a:cubicBezTo>
                  <a:cubicBezTo>
                    <a:pt x="28946" y="90209"/>
                    <a:pt x="11276" y="72539"/>
                    <a:pt x="11276" y="50742"/>
                  </a:cubicBezTo>
                  <a:cubicBezTo>
                    <a:pt x="11288" y="28946"/>
                    <a:pt x="28946" y="11276"/>
                    <a:pt x="50742" y="11248"/>
                  </a:cubicBezTo>
                  <a:close/>
                </a:path>
              </a:pathLst>
            </a:custGeom>
            <a:solidFill>
              <a:srgbClr val="000000"/>
            </a:solidFill>
            <a:ln w="5556" cap="flat">
              <a:noFill/>
              <a:prstDash val="solid"/>
              <a:miter/>
            </a:ln>
          </p:spPr>
          <p:txBody>
            <a:bodyPr rtlCol="0" anchor="ctr"/>
            <a:lstStyle/>
            <a:p>
              <a:endParaRPr lang="en-US"/>
            </a:p>
          </p:txBody>
        </p:sp>
        <p:sp>
          <p:nvSpPr>
            <p:cNvPr id="2131" name="Freeform: Shape 2130">
              <a:extLst>
                <a:ext uri="{FF2B5EF4-FFF2-40B4-BE49-F238E27FC236}">
                  <a16:creationId xmlns:a16="http://schemas.microsoft.com/office/drawing/2014/main" id="{F40DFCA9-721E-5C14-3E05-EEE55936978B}"/>
                </a:ext>
              </a:extLst>
            </p:cNvPr>
            <p:cNvSpPr/>
            <p:nvPr/>
          </p:nvSpPr>
          <p:spPr>
            <a:xfrm>
              <a:off x="8747504" y="3182928"/>
              <a:ext cx="101484" cy="101484"/>
            </a:xfrm>
            <a:custGeom>
              <a:avLst/>
              <a:gdLst>
                <a:gd name="connsiteX0" fmla="*/ 50742 w 101484"/>
                <a:gd name="connsiteY0" fmla="*/ 101485 h 101484"/>
                <a:gd name="connsiteX1" fmla="*/ 101485 w 101484"/>
                <a:gd name="connsiteY1" fmla="*/ 50742 h 101484"/>
                <a:gd name="connsiteX2" fmla="*/ 50742 w 101484"/>
                <a:gd name="connsiteY2" fmla="*/ 0 h 101484"/>
                <a:gd name="connsiteX3" fmla="*/ 0 w 101484"/>
                <a:gd name="connsiteY3" fmla="*/ 50742 h 101484"/>
                <a:gd name="connsiteX4" fmla="*/ 50742 w 101484"/>
                <a:gd name="connsiteY4" fmla="*/ 101485 h 101484"/>
                <a:gd name="connsiteX5" fmla="*/ 50742 w 101484"/>
                <a:gd name="connsiteY5" fmla="*/ 11248 h 101484"/>
                <a:gd name="connsiteX6" fmla="*/ 90209 w 101484"/>
                <a:gd name="connsiteY6" fmla="*/ 50714 h 101484"/>
                <a:gd name="connsiteX7" fmla="*/ 50742 w 101484"/>
                <a:gd name="connsiteY7" fmla="*/ 90180 h 101484"/>
                <a:gd name="connsiteX8" fmla="*/ 11276 w 101484"/>
                <a:gd name="connsiteY8" fmla="*/ 50714 h 101484"/>
                <a:gd name="connsiteX9" fmla="*/ 50742 w 101484"/>
                <a:gd name="connsiteY9" fmla="*/ 11248 h 1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484" h="101484">
                  <a:moveTo>
                    <a:pt x="50742" y="101485"/>
                  </a:moveTo>
                  <a:cubicBezTo>
                    <a:pt x="78767" y="101485"/>
                    <a:pt x="101485" y="78767"/>
                    <a:pt x="101485" y="50742"/>
                  </a:cubicBezTo>
                  <a:cubicBezTo>
                    <a:pt x="101485" y="22718"/>
                    <a:pt x="78767" y="0"/>
                    <a:pt x="50742" y="0"/>
                  </a:cubicBezTo>
                  <a:cubicBezTo>
                    <a:pt x="22718" y="0"/>
                    <a:pt x="0" y="22718"/>
                    <a:pt x="0" y="50742"/>
                  </a:cubicBezTo>
                  <a:cubicBezTo>
                    <a:pt x="0" y="78767"/>
                    <a:pt x="22718" y="101485"/>
                    <a:pt x="50742" y="101485"/>
                  </a:cubicBezTo>
                  <a:close/>
                  <a:moveTo>
                    <a:pt x="50742" y="11248"/>
                  </a:moveTo>
                  <a:cubicBezTo>
                    <a:pt x="72539" y="11248"/>
                    <a:pt x="90209" y="28918"/>
                    <a:pt x="90209" y="50714"/>
                  </a:cubicBezTo>
                  <a:cubicBezTo>
                    <a:pt x="90209" y="72511"/>
                    <a:pt x="72539" y="90180"/>
                    <a:pt x="50742" y="90180"/>
                  </a:cubicBezTo>
                  <a:cubicBezTo>
                    <a:pt x="28946" y="90180"/>
                    <a:pt x="11276" y="72511"/>
                    <a:pt x="11276" y="50714"/>
                  </a:cubicBezTo>
                  <a:cubicBezTo>
                    <a:pt x="11304" y="28929"/>
                    <a:pt x="28958" y="11276"/>
                    <a:pt x="50742" y="11248"/>
                  </a:cubicBezTo>
                  <a:close/>
                </a:path>
              </a:pathLst>
            </a:custGeom>
            <a:solidFill>
              <a:srgbClr val="000000"/>
            </a:solidFill>
            <a:ln w="5556" cap="flat">
              <a:noFill/>
              <a:prstDash val="solid"/>
              <a:miter/>
            </a:ln>
          </p:spPr>
          <p:txBody>
            <a:bodyPr rtlCol="0" anchor="ctr"/>
            <a:lstStyle/>
            <a:p>
              <a:endParaRPr lang="en-US"/>
            </a:p>
          </p:txBody>
        </p:sp>
        <p:sp>
          <p:nvSpPr>
            <p:cNvPr id="2132" name="Freeform: Shape 2131">
              <a:extLst>
                <a:ext uri="{FF2B5EF4-FFF2-40B4-BE49-F238E27FC236}">
                  <a16:creationId xmlns:a16="http://schemas.microsoft.com/office/drawing/2014/main" id="{F11C509F-1881-328E-8F71-A403895D5C4C}"/>
                </a:ext>
              </a:extLst>
            </p:cNvPr>
            <p:cNvSpPr/>
            <p:nvPr/>
          </p:nvSpPr>
          <p:spPr>
            <a:xfrm>
              <a:off x="8609152" y="2906540"/>
              <a:ext cx="378194" cy="406063"/>
            </a:xfrm>
            <a:custGeom>
              <a:avLst/>
              <a:gdLst>
                <a:gd name="connsiteX0" fmla="*/ 0 w 378194"/>
                <a:gd name="connsiteY0" fmla="*/ 270660 h 406063"/>
                <a:gd name="connsiteX1" fmla="*/ 28190 w 378194"/>
                <a:gd name="connsiteY1" fmla="*/ 316452 h 406063"/>
                <a:gd name="connsiteX2" fmla="*/ 38564 w 378194"/>
                <a:gd name="connsiteY2" fmla="*/ 336304 h 406063"/>
                <a:gd name="connsiteX3" fmla="*/ 38564 w 378194"/>
                <a:gd name="connsiteY3" fmla="*/ 341942 h 406063"/>
                <a:gd name="connsiteX4" fmla="*/ 70701 w 378194"/>
                <a:gd name="connsiteY4" fmla="*/ 366411 h 406063"/>
                <a:gd name="connsiteX5" fmla="*/ 87615 w 378194"/>
                <a:gd name="connsiteY5" fmla="*/ 366411 h 406063"/>
                <a:gd name="connsiteX6" fmla="*/ 87615 w 378194"/>
                <a:gd name="connsiteY6" fmla="*/ 383511 h 406063"/>
                <a:gd name="connsiteX7" fmla="*/ 110167 w 378194"/>
                <a:gd name="connsiteY7" fmla="*/ 406063 h 406063"/>
                <a:gd name="connsiteX8" fmla="*/ 268027 w 378194"/>
                <a:gd name="connsiteY8" fmla="*/ 406063 h 406063"/>
                <a:gd name="connsiteX9" fmla="*/ 290579 w 378194"/>
                <a:gd name="connsiteY9" fmla="*/ 383511 h 406063"/>
                <a:gd name="connsiteX10" fmla="*/ 290579 w 378194"/>
                <a:gd name="connsiteY10" fmla="*/ 366411 h 406063"/>
                <a:gd name="connsiteX11" fmla="*/ 307493 w 378194"/>
                <a:gd name="connsiteY11" fmla="*/ 366411 h 406063"/>
                <a:gd name="connsiteX12" fmla="*/ 339630 w 378194"/>
                <a:gd name="connsiteY12" fmla="*/ 341942 h 406063"/>
                <a:gd name="connsiteX13" fmla="*/ 339630 w 378194"/>
                <a:gd name="connsiteY13" fmla="*/ 336304 h 406063"/>
                <a:gd name="connsiteX14" fmla="*/ 350004 w 378194"/>
                <a:gd name="connsiteY14" fmla="*/ 316452 h 406063"/>
                <a:gd name="connsiteX15" fmla="*/ 378194 w 378194"/>
                <a:gd name="connsiteY15" fmla="*/ 270660 h 406063"/>
                <a:gd name="connsiteX16" fmla="*/ 290579 w 378194"/>
                <a:gd name="connsiteY16" fmla="*/ 270660 h 406063"/>
                <a:gd name="connsiteX17" fmla="*/ 290579 w 378194"/>
                <a:gd name="connsiteY17" fmla="*/ 248012 h 406063"/>
                <a:gd name="connsiteX18" fmla="*/ 307493 w 378194"/>
                <a:gd name="connsiteY18" fmla="*/ 248012 h 406063"/>
                <a:gd name="connsiteX19" fmla="*/ 339630 w 378194"/>
                <a:gd name="connsiteY19" fmla="*/ 223515 h 406063"/>
                <a:gd name="connsiteX20" fmla="*/ 339630 w 378194"/>
                <a:gd name="connsiteY20" fmla="*/ 217876 h 406063"/>
                <a:gd name="connsiteX21" fmla="*/ 350004 w 378194"/>
                <a:gd name="connsiteY21" fmla="*/ 198025 h 406063"/>
                <a:gd name="connsiteX22" fmla="*/ 378194 w 378194"/>
                <a:gd name="connsiteY22" fmla="*/ 152233 h 406063"/>
                <a:gd name="connsiteX23" fmla="*/ 290579 w 378194"/>
                <a:gd name="connsiteY23" fmla="*/ 152233 h 406063"/>
                <a:gd name="connsiteX24" fmla="*/ 290579 w 378194"/>
                <a:gd name="connsiteY24" fmla="*/ 129681 h 406063"/>
                <a:gd name="connsiteX25" fmla="*/ 307493 w 378194"/>
                <a:gd name="connsiteY25" fmla="*/ 129681 h 406063"/>
                <a:gd name="connsiteX26" fmla="*/ 339630 w 378194"/>
                <a:gd name="connsiteY26" fmla="*/ 105144 h 406063"/>
                <a:gd name="connsiteX27" fmla="*/ 339630 w 378194"/>
                <a:gd name="connsiteY27" fmla="*/ 99506 h 406063"/>
                <a:gd name="connsiteX28" fmla="*/ 350004 w 378194"/>
                <a:gd name="connsiteY28" fmla="*/ 79654 h 406063"/>
                <a:gd name="connsiteX29" fmla="*/ 378194 w 378194"/>
                <a:gd name="connsiteY29" fmla="*/ 33862 h 406063"/>
                <a:gd name="connsiteX30" fmla="*/ 290579 w 378194"/>
                <a:gd name="connsiteY30" fmla="*/ 33862 h 406063"/>
                <a:gd name="connsiteX31" fmla="*/ 290579 w 378194"/>
                <a:gd name="connsiteY31" fmla="*/ 22552 h 406063"/>
                <a:gd name="connsiteX32" fmla="*/ 268027 w 378194"/>
                <a:gd name="connsiteY32" fmla="*/ 0 h 406063"/>
                <a:gd name="connsiteX33" fmla="*/ 110162 w 378194"/>
                <a:gd name="connsiteY33" fmla="*/ 0 h 406063"/>
                <a:gd name="connsiteX34" fmla="*/ 87610 w 378194"/>
                <a:gd name="connsiteY34" fmla="*/ 22552 h 406063"/>
                <a:gd name="connsiteX35" fmla="*/ 87610 w 378194"/>
                <a:gd name="connsiteY35" fmla="*/ 33828 h 406063"/>
                <a:gd name="connsiteX36" fmla="*/ 0 w 378194"/>
                <a:gd name="connsiteY36" fmla="*/ 33828 h 406063"/>
                <a:gd name="connsiteX37" fmla="*/ 28190 w 378194"/>
                <a:gd name="connsiteY37" fmla="*/ 79620 h 406063"/>
                <a:gd name="connsiteX38" fmla="*/ 38564 w 378194"/>
                <a:gd name="connsiteY38" fmla="*/ 99472 h 406063"/>
                <a:gd name="connsiteX39" fmla="*/ 38564 w 378194"/>
                <a:gd name="connsiteY39" fmla="*/ 105110 h 406063"/>
                <a:gd name="connsiteX40" fmla="*/ 70695 w 378194"/>
                <a:gd name="connsiteY40" fmla="*/ 129675 h 406063"/>
                <a:gd name="connsiteX41" fmla="*/ 87610 w 378194"/>
                <a:gd name="connsiteY41" fmla="*/ 129675 h 406063"/>
                <a:gd name="connsiteX42" fmla="*/ 87610 w 378194"/>
                <a:gd name="connsiteY42" fmla="*/ 152227 h 406063"/>
                <a:gd name="connsiteX43" fmla="*/ 0 w 378194"/>
                <a:gd name="connsiteY43" fmla="*/ 152227 h 406063"/>
                <a:gd name="connsiteX44" fmla="*/ 28190 w 378194"/>
                <a:gd name="connsiteY44" fmla="*/ 198019 h 406063"/>
                <a:gd name="connsiteX45" fmla="*/ 38564 w 378194"/>
                <a:gd name="connsiteY45" fmla="*/ 217871 h 406063"/>
                <a:gd name="connsiteX46" fmla="*/ 38564 w 378194"/>
                <a:gd name="connsiteY46" fmla="*/ 223509 h 406063"/>
                <a:gd name="connsiteX47" fmla="*/ 70701 w 378194"/>
                <a:gd name="connsiteY47" fmla="*/ 248006 h 406063"/>
                <a:gd name="connsiteX48" fmla="*/ 87615 w 378194"/>
                <a:gd name="connsiteY48" fmla="*/ 248006 h 406063"/>
                <a:gd name="connsiteX49" fmla="*/ 87615 w 378194"/>
                <a:gd name="connsiteY49" fmla="*/ 270654 h 406063"/>
                <a:gd name="connsiteX50" fmla="*/ 70695 w 378194"/>
                <a:gd name="connsiteY50" fmla="*/ 355135 h 406063"/>
                <a:gd name="connsiteX51" fmla="*/ 49835 w 378194"/>
                <a:gd name="connsiteY51" fmla="*/ 341276 h 406063"/>
                <a:gd name="connsiteX52" fmla="*/ 49835 w 378194"/>
                <a:gd name="connsiteY52" fmla="*/ 335903 h 406063"/>
                <a:gd name="connsiteX53" fmla="*/ 32357 w 378194"/>
                <a:gd name="connsiteY53" fmla="*/ 305965 h 406063"/>
                <a:gd name="connsiteX54" fmla="*/ 13751 w 378194"/>
                <a:gd name="connsiteY54" fmla="*/ 281936 h 406063"/>
                <a:gd name="connsiteX55" fmla="*/ 87610 w 378194"/>
                <a:gd name="connsiteY55" fmla="*/ 281936 h 406063"/>
                <a:gd name="connsiteX56" fmla="*/ 87610 w 378194"/>
                <a:gd name="connsiteY56" fmla="*/ 355135 h 406063"/>
                <a:gd name="connsiteX57" fmla="*/ 290579 w 378194"/>
                <a:gd name="connsiteY57" fmla="*/ 281936 h 406063"/>
                <a:gd name="connsiteX58" fmla="*/ 364437 w 378194"/>
                <a:gd name="connsiteY58" fmla="*/ 281936 h 406063"/>
                <a:gd name="connsiteX59" fmla="*/ 345798 w 378194"/>
                <a:gd name="connsiteY59" fmla="*/ 305982 h 406063"/>
                <a:gd name="connsiteX60" fmla="*/ 328320 w 378194"/>
                <a:gd name="connsiteY60" fmla="*/ 335903 h 406063"/>
                <a:gd name="connsiteX61" fmla="*/ 328320 w 378194"/>
                <a:gd name="connsiteY61" fmla="*/ 341276 h 406063"/>
                <a:gd name="connsiteX62" fmla="*/ 307459 w 378194"/>
                <a:gd name="connsiteY62" fmla="*/ 355135 h 406063"/>
                <a:gd name="connsiteX63" fmla="*/ 290579 w 378194"/>
                <a:gd name="connsiteY63" fmla="*/ 355135 h 406063"/>
                <a:gd name="connsiteX64" fmla="*/ 364477 w 378194"/>
                <a:gd name="connsiteY64" fmla="*/ 163503 h 406063"/>
                <a:gd name="connsiteX65" fmla="*/ 345838 w 378194"/>
                <a:gd name="connsiteY65" fmla="*/ 187549 h 406063"/>
                <a:gd name="connsiteX66" fmla="*/ 328360 w 378194"/>
                <a:gd name="connsiteY66" fmla="*/ 217471 h 406063"/>
                <a:gd name="connsiteX67" fmla="*/ 328360 w 378194"/>
                <a:gd name="connsiteY67" fmla="*/ 222844 h 406063"/>
                <a:gd name="connsiteX68" fmla="*/ 307499 w 378194"/>
                <a:gd name="connsiteY68" fmla="*/ 236736 h 406063"/>
                <a:gd name="connsiteX69" fmla="*/ 290579 w 378194"/>
                <a:gd name="connsiteY69" fmla="*/ 236736 h 406063"/>
                <a:gd name="connsiteX70" fmla="*/ 290579 w 378194"/>
                <a:gd name="connsiteY70" fmla="*/ 163503 h 406063"/>
                <a:gd name="connsiteX71" fmla="*/ 364477 w 378194"/>
                <a:gd name="connsiteY71" fmla="*/ 45133 h 406063"/>
                <a:gd name="connsiteX72" fmla="*/ 345815 w 378194"/>
                <a:gd name="connsiteY72" fmla="*/ 69179 h 406063"/>
                <a:gd name="connsiteX73" fmla="*/ 328337 w 378194"/>
                <a:gd name="connsiteY73" fmla="*/ 99100 h 406063"/>
                <a:gd name="connsiteX74" fmla="*/ 328337 w 378194"/>
                <a:gd name="connsiteY74" fmla="*/ 104479 h 406063"/>
                <a:gd name="connsiteX75" fmla="*/ 307493 w 378194"/>
                <a:gd name="connsiteY75" fmla="*/ 118399 h 406063"/>
                <a:gd name="connsiteX76" fmla="*/ 290579 w 378194"/>
                <a:gd name="connsiteY76" fmla="*/ 118399 h 406063"/>
                <a:gd name="connsiteX77" fmla="*/ 290579 w 378194"/>
                <a:gd name="connsiteY77" fmla="*/ 45133 h 406063"/>
                <a:gd name="connsiteX78" fmla="*/ 98886 w 378194"/>
                <a:gd name="connsiteY78" fmla="*/ 22552 h 406063"/>
                <a:gd name="connsiteX79" fmla="*/ 110162 w 378194"/>
                <a:gd name="connsiteY79" fmla="*/ 11276 h 406063"/>
                <a:gd name="connsiteX80" fmla="*/ 268027 w 378194"/>
                <a:gd name="connsiteY80" fmla="*/ 11276 h 406063"/>
                <a:gd name="connsiteX81" fmla="*/ 279303 w 378194"/>
                <a:gd name="connsiteY81" fmla="*/ 22552 h 406063"/>
                <a:gd name="connsiteX82" fmla="*/ 279303 w 378194"/>
                <a:gd name="connsiteY82" fmla="*/ 383511 h 406063"/>
                <a:gd name="connsiteX83" fmla="*/ 268027 w 378194"/>
                <a:gd name="connsiteY83" fmla="*/ 394787 h 406063"/>
                <a:gd name="connsiteX84" fmla="*/ 110162 w 378194"/>
                <a:gd name="connsiteY84" fmla="*/ 394787 h 406063"/>
                <a:gd name="connsiteX85" fmla="*/ 98886 w 378194"/>
                <a:gd name="connsiteY85" fmla="*/ 383511 h 406063"/>
                <a:gd name="connsiteX86" fmla="*/ 70695 w 378194"/>
                <a:gd name="connsiteY86" fmla="*/ 118399 h 406063"/>
                <a:gd name="connsiteX87" fmla="*/ 49835 w 378194"/>
                <a:gd name="connsiteY87" fmla="*/ 104479 h 406063"/>
                <a:gd name="connsiteX88" fmla="*/ 49835 w 378194"/>
                <a:gd name="connsiteY88" fmla="*/ 99100 h 406063"/>
                <a:gd name="connsiteX89" fmla="*/ 32357 w 378194"/>
                <a:gd name="connsiteY89" fmla="*/ 69167 h 406063"/>
                <a:gd name="connsiteX90" fmla="*/ 13751 w 378194"/>
                <a:gd name="connsiteY90" fmla="*/ 45133 h 406063"/>
                <a:gd name="connsiteX91" fmla="*/ 87610 w 378194"/>
                <a:gd name="connsiteY91" fmla="*/ 45133 h 406063"/>
                <a:gd name="connsiteX92" fmla="*/ 87610 w 378194"/>
                <a:gd name="connsiteY92" fmla="*/ 118399 h 406063"/>
                <a:gd name="connsiteX93" fmla="*/ 70695 w 378194"/>
                <a:gd name="connsiteY93" fmla="*/ 236736 h 406063"/>
                <a:gd name="connsiteX94" fmla="*/ 49835 w 378194"/>
                <a:gd name="connsiteY94" fmla="*/ 222849 h 406063"/>
                <a:gd name="connsiteX95" fmla="*/ 49835 w 378194"/>
                <a:gd name="connsiteY95" fmla="*/ 217476 h 406063"/>
                <a:gd name="connsiteX96" fmla="*/ 32357 w 378194"/>
                <a:gd name="connsiteY96" fmla="*/ 187533 h 406063"/>
                <a:gd name="connsiteX97" fmla="*/ 13751 w 378194"/>
                <a:gd name="connsiteY97" fmla="*/ 163503 h 406063"/>
                <a:gd name="connsiteX98" fmla="*/ 87610 w 378194"/>
                <a:gd name="connsiteY98" fmla="*/ 163503 h 406063"/>
                <a:gd name="connsiteX99" fmla="*/ 87610 w 378194"/>
                <a:gd name="connsiteY99" fmla="*/ 236736 h 40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78194" h="406063">
                  <a:moveTo>
                    <a:pt x="0" y="270660"/>
                  </a:moveTo>
                  <a:cubicBezTo>
                    <a:pt x="0" y="270660"/>
                    <a:pt x="2537" y="306304"/>
                    <a:pt x="28190" y="316452"/>
                  </a:cubicBezTo>
                  <a:cubicBezTo>
                    <a:pt x="36647" y="319835"/>
                    <a:pt x="38339" y="329933"/>
                    <a:pt x="38564" y="336304"/>
                  </a:cubicBezTo>
                  <a:lnTo>
                    <a:pt x="38564" y="341942"/>
                  </a:lnTo>
                  <a:cubicBezTo>
                    <a:pt x="40188" y="357429"/>
                    <a:pt x="53787" y="366411"/>
                    <a:pt x="70701" y="366411"/>
                  </a:cubicBezTo>
                  <a:lnTo>
                    <a:pt x="87615" y="366411"/>
                  </a:lnTo>
                  <a:lnTo>
                    <a:pt x="87615" y="383511"/>
                  </a:lnTo>
                  <a:cubicBezTo>
                    <a:pt x="87615" y="395966"/>
                    <a:pt x="97712" y="406063"/>
                    <a:pt x="110167" y="406063"/>
                  </a:cubicBezTo>
                  <a:lnTo>
                    <a:pt x="268027" y="406063"/>
                  </a:lnTo>
                  <a:cubicBezTo>
                    <a:pt x="280482" y="406063"/>
                    <a:pt x="290579" y="395966"/>
                    <a:pt x="290579" y="383511"/>
                  </a:cubicBezTo>
                  <a:lnTo>
                    <a:pt x="290579" y="366411"/>
                  </a:lnTo>
                  <a:lnTo>
                    <a:pt x="307493" y="366411"/>
                  </a:lnTo>
                  <a:cubicBezTo>
                    <a:pt x="324407" y="366411"/>
                    <a:pt x="338023" y="357429"/>
                    <a:pt x="339630" y="341942"/>
                  </a:cubicBezTo>
                  <a:lnTo>
                    <a:pt x="339630" y="336304"/>
                  </a:lnTo>
                  <a:cubicBezTo>
                    <a:pt x="339856" y="329933"/>
                    <a:pt x="341547" y="319835"/>
                    <a:pt x="350004" y="316452"/>
                  </a:cubicBezTo>
                  <a:cubicBezTo>
                    <a:pt x="375657" y="306304"/>
                    <a:pt x="378194" y="270660"/>
                    <a:pt x="378194" y="270660"/>
                  </a:cubicBezTo>
                  <a:lnTo>
                    <a:pt x="290579" y="270660"/>
                  </a:lnTo>
                  <a:lnTo>
                    <a:pt x="290579" y="248012"/>
                  </a:lnTo>
                  <a:lnTo>
                    <a:pt x="307493" y="248012"/>
                  </a:lnTo>
                  <a:cubicBezTo>
                    <a:pt x="324407" y="248012"/>
                    <a:pt x="338023" y="238991"/>
                    <a:pt x="339630" y="223515"/>
                  </a:cubicBezTo>
                  <a:lnTo>
                    <a:pt x="339630" y="217876"/>
                  </a:lnTo>
                  <a:cubicBezTo>
                    <a:pt x="339856" y="211506"/>
                    <a:pt x="341547" y="201408"/>
                    <a:pt x="350004" y="198025"/>
                  </a:cubicBezTo>
                  <a:cubicBezTo>
                    <a:pt x="375657" y="187876"/>
                    <a:pt x="378194" y="152233"/>
                    <a:pt x="378194" y="152233"/>
                  </a:cubicBezTo>
                  <a:lnTo>
                    <a:pt x="290579" y="152233"/>
                  </a:lnTo>
                  <a:lnTo>
                    <a:pt x="290579" y="129681"/>
                  </a:lnTo>
                  <a:lnTo>
                    <a:pt x="307493" y="129681"/>
                  </a:lnTo>
                  <a:cubicBezTo>
                    <a:pt x="324407" y="129681"/>
                    <a:pt x="338023" y="120660"/>
                    <a:pt x="339630" y="105144"/>
                  </a:cubicBezTo>
                  <a:lnTo>
                    <a:pt x="339630" y="99506"/>
                  </a:lnTo>
                  <a:cubicBezTo>
                    <a:pt x="339856" y="93135"/>
                    <a:pt x="341547" y="83043"/>
                    <a:pt x="350004" y="79654"/>
                  </a:cubicBezTo>
                  <a:cubicBezTo>
                    <a:pt x="375657" y="69506"/>
                    <a:pt x="378194" y="33862"/>
                    <a:pt x="378194" y="33862"/>
                  </a:cubicBezTo>
                  <a:lnTo>
                    <a:pt x="290579" y="33862"/>
                  </a:lnTo>
                  <a:lnTo>
                    <a:pt x="290579" y="22552"/>
                  </a:lnTo>
                  <a:cubicBezTo>
                    <a:pt x="290579" y="10097"/>
                    <a:pt x="280482" y="0"/>
                    <a:pt x="268027" y="0"/>
                  </a:cubicBezTo>
                  <a:lnTo>
                    <a:pt x="110162" y="0"/>
                  </a:lnTo>
                  <a:cubicBezTo>
                    <a:pt x="97707" y="0"/>
                    <a:pt x="87610" y="10097"/>
                    <a:pt x="87610" y="22552"/>
                  </a:cubicBezTo>
                  <a:lnTo>
                    <a:pt x="87610" y="33828"/>
                  </a:lnTo>
                  <a:lnTo>
                    <a:pt x="0" y="33828"/>
                  </a:lnTo>
                  <a:cubicBezTo>
                    <a:pt x="0" y="33828"/>
                    <a:pt x="2537" y="69472"/>
                    <a:pt x="28190" y="79620"/>
                  </a:cubicBezTo>
                  <a:cubicBezTo>
                    <a:pt x="36647" y="83003"/>
                    <a:pt x="38339" y="93101"/>
                    <a:pt x="38564" y="99472"/>
                  </a:cubicBezTo>
                  <a:lnTo>
                    <a:pt x="38564" y="105110"/>
                  </a:lnTo>
                  <a:cubicBezTo>
                    <a:pt x="40188" y="120654"/>
                    <a:pt x="53781" y="129675"/>
                    <a:pt x="70695" y="129675"/>
                  </a:cubicBezTo>
                  <a:lnTo>
                    <a:pt x="87610" y="129675"/>
                  </a:lnTo>
                  <a:lnTo>
                    <a:pt x="87610" y="152227"/>
                  </a:lnTo>
                  <a:lnTo>
                    <a:pt x="0" y="152227"/>
                  </a:lnTo>
                  <a:cubicBezTo>
                    <a:pt x="0" y="152227"/>
                    <a:pt x="2537" y="187871"/>
                    <a:pt x="28190" y="198019"/>
                  </a:cubicBezTo>
                  <a:cubicBezTo>
                    <a:pt x="36647" y="201402"/>
                    <a:pt x="38339" y="211500"/>
                    <a:pt x="38564" y="217871"/>
                  </a:cubicBezTo>
                  <a:lnTo>
                    <a:pt x="38564" y="223509"/>
                  </a:lnTo>
                  <a:cubicBezTo>
                    <a:pt x="40188" y="238991"/>
                    <a:pt x="53787" y="248006"/>
                    <a:pt x="70701" y="248006"/>
                  </a:cubicBezTo>
                  <a:lnTo>
                    <a:pt x="87615" y="248006"/>
                  </a:lnTo>
                  <a:lnTo>
                    <a:pt x="87615" y="270654"/>
                  </a:lnTo>
                  <a:close/>
                  <a:moveTo>
                    <a:pt x="70695" y="355135"/>
                  </a:moveTo>
                  <a:cubicBezTo>
                    <a:pt x="61466" y="355135"/>
                    <a:pt x="51233" y="351481"/>
                    <a:pt x="49835" y="341276"/>
                  </a:cubicBezTo>
                  <a:lnTo>
                    <a:pt x="49835" y="335903"/>
                  </a:lnTo>
                  <a:cubicBezTo>
                    <a:pt x="49305" y="320900"/>
                    <a:pt x="43103" y="310273"/>
                    <a:pt x="32357" y="305965"/>
                  </a:cubicBezTo>
                  <a:cubicBezTo>
                    <a:pt x="21735" y="301765"/>
                    <a:pt x="16379" y="290743"/>
                    <a:pt x="13751" y="281936"/>
                  </a:cubicBezTo>
                  <a:lnTo>
                    <a:pt x="87610" y="281936"/>
                  </a:lnTo>
                  <a:lnTo>
                    <a:pt x="87610" y="355135"/>
                  </a:lnTo>
                  <a:close/>
                  <a:moveTo>
                    <a:pt x="290579" y="281936"/>
                  </a:moveTo>
                  <a:lnTo>
                    <a:pt x="364437" y="281936"/>
                  </a:lnTo>
                  <a:cubicBezTo>
                    <a:pt x="361771" y="290726"/>
                    <a:pt x="356392" y="301793"/>
                    <a:pt x="345798" y="305982"/>
                  </a:cubicBezTo>
                  <a:cubicBezTo>
                    <a:pt x="335086" y="310273"/>
                    <a:pt x="328884" y="320900"/>
                    <a:pt x="328320" y="335903"/>
                  </a:cubicBezTo>
                  <a:lnTo>
                    <a:pt x="328320" y="341276"/>
                  </a:lnTo>
                  <a:cubicBezTo>
                    <a:pt x="326927" y="351487"/>
                    <a:pt x="316678" y="355135"/>
                    <a:pt x="307459" y="355135"/>
                  </a:cubicBezTo>
                  <a:lnTo>
                    <a:pt x="290579" y="355135"/>
                  </a:lnTo>
                  <a:close/>
                  <a:moveTo>
                    <a:pt x="364477" y="163503"/>
                  </a:moveTo>
                  <a:cubicBezTo>
                    <a:pt x="361810" y="172293"/>
                    <a:pt x="356431" y="183360"/>
                    <a:pt x="345838" y="187549"/>
                  </a:cubicBezTo>
                  <a:cubicBezTo>
                    <a:pt x="335125" y="191840"/>
                    <a:pt x="328923" y="202468"/>
                    <a:pt x="328360" y="217471"/>
                  </a:cubicBezTo>
                  <a:lnTo>
                    <a:pt x="328360" y="222844"/>
                  </a:lnTo>
                  <a:cubicBezTo>
                    <a:pt x="326967" y="233077"/>
                    <a:pt x="316717" y="236736"/>
                    <a:pt x="307499" y="236736"/>
                  </a:cubicBezTo>
                  <a:lnTo>
                    <a:pt x="290579" y="236736"/>
                  </a:lnTo>
                  <a:lnTo>
                    <a:pt x="290579" y="163503"/>
                  </a:lnTo>
                  <a:close/>
                  <a:moveTo>
                    <a:pt x="364477" y="45133"/>
                  </a:moveTo>
                  <a:cubicBezTo>
                    <a:pt x="361821" y="53917"/>
                    <a:pt x="356454" y="64973"/>
                    <a:pt x="345815" y="69179"/>
                  </a:cubicBezTo>
                  <a:cubicBezTo>
                    <a:pt x="335103" y="73469"/>
                    <a:pt x="328901" y="84097"/>
                    <a:pt x="328337" y="99100"/>
                  </a:cubicBezTo>
                  <a:lnTo>
                    <a:pt x="328337" y="104479"/>
                  </a:lnTo>
                  <a:cubicBezTo>
                    <a:pt x="326984" y="114729"/>
                    <a:pt x="316734" y="118399"/>
                    <a:pt x="307493" y="118399"/>
                  </a:cubicBezTo>
                  <a:lnTo>
                    <a:pt x="290579" y="118399"/>
                  </a:lnTo>
                  <a:lnTo>
                    <a:pt x="290579" y="45133"/>
                  </a:lnTo>
                  <a:close/>
                  <a:moveTo>
                    <a:pt x="98886" y="22552"/>
                  </a:moveTo>
                  <a:cubicBezTo>
                    <a:pt x="98886" y="16324"/>
                    <a:pt x="103934" y="11276"/>
                    <a:pt x="110162" y="11276"/>
                  </a:cubicBezTo>
                  <a:lnTo>
                    <a:pt x="268027" y="11276"/>
                  </a:lnTo>
                  <a:cubicBezTo>
                    <a:pt x="274255" y="11276"/>
                    <a:pt x="279303" y="16324"/>
                    <a:pt x="279303" y="22552"/>
                  </a:cubicBezTo>
                  <a:lnTo>
                    <a:pt x="279303" y="383511"/>
                  </a:lnTo>
                  <a:cubicBezTo>
                    <a:pt x="279303" y="389739"/>
                    <a:pt x="274255" y="394787"/>
                    <a:pt x="268027" y="394787"/>
                  </a:cubicBezTo>
                  <a:lnTo>
                    <a:pt x="110162" y="394787"/>
                  </a:lnTo>
                  <a:cubicBezTo>
                    <a:pt x="103934" y="394787"/>
                    <a:pt x="98886" y="389739"/>
                    <a:pt x="98886" y="383511"/>
                  </a:cubicBezTo>
                  <a:close/>
                  <a:moveTo>
                    <a:pt x="70695" y="118399"/>
                  </a:moveTo>
                  <a:cubicBezTo>
                    <a:pt x="61472" y="118399"/>
                    <a:pt x="51233" y="114729"/>
                    <a:pt x="49835" y="104479"/>
                  </a:cubicBezTo>
                  <a:lnTo>
                    <a:pt x="49835" y="99100"/>
                  </a:lnTo>
                  <a:cubicBezTo>
                    <a:pt x="49305" y="84103"/>
                    <a:pt x="43103" y="73475"/>
                    <a:pt x="32357" y="69167"/>
                  </a:cubicBezTo>
                  <a:cubicBezTo>
                    <a:pt x="21735" y="64962"/>
                    <a:pt x="16379" y="53911"/>
                    <a:pt x="13751" y="45133"/>
                  </a:cubicBezTo>
                  <a:lnTo>
                    <a:pt x="87610" y="45133"/>
                  </a:lnTo>
                  <a:lnTo>
                    <a:pt x="87610" y="118399"/>
                  </a:lnTo>
                  <a:close/>
                  <a:moveTo>
                    <a:pt x="70695" y="236736"/>
                  </a:moveTo>
                  <a:cubicBezTo>
                    <a:pt x="61466" y="236736"/>
                    <a:pt x="51233" y="233077"/>
                    <a:pt x="49835" y="222849"/>
                  </a:cubicBezTo>
                  <a:lnTo>
                    <a:pt x="49835" y="217476"/>
                  </a:lnTo>
                  <a:cubicBezTo>
                    <a:pt x="49305" y="202468"/>
                    <a:pt x="43103" y="191846"/>
                    <a:pt x="32357" y="187533"/>
                  </a:cubicBezTo>
                  <a:cubicBezTo>
                    <a:pt x="21735" y="183332"/>
                    <a:pt x="16379" y="172310"/>
                    <a:pt x="13751" y="163503"/>
                  </a:cubicBezTo>
                  <a:lnTo>
                    <a:pt x="87610" y="163503"/>
                  </a:lnTo>
                  <a:lnTo>
                    <a:pt x="87610" y="236736"/>
                  </a:lnTo>
                  <a:close/>
                </a:path>
              </a:pathLst>
            </a:custGeom>
            <a:solidFill>
              <a:srgbClr val="000000"/>
            </a:solidFill>
            <a:ln w="5556" cap="flat">
              <a:noFill/>
              <a:prstDash val="solid"/>
              <a:miter/>
            </a:ln>
          </p:spPr>
          <p:txBody>
            <a:bodyPr rtlCol="0" anchor="ctr"/>
            <a:lstStyle/>
            <a:p>
              <a:endParaRPr lang="en-US"/>
            </a:p>
          </p:txBody>
        </p:sp>
        <p:sp>
          <p:nvSpPr>
            <p:cNvPr id="2133" name="Oval 2132">
              <a:extLst>
                <a:ext uri="{FF2B5EF4-FFF2-40B4-BE49-F238E27FC236}">
                  <a16:creationId xmlns:a16="http://schemas.microsoft.com/office/drawing/2014/main" id="{C42E7D26-4B6A-0542-2E1C-BE450A64E441}"/>
                </a:ext>
              </a:extLst>
            </p:cNvPr>
            <p:cNvSpPr>
              <a:spLocks noChangeAspect="1"/>
            </p:cNvSpPr>
            <p:nvPr/>
          </p:nvSpPr>
          <p:spPr>
            <a:xfrm>
              <a:off x="8726538" y="2935413"/>
              <a:ext cx="121250" cy="118872"/>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34" name="Straight Connector 2133">
              <a:extLst>
                <a:ext uri="{FF2B5EF4-FFF2-40B4-BE49-F238E27FC236}">
                  <a16:creationId xmlns:a16="http://schemas.microsoft.com/office/drawing/2014/main" id="{CDD413C2-C715-B50E-FD28-1FE87F709BFF}"/>
                </a:ext>
              </a:extLst>
            </p:cNvPr>
            <p:cNvCxnSpPr>
              <a:cxnSpLocks/>
            </p:cNvCxnSpPr>
            <p:nvPr/>
          </p:nvCxnSpPr>
          <p:spPr>
            <a:xfrm>
              <a:off x="9329633" y="3153457"/>
              <a:ext cx="0" cy="502920"/>
            </a:xfrm>
            <a:prstGeom prst="line">
              <a:avLst/>
            </a:prstGeom>
            <a:ln w="28575">
              <a:solidFill>
                <a:schemeClr val="bg1"/>
              </a:solidFill>
            </a:ln>
          </p:spPr>
          <p:style>
            <a:lnRef idx="3">
              <a:schemeClr val="accent1"/>
            </a:lnRef>
            <a:fillRef idx="0">
              <a:schemeClr val="accent1"/>
            </a:fillRef>
            <a:effectRef idx="2">
              <a:schemeClr val="accent1"/>
            </a:effectRef>
            <a:fontRef idx="minor">
              <a:schemeClr val="tx1"/>
            </a:fontRef>
          </p:style>
        </p:cxnSp>
        <p:cxnSp>
          <p:nvCxnSpPr>
            <p:cNvPr id="2135" name="Straight Connector 2134">
              <a:extLst>
                <a:ext uri="{FF2B5EF4-FFF2-40B4-BE49-F238E27FC236}">
                  <a16:creationId xmlns:a16="http://schemas.microsoft.com/office/drawing/2014/main" id="{7385713E-799D-04C6-0926-618B1162530C}"/>
                </a:ext>
              </a:extLst>
            </p:cNvPr>
            <p:cNvCxnSpPr>
              <a:cxnSpLocks/>
            </p:cNvCxnSpPr>
            <p:nvPr/>
          </p:nvCxnSpPr>
          <p:spPr>
            <a:xfrm>
              <a:off x="9585959" y="3164007"/>
              <a:ext cx="0" cy="502920"/>
            </a:xfrm>
            <a:prstGeom prst="line">
              <a:avLst/>
            </a:prstGeom>
            <a:ln w="28575">
              <a:solidFill>
                <a:schemeClr val="bg1"/>
              </a:solidFill>
            </a:ln>
          </p:spPr>
          <p:style>
            <a:lnRef idx="3">
              <a:schemeClr val="accent1"/>
            </a:lnRef>
            <a:fillRef idx="0">
              <a:schemeClr val="accent1"/>
            </a:fillRef>
            <a:effectRef idx="2">
              <a:schemeClr val="accent1"/>
            </a:effectRef>
            <a:fontRef idx="minor">
              <a:schemeClr val="tx1"/>
            </a:fontRef>
          </p:style>
        </p:cxnSp>
        <p:cxnSp>
          <p:nvCxnSpPr>
            <p:cNvPr id="2136" name="Straight Connector 2135">
              <a:extLst>
                <a:ext uri="{FF2B5EF4-FFF2-40B4-BE49-F238E27FC236}">
                  <a16:creationId xmlns:a16="http://schemas.microsoft.com/office/drawing/2014/main" id="{BA7DD146-7F3B-F342-A112-5AD2D0DDDDD4}"/>
                </a:ext>
              </a:extLst>
            </p:cNvPr>
            <p:cNvCxnSpPr>
              <a:cxnSpLocks/>
            </p:cNvCxnSpPr>
            <p:nvPr/>
          </p:nvCxnSpPr>
          <p:spPr>
            <a:xfrm>
              <a:off x="9448790" y="3160341"/>
              <a:ext cx="0" cy="502920"/>
            </a:xfrm>
            <a:prstGeom prst="line">
              <a:avLst/>
            </a:prstGeom>
            <a:ln w="28575">
              <a:solidFill>
                <a:schemeClr val="bg1"/>
              </a:solidFill>
            </a:ln>
          </p:spPr>
          <p:style>
            <a:lnRef idx="3">
              <a:schemeClr val="accent1"/>
            </a:lnRef>
            <a:fillRef idx="0">
              <a:schemeClr val="accent1"/>
            </a:fillRef>
            <a:effectRef idx="2">
              <a:schemeClr val="accent1"/>
            </a:effectRef>
            <a:fontRef idx="minor">
              <a:schemeClr val="tx1"/>
            </a:fontRef>
          </p:style>
        </p:cxnSp>
        <p:pic>
          <p:nvPicPr>
            <p:cNvPr id="2137" name="Graphic 2136" descr="Walk with solid fill">
              <a:extLst>
                <a:ext uri="{FF2B5EF4-FFF2-40B4-BE49-F238E27FC236}">
                  <a16:creationId xmlns:a16="http://schemas.microsoft.com/office/drawing/2014/main" id="{41E5605C-86C1-1598-672D-6C89289B291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275789" y="3007578"/>
              <a:ext cx="352489" cy="352489"/>
            </a:xfrm>
            <a:prstGeom prst="rect">
              <a:avLst/>
            </a:prstGeom>
          </p:spPr>
        </p:pic>
      </p:grpSp>
      <p:cxnSp>
        <p:nvCxnSpPr>
          <p:cNvPr id="2138" name="Straight Arrow Connector 2137">
            <a:extLst>
              <a:ext uri="{FF2B5EF4-FFF2-40B4-BE49-F238E27FC236}">
                <a16:creationId xmlns:a16="http://schemas.microsoft.com/office/drawing/2014/main" id="{A925E122-FA5A-DDDE-292C-EFB97B3AB74A}"/>
              </a:ext>
            </a:extLst>
          </p:cNvPr>
          <p:cNvCxnSpPr>
            <a:cxnSpLocks/>
          </p:cNvCxnSpPr>
          <p:nvPr/>
        </p:nvCxnSpPr>
        <p:spPr>
          <a:xfrm flipH="1">
            <a:off x="6311964" y="3639559"/>
            <a:ext cx="0" cy="474511"/>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140" name="Picture 4" descr="A Brief Survey and an Application of Semantic Image Segmentation for  Autonomous Driving | SpringerLink">
            <a:extLst>
              <a:ext uri="{FF2B5EF4-FFF2-40B4-BE49-F238E27FC236}">
                <a16:creationId xmlns:a16="http://schemas.microsoft.com/office/drawing/2014/main" id="{5FD078B3-5B45-FF4A-9AE9-96757572B4B6}"/>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5471" t="54308" r="25883" b="2840"/>
          <a:stretch/>
        </p:blipFill>
        <p:spPr bwMode="auto">
          <a:xfrm>
            <a:off x="5612202" y="4176162"/>
            <a:ext cx="1423434" cy="1061703"/>
          </a:xfrm>
          <a:prstGeom prst="rect">
            <a:avLst/>
          </a:prstGeom>
          <a:noFill/>
          <a:extLst>
            <a:ext uri="{909E8E84-426E-40DD-AFC4-6F175D3DCCD1}">
              <a14:hiddenFill xmlns:a14="http://schemas.microsoft.com/office/drawing/2010/main">
                <a:solidFill>
                  <a:srgbClr val="FFFFFF"/>
                </a:solidFill>
              </a14:hiddenFill>
            </a:ext>
          </a:extLst>
        </p:spPr>
      </p:pic>
      <p:cxnSp>
        <p:nvCxnSpPr>
          <p:cNvPr id="2145" name="Straight Arrow Connector 2144">
            <a:extLst>
              <a:ext uri="{FF2B5EF4-FFF2-40B4-BE49-F238E27FC236}">
                <a16:creationId xmlns:a16="http://schemas.microsoft.com/office/drawing/2014/main" id="{480A79C1-8B6C-6E1C-2863-D05D02F08D67}"/>
              </a:ext>
            </a:extLst>
          </p:cNvPr>
          <p:cNvCxnSpPr>
            <a:cxnSpLocks/>
          </p:cNvCxnSpPr>
          <p:nvPr/>
        </p:nvCxnSpPr>
        <p:spPr>
          <a:xfrm flipH="1">
            <a:off x="6307434" y="5257800"/>
            <a:ext cx="0" cy="36576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147" name="TextBox 2146">
            <a:extLst>
              <a:ext uri="{FF2B5EF4-FFF2-40B4-BE49-F238E27FC236}">
                <a16:creationId xmlns:a16="http://schemas.microsoft.com/office/drawing/2014/main" id="{CF8B9BE5-7B15-F7AB-C3F3-DC29AF8E293E}"/>
              </a:ext>
            </a:extLst>
          </p:cNvPr>
          <p:cNvSpPr txBox="1"/>
          <p:nvPr/>
        </p:nvSpPr>
        <p:spPr>
          <a:xfrm>
            <a:off x="703674" y="4353886"/>
            <a:ext cx="1662626" cy="646331"/>
          </a:xfrm>
          <a:prstGeom prst="rect">
            <a:avLst/>
          </a:prstGeom>
          <a:noFill/>
        </p:spPr>
        <p:txBody>
          <a:bodyPr wrap="square">
            <a:spAutoFit/>
          </a:bodyPr>
          <a:lstStyle/>
          <a:p>
            <a:r>
              <a:rPr lang="en-US" spc="-10" dirty="0">
                <a:solidFill>
                  <a:srgbClr val="7E7E7E"/>
                </a:solidFill>
                <a:cs typeface="Microsoft Sans Serif"/>
              </a:rPr>
              <a:t>The integrity of data</a:t>
            </a:r>
            <a:endParaRPr lang="en-US" dirty="0"/>
          </a:p>
        </p:txBody>
      </p:sp>
      <p:sp>
        <p:nvSpPr>
          <p:cNvPr id="2148" name="TextBox 2147">
            <a:extLst>
              <a:ext uri="{FF2B5EF4-FFF2-40B4-BE49-F238E27FC236}">
                <a16:creationId xmlns:a16="http://schemas.microsoft.com/office/drawing/2014/main" id="{DEA483A4-6100-80B4-68A0-2DEEEDAB8B1D}"/>
              </a:ext>
            </a:extLst>
          </p:cNvPr>
          <p:cNvSpPr txBox="1"/>
          <p:nvPr/>
        </p:nvSpPr>
        <p:spPr>
          <a:xfrm>
            <a:off x="7283987" y="4096760"/>
            <a:ext cx="1475670" cy="1200329"/>
          </a:xfrm>
          <a:prstGeom prst="rect">
            <a:avLst/>
          </a:prstGeom>
          <a:noFill/>
        </p:spPr>
        <p:txBody>
          <a:bodyPr wrap="square">
            <a:spAutoFit/>
          </a:bodyPr>
          <a:lstStyle/>
          <a:p>
            <a:r>
              <a:rPr lang="en-US" spc="-10" dirty="0" err="1">
                <a:solidFill>
                  <a:srgbClr val="7E7E7E"/>
                </a:solidFill>
                <a:cs typeface="Microsoft Sans Serif"/>
              </a:rPr>
              <a:t>ToC</a:t>
            </a:r>
            <a:r>
              <a:rPr lang="en-US" spc="-10" dirty="0">
                <a:solidFill>
                  <a:srgbClr val="7E7E7E"/>
                </a:solidFill>
                <a:cs typeface="Microsoft Sans Serif"/>
              </a:rPr>
              <a:t>:</a:t>
            </a:r>
          </a:p>
          <a:p>
            <a:r>
              <a:rPr lang="en-US" spc="-10" dirty="0">
                <a:solidFill>
                  <a:srgbClr val="7E7E7E"/>
                </a:solidFill>
                <a:cs typeface="Microsoft Sans Serif"/>
              </a:rPr>
              <a:t>Final action (stop the vehicle)</a:t>
            </a:r>
          </a:p>
        </p:txBody>
      </p:sp>
      <p:cxnSp>
        <p:nvCxnSpPr>
          <p:cNvPr id="2149" name="Straight Arrow Connector 2148">
            <a:extLst>
              <a:ext uri="{FF2B5EF4-FFF2-40B4-BE49-F238E27FC236}">
                <a16:creationId xmlns:a16="http://schemas.microsoft.com/office/drawing/2014/main" id="{577DD4B4-79D2-1794-CA8D-A1F4CA581E82}"/>
              </a:ext>
            </a:extLst>
          </p:cNvPr>
          <p:cNvCxnSpPr>
            <a:cxnSpLocks/>
          </p:cNvCxnSpPr>
          <p:nvPr/>
        </p:nvCxnSpPr>
        <p:spPr>
          <a:xfrm flipV="1">
            <a:off x="9591534" y="3666927"/>
            <a:ext cx="299340" cy="533936"/>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150" name="TextBox 2149">
            <a:extLst>
              <a:ext uri="{FF2B5EF4-FFF2-40B4-BE49-F238E27FC236}">
                <a16:creationId xmlns:a16="http://schemas.microsoft.com/office/drawing/2014/main" id="{C5C3C7A2-33BA-17DF-C12C-3BD81E954DE6}"/>
              </a:ext>
            </a:extLst>
          </p:cNvPr>
          <p:cNvSpPr txBox="1"/>
          <p:nvPr/>
        </p:nvSpPr>
        <p:spPr>
          <a:xfrm>
            <a:off x="8721479" y="4219052"/>
            <a:ext cx="1662626" cy="923330"/>
          </a:xfrm>
          <a:prstGeom prst="rect">
            <a:avLst/>
          </a:prstGeom>
          <a:noFill/>
          <a:ln>
            <a:solidFill>
              <a:schemeClr val="tx1"/>
            </a:solidFill>
          </a:ln>
        </p:spPr>
        <p:txBody>
          <a:bodyPr wrap="square">
            <a:spAutoFit/>
          </a:bodyPr>
          <a:lstStyle/>
          <a:p>
            <a:r>
              <a:rPr lang="en-US" spc="-10" dirty="0">
                <a:solidFill>
                  <a:srgbClr val="7E7E7E"/>
                </a:solidFill>
                <a:cs typeface="Microsoft Sans Serif"/>
              </a:rPr>
              <a:t>Presence of an obstacle at X meters</a:t>
            </a:r>
            <a:endParaRPr lang="en-US" dirty="0"/>
          </a:p>
        </p:txBody>
      </p:sp>
      <p:cxnSp>
        <p:nvCxnSpPr>
          <p:cNvPr id="2151" name="Straight Arrow Connector 2150">
            <a:extLst>
              <a:ext uri="{FF2B5EF4-FFF2-40B4-BE49-F238E27FC236}">
                <a16:creationId xmlns:a16="http://schemas.microsoft.com/office/drawing/2014/main" id="{710BE0FB-C338-DE4F-1789-ADE57A01297F}"/>
              </a:ext>
            </a:extLst>
          </p:cNvPr>
          <p:cNvCxnSpPr>
            <a:cxnSpLocks/>
          </p:cNvCxnSpPr>
          <p:nvPr/>
        </p:nvCxnSpPr>
        <p:spPr>
          <a:xfrm flipV="1">
            <a:off x="6726709" y="4964388"/>
            <a:ext cx="1994770" cy="954081"/>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152" name="TextBox 2151">
            <a:extLst>
              <a:ext uri="{FF2B5EF4-FFF2-40B4-BE49-F238E27FC236}">
                <a16:creationId xmlns:a16="http://schemas.microsoft.com/office/drawing/2014/main" id="{90569A2E-FE85-E48A-0740-0C39A3C0DB3A}"/>
              </a:ext>
            </a:extLst>
          </p:cNvPr>
          <p:cNvSpPr txBox="1"/>
          <p:nvPr/>
        </p:nvSpPr>
        <p:spPr>
          <a:xfrm>
            <a:off x="4245135" y="4154857"/>
            <a:ext cx="1662626" cy="1200329"/>
          </a:xfrm>
          <a:prstGeom prst="rect">
            <a:avLst/>
          </a:prstGeom>
          <a:noFill/>
        </p:spPr>
        <p:txBody>
          <a:bodyPr wrap="square">
            <a:spAutoFit/>
          </a:bodyPr>
          <a:lstStyle/>
          <a:p>
            <a:r>
              <a:rPr lang="en-US" spc="-10" dirty="0">
                <a:solidFill>
                  <a:srgbClr val="7E7E7E"/>
                </a:solidFill>
                <a:cs typeface="Microsoft Sans Serif"/>
              </a:rPr>
              <a:t>Semantic:</a:t>
            </a:r>
          </a:p>
          <a:p>
            <a:pPr marL="285750" indent="-285750">
              <a:buFontTx/>
              <a:buChar char="-"/>
            </a:pPr>
            <a:r>
              <a:rPr lang="en-US" spc="-10" dirty="0">
                <a:solidFill>
                  <a:srgbClr val="7E7E7E"/>
                </a:solidFill>
                <a:cs typeface="Microsoft Sans Serif"/>
              </a:rPr>
              <a:t>types </a:t>
            </a:r>
          </a:p>
          <a:p>
            <a:pPr marL="285750" indent="-285750">
              <a:buFontTx/>
              <a:buChar char="-"/>
            </a:pPr>
            <a:r>
              <a:rPr lang="en-US" spc="-10" dirty="0">
                <a:solidFill>
                  <a:srgbClr val="7E7E7E"/>
                </a:solidFill>
                <a:cs typeface="Microsoft Sans Serif"/>
              </a:rPr>
              <a:t>number</a:t>
            </a:r>
          </a:p>
          <a:p>
            <a:pPr marL="285750" indent="-285750">
              <a:buFontTx/>
              <a:buChar char="-"/>
            </a:pPr>
            <a:r>
              <a:rPr lang="en-US" spc="-10" dirty="0">
                <a:solidFill>
                  <a:srgbClr val="7E7E7E"/>
                </a:solidFill>
                <a:cs typeface="Microsoft Sans Serif"/>
              </a:rPr>
              <a:t>Shapes…</a:t>
            </a:r>
            <a:endParaRPr lang="en-US" dirty="0"/>
          </a:p>
        </p:txBody>
      </p:sp>
      <p:sp>
        <p:nvSpPr>
          <p:cNvPr id="2156" name="TextBox 2155">
            <a:extLst>
              <a:ext uri="{FF2B5EF4-FFF2-40B4-BE49-F238E27FC236}">
                <a16:creationId xmlns:a16="http://schemas.microsoft.com/office/drawing/2014/main" id="{BF96042D-E844-C3EB-59AE-79F4816B5D4E}"/>
              </a:ext>
            </a:extLst>
          </p:cNvPr>
          <p:cNvSpPr txBox="1"/>
          <p:nvPr/>
        </p:nvSpPr>
        <p:spPr>
          <a:xfrm>
            <a:off x="8481296" y="5189736"/>
            <a:ext cx="2983226" cy="1015663"/>
          </a:xfrm>
          <a:prstGeom prst="rect">
            <a:avLst/>
          </a:prstGeom>
          <a:noFill/>
          <a:ln>
            <a:solidFill>
              <a:schemeClr val="bg1"/>
            </a:solidFill>
          </a:ln>
        </p:spPr>
        <p:txBody>
          <a:bodyPr wrap="square">
            <a:spAutoFit/>
          </a:bodyPr>
          <a:lstStyle/>
          <a:p>
            <a:r>
              <a:rPr lang="en-US" spc="-10" dirty="0">
                <a:solidFill>
                  <a:srgbClr val="FF0000"/>
                </a:solidFill>
                <a:cs typeface="Microsoft Sans Serif"/>
              </a:rPr>
              <a:t>Counter intuitive example:</a:t>
            </a:r>
          </a:p>
          <a:p>
            <a:pPr marL="285750" indent="-285750">
              <a:buFontTx/>
              <a:buChar char="-"/>
            </a:pPr>
            <a:r>
              <a:rPr lang="en-US" sz="1400" spc="-10" dirty="0">
                <a:solidFill>
                  <a:srgbClr val="7E7E7E"/>
                </a:solidFill>
                <a:cs typeface="Microsoft Sans Serif"/>
              </a:rPr>
              <a:t>Red light: a tree is in the road</a:t>
            </a:r>
          </a:p>
          <a:p>
            <a:pPr marL="285750" indent="-285750">
              <a:buFontTx/>
              <a:buChar char="-"/>
            </a:pPr>
            <a:r>
              <a:rPr lang="en-US" sz="1400" spc="-10" dirty="0">
                <a:solidFill>
                  <a:srgbClr val="7E7E7E"/>
                </a:solidFill>
                <a:cs typeface="Microsoft Sans Serif"/>
              </a:rPr>
              <a:t>Green light: the tree is removed from the road</a:t>
            </a:r>
            <a:endParaRPr lang="en-US" sz="1400" dirty="0"/>
          </a:p>
        </p:txBody>
      </p:sp>
    </p:spTree>
    <p:extLst>
      <p:ext uri="{BB962C8B-B14F-4D97-AF65-F5344CB8AC3E}">
        <p14:creationId xmlns:p14="http://schemas.microsoft.com/office/powerpoint/2010/main" val="110696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5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4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5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4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5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7" grpId="0"/>
      <p:bldP spid="2148" grpId="0"/>
      <p:bldP spid="2150" grpId="0" animBg="1"/>
      <p:bldP spid="2152" grpId="0"/>
      <p:bldP spid="215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482598" y="368010"/>
            <a:ext cx="9799320" cy="1002839"/>
          </a:xfrm>
          <a:prstGeom prst="rect">
            <a:avLst/>
          </a:prstGeom>
        </p:spPr>
        <p:txBody>
          <a:bodyPr vert="horz" wrap="square" lIns="0" tIns="109220" rIns="0" bIns="0" rtlCol="0">
            <a:spAutoFit/>
          </a:bodyPr>
          <a:lstStyle/>
          <a:p>
            <a:pPr marL="12700">
              <a:lnSpc>
                <a:spcPct val="100000"/>
              </a:lnSpc>
              <a:spcBef>
                <a:spcPts val="860"/>
              </a:spcBef>
            </a:pPr>
            <a:r>
              <a:rPr lang="en-US" dirty="0"/>
              <a:t>Viability Theory for </a:t>
            </a:r>
            <a:r>
              <a:rPr lang="en-US" dirty="0" err="1"/>
              <a:t>ToC</a:t>
            </a:r>
            <a:r>
              <a:rPr lang="en-US" dirty="0"/>
              <a:t> </a:t>
            </a:r>
            <a:br>
              <a:rPr lang="en-US" spc="-5" dirty="0"/>
            </a:br>
            <a:r>
              <a:rPr lang="en-US" sz="2400" spc="-5" dirty="0"/>
              <a:t>Core idea</a:t>
            </a:r>
            <a:endParaRPr sz="2400" spc="-5" dirty="0"/>
          </a:p>
        </p:txBody>
      </p:sp>
      <p:sp>
        <p:nvSpPr>
          <p:cNvPr id="19" name="object 19"/>
          <p:cNvSpPr txBox="1"/>
          <p:nvPr/>
        </p:nvSpPr>
        <p:spPr>
          <a:xfrm>
            <a:off x="2589358" y="1486608"/>
            <a:ext cx="6977808" cy="2247410"/>
          </a:xfrm>
          <a:prstGeom prst="rect">
            <a:avLst/>
          </a:prstGeom>
        </p:spPr>
        <p:txBody>
          <a:bodyPr vert="horz" wrap="square" lIns="0" tIns="51435" rIns="0" bIns="0" rtlCol="0">
            <a:spAutoFit/>
          </a:bodyPr>
          <a:lstStyle/>
          <a:p>
            <a:pPr marL="12700" algn="ctr">
              <a:lnSpc>
                <a:spcPct val="100000"/>
              </a:lnSpc>
              <a:spcBef>
                <a:spcPts val="405"/>
              </a:spcBef>
            </a:pPr>
            <a:r>
              <a:rPr lang="en-US" sz="2400" spc="-5" dirty="0">
                <a:solidFill>
                  <a:srgbClr val="0D4861"/>
                </a:solidFill>
                <a:latin typeface="Microsoft Sans Serif"/>
                <a:cs typeface="Microsoft Sans Serif"/>
              </a:rPr>
              <a:t>Core idea</a:t>
            </a:r>
            <a:endParaRPr lang="en-US" sz="2400" dirty="0">
              <a:latin typeface="Microsoft Sans Serif"/>
              <a:cs typeface="Microsoft Sans Serif"/>
            </a:endParaRPr>
          </a:p>
          <a:p>
            <a:pPr marL="180340" indent="-167640">
              <a:lnSpc>
                <a:spcPct val="100000"/>
              </a:lnSpc>
              <a:spcBef>
                <a:spcPts val="200"/>
              </a:spcBef>
              <a:buClr>
                <a:srgbClr val="5EBEB8"/>
              </a:buClr>
              <a:buFont typeface="Arial"/>
              <a:buChar char="•"/>
              <a:tabLst>
                <a:tab pos="180340" algn="l"/>
              </a:tabLst>
            </a:pPr>
            <a:r>
              <a:rPr lang="en-US" sz="1600" spc="-10" dirty="0">
                <a:solidFill>
                  <a:srgbClr val="7E7E7E"/>
                </a:solidFill>
                <a:latin typeface="Microsoft Sans Serif"/>
                <a:cs typeface="Microsoft Sans Serif"/>
              </a:rPr>
              <a:t>Develop a  general framework to assess the minimum communication rate that ensures proper operations of the system</a:t>
            </a:r>
          </a:p>
          <a:p>
            <a:pPr marL="180340" indent="-167640">
              <a:lnSpc>
                <a:spcPct val="100000"/>
              </a:lnSpc>
              <a:spcBef>
                <a:spcPts val="200"/>
              </a:spcBef>
              <a:buClr>
                <a:srgbClr val="5EBEB8"/>
              </a:buClr>
              <a:buFont typeface="Arial"/>
              <a:buChar char="•"/>
              <a:tabLst>
                <a:tab pos="180340" algn="l"/>
              </a:tabLst>
            </a:pPr>
            <a:r>
              <a:rPr lang="en-US" sz="1600" spc="-10" dirty="0">
                <a:solidFill>
                  <a:srgbClr val="7E7E7E"/>
                </a:solidFill>
                <a:cs typeface="Microsoft Sans Serif"/>
              </a:rPr>
              <a:t>It is deemed to be difficult to incorporate </a:t>
            </a:r>
            <a:r>
              <a:rPr lang="en-US" sz="1600" spc="-10" dirty="0">
                <a:solidFill>
                  <a:srgbClr val="FF0000"/>
                </a:solidFill>
                <a:cs typeface="Microsoft Sans Serif"/>
              </a:rPr>
              <a:t>unforeseen events </a:t>
            </a:r>
            <a:r>
              <a:rPr lang="en-US" sz="1600" spc="-10" dirty="0">
                <a:solidFill>
                  <a:srgbClr val="7E7E7E"/>
                </a:solidFill>
                <a:cs typeface="Microsoft Sans Serif"/>
              </a:rPr>
              <a:t>while using exiting optimization principle</a:t>
            </a:r>
          </a:p>
          <a:p>
            <a:pPr marL="180340" indent="-167640">
              <a:lnSpc>
                <a:spcPct val="100000"/>
              </a:lnSpc>
              <a:spcBef>
                <a:spcPts val="200"/>
              </a:spcBef>
              <a:buClr>
                <a:srgbClr val="5EBEB8"/>
              </a:buClr>
              <a:buFont typeface="Arial"/>
              <a:buChar char="•"/>
              <a:tabLst>
                <a:tab pos="180340" algn="l"/>
              </a:tabLst>
            </a:pPr>
            <a:r>
              <a:rPr lang="en-US" sz="1600" spc="-10" dirty="0">
                <a:solidFill>
                  <a:srgbClr val="FF0000"/>
                </a:solidFill>
                <a:latin typeface="Microsoft Sans Serif"/>
                <a:cs typeface="Microsoft Sans Serif"/>
              </a:rPr>
              <a:t>Risk assessment </a:t>
            </a:r>
            <a:r>
              <a:rPr lang="en-US" sz="1600" spc="-10" dirty="0">
                <a:solidFill>
                  <a:srgbClr val="7E7E7E"/>
                </a:solidFill>
                <a:latin typeface="Microsoft Sans Serif"/>
                <a:cs typeface="Microsoft Sans Serif"/>
              </a:rPr>
              <a:t>is implicit while applying the viability theory</a:t>
            </a:r>
          </a:p>
          <a:p>
            <a:pPr marL="180340" indent="-167640">
              <a:lnSpc>
                <a:spcPct val="100000"/>
              </a:lnSpc>
              <a:spcBef>
                <a:spcPts val="200"/>
              </a:spcBef>
              <a:buClr>
                <a:srgbClr val="5EBEB8"/>
              </a:buClr>
              <a:buFont typeface="Arial"/>
              <a:buChar char="•"/>
              <a:tabLst>
                <a:tab pos="180340" algn="l"/>
              </a:tabLst>
            </a:pPr>
            <a:r>
              <a:rPr lang="en-US" sz="1600" spc="-10" dirty="0">
                <a:solidFill>
                  <a:srgbClr val="7E7E7E"/>
                </a:solidFill>
                <a:latin typeface="Microsoft Sans Serif"/>
                <a:cs typeface="Microsoft Sans Serif"/>
              </a:rPr>
              <a:t>Viability space can be determined through optimization, machine learning or other tools, but differs in concept to typical optimization </a:t>
            </a:r>
          </a:p>
        </p:txBody>
      </p:sp>
      <p:sp>
        <p:nvSpPr>
          <p:cNvPr id="41" name="Slide Number Placeholder 2">
            <a:extLst>
              <a:ext uri="{FF2B5EF4-FFF2-40B4-BE49-F238E27FC236}">
                <a16:creationId xmlns:a16="http://schemas.microsoft.com/office/drawing/2014/main" id="{0079E6F8-040A-4ABA-AB9B-096D77E0878B}"/>
              </a:ext>
            </a:extLst>
          </p:cNvPr>
          <p:cNvSpPr>
            <a:spLocks noGrp="1"/>
          </p:cNvSpPr>
          <p:nvPr>
            <p:ph type="sldNum" sz="quarter" idx="7"/>
          </p:nvPr>
        </p:nvSpPr>
        <p:spPr>
          <a:xfrm>
            <a:off x="9102973" y="6432114"/>
            <a:ext cx="2804160" cy="3429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34</a:t>
            </a:fld>
            <a:endParaRPr lang="en-US" dirty="0"/>
          </a:p>
        </p:txBody>
      </p:sp>
      <p:grpSp>
        <p:nvGrpSpPr>
          <p:cNvPr id="17" name="Group 16">
            <a:extLst>
              <a:ext uri="{FF2B5EF4-FFF2-40B4-BE49-F238E27FC236}">
                <a16:creationId xmlns:a16="http://schemas.microsoft.com/office/drawing/2014/main" id="{8F042C32-FC7B-4414-AEA9-3653F75CB619}"/>
              </a:ext>
            </a:extLst>
          </p:cNvPr>
          <p:cNvGrpSpPr/>
          <p:nvPr/>
        </p:nvGrpSpPr>
        <p:grpSpPr>
          <a:xfrm flipH="1">
            <a:off x="624504" y="5419706"/>
            <a:ext cx="2362201" cy="483868"/>
            <a:chOff x="441962" y="3276600"/>
            <a:chExt cx="5147943" cy="483868"/>
          </a:xfrm>
        </p:grpSpPr>
        <p:sp>
          <p:nvSpPr>
            <p:cNvPr id="56" name="object 7">
              <a:extLst>
                <a:ext uri="{FF2B5EF4-FFF2-40B4-BE49-F238E27FC236}">
                  <a16:creationId xmlns:a16="http://schemas.microsoft.com/office/drawing/2014/main" id="{45245744-380F-BFD3-F8E7-01D293906947}"/>
                </a:ext>
              </a:extLst>
            </p:cNvPr>
            <p:cNvSpPr/>
            <p:nvPr/>
          </p:nvSpPr>
          <p:spPr>
            <a:xfrm>
              <a:off x="456437" y="3285745"/>
              <a:ext cx="5131435" cy="473202"/>
            </a:xfrm>
            <a:custGeom>
              <a:avLst/>
              <a:gdLst/>
              <a:ahLst/>
              <a:cxnLst/>
              <a:rect l="l" t="t" r="r" b="b"/>
              <a:pathLst>
                <a:path w="5131435" h="960120">
                  <a:moveTo>
                    <a:pt x="5131308" y="0"/>
                  </a:moveTo>
                  <a:lnTo>
                    <a:pt x="0" y="0"/>
                  </a:lnTo>
                  <a:lnTo>
                    <a:pt x="0" y="960120"/>
                  </a:lnTo>
                  <a:lnTo>
                    <a:pt x="5131308" y="960120"/>
                  </a:lnTo>
                  <a:lnTo>
                    <a:pt x="5131308" y="0"/>
                  </a:lnTo>
                  <a:close/>
                </a:path>
              </a:pathLst>
            </a:custGeom>
            <a:solidFill>
              <a:srgbClr val="D9D9D9">
                <a:alpha val="25097"/>
              </a:srgbClr>
            </a:solidFill>
          </p:spPr>
          <p:txBody>
            <a:bodyPr wrap="square" lIns="0" tIns="0" rIns="0" bIns="0" rtlCol="0"/>
            <a:lstStyle/>
            <a:p>
              <a:endParaRPr/>
            </a:p>
          </p:txBody>
        </p:sp>
        <p:sp>
          <p:nvSpPr>
            <p:cNvPr id="57" name="object 8">
              <a:extLst>
                <a:ext uri="{FF2B5EF4-FFF2-40B4-BE49-F238E27FC236}">
                  <a16:creationId xmlns:a16="http://schemas.microsoft.com/office/drawing/2014/main" id="{00B1145E-269A-4D01-5BA9-BCA3839D73C1}"/>
                </a:ext>
              </a:extLst>
            </p:cNvPr>
            <p:cNvSpPr/>
            <p:nvPr/>
          </p:nvSpPr>
          <p:spPr>
            <a:xfrm>
              <a:off x="441962" y="3525775"/>
              <a:ext cx="5144135" cy="0"/>
            </a:xfrm>
            <a:custGeom>
              <a:avLst/>
              <a:gdLst/>
              <a:ahLst/>
              <a:cxnLst/>
              <a:rect l="l" t="t" r="r" b="b"/>
              <a:pathLst>
                <a:path w="5144135">
                  <a:moveTo>
                    <a:pt x="5144096" y="0"/>
                  </a:moveTo>
                  <a:lnTo>
                    <a:pt x="0" y="0"/>
                  </a:lnTo>
                </a:path>
              </a:pathLst>
            </a:custGeom>
            <a:ln w="19812">
              <a:solidFill>
                <a:srgbClr val="D9D9D9"/>
              </a:solidFill>
              <a:prstDash val="dash"/>
            </a:ln>
          </p:spPr>
          <p:txBody>
            <a:bodyPr wrap="square" lIns="0" tIns="0" rIns="0" bIns="0" rtlCol="0"/>
            <a:lstStyle/>
            <a:p>
              <a:endParaRPr/>
            </a:p>
          </p:txBody>
        </p:sp>
        <p:sp>
          <p:nvSpPr>
            <p:cNvPr id="58" name="object 9">
              <a:extLst>
                <a:ext uri="{FF2B5EF4-FFF2-40B4-BE49-F238E27FC236}">
                  <a16:creationId xmlns:a16="http://schemas.microsoft.com/office/drawing/2014/main" id="{11DE966F-1C25-AF1F-3980-D52378D5B927}"/>
                </a:ext>
              </a:extLst>
            </p:cNvPr>
            <p:cNvSpPr/>
            <p:nvPr/>
          </p:nvSpPr>
          <p:spPr>
            <a:xfrm>
              <a:off x="457200" y="3276600"/>
              <a:ext cx="5132705" cy="483868"/>
            </a:xfrm>
            <a:custGeom>
              <a:avLst/>
              <a:gdLst/>
              <a:ahLst/>
              <a:cxnLst/>
              <a:rect l="l" t="t" r="r" b="b"/>
              <a:pathLst>
                <a:path w="5132705" h="980439">
                  <a:moveTo>
                    <a:pt x="5132171" y="960120"/>
                  </a:moveTo>
                  <a:lnTo>
                    <a:pt x="0" y="960120"/>
                  </a:lnTo>
                  <a:lnTo>
                    <a:pt x="0" y="979932"/>
                  </a:lnTo>
                  <a:lnTo>
                    <a:pt x="5132171" y="979932"/>
                  </a:lnTo>
                  <a:lnTo>
                    <a:pt x="5132171" y="960120"/>
                  </a:lnTo>
                  <a:close/>
                </a:path>
                <a:path w="5132705" h="980439">
                  <a:moveTo>
                    <a:pt x="5132171" y="0"/>
                  </a:moveTo>
                  <a:lnTo>
                    <a:pt x="0" y="0"/>
                  </a:lnTo>
                  <a:lnTo>
                    <a:pt x="0" y="19812"/>
                  </a:lnTo>
                  <a:lnTo>
                    <a:pt x="5132171" y="19812"/>
                  </a:lnTo>
                  <a:lnTo>
                    <a:pt x="5132171" y="0"/>
                  </a:lnTo>
                  <a:close/>
                </a:path>
              </a:pathLst>
            </a:custGeom>
            <a:solidFill>
              <a:srgbClr val="D9D9D9"/>
            </a:solidFill>
          </p:spPr>
          <p:txBody>
            <a:bodyPr wrap="square" lIns="0" tIns="0" rIns="0" bIns="0" rtlCol="0"/>
            <a:lstStyle/>
            <a:p>
              <a:endParaRPr/>
            </a:p>
          </p:txBody>
        </p:sp>
      </p:grpSp>
      <p:sp>
        <p:nvSpPr>
          <p:cNvPr id="18" name="object 16">
            <a:extLst>
              <a:ext uri="{FF2B5EF4-FFF2-40B4-BE49-F238E27FC236}">
                <a16:creationId xmlns:a16="http://schemas.microsoft.com/office/drawing/2014/main" id="{9A3BC70F-0968-074F-C985-86F8E0828345}"/>
              </a:ext>
            </a:extLst>
          </p:cNvPr>
          <p:cNvSpPr/>
          <p:nvPr/>
        </p:nvSpPr>
        <p:spPr>
          <a:xfrm flipH="1">
            <a:off x="2094239" y="5470193"/>
            <a:ext cx="223863" cy="141734"/>
          </a:xfrm>
          <a:prstGeom prst="rect">
            <a:avLst/>
          </a:prstGeom>
          <a:blipFill>
            <a:blip r:embed="rId2" cstate="print"/>
            <a:stretch>
              <a:fillRect/>
            </a:stretch>
          </a:blipFill>
        </p:spPr>
        <p:txBody>
          <a:bodyPr wrap="square" lIns="0" tIns="0" rIns="0" bIns="0" rtlCol="0"/>
          <a:lstStyle/>
          <a:p>
            <a:endParaRPr/>
          </a:p>
        </p:txBody>
      </p:sp>
      <p:sp>
        <p:nvSpPr>
          <p:cNvPr id="24" name="object 17">
            <a:extLst>
              <a:ext uri="{FF2B5EF4-FFF2-40B4-BE49-F238E27FC236}">
                <a16:creationId xmlns:a16="http://schemas.microsoft.com/office/drawing/2014/main" id="{5EFD0228-4A69-FF73-1A47-CCAF4107C128}"/>
              </a:ext>
            </a:extLst>
          </p:cNvPr>
          <p:cNvSpPr/>
          <p:nvPr/>
        </p:nvSpPr>
        <p:spPr>
          <a:xfrm flipH="1">
            <a:off x="2032958" y="5450377"/>
            <a:ext cx="361950" cy="180340"/>
          </a:xfrm>
          <a:custGeom>
            <a:avLst/>
            <a:gdLst/>
            <a:ahLst/>
            <a:cxnLst/>
            <a:rect l="l" t="t" r="r" b="b"/>
            <a:pathLst>
              <a:path w="361950" h="180339">
                <a:moveTo>
                  <a:pt x="102342" y="0"/>
                </a:moveTo>
                <a:lnTo>
                  <a:pt x="98863" y="1155"/>
                </a:lnTo>
                <a:lnTo>
                  <a:pt x="97707" y="4038"/>
                </a:lnTo>
                <a:lnTo>
                  <a:pt x="91332" y="19024"/>
                </a:lnTo>
                <a:lnTo>
                  <a:pt x="91039" y="19316"/>
                </a:lnTo>
                <a:lnTo>
                  <a:pt x="91039" y="20180"/>
                </a:lnTo>
                <a:lnTo>
                  <a:pt x="57435" y="20180"/>
                </a:lnTo>
                <a:lnTo>
                  <a:pt x="46848" y="20707"/>
                </a:lnTo>
                <a:lnTo>
                  <a:pt x="37699" y="22232"/>
                </a:lnTo>
                <a:lnTo>
                  <a:pt x="30018" y="24675"/>
                </a:lnTo>
                <a:lnTo>
                  <a:pt x="23831" y="27952"/>
                </a:lnTo>
                <a:lnTo>
                  <a:pt x="14560" y="27952"/>
                </a:lnTo>
                <a:lnTo>
                  <a:pt x="9340" y="33147"/>
                </a:lnTo>
                <a:lnTo>
                  <a:pt x="9340" y="52171"/>
                </a:lnTo>
                <a:lnTo>
                  <a:pt x="4133" y="67157"/>
                </a:lnTo>
                <a:lnTo>
                  <a:pt x="1033" y="78760"/>
                </a:lnTo>
                <a:lnTo>
                  <a:pt x="0" y="90822"/>
                </a:lnTo>
                <a:lnTo>
                  <a:pt x="1033" y="102938"/>
                </a:lnTo>
                <a:lnTo>
                  <a:pt x="4133" y="114706"/>
                </a:lnTo>
                <a:lnTo>
                  <a:pt x="9340" y="129400"/>
                </a:lnTo>
                <a:lnTo>
                  <a:pt x="9340" y="148424"/>
                </a:lnTo>
                <a:lnTo>
                  <a:pt x="14560" y="153898"/>
                </a:lnTo>
                <a:lnTo>
                  <a:pt x="23831" y="153898"/>
                </a:lnTo>
                <a:lnTo>
                  <a:pt x="30018" y="157137"/>
                </a:lnTo>
                <a:lnTo>
                  <a:pt x="37699" y="159483"/>
                </a:lnTo>
                <a:lnTo>
                  <a:pt x="46848" y="160910"/>
                </a:lnTo>
                <a:lnTo>
                  <a:pt x="57435" y="161391"/>
                </a:lnTo>
                <a:lnTo>
                  <a:pt x="91624" y="161391"/>
                </a:lnTo>
                <a:lnTo>
                  <a:pt x="98863" y="178689"/>
                </a:lnTo>
                <a:lnTo>
                  <a:pt x="102342" y="179832"/>
                </a:lnTo>
                <a:lnTo>
                  <a:pt x="107842" y="177533"/>
                </a:lnTo>
                <a:lnTo>
                  <a:pt x="109289" y="174066"/>
                </a:lnTo>
                <a:lnTo>
                  <a:pt x="103790" y="161391"/>
                </a:lnTo>
                <a:lnTo>
                  <a:pt x="281666" y="161391"/>
                </a:lnTo>
                <a:lnTo>
                  <a:pt x="291517" y="161072"/>
                </a:lnTo>
                <a:lnTo>
                  <a:pt x="300281" y="160131"/>
                </a:lnTo>
                <a:lnTo>
                  <a:pt x="308070" y="158594"/>
                </a:lnTo>
                <a:lnTo>
                  <a:pt x="322814" y="153898"/>
                </a:lnTo>
                <a:lnTo>
                  <a:pt x="344531" y="153898"/>
                </a:lnTo>
                <a:lnTo>
                  <a:pt x="349751" y="148424"/>
                </a:lnTo>
                <a:lnTo>
                  <a:pt x="349751" y="139776"/>
                </a:lnTo>
                <a:lnTo>
                  <a:pt x="354679" y="134302"/>
                </a:lnTo>
                <a:lnTo>
                  <a:pt x="361334" y="91643"/>
                </a:lnTo>
                <a:lnTo>
                  <a:pt x="361176" y="84347"/>
                </a:lnTo>
                <a:lnTo>
                  <a:pt x="349751" y="43522"/>
                </a:lnTo>
                <a:lnTo>
                  <a:pt x="349751" y="33147"/>
                </a:lnTo>
                <a:lnTo>
                  <a:pt x="344531" y="27952"/>
                </a:lnTo>
                <a:lnTo>
                  <a:pt x="321354" y="27952"/>
                </a:lnTo>
                <a:lnTo>
                  <a:pt x="320490" y="27673"/>
                </a:lnTo>
                <a:lnTo>
                  <a:pt x="281666" y="20180"/>
                </a:lnTo>
                <a:lnTo>
                  <a:pt x="102927" y="20180"/>
                </a:lnTo>
                <a:lnTo>
                  <a:pt x="109289" y="5765"/>
                </a:lnTo>
                <a:lnTo>
                  <a:pt x="107842" y="2311"/>
                </a:lnTo>
                <a:lnTo>
                  <a:pt x="102342" y="0"/>
                </a:lnTo>
                <a:close/>
              </a:path>
            </a:pathLst>
          </a:custGeom>
          <a:solidFill>
            <a:srgbClr val="368782"/>
          </a:solidFill>
        </p:spPr>
        <p:txBody>
          <a:bodyPr wrap="square" lIns="0" tIns="0" rIns="0" bIns="0" rtlCol="0"/>
          <a:lstStyle/>
          <a:p>
            <a:endParaRPr/>
          </a:p>
        </p:txBody>
      </p:sp>
      <p:sp>
        <p:nvSpPr>
          <p:cNvPr id="25" name="object 18">
            <a:extLst>
              <a:ext uri="{FF2B5EF4-FFF2-40B4-BE49-F238E27FC236}">
                <a16:creationId xmlns:a16="http://schemas.microsoft.com/office/drawing/2014/main" id="{06645EEE-05B1-73FB-4BAB-B1E429F0C213}"/>
              </a:ext>
            </a:extLst>
          </p:cNvPr>
          <p:cNvSpPr/>
          <p:nvPr/>
        </p:nvSpPr>
        <p:spPr>
          <a:xfrm flipH="1">
            <a:off x="2094239" y="5476289"/>
            <a:ext cx="287867" cy="129540"/>
          </a:xfrm>
          <a:prstGeom prst="rect">
            <a:avLst/>
          </a:prstGeom>
          <a:blipFill>
            <a:blip r:embed="rId3" cstate="print"/>
            <a:stretch>
              <a:fillRect/>
            </a:stretch>
          </a:blipFill>
        </p:spPr>
        <p:txBody>
          <a:bodyPr wrap="square" lIns="0" tIns="0" rIns="0" bIns="0" rtlCol="0"/>
          <a:lstStyle/>
          <a:p>
            <a:endParaRPr/>
          </a:p>
        </p:txBody>
      </p:sp>
      <p:sp>
        <p:nvSpPr>
          <p:cNvPr id="26" name="object 19">
            <a:extLst>
              <a:ext uri="{FF2B5EF4-FFF2-40B4-BE49-F238E27FC236}">
                <a16:creationId xmlns:a16="http://schemas.microsoft.com/office/drawing/2014/main" id="{EC4E26E7-D96C-6232-8EC7-39CE505C49D8}"/>
              </a:ext>
            </a:extLst>
          </p:cNvPr>
          <p:cNvSpPr/>
          <p:nvPr/>
        </p:nvSpPr>
        <p:spPr>
          <a:xfrm flipH="1">
            <a:off x="2042242" y="5477812"/>
            <a:ext cx="13970" cy="127000"/>
          </a:xfrm>
          <a:custGeom>
            <a:avLst/>
            <a:gdLst/>
            <a:ahLst/>
            <a:cxnLst/>
            <a:rect l="l" t="t" r="r" b="b"/>
            <a:pathLst>
              <a:path w="13970" h="127000">
                <a:moveTo>
                  <a:pt x="13716" y="0"/>
                </a:moveTo>
                <a:lnTo>
                  <a:pt x="11252" y="0"/>
                </a:lnTo>
                <a:lnTo>
                  <a:pt x="4940" y="0"/>
                </a:lnTo>
                <a:lnTo>
                  <a:pt x="0" y="5219"/>
                </a:lnTo>
                <a:lnTo>
                  <a:pt x="0" y="24384"/>
                </a:lnTo>
                <a:lnTo>
                  <a:pt x="3848" y="13068"/>
                </a:lnTo>
                <a:lnTo>
                  <a:pt x="5486" y="7835"/>
                </a:lnTo>
                <a:lnTo>
                  <a:pt x="8788" y="3479"/>
                </a:lnTo>
                <a:lnTo>
                  <a:pt x="13716" y="0"/>
                </a:lnTo>
                <a:close/>
              </a:path>
              <a:path w="13970" h="127000">
                <a:moveTo>
                  <a:pt x="13728" y="126492"/>
                </a:moveTo>
                <a:lnTo>
                  <a:pt x="8788" y="123050"/>
                </a:lnTo>
                <a:lnTo>
                  <a:pt x="5499" y="118745"/>
                </a:lnTo>
                <a:lnTo>
                  <a:pt x="3848" y="113588"/>
                </a:lnTo>
                <a:lnTo>
                  <a:pt x="12" y="102108"/>
                </a:lnTo>
                <a:lnTo>
                  <a:pt x="12" y="121043"/>
                </a:lnTo>
                <a:lnTo>
                  <a:pt x="4953" y="126492"/>
                </a:lnTo>
                <a:lnTo>
                  <a:pt x="13728" y="126492"/>
                </a:lnTo>
                <a:close/>
              </a:path>
            </a:pathLst>
          </a:custGeom>
          <a:solidFill>
            <a:srgbClr val="A1DAD5"/>
          </a:solidFill>
        </p:spPr>
        <p:txBody>
          <a:bodyPr wrap="square" lIns="0" tIns="0" rIns="0" bIns="0" rtlCol="0"/>
          <a:lstStyle/>
          <a:p>
            <a:endParaRPr/>
          </a:p>
        </p:txBody>
      </p:sp>
      <p:sp>
        <p:nvSpPr>
          <p:cNvPr id="29" name="object 24">
            <a:extLst>
              <a:ext uri="{FF2B5EF4-FFF2-40B4-BE49-F238E27FC236}">
                <a16:creationId xmlns:a16="http://schemas.microsoft.com/office/drawing/2014/main" id="{9C574628-FCF1-7358-2A39-8263291FEC4D}"/>
              </a:ext>
            </a:extLst>
          </p:cNvPr>
          <p:cNvSpPr/>
          <p:nvPr/>
        </p:nvSpPr>
        <p:spPr>
          <a:xfrm flipH="1">
            <a:off x="2641355" y="5715557"/>
            <a:ext cx="223863" cy="141734"/>
          </a:xfrm>
          <a:prstGeom prst="rect">
            <a:avLst/>
          </a:prstGeom>
          <a:blipFill>
            <a:blip r:embed="rId4" cstate="print"/>
            <a:stretch>
              <a:fillRect/>
            </a:stretch>
          </a:blipFill>
        </p:spPr>
        <p:txBody>
          <a:bodyPr wrap="square" lIns="0" tIns="0" rIns="0" bIns="0" rtlCol="0"/>
          <a:lstStyle/>
          <a:p>
            <a:endParaRPr/>
          </a:p>
        </p:txBody>
      </p:sp>
      <p:sp>
        <p:nvSpPr>
          <p:cNvPr id="30" name="object 25">
            <a:extLst>
              <a:ext uri="{FF2B5EF4-FFF2-40B4-BE49-F238E27FC236}">
                <a16:creationId xmlns:a16="http://schemas.microsoft.com/office/drawing/2014/main" id="{AEBFDDD8-BEBC-F3B9-AC8C-518C6CD45FB9}"/>
              </a:ext>
            </a:extLst>
          </p:cNvPr>
          <p:cNvSpPr/>
          <p:nvPr/>
        </p:nvSpPr>
        <p:spPr>
          <a:xfrm flipH="1">
            <a:off x="2580074" y="5694226"/>
            <a:ext cx="361950" cy="181610"/>
          </a:xfrm>
          <a:custGeom>
            <a:avLst/>
            <a:gdLst/>
            <a:ahLst/>
            <a:cxnLst/>
            <a:rect l="l" t="t" r="r" b="b"/>
            <a:pathLst>
              <a:path w="361950" h="181610">
                <a:moveTo>
                  <a:pt x="102342" y="0"/>
                </a:moveTo>
                <a:lnTo>
                  <a:pt x="98863" y="1155"/>
                </a:lnTo>
                <a:lnTo>
                  <a:pt x="97707" y="4064"/>
                </a:lnTo>
                <a:lnTo>
                  <a:pt x="91332" y="19177"/>
                </a:lnTo>
                <a:lnTo>
                  <a:pt x="91039" y="19469"/>
                </a:lnTo>
                <a:lnTo>
                  <a:pt x="91039" y="20345"/>
                </a:lnTo>
                <a:lnTo>
                  <a:pt x="57435" y="20345"/>
                </a:lnTo>
                <a:lnTo>
                  <a:pt x="46848" y="20875"/>
                </a:lnTo>
                <a:lnTo>
                  <a:pt x="37699" y="22410"/>
                </a:lnTo>
                <a:lnTo>
                  <a:pt x="30018" y="24872"/>
                </a:lnTo>
                <a:lnTo>
                  <a:pt x="23831" y="28181"/>
                </a:lnTo>
                <a:lnTo>
                  <a:pt x="14560" y="28181"/>
                </a:lnTo>
                <a:lnTo>
                  <a:pt x="9340" y="33413"/>
                </a:lnTo>
                <a:lnTo>
                  <a:pt x="9340" y="52603"/>
                </a:lnTo>
                <a:lnTo>
                  <a:pt x="4133" y="67716"/>
                </a:lnTo>
                <a:lnTo>
                  <a:pt x="1033" y="79418"/>
                </a:lnTo>
                <a:lnTo>
                  <a:pt x="0" y="91584"/>
                </a:lnTo>
                <a:lnTo>
                  <a:pt x="1033" y="103804"/>
                </a:lnTo>
                <a:lnTo>
                  <a:pt x="4133" y="115671"/>
                </a:lnTo>
                <a:lnTo>
                  <a:pt x="9340" y="130492"/>
                </a:lnTo>
                <a:lnTo>
                  <a:pt x="9340" y="149669"/>
                </a:lnTo>
                <a:lnTo>
                  <a:pt x="14560" y="155194"/>
                </a:lnTo>
                <a:lnTo>
                  <a:pt x="23831" y="155194"/>
                </a:lnTo>
                <a:lnTo>
                  <a:pt x="30018" y="158458"/>
                </a:lnTo>
                <a:lnTo>
                  <a:pt x="37699" y="160824"/>
                </a:lnTo>
                <a:lnTo>
                  <a:pt x="46848" y="162264"/>
                </a:lnTo>
                <a:lnTo>
                  <a:pt x="57435" y="162750"/>
                </a:lnTo>
                <a:lnTo>
                  <a:pt x="91624" y="162750"/>
                </a:lnTo>
                <a:lnTo>
                  <a:pt x="98863" y="180187"/>
                </a:lnTo>
                <a:lnTo>
                  <a:pt x="102342" y="181356"/>
                </a:lnTo>
                <a:lnTo>
                  <a:pt x="107842" y="179031"/>
                </a:lnTo>
                <a:lnTo>
                  <a:pt x="109289" y="175539"/>
                </a:lnTo>
                <a:lnTo>
                  <a:pt x="103790" y="162750"/>
                </a:lnTo>
                <a:lnTo>
                  <a:pt x="281666" y="162750"/>
                </a:lnTo>
                <a:lnTo>
                  <a:pt x="291517" y="162428"/>
                </a:lnTo>
                <a:lnTo>
                  <a:pt x="300281" y="161480"/>
                </a:lnTo>
                <a:lnTo>
                  <a:pt x="308070" y="159932"/>
                </a:lnTo>
                <a:lnTo>
                  <a:pt x="322814" y="155194"/>
                </a:lnTo>
                <a:lnTo>
                  <a:pt x="344531" y="155194"/>
                </a:lnTo>
                <a:lnTo>
                  <a:pt x="349751" y="149669"/>
                </a:lnTo>
                <a:lnTo>
                  <a:pt x="349751" y="140957"/>
                </a:lnTo>
                <a:lnTo>
                  <a:pt x="354679" y="135432"/>
                </a:lnTo>
                <a:lnTo>
                  <a:pt x="361334" y="92417"/>
                </a:lnTo>
                <a:lnTo>
                  <a:pt x="361176" y="85057"/>
                </a:lnTo>
                <a:lnTo>
                  <a:pt x="349751" y="43878"/>
                </a:lnTo>
                <a:lnTo>
                  <a:pt x="349751" y="33413"/>
                </a:lnTo>
                <a:lnTo>
                  <a:pt x="344531" y="28181"/>
                </a:lnTo>
                <a:lnTo>
                  <a:pt x="321354" y="28181"/>
                </a:lnTo>
                <a:lnTo>
                  <a:pt x="320490" y="27901"/>
                </a:lnTo>
                <a:lnTo>
                  <a:pt x="281666" y="20345"/>
                </a:lnTo>
                <a:lnTo>
                  <a:pt x="102927" y="20345"/>
                </a:lnTo>
                <a:lnTo>
                  <a:pt x="109289" y="5803"/>
                </a:lnTo>
                <a:lnTo>
                  <a:pt x="107842" y="2324"/>
                </a:lnTo>
                <a:lnTo>
                  <a:pt x="102342" y="0"/>
                </a:lnTo>
                <a:close/>
              </a:path>
            </a:pathLst>
          </a:custGeom>
          <a:solidFill>
            <a:srgbClr val="368782"/>
          </a:solidFill>
        </p:spPr>
        <p:txBody>
          <a:bodyPr wrap="square" lIns="0" tIns="0" rIns="0" bIns="0" rtlCol="0"/>
          <a:lstStyle/>
          <a:p>
            <a:endParaRPr/>
          </a:p>
        </p:txBody>
      </p:sp>
      <p:sp>
        <p:nvSpPr>
          <p:cNvPr id="31" name="object 26">
            <a:extLst>
              <a:ext uri="{FF2B5EF4-FFF2-40B4-BE49-F238E27FC236}">
                <a16:creationId xmlns:a16="http://schemas.microsoft.com/office/drawing/2014/main" id="{BFD656FF-B5B3-E041-687C-7F2F76C3CF2D}"/>
              </a:ext>
            </a:extLst>
          </p:cNvPr>
          <p:cNvSpPr/>
          <p:nvPr/>
        </p:nvSpPr>
        <p:spPr>
          <a:xfrm flipH="1">
            <a:off x="2641355" y="5721653"/>
            <a:ext cx="287867" cy="129539"/>
          </a:xfrm>
          <a:prstGeom prst="rect">
            <a:avLst/>
          </a:prstGeom>
          <a:blipFill>
            <a:blip r:embed="rId5" cstate="print"/>
            <a:stretch>
              <a:fillRect/>
            </a:stretch>
          </a:blipFill>
        </p:spPr>
        <p:txBody>
          <a:bodyPr wrap="square" lIns="0" tIns="0" rIns="0" bIns="0" rtlCol="0"/>
          <a:lstStyle/>
          <a:p>
            <a:endParaRPr/>
          </a:p>
        </p:txBody>
      </p:sp>
      <p:sp>
        <p:nvSpPr>
          <p:cNvPr id="32" name="object 27">
            <a:extLst>
              <a:ext uri="{FF2B5EF4-FFF2-40B4-BE49-F238E27FC236}">
                <a16:creationId xmlns:a16="http://schemas.microsoft.com/office/drawing/2014/main" id="{A5AE083D-BC6D-9545-64BA-E7C66D0D14BA}"/>
              </a:ext>
            </a:extLst>
          </p:cNvPr>
          <p:cNvSpPr/>
          <p:nvPr/>
        </p:nvSpPr>
        <p:spPr>
          <a:xfrm flipH="1">
            <a:off x="2589358" y="5723176"/>
            <a:ext cx="13970" cy="127000"/>
          </a:xfrm>
          <a:custGeom>
            <a:avLst/>
            <a:gdLst/>
            <a:ahLst/>
            <a:cxnLst/>
            <a:rect l="l" t="t" r="r" b="b"/>
            <a:pathLst>
              <a:path w="13970" h="127000">
                <a:moveTo>
                  <a:pt x="13716" y="0"/>
                </a:moveTo>
                <a:lnTo>
                  <a:pt x="11252" y="0"/>
                </a:lnTo>
                <a:lnTo>
                  <a:pt x="4940" y="0"/>
                </a:lnTo>
                <a:lnTo>
                  <a:pt x="0" y="5219"/>
                </a:lnTo>
                <a:lnTo>
                  <a:pt x="0" y="24384"/>
                </a:lnTo>
                <a:lnTo>
                  <a:pt x="3848" y="13068"/>
                </a:lnTo>
                <a:lnTo>
                  <a:pt x="5486" y="7835"/>
                </a:lnTo>
                <a:lnTo>
                  <a:pt x="8788" y="3479"/>
                </a:lnTo>
                <a:lnTo>
                  <a:pt x="13716" y="0"/>
                </a:lnTo>
                <a:close/>
              </a:path>
              <a:path w="13970" h="127000">
                <a:moveTo>
                  <a:pt x="13728" y="126492"/>
                </a:moveTo>
                <a:lnTo>
                  <a:pt x="8788" y="123050"/>
                </a:lnTo>
                <a:lnTo>
                  <a:pt x="5499" y="118745"/>
                </a:lnTo>
                <a:lnTo>
                  <a:pt x="3848" y="113588"/>
                </a:lnTo>
                <a:lnTo>
                  <a:pt x="12" y="102108"/>
                </a:lnTo>
                <a:lnTo>
                  <a:pt x="12" y="121043"/>
                </a:lnTo>
                <a:lnTo>
                  <a:pt x="4953" y="126492"/>
                </a:lnTo>
                <a:lnTo>
                  <a:pt x="13728" y="126492"/>
                </a:lnTo>
                <a:close/>
              </a:path>
            </a:pathLst>
          </a:custGeom>
          <a:solidFill>
            <a:srgbClr val="A1DAD5"/>
          </a:solidFill>
        </p:spPr>
        <p:txBody>
          <a:bodyPr wrap="square" lIns="0" tIns="0" rIns="0" bIns="0" rtlCol="0"/>
          <a:lstStyle/>
          <a:p>
            <a:endParaRPr/>
          </a:p>
        </p:txBody>
      </p:sp>
      <p:grpSp>
        <p:nvGrpSpPr>
          <p:cNvPr id="33" name="Group 32">
            <a:extLst>
              <a:ext uri="{FF2B5EF4-FFF2-40B4-BE49-F238E27FC236}">
                <a16:creationId xmlns:a16="http://schemas.microsoft.com/office/drawing/2014/main" id="{0B62B47B-07B0-F8CD-60A0-A1465E3C6A7B}"/>
              </a:ext>
            </a:extLst>
          </p:cNvPr>
          <p:cNvGrpSpPr/>
          <p:nvPr/>
        </p:nvGrpSpPr>
        <p:grpSpPr>
          <a:xfrm flipH="1">
            <a:off x="95631" y="5570200"/>
            <a:ext cx="366395" cy="182880"/>
            <a:chOff x="3556636" y="3324534"/>
            <a:chExt cx="366395" cy="182880"/>
          </a:xfrm>
        </p:grpSpPr>
        <p:sp>
          <p:nvSpPr>
            <p:cNvPr id="52" name="object 20">
              <a:extLst>
                <a:ext uri="{FF2B5EF4-FFF2-40B4-BE49-F238E27FC236}">
                  <a16:creationId xmlns:a16="http://schemas.microsoft.com/office/drawing/2014/main" id="{C6B2D24A-395A-2F46-C475-7AA253AE182B}"/>
                </a:ext>
              </a:extLst>
            </p:cNvPr>
            <p:cNvSpPr/>
            <p:nvPr/>
          </p:nvSpPr>
          <p:spPr>
            <a:xfrm>
              <a:off x="3618015" y="3344345"/>
              <a:ext cx="226792" cy="143258"/>
            </a:xfrm>
            <a:prstGeom prst="rect">
              <a:avLst/>
            </a:prstGeom>
            <a:blipFill>
              <a:blip r:embed="rId6" cstate="print"/>
              <a:stretch>
                <a:fillRect/>
              </a:stretch>
            </a:blipFill>
          </p:spPr>
          <p:txBody>
            <a:bodyPr wrap="square" lIns="0" tIns="0" rIns="0" bIns="0" rtlCol="0"/>
            <a:lstStyle/>
            <a:p>
              <a:endParaRPr/>
            </a:p>
          </p:txBody>
        </p:sp>
        <p:sp>
          <p:nvSpPr>
            <p:cNvPr id="53" name="object 21">
              <a:extLst>
                <a:ext uri="{FF2B5EF4-FFF2-40B4-BE49-F238E27FC236}">
                  <a16:creationId xmlns:a16="http://schemas.microsoft.com/office/drawing/2014/main" id="{1BDABA94-CA3F-0E4C-65F8-2DD8F70C133A}"/>
                </a:ext>
              </a:extLst>
            </p:cNvPr>
            <p:cNvSpPr/>
            <p:nvPr/>
          </p:nvSpPr>
          <p:spPr>
            <a:xfrm>
              <a:off x="3556636" y="3324534"/>
              <a:ext cx="366395" cy="182880"/>
            </a:xfrm>
            <a:custGeom>
              <a:avLst/>
              <a:gdLst/>
              <a:ahLst/>
              <a:cxnLst/>
              <a:rect l="l" t="t" r="r" b="b"/>
              <a:pathLst>
                <a:path w="366395" h="182879">
                  <a:moveTo>
                    <a:pt x="103635" y="0"/>
                  </a:moveTo>
                  <a:lnTo>
                    <a:pt x="100104" y="1168"/>
                  </a:lnTo>
                  <a:lnTo>
                    <a:pt x="98936" y="4102"/>
                  </a:lnTo>
                  <a:lnTo>
                    <a:pt x="92484" y="19342"/>
                  </a:lnTo>
                  <a:lnTo>
                    <a:pt x="92192" y="19634"/>
                  </a:lnTo>
                  <a:lnTo>
                    <a:pt x="92192" y="20510"/>
                  </a:lnTo>
                  <a:lnTo>
                    <a:pt x="58156" y="20510"/>
                  </a:lnTo>
                  <a:lnTo>
                    <a:pt x="47436" y="21046"/>
                  </a:lnTo>
                  <a:lnTo>
                    <a:pt x="38173" y="22599"/>
                  </a:lnTo>
                  <a:lnTo>
                    <a:pt x="30395" y="25086"/>
                  </a:lnTo>
                  <a:lnTo>
                    <a:pt x="24133" y="28422"/>
                  </a:lnTo>
                  <a:lnTo>
                    <a:pt x="14747" y="28422"/>
                  </a:lnTo>
                  <a:lnTo>
                    <a:pt x="9464" y="33705"/>
                  </a:lnTo>
                  <a:lnTo>
                    <a:pt x="9464" y="53047"/>
                  </a:lnTo>
                  <a:lnTo>
                    <a:pt x="4181" y="68287"/>
                  </a:lnTo>
                  <a:lnTo>
                    <a:pt x="1045" y="80087"/>
                  </a:lnTo>
                  <a:lnTo>
                    <a:pt x="0" y="92354"/>
                  </a:lnTo>
                  <a:lnTo>
                    <a:pt x="1045" y="104678"/>
                  </a:lnTo>
                  <a:lnTo>
                    <a:pt x="4181" y="116649"/>
                  </a:lnTo>
                  <a:lnTo>
                    <a:pt x="9464" y="131584"/>
                  </a:lnTo>
                  <a:lnTo>
                    <a:pt x="9464" y="150939"/>
                  </a:lnTo>
                  <a:lnTo>
                    <a:pt x="14747" y="156502"/>
                  </a:lnTo>
                  <a:lnTo>
                    <a:pt x="24133" y="156502"/>
                  </a:lnTo>
                  <a:lnTo>
                    <a:pt x="30395" y="159792"/>
                  </a:lnTo>
                  <a:lnTo>
                    <a:pt x="38173" y="162179"/>
                  </a:lnTo>
                  <a:lnTo>
                    <a:pt x="47436" y="163631"/>
                  </a:lnTo>
                  <a:lnTo>
                    <a:pt x="58156" y="164122"/>
                  </a:lnTo>
                  <a:lnTo>
                    <a:pt x="92776" y="164122"/>
                  </a:lnTo>
                  <a:lnTo>
                    <a:pt x="100104" y="181711"/>
                  </a:lnTo>
                  <a:lnTo>
                    <a:pt x="103635" y="182880"/>
                  </a:lnTo>
                  <a:lnTo>
                    <a:pt x="109197" y="180530"/>
                  </a:lnTo>
                  <a:lnTo>
                    <a:pt x="110670" y="177012"/>
                  </a:lnTo>
                  <a:lnTo>
                    <a:pt x="105095" y="164122"/>
                  </a:lnTo>
                  <a:lnTo>
                    <a:pt x="285219" y="164122"/>
                  </a:lnTo>
                  <a:lnTo>
                    <a:pt x="295194" y="163797"/>
                  </a:lnTo>
                  <a:lnTo>
                    <a:pt x="304066" y="162842"/>
                  </a:lnTo>
                  <a:lnTo>
                    <a:pt x="311948" y="161282"/>
                  </a:lnTo>
                  <a:lnTo>
                    <a:pt x="326875" y="156502"/>
                  </a:lnTo>
                  <a:lnTo>
                    <a:pt x="348872" y="156502"/>
                  </a:lnTo>
                  <a:lnTo>
                    <a:pt x="354155" y="150939"/>
                  </a:lnTo>
                  <a:lnTo>
                    <a:pt x="354155" y="142138"/>
                  </a:lnTo>
                  <a:lnTo>
                    <a:pt x="359146" y="136575"/>
                  </a:lnTo>
                  <a:lnTo>
                    <a:pt x="365890" y="93192"/>
                  </a:lnTo>
                  <a:lnTo>
                    <a:pt x="365730" y="85773"/>
                  </a:lnTo>
                  <a:lnTo>
                    <a:pt x="354155" y="44259"/>
                  </a:lnTo>
                  <a:lnTo>
                    <a:pt x="354155" y="33705"/>
                  </a:lnTo>
                  <a:lnTo>
                    <a:pt x="348872" y="28422"/>
                  </a:lnTo>
                  <a:lnTo>
                    <a:pt x="325402" y="28422"/>
                  </a:lnTo>
                  <a:lnTo>
                    <a:pt x="324526" y="28130"/>
                  </a:lnTo>
                  <a:lnTo>
                    <a:pt x="285219" y="20510"/>
                  </a:lnTo>
                  <a:lnTo>
                    <a:pt x="104219" y="20510"/>
                  </a:lnTo>
                  <a:lnTo>
                    <a:pt x="110670" y="5854"/>
                  </a:lnTo>
                  <a:lnTo>
                    <a:pt x="109197" y="2349"/>
                  </a:lnTo>
                  <a:lnTo>
                    <a:pt x="103635" y="0"/>
                  </a:lnTo>
                  <a:close/>
                </a:path>
              </a:pathLst>
            </a:custGeom>
            <a:solidFill>
              <a:srgbClr val="00339F"/>
            </a:solidFill>
          </p:spPr>
          <p:txBody>
            <a:bodyPr wrap="square" lIns="0" tIns="0" rIns="0" bIns="0" rtlCol="0"/>
            <a:lstStyle/>
            <a:p>
              <a:endParaRPr/>
            </a:p>
          </p:txBody>
        </p:sp>
        <p:sp>
          <p:nvSpPr>
            <p:cNvPr id="54" name="object 22">
              <a:extLst>
                <a:ext uri="{FF2B5EF4-FFF2-40B4-BE49-F238E27FC236}">
                  <a16:creationId xmlns:a16="http://schemas.microsoft.com/office/drawing/2014/main" id="{A88909A2-CFCC-A81A-1F2E-2E76BF46366A}"/>
                </a:ext>
              </a:extLst>
            </p:cNvPr>
            <p:cNvSpPr/>
            <p:nvPr/>
          </p:nvSpPr>
          <p:spPr>
            <a:xfrm>
              <a:off x="3618015" y="3351965"/>
              <a:ext cx="292320" cy="129540"/>
            </a:xfrm>
            <a:prstGeom prst="rect">
              <a:avLst/>
            </a:prstGeom>
            <a:blipFill>
              <a:blip r:embed="rId7" cstate="print"/>
              <a:stretch>
                <a:fillRect/>
              </a:stretch>
            </a:blipFill>
          </p:spPr>
          <p:txBody>
            <a:bodyPr wrap="square" lIns="0" tIns="0" rIns="0" bIns="0" rtlCol="0"/>
            <a:lstStyle/>
            <a:p>
              <a:endParaRPr dirty="0"/>
            </a:p>
          </p:txBody>
        </p:sp>
        <p:sp>
          <p:nvSpPr>
            <p:cNvPr id="55" name="object 23">
              <a:extLst>
                <a:ext uri="{FF2B5EF4-FFF2-40B4-BE49-F238E27FC236}">
                  <a16:creationId xmlns:a16="http://schemas.microsoft.com/office/drawing/2014/main" id="{D501D05D-B3F6-F0EC-F32F-C3BA463BC734}"/>
                </a:ext>
              </a:extLst>
            </p:cNvPr>
            <p:cNvSpPr/>
            <p:nvPr/>
          </p:nvSpPr>
          <p:spPr>
            <a:xfrm>
              <a:off x="3565912" y="3351964"/>
              <a:ext cx="15240" cy="128270"/>
            </a:xfrm>
            <a:custGeom>
              <a:avLst/>
              <a:gdLst/>
              <a:ahLst/>
              <a:cxnLst/>
              <a:rect l="l" t="t" r="r" b="b"/>
              <a:pathLst>
                <a:path w="15239" h="128270">
                  <a:moveTo>
                    <a:pt x="15240" y="128016"/>
                  </a:moveTo>
                  <a:lnTo>
                    <a:pt x="9753" y="124574"/>
                  </a:lnTo>
                  <a:lnTo>
                    <a:pt x="6096" y="120269"/>
                  </a:lnTo>
                  <a:lnTo>
                    <a:pt x="4267" y="115112"/>
                  </a:lnTo>
                  <a:lnTo>
                    <a:pt x="0" y="103632"/>
                  </a:lnTo>
                  <a:lnTo>
                    <a:pt x="0" y="122567"/>
                  </a:lnTo>
                  <a:lnTo>
                    <a:pt x="5486" y="128016"/>
                  </a:lnTo>
                  <a:lnTo>
                    <a:pt x="15240" y="128016"/>
                  </a:lnTo>
                  <a:close/>
                </a:path>
                <a:path w="15239" h="128270">
                  <a:moveTo>
                    <a:pt x="15240" y="0"/>
                  </a:moveTo>
                  <a:lnTo>
                    <a:pt x="12496" y="0"/>
                  </a:lnTo>
                  <a:lnTo>
                    <a:pt x="5486" y="0"/>
                  </a:lnTo>
                  <a:lnTo>
                    <a:pt x="0" y="5549"/>
                  </a:lnTo>
                  <a:lnTo>
                    <a:pt x="0" y="25908"/>
                  </a:lnTo>
                  <a:lnTo>
                    <a:pt x="4267" y="13881"/>
                  </a:lnTo>
                  <a:lnTo>
                    <a:pt x="6096" y="8331"/>
                  </a:lnTo>
                  <a:lnTo>
                    <a:pt x="9753" y="3695"/>
                  </a:lnTo>
                  <a:lnTo>
                    <a:pt x="15240" y="0"/>
                  </a:lnTo>
                  <a:close/>
                </a:path>
              </a:pathLst>
            </a:custGeom>
            <a:solidFill>
              <a:srgbClr val="42B5E4"/>
            </a:solidFill>
          </p:spPr>
          <p:txBody>
            <a:bodyPr wrap="square" lIns="0" tIns="0" rIns="0" bIns="0" rtlCol="0"/>
            <a:lstStyle/>
            <a:p>
              <a:endParaRPr/>
            </a:p>
          </p:txBody>
        </p:sp>
      </p:grpSp>
      <p:grpSp>
        <p:nvGrpSpPr>
          <p:cNvPr id="63" name="Group 62">
            <a:extLst>
              <a:ext uri="{FF2B5EF4-FFF2-40B4-BE49-F238E27FC236}">
                <a16:creationId xmlns:a16="http://schemas.microsoft.com/office/drawing/2014/main" id="{95B02C2C-C4C7-96D2-6187-B4F03059E3F0}"/>
              </a:ext>
            </a:extLst>
          </p:cNvPr>
          <p:cNvGrpSpPr/>
          <p:nvPr/>
        </p:nvGrpSpPr>
        <p:grpSpPr>
          <a:xfrm flipH="1">
            <a:off x="3671415" y="5527243"/>
            <a:ext cx="1399259" cy="284221"/>
            <a:chOff x="456437" y="3276600"/>
            <a:chExt cx="5133468" cy="483868"/>
          </a:xfrm>
        </p:grpSpPr>
        <p:sp>
          <p:nvSpPr>
            <p:cNvPr id="64" name="object 7">
              <a:extLst>
                <a:ext uri="{FF2B5EF4-FFF2-40B4-BE49-F238E27FC236}">
                  <a16:creationId xmlns:a16="http://schemas.microsoft.com/office/drawing/2014/main" id="{96C69EED-802D-0EF8-B4BB-2DECAF8C587B}"/>
                </a:ext>
              </a:extLst>
            </p:cNvPr>
            <p:cNvSpPr/>
            <p:nvPr/>
          </p:nvSpPr>
          <p:spPr>
            <a:xfrm>
              <a:off x="456437" y="3285745"/>
              <a:ext cx="5131435" cy="473202"/>
            </a:xfrm>
            <a:custGeom>
              <a:avLst/>
              <a:gdLst/>
              <a:ahLst/>
              <a:cxnLst/>
              <a:rect l="l" t="t" r="r" b="b"/>
              <a:pathLst>
                <a:path w="5131435" h="960120">
                  <a:moveTo>
                    <a:pt x="5131308" y="0"/>
                  </a:moveTo>
                  <a:lnTo>
                    <a:pt x="0" y="0"/>
                  </a:lnTo>
                  <a:lnTo>
                    <a:pt x="0" y="960120"/>
                  </a:lnTo>
                  <a:lnTo>
                    <a:pt x="5131308" y="960120"/>
                  </a:lnTo>
                  <a:lnTo>
                    <a:pt x="5131308" y="0"/>
                  </a:lnTo>
                  <a:close/>
                </a:path>
              </a:pathLst>
            </a:custGeom>
            <a:solidFill>
              <a:srgbClr val="D9D9D9">
                <a:alpha val="25097"/>
              </a:srgbClr>
            </a:solidFill>
          </p:spPr>
          <p:txBody>
            <a:bodyPr wrap="square" lIns="0" tIns="0" rIns="0" bIns="0" rtlCol="0"/>
            <a:lstStyle/>
            <a:p>
              <a:endParaRPr/>
            </a:p>
          </p:txBody>
        </p:sp>
        <p:sp>
          <p:nvSpPr>
            <p:cNvPr id="66" name="object 9">
              <a:extLst>
                <a:ext uri="{FF2B5EF4-FFF2-40B4-BE49-F238E27FC236}">
                  <a16:creationId xmlns:a16="http://schemas.microsoft.com/office/drawing/2014/main" id="{CFE56F9C-E496-235F-09FC-9A4E516513D4}"/>
                </a:ext>
              </a:extLst>
            </p:cNvPr>
            <p:cNvSpPr/>
            <p:nvPr/>
          </p:nvSpPr>
          <p:spPr>
            <a:xfrm>
              <a:off x="457200" y="3276600"/>
              <a:ext cx="5132705" cy="483868"/>
            </a:xfrm>
            <a:custGeom>
              <a:avLst/>
              <a:gdLst/>
              <a:ahLst/>
              <a:cxnLst/>
              <a:rect l="l" t="t" r="r" b="b"/>
              <a:pathLst>
                <a:path w="5132705" h="980439">
                  <a:moveTo>
                    <a:pt x="5132171" y="960120"/>
                  </a:moveTo>
                  <a:lnTo>
                    <a:pt x="0" y="960120"/>
                  </a:lnTo>
                  <a:lnTo>
                    <a:pt x="0" y="979932"/>
                  </a:lnTo>
                  <a:lnTo>
                    <a:pt x="5132171" y="979932"/>
                  </a:lnTo>
                  <a:lnTo>
                    <a:pt x="5132171" y="960120"/>
                  </a:lnTo>
                  <a:close/>
                </a:path>
                <a:path w="5132705" h="980439">
                  <a:moveTo>
                    <a:pt x="5132171" y="0"/>
                  </a:moveTo>
                  <a:lnTo>
                    <a:pt x="0" y="0"/>
                  </a:lnTo>
                  <a:lnTo>
                    <a:pt x="0" y="19812"/>
                  </a:lnTo>
                  <a:lnTo>
                    <a:pt x="5132171" y="19812"/>
                  </a:lnTo>
                  <a:lnTo>
                    <a:pt x="5132171" y="0"/>
                  </a:lnTo>
                  <a:close/>
                </a:path>
              </a:pathLst>
            </a:custGeom>
            <a:solidFill>
              <a:srgbClr val="D9D9D9"/>
            </a:solidFill>
          </p:spPr>
          <p:txBody>
            <a:bodyPr wrap="square" lIns="0" tIns="0" rIns="0" bIns="0" rtlCol="0"/>
            <a:lstStyle/>
            <a:p>
              <a:endParaRPr/>
            </a:p>
          </p:txBody>
        </p:sp>
      </p:grpSp>
      <p:grpSp>
        <p:nvGrpSpPr>
          <p:cNvPr id="71" name="Group 70">
            <a:extLst>
              <a:ext uri="{FF2B5EF4-FFF2-40B4-BE49-F238E27FC236}">
                <a16:creationId xmlns:a16="http://schemas.microsoft.com/office/drawing/2014/main" id="{809C8473-DB10-4FD1-499E-FC2C05B22A10}"/>
              </a:ext>
            </a:extLst>
          </p:cNvPr>
          <p:cNvGrpSpPr/>
          <p:nvPr/>
        </p:nvGrpSpPr>
        <p:grpSpPr>
          <a:xfrm>
            <a:off x="2963613" y="5406106"/>
            <a:ext cx="752764" cy="501610"/>
            <a:chOff x="3177309" y="5357091"/>
            <a:chExt cx="752764" cy="501610"/>
          </a:xfrm>
          <a:solidFill>
            <a:schemeClr val="tx1"/>
          </a:solidFill>
        </p:grpSpPr>
        <p:sp>
          <p:nvSpPr>
            <p:cNvPr id="69" name="Freeform: Shape 68">
              <a:extLst>
                <a:ext uri="{FF2B5EF4-FFF2-40B4-BE49-F238E27FC236}">
                  <a16:creationId xmlns:a16="http://schemas.microsoft.com/office/drawing/2014/main" id="{6F554256-D6DF-D6A1-DD39-AE8F83928CC9}"/>
                </a:ext>
              </a:extLst>
            </p:cNvPr>
            <p:cNvSpPr/>
            <p:nvPr/>
          </p:nvSpPr>
          <p:spPr>
            <a:xfrm>
              <a:off x="3177309" y="5357091"/>
              <a:ext cx="729673" cy="136960"/>
            </a:xfrm>
            <a:custGeom>
              <a:avLst/>
              <a:gdLst>
                <a:gd name="connsiteX0" fmla="*/ 0 w 729673"/>
                <a:gd name="connsiteY0" fmla="*/ 0 h 136960"/>
                <a:gd name="connsiteX1" fmla="*/ 193964 w 729673"/>
                <a:gd name="connsiteY1" fmla="*/ 129309 h 136960"/>
                <a:gd name="connsiteX2" fmla="*/ 729673 w 729673"/>
                <a:gd name="connsiteY2" fmla="*/ 110836 h 136960"/>
              </a:gdLst>
              <a:ahLst/>
              <a:cxnLst>
                <a:cxn ang="0">
                  <a:pos x="connsiteX0" y="connsiteY0"/>
                </a:cxn>
                <a:cxn ang="0">
                  <a:pos x="connsiteX1" y="connsiteY1"/>
                </a:cxn>
                <a:cxn ang="0">
                  <a:pos x="connsiteX2" y="connsiteY2"/>
                </a:cxn>
              </a:cxnLst>
              <a:rect l="l" t="t" r="r" b="b"/>
              <a:pathLst>
                <a:path w="729673" h="136960">
                  <a:moveTo>
                    <a:pt x="0" y="0"/>
                  </a:moveTo>
                  <a:cubicBezTo>
                    <a:pt x="36176" y="55418"/>
                    <a:pt x="72352" y="110836"/>
                    <a:pt x="193964" y="129309"/>
                  </a:cubicBezTo>
                  <a:cubicBezTo>
                    <a:pt x="315576" y="147782"/>
                    <a:pt x="522624" y="129309"/>
                    <a:pt x="729673" y="110836"/>
                  </a:cubicBezTo>
                </a:path>
              </a:pathLst>
            </a:custGeom>
            <a:grpFill/>
            <a:ln>
              <a:solidFill>
                <a:schemeClr val="bg1">
                  <a:lumMod val="7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0" name="Freeform: Shape 69">
              <a:extLst>
                <a:ext uri="{FF2B5EF4-FFF2-40B4-BE49-F238E27FC236}">
                  <a16:creationId xmlns:a16="http://schemas.microsoft.com/office/drawing/2014/main" id="{72293157-A9E8-B644-B776-9550AC983FC6}"/>
                </a:ext>
              </a:extLst>
            </p:cNvPr>
            <p:cNvSpPr/>
            <p:nvPr/>
          </p:nvSpPr>
          <p:spPr>
            <a:xfrm flipV="1">
              <a:off x="3200400" y="5721741"/>
              <a:ext cx="729673" cy="136960"/>
            </a:xfrm>
            <a:custGeom>
              <a:avLst/>
              <a:gdLst>
                <a:gd name="connsiteX0" fmla="*/ 0 w 729673"/>
                <a:gd name="connsiteY0" fmla="*/ 0 h 136960"/>
                <a:gd name="connsiteX1" fmla="*/ 193964 w 729673"/>
                <a:gd name="connsiteY1" fmla="*/ 129309 h 136960"/>
                <a:gd name="connsiteX2" fmla="*/ 729673 w 729673"/>
                <a:gd name="connsiteY2" fmla="*/ 110836 h 136960"/>
              </a:gdLst>
              <a:ahLst/>
              <a:cxnLst>
                <a:cxn ang="0">
                  <a:pos x="connsiteX0" y="connsiteY0"/>
                </a:cxn>
                <a:cxn ang="0">
                  <a:pos x="connsiteX1" y="connsiteY1"/>
                </a:cxn>
                <a:cxn ang="0">
                  <a:pos x="connsiteX2" y="connsiteY2"/>
                </a:cxn>
              </a:cxnLst>
              <a:rect l="l" t="t" r="r" b="b"/>
              <a:pathLst>
                <a:path w="729673" h="136960">
                  <a:moveTo>
                    <a:pt x="0" y="0"/>
                  </a:moveTo>
                  <a:cubicBezTo>
                    <a:pt x="36176" y="55418"/>
                    <a:pt x="72352" y="110836"/>
                    <a:pt x="193964" y="129309"/>
                  </a:cubicBezTo>
                  <a:cubicBezTo>
                    <a:pt x="315576" y="147782"/>
                    <a:pt x="522624" y="129309"/>
                    <a:pt x="729673" y="110836"/>
                  </a:cubicBezTo>
                </a:path>
              </a:pathLst>
            </a:custGeom>
            <a:grpFill/>
            <a:ln>
              <a:solidFill>
                <a:schemeClr val="bg1">
                  <a:lumMod val="7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pic>
        <p:nvPicPr>
          <p:cNvPr id="73" name="Graphic 72" descr="Bullseye with solid fill">
            <a:extLst>
              <a:ext uri="{FF2B5EF4-FFF2-40B4-BE49-F238E27FC236}">
                <a16:creationId xmlns:a16="http://schemas.microsoft.com/office/drawing/2014/main" id="{6BE2D133-58A4-5010-82A7-FDB3BA7B78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18970" y="5395096"/>
            <a:ext cx="552044" cy="552044"/>
          </a:xfrm>
          <a:prstGeom prst="rect">
            <a:avLst/>
          </a:prstGeom>
        </p:spPr>
      </p:pic>
      <p:cxnSp>
        <p:nvCxnSpPr>
          <p:cNvPr id="2193" name="Straight Arrow Connector 2192">
            <a:extLst>
              <a:ext uri="{FF2B5EF4-FFF2-40B4-BE49-F238E27FC236}">
                <a16:creationId xmlns:a16="http://schemas.microsoft.com/office/drawing/2014/main" id="{C41D8ABD-1137-B70F-5B85-04CD7AFF1185}"/>
              </a:ext>
            </a:extLst>
          </p:cNvPr>
          <p:cNvCxnSpPr>
            <a:cxnSpLocks/>
          </p:cNvCxnSpPr>
          <p:nvPr/>
        </p:nvCxnSpPr>
        <p:spPr>
          <a:xfrm>
            <a:off x="624504" y="5668881"/>
            <a:ext cx="4445962" cy="775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40242489-E4A6-7CA9-257C-3E4E09C8CFF1}"/>
              </a:ext>
            </a:extLst>
          </p:cNvPr>
          <p:cNvSpPr txBox="1"/>
          <p:nvPr/>
        </p:nvSpPr>
        <p:spPr>
          <a:xfrm>
            <a:off x="821352" y="5985114"/>
            <a:ext cx="4508288" cy="923330"/>
          </a:xfrm>
          <a:prstGeom prst="rect">
            <a:avLst/>
          </a:prstGeom>
          <a:noFill/>
        </p:spPr>
        <p:txBody>
          <a:bodyPr wrap="square">
            <a:spAutoFit/>
          </a:bodyPr>
          <a:lstStyle/>
          <a:p>
            <a:r>
              <a:rPr lang="en-US" spc="-10" dirty="0">
                <a:solidFill>
                  <a:srgbClr val="7E7E7E"/>
                </a:solidFill>
                <a:cs typeface="Microsoft Sans Serif"/>
              </a:rPr>
              <a:t>Typical optimization concept:</a:t>
            </a:r>
          </a:p>
          <a:p>
            <a:pPr algn="ctr"/>
            <a:r>
              <a:rPr lang="en-US" spc="-10" dirty="0">
                <a:solidFill>
                  <a:srgbClr val="FF0000"/>
                </a:solidFill>
                <a:cs typeface="Microsoft Sans Serif"/>
              </a:rPr>
              <a:t>Shortest path</a:t>
            </a:r>
            <a:r>
              <a:rPr lang="en-US" spc="-10" dirty="0">
                <a:solidFill>
                  <a:srgbClr val="FF0000"/>
                </a:solidFill>
                <a:cs typeface="Microsoft Sans Serif"/>
                <a:sym typeface="Wingdings" panose="05000000000000000000" pitchFamily="2" charset="2"/>
              </a:rPr>
              <a:t> one solution as per the objective function</a:t>
            </a:r>
            <a:r>
              <a:rPr lang="en-US" spc="-10" dirty="0">
                <a:solidFill>
                  <a:srgbClr val="FF0000"/>
                </a:solidFill>
                <a:cs typeface="Microsoft Sans Serif"/>
              </a:rPr>
              <a:t> </a:t>
            </a:r>
            <a:endParaRPr lang="en-US" dirty="0">
              <a:solidFill>
                <a:srgbClr val="FF0000"/>
              </a:solidFill>
            </a:endParaRPr>
          </a:p>
        </p:txBody>
      </p:sp>
      <p:grpSp>
        <p:nvGrpSpPr>
          <p:cNvPr id="79" name="Group 78">
            <a:extLst>
              <a:ext uri="{FF2B5EF4-FFF2-40B4-BE49-F238E27FC236}">
                <a16:creationId xmlns:a16="http://schemas.microsoft.com/office/drawing/2014/main" id="{B63BC170-8B19-808F-9E16-83903248D8CD}"/>
              </a:ext>
            </a:extLst>
          </p:cNvPr>
          <p:cNvGrpSpPr/>
          <p:nvPr/>
        </p:nvGrpSpPr>
        <p:grpSpPr>
          <a:xfrm>
            <a:off x="821352" y="4074721"/>
            <a:ext cx="483868" cy="1382329"/>
            <a:chOff x="8086158" y="3280189"/>
            <a:chExt cx="483868" cy="3387658"/>
          </a:xfrm>
        </p:grpSpPr>
        <p:sp>
          <p:nvSpPr>
            <p:cNvPr id="105" name="object 7">
              <a:extLst>
                <a:ext uri="{FF2B5EF4-FFF2-40B4-BE49-F238E27FC236}">
                  <a16:creationId xmlns:a16="http://schemas.microsoft.com/office/drawing/2014/main" id="{A671D65F-6F36-2DC3-2AC3-C5C72395C342}"/>
                </a:ext>
              </a:extLst>
            </p:cNvPr>
            <p:cNvSpPr/>
            <p:nvPr/>
          </p:nvSpPr>
          <p:spPr>
            <a:xfrm rot="16200000">
              <a:off x="6637754" y="4732528"/>
              <a:ext cx="3377879" cy="473202"/>
            </a:xfrm>
            <a:custGeom>
              <a:avLst/>
              <a:gdLst/>
              <a:ahLst/>
              <a:cxnLst/>
              <a:rect l="l" t="t" r="r" b="b"/>
              <a:pathLst>
                <a:path w="5131435" h="960120">
                  <a:moveTo>
                    <a:pt x="5131308" y="0"/>
                  </a:moveTo>
                  <a:lnTo>
                    <a:pt x="0" y="0"/>
                  </a:lnTo>
                  <a:lnTo>
                    <a:pt x="0" y="960120"/>
                  </a:lnTo>
                  <a:lnTo>
                    <a:pt x="5131308" y="960120"/>
                  </a:lnTo>
                  <a:lnTo>
                    <a:pt x="5131308" y="0"/>
                  </a:lnTo>
                  <a:close/>
                </a:path>
              </a:pathLst>
            </a:custGeom>
            <a:solidFill>
              <a:srgbClr val="D9D9D9">
                <a:alpha val="25097"/>
              </a:srgbClr>
            </a:solidFill>
          </p:spPr>
          <p:txBody>
            <a:bodyPr wrap="square" lIns="0" tIns="0" rIns="0" bIns="0" rtlCol="0"/>
            <a:lstStyle/>
            <a:p>
              <a:endParaRPr dirty="0"/>
            </a:p>
          </p:txBody>
        </p:sp>
        <p:sp>
          <p:nvSpPr>
            <p:cNvPr id="106" name="object 9">
              <a:extLst>
                <a:ext uri="{FF2B5EF4-FFF2-40B4-BE49-F238E27FC236}">
                  <a16:creationId xmlns:a16="http://schemas.microsoft.com/office/drawing/2014/main" id="{2A9153A6-F62C-67A3-7D89-FC0DEBD6C78A}"/>
                </a:ext>
              </a:extLst>
            </p:cNvPr>
            <p:cNvSpPr/>
            <p:nvPr/>
          </p:nvSpPr>
          <p:spPr>
            <a:xfrm rot="16200000">
              <a:off x="6644361" y="4729227"/>
              <a:ext cx="3367461" cy="483868"/>
            </a:xfrm>
            <a:custGeom>
              <a:avLst/>
              <a:gdLst/>
              <a:ahLst/>
              <a:cxnLst/>
              <a:rect l="l" t="t" r="r" b="b"/>
              <a:pathLst>
                <a:path w="5132705" h="980439">
                  <a:moveTo>
                    <a:pt x="5132171" y="960120"/>
                  </a:moveTo>
                  <a:lnTo>
                    <a:pt x="0" y="960120"/>
                  </a:lnTo>
                  <a:lnTo>
                    <a:pt x="0" y="979932"/>
                  </a:lnTo>
                  <a:lnTo>
                    <a:pt x="5132171" y="979932"/>
                  </a:lnTo>
                  <a:lnTo>
                    <a:pt x="5132171" y="960120"/>
                  </a:lnTo>
                  <a:close/>
                </a:path>
                <a:path w="5132705" h="980439">
                  <a:moveTo>
                    <a:pt x="5132171" y="0"/>
                  </a:moveTo>
                  <a:lnTo>
                    <a:pt x="0" y="0"/>
                  </a:lnTo>
                  <a:lnTo>
                    <a:pt x="0" y="19812"/>
                  </a:lnTo>
                  <a:lnTo>
                    <a:pt x="5132171" y="19812"/>
                  </a:lnTo>
                  <a:lnTo>
                    <a:pt x="5132171" y="0"/>
                  </a:lnTo>
                  <a:close/>
                </a:path>
              </a:pathLst>
            </a:custGeom>
            <a:solidFill>
              <a:srgbClr val="D9D9D9"/>
            </a:solidFill>
          </p:spPr>
          <p:txBody>
            <a:bodyPr wrap="square" lIns="0" tIns="0" rIns="0" bIns="0" rtlCol="0"/>
            <a:lstStyle/>
            <a:p>
              <a:endParaRPr/>
            </a:p>
          </p:txBody>
        </p:sp>
        <p:sp>
          <p:nvSpPr>
            <p:cNvPr id="107" name="object 8">
              <a:extLst>
                <a:ext uri="{FF2B5EF4-FFF2-40B4-BE49-F238E27FC236}">
                  <a16:creationId xmlns:a16="http://schemas.microsoft.com/office/drawing/2014/main" id="{551DD2D2-CD97-3470-5588-9124F2B5ED9F}"/>
                </a:ext>
              </a:extLst>
            </p:cNvPr>
            <p:cNvSpPr/>
            <p:nvPr/>
          </p:nvSpPr>
          <p:spPr>
            <a:xfrm rot="16200000">
              <a:off x="6651220" y="4954778"/>
              <a:ext cx="3380418" cy="45719"/>
            </a:xfrm>
            <a:custGeom>
              <a:avLst/>
              <a:gdLst/>
              <a:ahLst/>
              <a:cxnLst/>
              <a:rect l="l" t="t" r="r" b="b"/>
              <a:pathLst>
                <a:path w="5144135">
                  <a:moveTo>
                    <a:pt x="5144096" y="0"/>
                  </a:moveTo>
                  <a:lnTo>
                    <a:pt x="0" y="0"/>
                  </a:lnTo>
                </a:path>
              </a:pathLst>
            </a:custGeom>
            <a:ln w="19812">
              <a:solidFill>
                <a:srgbClr val="D9D9D9"/>
              </a:solidFill>
              <a:prstDash val="dash"/>
            </a:ln>
          </p:spPr>
          <p:txBody>
            <a:bodyPr wrap="square" lIns="0" tIns="0" rIns="0" bIns="0" rtlCol="0"/>
            <a:lstStyle/>
            <a:p>
              <a:endParaRPr/>
            </a:p>
          </p:txBody>
        </p:sp>
        <p:sp>
          <p:nvSpPr>
            <p:cNvPr id="108" name="object 9">
              <a:extLst>
                <a:ext uri="{FF2B5EF4-FFF2-40B4-BE49-F238E27FC236}">
                  <a16:creationId xmlns:a16="http://schemas.microsoft.com/office/drawing/2014/main" id="{BBDC5F6F-AFED-2ADF-2B57-4E6EDF3A8F97}"/>
                </a:ext>
              </a:extLst>
            </p:cNvPr>
            <p:cNvSpPr/>
            <p:nvPr/>
          </p:nvSpPr>
          <p:spPr>
            <a:xfrm rot="16200000">
              <a:off x="7002572" y="5525584"/>
              <a:ext cx="2212894" cy="45719"/>
            </a:xfrm>
            <a:custGeom>
              <a:avLst/>
              <a:gdLst/>
              <a:ahLst/>
              <a:cxnLst/>
              <a:rect l="l" t="t" r="r" b="b"/>
              <a:pathLst>
                <a:path w="5132705" h="980439">
                  <a:moveTo>
                    <a:pt x="5132171" y="960120"/>
                  </a:moveTo>
                  <a:lnTo>
                    <a:pt x="0" y="960120"/>
                  </a:lnTo>
                  <a:lnTo>
                    <a:pt x="0" y="979932"/>
                  </a:lnTo>
                  <a:lnTo>
                    <a:pt x="5132171" y="979932"/>
                  </a:lnTo>
                  <a:lnTo>
                    <a:pt x="5132171" y="960120"/>
                  </a:lnTo>
                  <a:close/>
                </a:path>
                <a:path w="5132705" h="980439">
                  <a:moveTo>
                    <a:pt x="5132171" y="0"/>
                  </a:moveTo>
                  <a:lnTo>
                    <a:pt x="0" y="0"/>
                  </a:lnTo>
                  <a:lnTo>
                    <a:pt x="0" y="19812"/>
                  </a:lnTo>
                  <a:lnTo>
                    <a:pt x="5132171" y="19812"/>
                  </a:lnTo>
                  <a:lnTo>
                    <a:pt x="5132171" y="0"/>
                  </a:lnTo>
                  <a:close/>
                </a:path>
              </a:pathLst>
            </a:custGeom>
            <a:solidFill>
              <a:srgbClr val="D9D9D9"/>
            </a:solidFill>
          </p:spPr>
          <p:txBody>
            <a:bodyPr wrap="square" lIns="0" tIns="0" rIns="0" bIns="0" rtlCol="0"/>
            <a:lstStyle/>
            <a:p>
              <a:endParaRPr/>
            </a:p>
          </p:txBody>
        </p:sp>
      </p:grpSp>
      <p:grpSp>
        <p:nvGrpSpPr>
          <p:cNvPr id="80" name="Group 79">
            <a:extLst>
              <a:ext uri="{FF2B5EF4-FFF2-40B4-BE49-F238E27FC236}">
                <a16:creationId xmlns:a16="http://schemas.microsoft.com/office/drawing/2014/main" id="{B4AD42C8-2EA6-2FF4-B24C-E3646869EE69}"/>
              </a:ext>
            </a:extLst>
          </p:cNvPr>
          <p:cNvGrpSpPr/>
          <p:nvPr/>
        </p:nvGrpSpPr>
        <p:grpSpPr>
          <a:xfrm>
            <a:off x="1295401" y="4068622"/>
            <a:ext cx="3823570" cy="483868"/>
            <a:chOff x="441962" y="3276600"/>
            <a:chExt cx="5147943" cy="483868"/>
          </a:xfrm>
        </p:grpSpPr>
        <p:sp>
          <p:nvSpPr>
            <p:cNvPr id="102" name="object 7">
              <a:extLst>
                <a:ext uri="{FF2B5EF4-FFF2-40B4-BE49-F238E27FC236}">
                  <a16:creationId xmlns:a16="http://schemas.microsoft.com/office/drawing/2014/main" id="{DC391D8D-6B84-BFB3-1E70-DF1FDA3E801A}"/>
                </a:ext>
              </a:extLst>
            </p:cNvPr>
            <p:cNvSpPr/>
            <p:nvPr/>
          </p:nvSpPr>
          <p:spPr>
            <a:xfrm>
              <a:off x="456152" y="3285745"/>
              <a:ext cx="5131718" cy="473202"/>
            </a:xfrm>
            <a:custGeom>
              <a:avLst/>
              <a:gdLst/>
              <a:ahLst/>
              <a:cxnLst/>
              <a:rect l="l" t="t" r="r" b="b"/>
              <a:pathLst>
                <a:path w="5131435" h="960120">
                  <a:moveTo>
                    <a:pt x="5131308" y="0"/>
                  </a:moveTo>
                  <a:lnTo>
                    <a:pt x="0" y="0"/>
                  </a:lnTo>
                  <a:lnTo>
                    <a:pt x="0" y="960120"/>
                  </a:lnTo>
                  <a:lnTo>
                    <a:pt x="5131308" y="960120"/>
                  </a:lnTo>
                  <a:lnTo>
                    <a:pt x="5131308" y="0"/>
                  </a:lnTo>
                  <a:close/>
                </a:path>
              </a:pathLst>
            </a:custGeom>
            <a:solidFill>
              <a:srgbClr val="D9D9D9">
                <a:alpha val="25097"/>
              </a:srgbClr>
            </a:solidFill>
          </p:spPr>
          <p:txBody>
            <a:bodyPr wrap="square" lIns="0" tIns="0" rIns="0" bIns="0" rtlCol="0"/>
            <a:lstStyle/>
            <a:p>
              <a:endParaRPr dirty="0"/>
            </a:p>
          </p:txBody>
        </p:sp>
        <p:sp>
          <p:nvSpPr>
            <p:cNvPr id="103" name="object 8">
              <a:extLst>
                <a:ext uri="{FF2B5EF4-FFF2-40B4-BE49-F238E27FC236}">
                  <a16:creationId xmlns:a16="http://schemas.microsoft.com/office/drawing/2014/main" id="{5DC45DAC-EFAB-03D4-949C-C5EF26057E11}"/>
                </a:ext>
              </a:extLst>
            </p:cNvPr>
            <p:cNvSpPr/>
            <p:nvPr/>
          </p:nvSpPr>
          <p:spPr>
            <a:xfrm>
              <a:off x="441962" y="3525775"/>
              <a:ext cx="5144135" cy="0"/>
            </a:xfrm>
            <a:custGeom>
              <a:avLst/>
              <a:gdLst/>
              <a:ahLst/>
              <a:cxnLst/>
              <a:rect l="l" t="t" r="r" b="b"/>
              <a:pathLst>
                <a:path w="5144135">
                  <a:moveTo>
                    <a:pt x="5144096" y="0"/>
                  </a:moveTo>
                  <a:lnTo>
                    <a:pt x="0" y="0"/>
                  </a:lnTo>
                </a:path>
              </a:pathLst>
            </a:custGeom>
            <a:ln w="19812">
              <a:solidFill>
                <a:srgbClr val="D9D9D9"/>
              </a:solidFill>
              <a:prstDash val="dash"/>
            </a:ln>
          </p:spPr>
          <p:txBody>
            <a:bodyPr wrap="square" lIns="0" tIns="0" rIns="0" bIns="0" rtlCol="0"/>
            <a:lstStyle/>
            <a:p>
              <a:endParaRPr/>
            </a:p>
          </p:txBody>
        </p:sp>
        <p:sp>
          <p:nvSpPr>
            <p:cNvPr id="104" name="object 9">
              <a:extLst>
                <a:ext uri="{FF2B5EF4-FFF2-40B4-BE49-F238E27FC236}">
                  <a16:creationId xmlns:a16="http://schemas.microsoft.com/office/drawing/2014/main" id="{D272664A-995D-A56B-51BA-4E4A3D2FEE2F}"/>
                </a:ext>
              </a:extLst>
            </p:cNvPr>
            <p:cNvSpPr/>
            <p:nvPr/>
          </p:nvSpPr>
          <p:spPr>
            <a:xfrm>
              <a:off x="457200" y="3276600"/>
              <a:ext cx="5132705" cy="483868"/>
            </a:xfrm>
            <a:custGeom>
              <a:avLst/>
              <a:gdLst/>
              <a:ahLst/>
              <a:cxnLst/>
              <a:rect l="l" t="t" r="r" b="b"/>
              <a:pathLst>
                <a:path w="5132705" h="980439">
                  <a:moveTo>
                    <a:pt x="5132171" y="960120"/>
                  </a:moveTo>
                  <a:lnTo>
                    <a:pt x="0" y="960120"/>
                  </a:lnTo>
                  <a:lnTo>
                    <a:pt x="0" y="979932"/>
                  </a:lnTo>
                  <a:lnTo>
                    <a:pt x="5132171" y="979932"/>
                  </a:lnTo>
                  <a:lnTo>
                    <a:pt x="5132171" y="960120"/>
                  </a:lnTo>
                  <a:close/>
                </a:path>
                <a:path w="5132705" h="980439">
                  <a:moveTo>
                    <a:pt x="5132171" y="0"/>
                  </a:moveTo>
                  <a:lnTo>
                    <a:pt x="0" y="0"/>
                  </a:lnTo>
                  <a:lnTo>
                    <a:pt x="0" y="19812"/>
                  </a:lnTo>
                  <a:lnTo>
                    <a:pt x="5132171" y="19812"/>
                  </a:lnTo>
                  <a:lnTo>
                    <a:pt x="5132171" y="0"/>
                  </a:lnTo>
                  <a:close/>
                </a:path>
              </a:pathLst>
            </a:custGeom>
            <a:solidFill>
              <a:srgbClr val="D9D9D9"/>
            </a:solidFill>
          </p:spPr>
          <p:txBody>
            <a:bodyPr wrap="square" lIns="0" tIns="0" rIns="0" bIns="0" rtlCol="0"/>
            <a:lstStyle/>
            <a:p>
              <a:endParaRPr/>
            </a:p>
          </p:txBody>
        </p:sp>
      </p:grpSp>
      <p:grpSp>
        <p:nvGrpSpPr>
          <p:cNvPr id="109" name="Group 108">
            <a:extLst>
              <a:ext uri="{FF2B5EF4-FFF2-40B4-BE49-F238E27FC236}">
                <a16:creationId xmlns:a16="http://schemas.microsoft.com/office/drawing/2014/main" id="{554D34CE-05A7-4038-20F8-9301C2970B1C}"/>
              </a:ext>
            </a:extLst>
          </p:cNvPr>
          <p:cNvGrpSpPr/>
          <p:nvPr/>
        </p:nvGrpSpPr>
        <p:grpSpPr>
          <a:xfrm>
            <a:off x="5127177" y="4068622"/>
            <a:ext cx="483868" cy="1382329"/>
            <a:chOff x="8086158" y="3280189"/>
            <a:chExt cx="483868" cy="3387658"/>
          </a:xfrm>
        </p:grpSpPr>
        <p:sp>
          <p:nvSpPr>
            <p:cNvPr id="110" name="object 7">
              <a:extLst>
                <a:ext uri="{FF2B5EF4-FFF2-40B4-BE49-F238E27FC236}">
                  <a16:creationId xmlns:a16="http://schemas.microsoft.com/office/drawing/2014/main" id="{A780F700-01DE-3715-1354-8667547C21F9}"/>
                </a:ext>
              </a:extLst>
            </p:cNvPr>
            <p:cNvSpPr/>
            <p:nvPr/>
          </p:nvSpPr>
          <p:spPr>
            <a:xfrm rot="16200000">
              <a:off x="6637754" y="4732528"/>
              <a:ext cx="3377879" cy="473202"/>
            </a:xfrm>
            <a:custGeom>
              <a:avLst/>
              <a:gdLst/>
              <a:ahLst/>
              <a:cxnLst/>
              <a:rect l="l" t="t" r="r" b="b"/>
              <a:pathLst>
                <a:path w="5131435" h="960120">
                  <a:moveTo>
                    <a:pt x="5131308" y="0"/>
                  </a:moveTo>
                  <a:lnTo>
                    <a:pt x="0" y="0"/>
                  </a:lnTo>
                  <a:lnTo>
                    <a:pt x="0" y="960120"/>
                  </a:lnTo>
                  <a:lnTo>
                    <a:pt x="5131308" y="960120"/>
                  </a:lnTo>
                  <a:lnTo>
                    <a:pt x="5131308" y="0"/>
                  </a:lnTo>
                  <a:close/>
                </a:path>
              </a:pathLst>
            </a:custGeom>
            <a:solidFill>
              <a:srgbClr val="D9D9D9">
                <a:alpha val="25097"/>
              </a:srgbClr>
            </a:solidFill>
          </p:spPr>
          <p:txBody>
            <a:bodyPr wrap="square" lIns="0" tIns="0" rIns="0" bIns="0" rtlCol="0"/>
            <a:lstStyle/>
            <a:p>
              <a:endParaRPr dirty="0"/>
            </a:p>
          </p:txBody>
        </p:sp>
        <p:sp>
          <p:nvSpPr>
            <p:cNvPr id="111" name="object 9">
              <a:extLst>
                <a:ext uri="{FF2B5EF4-FFF2-40B4-BE49-F238E27FC236}">
                  <a16:creationId xmlns:a16="http://schemas.microsoft.com/office/drawing/2014/main" id="{A2F9E568-F60F-AB4E-3DD6-0CBFA3233363}"/>
                </a:ext>
              </a:extLst>
            </p:cNvPr>
            <p:cNvSpPr/>
            <p:nvPr/>
          </p:nvSpPr>
          <p:spPr>
            <a:xfrm rot="16200000">
              <a:off x="6644361" y="4729227"/>
              <a:ext cx="3367461" cy="483868"/>
            </a:xfrm>
            <a:custGeom>
              <a:avLst/>
              <a:gdLst/>
              <a:ahLst/>
              <a:cxnLst/>
              <a:rect l="l" t="t" r="r" b="b"/>
              <a:pathLst>
                <a:path w="5132705" h="980439">
                  <a:moveTo>
                    <a:pt x="5132171" y="960120"/>
                  </a:moveTo>
                  <a:lnTo>
                    <a:pt x="0" y="960120"/>
                  </a:lnTo>
                  <a:lnTo>
                    <a:pt x="0" y="979932"/>
                  </a:lnTo>
                  <a:lnTo>
                    <a:pt x="5132171" y="979932"/>
                  </a:lnTo>
                  <a:lnTo>
                    <a:pt x="5132171" y="960120"/>
                  </a:lnTo>
                  <a:close/>
                </a:path>
                <a:path w="5132705" h="980439">
                  <a:moveTo>
                    <a:pt x="5132171" y="0"/>
                  </a:moveTo>
                  <a:lnTo>
                    <a:pt x="0" y="0"/>
                  </a:lnTo>
                  <a:lnTo>
                    <a:pt x="0" y="19812"/>
                  </a:lnTo>
                  <a:lnTo>
                    <a:pt x="5132171" y="19812"/>
                  </a:lnTo>
                  <a:lnTo>
                    <a:pt x="5132171" y="0"/>
                  </a:lnTo>
                  <a:close/>
                </a:path>
              </a:pathLst>
            </a:custGeom>
            <a:solidFill>
              <a:srgbClr val="D9D9D9"/>
            </a:solidFill>
          </p:spPr>
          <p:txBody>
            <a:bodyPr wrap="square" lIns="0" tIns="0" rIns="0" bIns="0" rtlCol="0"/>
            <a:lstStyle/>
            <a:p>
              <a:endParaRPr/>
            </a:p>
          </p:txBody>
        </p:sp>
        <p:sp>
          <p:nvSpPr>
            <p:cNvPr id="112" name="object 8">
              <a:extLst>
                <a:ext uri="{FF2B5EF4-FFF2-40B4-BE49-F238E27FC236}">
                  <a16:creationId xmlns:a16="http://schemas.microsoft.com/office/drawing/2014/main" id="{5D876D4C-9B26-C15E-88BE-5354E661F32B}"/>
                </a:ext>
              </a:extLst>
            </p:cNvPr>
            <p:cNvSpPr/>
            <p:nvPr/>
          </p:nvSpPr>
          <p:spPr>
            <a:xfrm rot="16200000">
              <a:off x="6651220" y="4954778"/>
              <a:ext cx="3380418" cy="45719"/>
            </a:xfrm>
            <a:custGeom>
              <a:avLst/>
              <a:gdLst/>
              <a:ahLst/>
              <a:cxnLst/>
              <a:rect l="l" t="t" r="r" b="b"/>
              <a:pathLst>
                <a:path w="5144135">
                  <a:moveTo>
                    <a:pt x="5144096" y="0"/>
                  </a:moveTo>
                  <a:lnTo>
                    <a:pt x="0" y="0"/>
                  </a:lnTo>
                </a:path>
              </a:pathLst>
            </a:custGeom>
            <a:ln w="19812">
              <a:solidFill>
                <a:srgbClr val="D9D9D9"/>
              </a:solidFill>
              <a:prstDash val="dash"/>
            </a:ln>
          </p:spPr>
          <p:txBody>
            <a:bodyPr wrap="square" lIns="0" tIns="0" rIns="0" bIns="0" rtlCol="0"/>
            <a:lstStyle/>
            <a:p>
              <a:endParaRPr/>
            </a:p>
          </p:txBody>
        </p:sp>
        <p:sp>
          <p:nvSpPr>
            <p:cNvPr id="113" name="object 9">
              <a:extLst>
                <a:ext uri="{FF2B5EF4-FFF2-40B4-BE49-F238E27FC236}">
                  <a16:creationId xmlns:a16="http://schemas.microsoft.com/office/drawing/2014/main" id="{6A4E1CE2-EA40-FC93-20E1-452C5318E45A}"/>
                </a:ext>
              </a:extLst>
            </p:cNvPr>
            <p:cNvSpPr/>
            <p:nvPr/>
          </p:nvSpPr>
          <p:spPr>
            <a:xfrm rot="16200000">
              <a:off x="7002572" y="5525584"/>
              <a:ext cx="2212894" cy="45719"/>
            </a:xfrm>
            <a:custGeom>
              <a:avLst/>
              <a:gdLst/>
              <a:ahLst/>
              <a:cxnLst/>
              <a:rect l="l" t="t" r="r" b="b"/>
              <a:pathLst>
                <a:path w="5132705" h="980439">
                  <a:moveTo>
                    <a:pt x="5132171" y="960120"/>
                  </a:moveTo>
                  <a:lnTo>
                    <a:pt x="0" y="960120"/>
                  </a:lnTo>
                  <a:lnTo>
                    <a:pt x="0" y="979932"/>
                  </a:lnTo>
                  <a:lnTo>
                    <a:pt x="5132171" y="979932"/>
                  </a:lnTo>
                  <a:lnTo>
                    <a:pt x="5132171" y="960120"/>
                  </a:lnTo>
                  <a:close/>
                </a:path>
                <a:path w="5132705" h="980439">
                  <a:moveTo>
                    <a:pt x="5132171" y="0"/>
                  </a:moveTo>
                  <a:lnTo>
                    <a:pt x="0" y="0"/>
                  </a:lnTo>
                  <a:lnTo>
                    <a:pt x="0" y="19812"/>
                  </a:lnTo>
                  <a:lnTo>
                    <a:pt x="5132171" y="19812"/>
                  </a:lnTo>
                  <a:lnTo>
                    <a:pt x="5132171" y="0"/>
                  </a:lnTo>
                  <a:close/>
                </a:path>
              </a:pathLst>
            </a:custGeom>
            <a:solidFill>
              <a:srgbClr val="D9D9D9"/>
            </a:solidFill>
          </p:spPr>
          <p:txBody>
            <a:bodyPr wrap="square" lIns="0" tIns="0" rIns="0" bIns="0" rtlCol="0"/>
            <a:lstStyle/>
            <a:p>
              <a:endParaRPr/>
            </a:p>
          </p:txBody>
        </p:sp>
      </p:grpSp>
      <p:grpSp>
        <p:nvGrpSpPr>
          <p:cNvPr id="2203" name="Group 2202">
            <a:extLst>
              <a:ext uri="{FF2B5EF4-FFF2-40B4-BE49-F238E27FC236}">
                <a16:creationId xmlns:a16="http://schemas.microsoft.com/office/drawing/2014/main" id="{04EF5542-D4B8-EB67-541B-61FE84FDF168}"/>
              </a:ext>
            </a:extLst>
          </p:cNvPr>
          <p:cNvGrpSpPr/>
          <p:nvPr/>
        </p:nvGrpSpPr>
        <p:grpSpPr>
          <a:xfrm flipH="1">
            <a:off x="6475293" y="5426947"/>
            <a:ext cx="2362201" cy="483868"/>
            <a:chOff x="441962" y="3276600"/>
            <a:chExt cx="5147943" cy="483868"/>
          </a:xfrm>
        </p:grpSpPr>
        <p:sp>
          <p:nvSpPr>
            <p:cNvPr id="2204" name="object 7">
              <a:extLst>
                <a:ext uri="{FF2B5EF4-FFF2-40B4-BE49-F238E27FC236}">
                  <a16:creationId xmlns:a16="http://schemas.microsoft.com/office/drawing/2014/main" id="{B6FB9107-83D7-9061-1912-FB5C45555460}"/>
                </a:ext>
              </a:extLst>
            </p:cNvPr>
            <p:cNvSpPr/>
            <p:nvPr/>
          </p:nvSpPr>
          <p:spPr>
            <a:xfrm>
              <a:off x="456437" y="3285745"/>
              <a:ext cx="5131435" cy="473202"/>
            </a:xfrm>
            <a:custGeom>
              <a:avLst/>
              <a:gdLst/>
              <a:ahLst/>
              <a:cxnLst/>
              <a:rect l="l" t="t" r="r" b="b"/>
              <a:pathLst>
                <a:path w="5131435" h="960120">
                  <a:moveTo>
                    <a:pt x="5131308" y="0"/>
                  </a:moveTo>
                  <a:lnTo>
                    <a:pt x="0" y="0"/>
                  </a:lnTo>
                  <a:lnTo>
                    <a:pt x="0" y="960120"/>
                  </a:lnTo>
                  <a:lnTo>
                    <a:pt x="5131308" y="960120"/>
                  </a:lnTo>
                  <a:lnTo>
                    <a:pt x="5131308" y="0"/>
                  </a:lnTo>
                  <a:close/>
                </a:path>
              </a:pathLst>
            </a:custGeom>
            <a:solidFill>
              <a:srgbClr val="D9D9D9">
                <a:alpha val="25097"/>
              </a:srgbClr>
            </a:solidFill>
          </p:spPr>
          <p:txBody>
            <a:bodyPr wrap="square" lIns="0" tIns="0" rIns="0" bIns="0" rtlCol="0"/>
            <a:lstStyle/>
            <a:p>
              <a:endParaRPr/>
            </a:p>
          </p:txBody>
        </p:sp>
        <p:sp>
          <p:nvSpPr>
            <p:cNvPr id="2205" name="object 8">
              <a:extLst>
                <a:ext uri="{FF2B5EF4-FFF2-40B4-BE49-F238E27FC236}">
                  <a16:creationId xmlns:a16="http://schemas.microsoft.com/office/drawing/2014/main" id="{465459C5-AAE1-2DEF-32D8-459F5624A0FB}"/>
                </a:ext>
              </a:extLst>
            </p:cNvPr>
            <p:cNvSpPr/>
            <p:nvPr/>
          </p:nvSpPr>
          <p:spPr>
            <a:xfrm>
              <a:off x="441962" y="3525775"/>
              <a:ext cx="5144135" cy="0"/>
            </a:xfrm>
            <a:custGeom>
              <a:avLst/>
              <a:gdLst/>
              <a:ahLst/>
              <a:cxnLst/>
              <a:rect l="l" t="t" r="r" b="b"/>
              <a:pathLst>
                <a:path w="5144135">
                  <a:moveTo>
                    <a:pt x="5144096" y="0"/>
                  </a:moveTo>
                  <a:lnTo>
                    <a:pt x="0" y="0"/>
                  </a:lnTo>
                </a:path>
              </a:pathLst>
            </a:custGeom>
            <a:ln w="19812">
              <a:solidFill>
                <a:srgbClr val="D9D9D9"/>
              </a:solidFill>
              <a:prstDash val="dash"/>
            </a:ln>
          </p:spPr>
          <p:txBody>
            <a:bodyPr wrap="square" lIns="0" tIns="0" rIns="0" bIns="0" rtlCol="0"/>
            <a:lstStyle/>
            <a:p>
              <a:endParaRPr/>
            </a:p>
          </p:txBody>
        </p:sp>
        <p:sp>
          <p:nvSpPr>
            <p:cNvPr id="2206" name="object 9">
              <a:extLst>
                <a:ext uri="{FF2B5EF4-FFF2-40B4-BE49-F238E27FC236}">
                  <a16:creationId xmlns:a16="http://schemas.microsoft.com/office/drawing/2014/main" id="{D032EB7E-B30B-3069-638C-EB4FFFAD4C8E}"/>
                </a:ext>
              </a:extLst>
            </p:cNvPr>
            <p:cNvSpPr/>
            <p:nvPr/>
          </p:nvSpPr>
          <p:spPr>
            <a:xfrm>
              <a:off x="457200" y="3276600"/>
              <a:ext cx="5132705" cy="483868"/>
            </a:xfrm>
            <a:custGeom>
              <a:avLst/>
              <a:gdLst/>
              <a:ahLst/>
              <a:cxnLst/>
              <a:rect l="l" t="t" r="r" b="b"/>
              <a:pathLst>
                <a:path w="5132705" h="980439">
                  <a:moveTo>
                    <a:pt x="5132171" y="960120"/>
                  </a:moveTo>
                  <a:lnTo>
                    <a:pt x="0" y="960120"/>
                  </a:lnTo>
                  <a:lnTo>
                    <a:pt x="0" y="979932"/>
                  </a:lnTo>
                  <a:lnTo>
                    <a:pt x="5132171" y="979932"/>
                  </a:lnTo>
                  <a:lnTo>
                    <a:pt x="5132171" y="960120"/>
                  </a:lnTo>
                  <a:close/>
                </a:path>
                <a:path w="5132705" h="980439">
                  <a:moveTo>
                    <a:pt x="5132171" y="0"/>
                  </a:moveTo>
                  <a:lnTo>
                    <a:pt x="0" y="0"/>
                  </a:lnTo>
                  <a:lnTo>
                    <a:pt x="0" y="19812"/>
                  </a:lnTo>
                  <a:lnTo>
                    <a:pt x="5132171" y="19812"/>
                  </a:lnTo>
                  <a:lnTo>
                    <a:pt x="5132171" y="0"/>
                  </a:lnTo>
                  <a:close/>
                </a:path>
              </a:pathLst>
            </a:custGeom>
            <a:solidFill>
              <a:srgbClr val="D9D9D9"/>
            </a:solidFill>
          </p:spPr>
          <p:txBody>
            <a:bodyPr wrap="square" lIns="0" tIns="0" rIns="0" bIns="0" rtlCol="0"/>
            <a:lstStyle/>
            <a:p>
              <a:endParaRPr/>
            </a:p>
          </p:txBody>
        </p:sp>
      </p:grpSp>
      <p:sp>
        <p:nvSpPr>
          <p:cNvPr id="2207" name="object 16">
            <a:extLst>
              <a:ext uri="{FF2B5EF4-FFF2-40B4-BE49-F238E27FC236}">
                <a16:creationId xmlns:a16="http://schemas.microsoft.com/office/drawing/2014/main" id="{FA18DD9F-DF9F-0611-49D9-C3C33FCD20A2}"/>
              </a:ext>
            </a:extLst>
          </p:cNvPr>
          <p:cNvSpPr/>
          <p:nvPr/>
        </p:nvSpPr>
        <p:spPr>
          <a:xfrm flipH="1">
            <a:off x="7945028" y="5477434"/>
            <a:ext cx="223863" cy="141734"/>
          </a:xfrm>
          <a:prstGeom prst="rect">
            <a:avLst/>
          </a:prstGeom>
          <a:blipFill>
            <a:blip r:embed="rId2" cstate="print"/>
            <a:stretch>
              <a:fillRect/>
            </a:stretch>
          </a:blipFill>
        </p:spPr>
        <p:txBody>
          <a:bodyPr wrap="square" lIns="0" tIns="0" rIns="0" bIns="0" rtlCol="0"/>
          <a:lstStyle/>
          <a:p>
            <a:endParaRPr/>
          </a:p>
        </p:txBody>
      </p:sp>
      <p:sp>
        <p:nvSpPr>
          <p:cNvPr id="2208" name="object 17">
            <a:extLst>
              <a:ext uri="{FF2B5EF4-FFF2-40B4-BE49-F238E27FC236}">
                <a16:creationId xmlns:a16="http://schemas.microsoft.com/office/drawing/2014/main" id="{C77B5EBC-8DA1-1B1A-4760-CB7269023E20}"/>
              </a:ext>
            </a:extLst>
          </p:cNvPr>
          <p:cNvSpPr/>
          <p:nvPr/>
        </p:nvSpPr>
        <p:spPr>
          <a:xfrm flipH="1">
            <a:off x="7883747" y="5457618"/>
            <a:ext cx="361950" cy="180340"/>
          </a:xfrm>
          <a:custGeom>
            <a:avLst/>
            <a:gdLst/>
            <a:ahLst/>
            <a:cxnLst/>
            <a:rect l="l" t="t" r="r" b="b"/>
            <a:pathLst>
              <a:path w="361950" h="180339">
                <a:moveTo>
                  <a:pt x="102342" y="0"/>
                </a:moveTo>
                <a:lnTo>
                  <a:pt x="98863" y="1155"/>
                </a:lnTo>
                <a:lnTo>
                  <a:pt x="97707" y="4038"/>
                </a:lnTo>
                <a:lnTo>
                  <a:pt x="91332" y="19024"/>
                </a:lnTo>
                <a:lnTo>
                  <a:pt x="91039" y="19316"/>
                </a:lnTo>
                <a:lnTo>
                  <a:pt x="91039" y="20180"/>
                </a:lnTo>
                <a:lnTo>
                  <a:pt x="57435" y="20180"/>
                </a:lnTo>
                <a:lnTo>
                  <a:pt x="46848" y="20707"/>
                </a:lnTo>
                <a:lnTo>
                  <a:pt x="37699" y="22232"/>
                </a:lnTo>
                <a:lnTo>
                  <a:pt x="30018" y="24675"/>
                </a:lnTo>
                <a:lnTo>
                  <a:pt x="23831" y="27952"/>
                </a:lnTo>
                <a:lnTo>
                  <a:pt x="14560" y="27952"/>
                </a:lnTo>
                <a:lnTo>
                  <a:pt x="9340" y="33147"/>
                </a:lnTo>
                <a:lnTo>
                  <a:pt x="9340" y="52171"/>
                </a:lnTo>
                <a:lnTo>
                  <a:pt x="4133" y="67157"/>
                </a:lnTo>
                <a:lnTo>
                  <a:pt x="1033" y="78760"/>
                </a:lnTo>
                <a:lnTo>
                  <a:pt x="0" y="90822"/>
                </a:lnTo>
                <a:lnTo>
                  <a:pt x="1033" y="102938"/>
                </a:lnTo>
                <a:lnTo>
                  <a:pt x="4133" y="114706"/>
                </a:lnTo>
                <a:lnTo>
                  <a:pt x="9340" y="129400"/>
                </a:lnTo>
                <a:lnTo>
                  <a:pt x="9340" y="148424"/>
                </a:lnTo>
                <a:lnTo>
                  <a:pt x="14560" y="153898"/>
                </a:lnTo>
                <a:lnTo>
                  <a:pt x="23831" y="153898"/>
                </a:lnTo>
                <a:lnTo>
                  <a:pt x="30018" y="157137"/>
                </a:lnTo>
                <a:lnTo>
                  <a:pt x="37699" y="159483"/>
                </a:lnTo>
                <a:lnTo>
                  <a:pt x="46848" y="160910"/>
                </a:lnTo>
                <a:lnTo>
                  <a:pt x="57435" y="161391"/>
                </a:lnTo>
                <a:lnTo>
                  <a:pt x="91624" y="161391"/>
                </a:lnTo>
                <a:lnTo>
                  <a:pt x="98863" y="178689"/>
                </a:lnTo>
                <a:lnTo>
                  <a:pt x="102342" y="179832"/>
                </a:lnTo>
                <a:lnTo>
                  <a:pt x="107842" y="177533"/>
                </a:lnTo>
                <a:lnTo>
                  <a:pt x="109289" y="174066"/>
                </a:lnTo>
                <a:lnTo>
                  <a:pt x="103790" y="161391"/>
                </a:lnTo>
                <a:lnTo>
                  <a:pt x="281666" y="161391"/>
                </a:lnTo>
                <a:lnTo>
                  <a:pt x="291517" y="161072"/>
                </a:lnTo>
                <a:lnTo>
                  <a:pt x="300281" y="160131"/>
                </a:lnTo>
                <a:lnTo>
                  <a:pt x="308070" y="158594"/>
                </a:lnTo>
                <a:lnTo>
                  <a:pt x="322814" y="153898"/>
                </a:lnTo>
                <a:lnTo>
                  <a:pt x="344531" y="153898"/>
                </a:lnTo>
                <a:lnTo>
                  <a:pt x="349751" y="148424"/>
                </a:lnTo>
                <a:lnTo>
                  <a:pt x="349751" y="139776"/>
                </a:lnTo>
                <a:lnTo>
                  <a:pt x="354679" y="134302"/>
                </a:lnTo>
                <a:lnTo>
                  <a:pt x="361334" y="91643"/>
                </a:lnTo>
                <a:lnTo>
                  <a:pt x="361176" y="84347"/>
                </a:lnTo>
                <a:lnTo>
                  <a:pt x="349751" y="43522"/>
                </a:lnTo>
                <a:lnTo>
                  <a:pt x="349751" y="33147"/>
                </a:lnTo>
                <a:lnTo>
                  <a:pt x="344531" y="27952"/>
                </a:lnTo>
                <a:lnTo>
                  <a:pt x="321354" y="27952"/>
                </a:lnTo>
                <a:lnTo>
                  <a:pt x="320490" y="27673"/>
                </a:lnTo>
                <a:lnTo>
                  <a:pt x="281666" y="20180"/>
                </a:lnTo>
                <a:lnTo>
                  <a:pt x="102927" y="20180"/>
                </a:lnTo>
                <a:lnTo>
                  <a:pt x="109289" y="5765"/>
                </a:lnTo>
                <a:lnTo>
                  <a:pt x="107842" y="2311"/>
                </a:lnTo>
                <a:lnTo>
                  <a:pt x="102342" y="0"/>
                </a:lnTo>
                <a:close/>
              </a:path>
            </a:pathLst>
          </a:custGeom>
          <a:solidFill>
            <a:srgbClr val="368782"/>
          </a:solidFill>
        </p:spPr>
        <p:txBody>
          <a:bodyPr wrap="square" lIns="0" tIns="0" rIns="0" bIns="0" rtlCol="0"/>
          <a:lstStyle/>
          <a:p>
            <a:endParaRPr/>
          </a:p>
        </p:txBody>
      </p:sp>
      <p:sp>
        <p:nvSpPr>
          <p:cNvPr id="2209" name="object 18">
            <a:extLst>
              <a:ext uri="{FF2B5EF4-FFF2-40B4-BE49-F238E27FC236}">
                <a16:creationId xmlns:a16="http://schemas.microsoft.com/office/drawing/2014/main" id="{E6E9588A-1268-4BA2-7CA1-49A8614FA0CB}"/>
              </a:ext>
            </a:extLst>
          </p:cNvPr>
          <p:cNvSpPr/>
          <p:nvPr/>
        </p:nvSpPr>
        <p:spPr>
          <a:xfrm flipH="1">
            <a:off x="7945028" y="5483530"/>
            <a:ext cx="287867" cy="129540"/>
          </a:xfrm>
          <a:prstGeom prst="rect">
            <a:avLst/>
          </a:prstGeom>
          <a:blipFill>
            <a:blip r:embed="rId3" cstate="print"/>
            <a:stretch>
              <a:fillRect/>
            </a:stretch>
          </a:blipFill>
        </p:spPr>
        <p:txBody>
          <a:bodyPr wrap="square" lIns="0" tIns="0" rIns="0" bIns="0" rtlCol="0"/>
          <a:lstStyle/>
          <a:p>
            <a:endParaRPr/>
          </a:p>
        </p:txBody>
      </p:sp>
      <p:sp>
        <p:nvSpPr>
          <p:cNvPr id="2210" name="object 19">
            <a:extLst>
              <a:ext uri="{FF2B5EF4-FFF2-40B4-BE49-F238E27FC236}">
                <a16:creationId xmlns:a16="http://schemas.microsoft.com/office/drawing/2014/main" id="{436D694A-60E5-07CE-7998-53B51BD8AB64}"/>
              </a:ext>
            </a:extLst>
          </p:cNvPr>
          <p:cNvSpPr/>
          <p:nvPr/>
        </p:nvSpPr>
        <p:spPr>
          <a:xfrm flipH="1">
            <a:off x="7893031" y="5485053"/>
            <a:ext cx="13970" cy="127000"/>
          </a:xfrm>
          <a:custGeom>
            <a:avLst/>
            <a:gdLst/>
            <a:ahLst/>
            <a:cxnLst/>
            <a:rect l="l" t="t" r="r" b="b"/>
            <a:pathLst>
              <a:path w="13970" h="127000">
                <a:moveTo>
                  <a:pt x="13716" y="0"/>
                </a:moveTo>
                <a:lnTo>
                  <a:pt x="11252" y="0"/>
                </a:lnTo>
                <a:lnTo>
                  <a:pt x="4940" y="0"/>
                </a:lnTo>
                <a:lnTo>
                  <a:pt x="0" y="5219"/>
                </a:lnTo>
                <a:lnTo>
                  <a:pt x="0" y="24384"/>
                </a:lnTo>
                <a:lnTo>
                  <a:pt x="3848" y="13068"/>
                </a:lnTo>
                <a:lnTo>
                  <a:pt x="5486" y="7835"/>
                </a:lnTo>
                <a:lnTo>
                  <a:pt x="8788" y="3479"/>
                </a:lnTo>
                <a:lnTo>
                  <a:pt x="13716" y="0"/>
                </a:lnTo>
                <a:close/>
              </a:path>
              <a:path w="13970" h="127000">
                <a:moveTo>
                  <a:pt x="13728" y="126492"/>
                </a:moveTo>
                <a:lnTo>
                  <a:pt x="8788" y="123050"/>
                </a:lnTo>
                <a:lnTo>
                  <a:pt x="5499" y="118745"/>
                </a:lnTo>
                <a:lnTo>
                  <a:pt x="3848" y="113588"/>
                </a:lnTo>
                <a:lnTo>
                  <a:pt x="12" y="102108"/>
                </a:lnTo>
                <a:lnTo>
                  <a:pt x="12" y="121043"/>
                </a:lnTo>
                <a:lnTo>
                  <a:pt x="4953" y="126492"/>
                </a:lnTo>
                <a:lnTo>
                  <a:pt x="13728" y="126492"/>
                </a:lnTo>
                <a:close/>
              </a:path>
            </a:pathLst>
          </a:custGeom>
          <a:solidFill>
            <a:srgbClr val="A1DAD5"/>
          </a:solidFill>
        </p:spPr>
        <p:txBody>
          <a:bodyPr wrap="square" lIns="0" tIns="0" rIns="0" bIns="0" rtlCol="0"/>
          <a:lstStyle/>
          <a:p>
            <a:endParaRPr/>
          </a:p>
        </p:txBody>
      </p:sp>
      <p:sp>
        <p:nvSpPr>
          <p:cNvPr id="2211" name="object 24">
            <a:extLst>
              <a:ext uri="{FF2B5EF4-FFF2-40B4-BE49-F238E27FC236}">
                <a16:creationId xmlns:a16="http://schemas.microsoft.com/office/drawing/2014/main" id="{2E1CEA90-2E06-F56B-95F9-A579B89D20FA}"/>
              </a:ext>
            </a:extLst>
          </p:cNvPr>
          <p:cNvSpPr/>
          <p:nvPr/>
        </p:nvSpPr>
        <p:spPr>
          <a:xfrm flipH="1">
            <a:off x="8492144" y="5722798"/>
            <a:ext cx="223863" cy="141734"/>
          </a:xfrm>
          <a:prstGeom prst="rect">
            <a:avLst/>
          </a:prstGeom>
          <a:blipFill>
            <a:blip r:embed="rId4" cstate="print"/>
            <a:stretch>
              <a:fillRect/>
            </a:stretch>
          </a:blipFill>
        </p:spPr>
        <p:txBody>
          <a:bodyPr wrap="square" lIns="0" tIns="0" rIns="0" bIns="0" rtlCol="0"/>
          <a:lstStyle/>
          <a:p>
            <a:endParaRPr/>
          </a:p>
        </p:txBody>
      </p:sp>
      <p:sp>
        <p:nvSpPr>
          <p:cNvPr id="2212" name="object 25">
            <a:extLst>
              <a:ext uri="{FF2B5EF4-FFF2-40B4-BE49-F238E27FC236}">
                <a16:creationId xmlns:a16="http://schemas.microsoft.com/office/drawing/2014/main" id="{FFC1B62D-30BF-BF47-2289-1EE4C4395125}"/>
              </a:ext>
            </a:extLst>
          </p:cNvPr>
          <p:cNvSpPr/>
          <p:nvPr/>
        </p:nvSpPr>
        <p:spPr>
          <a:xfrm flipH="1">
            <a:off x="8430863" y="5701467"/>
            <a:ext cx="361950" cy="181610"/>
          </a:xfrm>
          <a:custGeom>
            <a:avLst/>
            <a:gdLst/>
            <a:ahLst/>
            <a:cxnLst/>
            <a:rect l="l" t="t" r="r" b="b"/>
            <a:pathLst>
              <a:path w="361950" h="181610">
                <a:moveTo>
                  <a:pt x="102342" y="0"/>
                </a:moveTo>
                <a:lnTo>
                  <a:pt x="98863" y="1155"/>
                </a:lnTo>
                <a:lnTo>
                  <a:pt x="97707" y="4064"/>
                </a:lnTo>
                <a:lnTo>
                  <a:pt x="91332" y="19177"/>
                </a:lnTo>
                <a:lnTo>
                  <a:pt x="91039" y="19469"/>
                </a:lnTo>
                <a:lnTo>
                  <a:pt x="91039" y="20345"/>
                </a:lnTo>
                <a:lnTo>
                  <a:pt x="57435" y="20345"/>
                </a:lnTo>
                <a:lnTo>
                  <a:pt x="46848" y="20875"/>
                </a:lnTo>
                <a:lnTo>
                  <a:pt x="37699" y="22410"/>
                </a:lnTo>
                <a:lnTo>
                  <a:pt x="30018" y="24872"/>
                </a:lnTo>
                <a:lnTo>
                  <a:pt x="23831" y="28181"/>
                </a:lnTo>
                <a:lnTo>
                  <a:pt x="14560" y="28181"/>
                </a:lnTo>
                <a:lnTo>
                  <a:pt x="9340" y="33413"/>
                </a:lnTo>
                <a:lnTo>
                  <a:pt x="9340" y="52603"/>
                </a:lnTo>
                <a:lnTo>
                  <a:pt x="4133" y="67716"/>
                </a:lnTo>
                <a:lnTo>
                  <a:pt x="1033" y="79418"/>
                </a:lnTo>
                <a:lnTo>
                  <a:pt x="0" y="91584"/>
                </a:lnTo>
                <a:lnTo>
                  <a:pt x="1033" y="103804"/>
                </a:lnTo>
                <a:lnTo>
                  <a:pt x="4133" y="115671"/>
                </a:lnTo>
                <a:lnTo>
                  <a:pt x="9340" y="130492"/>
                </a:lnTo>
                <a:lnTo>
                  <a:pt x="9340" y="149669"/>
                </a:lnTo>
                <a:lnTo>
                  <a:pt x="14560" y="155194"/>
                </a:lnTo>
                <a:lnTo>
                  <a:pt x="23831" y="155194"/>
                </a:lnTo>
                <a:lnTo>
                  <a:pt x="30018" y="158458"/>
                </a:lnTo>
                <a:lnTo>
                  <a:pt x="37699" y="160824"/>
                </a:lnTo>
                <a:lnTo>
                  <a:pt x="46848" y="162264"/>
                </a:lnTo>
                <a:lnTo>
                  <a:pt x="57435" y="162750"/>
                </a:lnTo>
                <a:lnTo>
                  <a:pt x="91624" y="162750"/>
                </a:lnTo>
                <a:lnTo>
                  <a:pt x="98863" y="180187"/>
                </a:lnTo>
                <a:lnTo>
                  <a:pt x="102342" y="181356"/>
                </a:lnTo>
                <a:lnTo>
                  <a:pt x="107842" y="179031"/>
                </a:lnTo>
                <a:lnTo>
                  <a:pt x="109289" y="175539"/>
                </a:lnTo>
                <a:lnTo>
                  <a:pt x="103790" y="162750"/>
                </a:lnTo>
                <a:lnTo>
                  <a:pt x="281666" y="162750"/>
                </a:lnTo>
                <a:lnTo>
                  <a:pt x="291517" y="162428"/>
                </a:lnTo>
                <a:lnTo>
                  <a:pt x="300281" y="161480"/>
                </a:lnTo>
                <a:lnTo>
                  <a:pt x="308070" y="159932"/>
                </a:lnTo>
                <a:lnTo>
                  <a:pt x="322814" y="155194"/>
                </a:lnTo>
                <a:lnTo>
                  <a:pt x="344531" y="155194"/>
                </a:lnTo>
                <a:lnTo>
                  <a:pt x="349751" y="149669"/>
                </a:lnTo>
                <a:lnTo>
                  <a:pt x="349751" y="140957"/>
                </a:lnTo>
                <a:lnTo>
                  <a:pt x="354679" y="135432"/>
                </a:lnTo>
                <a:lnTo>
                  <a:pt x="361334" y="92417"/>
                </a:lnTo>
                <a:lnTo>
                  <a:pt x="361176" y="85057"/>
                </a:lnTo>
                <a:lnTo>
                  <a:pt x="349751" y="43878"/>
                </a:lnTo>
                <a:lnTo>
                  <a:pt x="349751" y="33413"/>
                </a:lnTo>
                <a:lnTo>
                  <a:pt x="344531" y="28181"/>
                </a:lnTo>
                <a:lnTo>
                  <a:pt x="321354" y="28181"/>
                </a:lnTo>
                <a:lnTo>
                  <a:pt x="320490" y="27901"/>
                </a:lnTo>
                <a:lnTo>
                  <a:pt x="281666" y="20345"/>
                </a:lnTo>
                <a:lnTo>
                  <a:pt x="102927" y="20345"/>
                </a:lnTo>
                <a:lnTo>
                  <a:pt x="109289" y="5803"/>
                </a:lnTo>
                <a:lnTo>
                  <a:pt x="107842" y="2324"/>
                </a:lnTo>
                <a:lnTo>
                  <a:pt x="102342" y="0"/>
                </a:lnTo>
                <a:close/>
              </a:path>
            </a:pathLst>
          </a:custGeom>
          <a:solidFill>
            <a:srgbClr val="368782"/>
          </a:solidFill>
        </p:spPr>
        <p:txBody>
          <a:bodyPr wrap="square" lIns="0" tIns="0" rIns="0" bIns="0" rtlCol="0"/>
          <a:lstStyle/>
          <a:p>
            <a:endParaRPr/>
          </a:p>
        </p:txBody>
      </p:sp>
      <p:sp>
        <p:nvSpPr>
          <p:cNvPr id="2213" name="object 26">
            <a:extLst>
              <a:ext uri="{FF2B5EF4-FFF2-40B4-BE49-F238E27FC236}">
                <a16:creationId xmlns:a16="http://schemas.microsoft.com/office/drawing/2014/main" id="{E2A9573D-0C3C-C160-3EE4-ED0D2E2CABF3}"/>
              </a:ext>
            </a:extLst>
          </p:cNvPr>
          <p:cNvSpPr/>
          <p:nvPr/>
        </p:nvSpPr>
        <p:spPr>
          <a:xfrm flipH="1">
            <a:off x="8492144" y="5728894"/>
            <a:ext cx="287867" cy="129539"/>
          </a:xfrm>
          <a:prstGeom prst="rect">
            <a:avLst/>
          </a:prstGeom>
          <a:blipFill>
            <a:blip r:embed="rId5" cstate="print"/>
            <a:stretch>
              <a:fillRect/>
            </a:stretch>
          </a:blipFill>
        </p:spPr>
        <p:txBody>
          <a:bodyPr wrap="square" lIns="0" tIns="0" rIns="0" bIns="0" rtlCol="0"/>
          <a:lstStyle/>
          <a:p>
            <a:endParaRPr/>
          </a:p>
        </p:txBody>
      </p:sp>
      <p:sp>
        <p:nvSpPr>
          <p:cNvPr id="2214" name="object 27">
            <a:extLst>
              <a:ext uri="{FF2B5EF4-FFF2-40B4-BE49-F238E27FC236}">
                <a16:creationId xmlns:a16="http://schemas.microsoft.com/office/drawing/2014/main" id="{6D746748-EC4E-582A-9AD7-937369CD5091}"/>
              </a:ext>
            </a:extLst>
          </p:cNvPr>
          <p:cNvSpPr/>
          <p:nvPr/>
        </p:nvSpPr>
        <p:spPr>
          <a:xfrm flipH="1">
            <a:off x="8440147" y="5730417"/>
            <a:ext cx="13970" cy="127000"/>
          </a:xfrm>
          <a:custGeom>
            <a:avLst/>
            <a:gdLst/>
            <a:ahLst/>
            <a:cxnLst/>
            <a:rect l="l" t="t" r="r" b="b"/>
            <a:pathLst>
              <a:path w="13970" h="127000">
                <a:moveTo>
                  <a:pt x="13716" y="0"/>
                </a:moveTo>
                <a:lnTo>
                  <a:pt x="11252" y="0"/>
                </a:lnTo>
                <a:lnTo>
                  <a:pt x="4940" y="0"/>
                </a:lnTo>
                <a:lnTo>
                  <a:pt x="0" y="5219"/>
                </a:lnTo>
                <a:lnTo>
                  <a:pt x="0" y="24384"/>
                </a:lnTo>
                <a:lnTo>
                  <a:pt x="3848" y="13068"/>
                </a:lnTo>
                <a:lnTo>
                  <a:pt x="5486" y="7835"/>
                </a:lnTo>
                <a:lnTo>
                  <a:pt x="8788" y="3479"/>
                </a:lnTo>
                <a:lnTo>
                  <a:pt x="13716" y="0"/>
                </a:lnTo>
                <a:close/>
              </a:path>
              <a:path w="13970" h="127000">
                <a:moveTo>
                  <a:pt x="13728" y="126492"/>
                </a:moveTo>
                <a:lnTo>
                  <a:pt x="8788" y="123050"/>
                </a:lnTo>
                <a:lnTo>
                  <a:pt x="5499" y="118745"/>
                </a:lnTo>
                <a:lnTo>
                  <a:pt x="3848" y="113588"/>
                </a:lnTo>
                <a:lnTo>
                  <a:pt x="12" y="102108"/>
                </a:lnTo>
                <a:lnTo>
                  <a:pt x="12" y="121043"/>
                </a:lnTo>
                <a:lnTo>
                  <a:pt x="4953" y="126492"/>
                </a:lnTo>
                <a:lnTo>
                  <a:pt x="13728" y="126492"/>
                </a:lnTo>
                <a:close/>
              </a:path>
            </a:pathLst>
          </a:custGeom>
          <a:solidFill>
            <a:srgbClr val="A1DAD5"/>
          </a:solidFill>
        </p:spPr>
        <p:txBody>
          <a:bodyPr wrap="square" lIns="0" tIns="0" rIns="0" bIns="0" rtlCol="0"/>
          <a:lstStyle/>
          <a:p>
            <a:endParaRPr/>
          </a:p>
        </p:txBody>
      </p:sp>
      <p:grpSp>
        <p:nvGrpSpPr>
          <p:cNvPr id="2215" name="Group 2214">
            <a:extLst>
              <a:ext uri="{FF2B5EF4-FFF2-40B4-BE49-F238E27FC236}">
                <a16:creationId xmlns:a16="http://schemas.microsoft.com/office/drawing/2014/main" id="{11F00D29-3155-787A-9E73-5DD8A66B0FCF}"/>
              </a:ext>
            </a:extLst>
          </p:cNvPr>
          <p:cNvGrpSpPr/>
          <p:nvPr/>
        </p:nvGrpSpPr>
        <p:grpSpPr>
          <a:xfrm flipH="1">
            <a:off x="5946420" y="5577441"/>
            <a:ext cx="366395" cy="182880"/>
            <a:chOff x="3556636" y="3324534"/>
            <a:chExt cx="366395" cy="182880"/>
          </a:xfrm>
        </p:grpSpPr>
        <p:sp>
          <p:nvSpPr>
            <p:cNvPr id="2216" name="object 20">
              <a:extLst>
                <a:ext uri="{FF2B5EF4-FFF2-40B4-BE49-F238E27FC236}">
                  <a16:creationId xmlns:a16="http://schemas.microsoft.com/office/drawing/2014/main" id="{3C7CCE28-6AE9-91A9-FA20-B06B809257ED}"/>
                </a:ext>
              </a:extLst>
            </p:cNvPr>
            <p:cNvSpPr/>
            <p:nvPr/>
          </p:nvSpPr>
          <p:spPr>
            <a:xfrm>
              <a:off x="3618015" y="3344345"/>
              <a:ext cx="226792" cy="143258"/>
            </a:xfrm>
            <a:prstGeom prst="rect">
              <a:avLst/>
            </a:prstGeom>
            <a:blipFill>
              <a:blip r:embed="rId6" cstate="print"/>
              <a:stretch>
                <a:fillRect/>
              </a:stretch>
            </a:blipFill>
          </p:spPr>
          <p:txBody>
            <a:bodyPr wrap="square" lIns="0" tIns="0" rIns="0" bIns="0" rtlCol="0"/>
            <a:lstStyle/>
            <a:p>
              <a:endParaRPr/>
            </a:p>
          </p:txBody>
        </p:sp>
        <p:sp>
          <p:nvSpPr>
            <p:cNvPr id="2217" name="object 21">
              <a:extLst>
                <a:ext uri="{FF2B5EF4-FFF2-40B4-BE49-F238E27FC236}">
                  <a16:creationId xmlns:a16="http://schemas.microsoft.com/office/drawing/2014/main" id="{CAA7ACDD-A625-A73E-C92B-347569512CFC}"/>
                </a:ext>
              </a:extLst>
            </p:cNvPr>
            <p:cNvSpPr/>
            <p:nvPr/>
          </p:nvSpPr>
          <p:spPr>
            <a:xfrm>
              <a:off x="3556636" y="3324534"/>
              <a:ext cx="366395" cy="182880"/>
            </a:xfrm>
            <a:custGeom>
              <a:avLst/>
              <a:gdLst/>
              <a:ahLst/>
              <a:cxnLst/>
              <a:rect l="l" t="t" r="r" b="b"/>
              <a:pathLst>
                <a:path w="366395" h="182879">
                  <a:moveTo>
                    <a:pt x="103635" y="0"/>
                  </a:moveTo>
                  <a:lnTo>
                    <a:pt x="100104" y="1168"/>
                  </a:lnTo>
                  <a:lnTo>
                    <a:pt x="98936" y="4102"/>
                  </a:lnTo>
                  <a:lnTo>
                    <a:pt x="92484" y="19342"/>
                  </a:lnTo>
                  <a:lnTo>
                    <a:pt x="92192" y="19634"/>
                  </a:lnTo>
                  <a:lnTo>
                    <a:pt x="92192" y="20510"/>
                  </a:lnTo>
                  <a:lnTo>
                    <a:pt x="58156" y="20510"/>
                  </a:lnTo>
                  <a:lnTo>
                    <a:pt x="47436" y="21046"/>
                  </a:lnTo>
                  <a:lnTo>
                    <a:pt x="38173" y="22599"/>
                  </a:lnTo>
                  <a:lnTo>
                    <a:pt x="30395" y="25086"/>
                  </a:lnTo>
                  <a:lnTo>
                    <a:pt x="24133" y="28422"/>
                  </a:lnTo>
                  <a:lnTo>
                    <a:pt x="14747" y="28422"/>
                  </a:lnTo>
                  <a:lnTo>
                    <a:pt x="9464" y="33705"/>
                  </a:lnTo>
                  <a:lnTo>
                    <a:pt x="9464" y="53047"/>
                  </a:lnTo>
                  <a:lnTo>
                    <a:pt x="4181" y="68287"/>
                  </a:lnTo>
                  <a:lnTo>
                    <a:pt x="1045" y="80087"/>
                  </a:lnTo>
                  <a:lnTo>
                    <a:pt x="0" y="92354"/>
                  </a:lnTo>
                  <a:lnTo>
                    <a:pt x="1045" y="104678"/>
                  </a:lnTo>
                  <a:lnTo>
                    <a:pt x="4181" y="116649"/>
                  </a:lnTo>
                  <a:lnTo>
                    <a:pt x="9464" y="131584"/>
                  </a:lnTo>
                  <a:lnTo>
                    <a:pt x="9464" y="150939"/>
                  </a:lnTo>
                  <a:lnTo>
                    <a:pt x="14747" y="156502"/>
                  </a:lnTo>
                  <a:lnTo>
                    <a:pt x="24133" y="156502"/>
                  </a:lnTo>
                  <a:lnTo>
                    <a:pt x="30395" y="159792"/>
                  </a:lnTo>
                  <a:lnTo>
                    <a:pt x="38173" y="162179"/>
                  </a:lnTo>
                  <a:lnTo>
                    <a:pt x="47436" y="163631"/>
                  </a:lnTo>
                  <a:lnTo>
                    <a:pt x="58156" y="164122"/>
                  </a:lnTo>
                  <a:lnTo>
                    <a:pt x="92776" y="164122"/>
                  </a:lnTo>
                  <a:lnTo>
                    <a:pt x="100104" y="181711"/>
                  </a:lnTo>
                  <a:lnTo>
                    <a:pt x="103635" y="182880"/>
                  </a:lnTo>
                  <a:lnTo>
                    <a:pt x="109197" y="180530"/>
                  </a:lnTo>
                  <a:lnTo>
                    <a:pt x="110670" y="177012"/>
                  </a:lnTo>
                  <a:lnTo>
                    <a:pt x="105095" y="164122"/>
                  </a:lnTo>
                  <a:lnTo>
                    <a:pt x="285219" y="164122"/>
                  </a:lnTo>
                  <a:lnTo>
                    <a:pt x="295194" y="163797"/>
                  </a:lnTo>
                  <a:lnTo>
                    <a:pt x="304066" y="162842"/>
                  </a:lnTo>
                  <a:lnTo>
                    <a:pt x="311948" y="161282"/>
                  </a:lnTo>
                  <a:lnTo>
                    <a:pt x="326875" y="156502"/>
                  </a:lnTo>
                  <a:lnTo>
                    <a:pt x="348872" y="156502"/>
                  </a:lnTo>
                  <a:lnTo>
                    <a:pt x="354155" y="150939"/>
                  </a:lnTo>
                  <a:lnTo>
                    <a:pt x="354155" y="142138"/>
                  </a:lnTo>
                  <a:lnTo>
                    <a:pt x="359146" y="136575"/>
                  </a:lnTo>
                  <a:lnTo>
                    <a:pt x="365890" y="93192"/>
                  </a:lnTo>
                  <a:lnTo>
                    <a:pt x="365730" y="85773"/>
                  </a:lnTo>
                  <a:lnTo>
                    <a:pt x="354155" y="44259"/>
                  </a:lnTo>
                  <a:lnTo>
                    <a:pt x="354155" y="33705"/>
                  </a:lnTo>
                  <a:lnTo>
                    <a:pt x="348872" y="28422"/>
                  </a:lnTo>
                  <a:lnTo>
                    <a:pt x="325402" y="28422"/>
                  </a:lnTo>
                  <a:lnTo>
                    <a:pt x="324526" y="28130"/>
                  </a:lnTo>
                  <a:lnTo>
                    <a:pt x="285219" y="20510"/>
                  </a:lnTo>
                  <a:lnTo>
                    <a:pt x="104219" y="20510"/>
                  </a:lnTo>
                  <a:lnTo>
                    <a:pt x="110670" y="5854"/>
                  </a:lnTo>
                  <a:lnTo>
                    <a:pt x="109197" y="2349"/>
                  </a:lnTo>
                  <a:lnTo>
                    <a:pt x="103635" y="0"/>
                  </a:lnTo>
                  <a:close/>
                </a:path>
              </a:pathLst>
            </a:custGeom>
            <a:solidFill>
              <a:srgbClr val="00339F"/>
            </a:solidFill>
          </p:spPr>
          <p:txBody>
            <a:bodyPr wrap="square" lIns="0" tIns="0" rIns="0" bIns="0" rtlCol="0"/>
            <a:lstStyle/>
            <a:p>
              <a:endParaRPr/>
            </a:p>
          </p:txBody>
        </p:sp>
        <p:sp>
          <p:nvSpPr>
            <p:cNvPr id="2218" name="object 22">
              <a:extLst>
                <a:ext uri="{FF2B5EF4-FFF2-40B4-BE49-F238E27FC236}">
                  <a16:creationId xmlns:a16="http://schemas.microsoft.com/office/drawing/2014/main" id="{99C0D208-31F3-8534-4BF4-F64C396FFF71}"/>
                </a:ext>
              </a:extLst>
            </p:cNvPr>
            <p:cNvSpPr/>
            <p:nvPr/>
          </p:nvSpPr>
          <p:spPr>
            <a:xfrm>
              <a:off x="3618015" y="3351965"/>
              <a:ext cx="292320" cy="129540"/>
            </a:xfrm>
            <a:prstGeom prst="rect">
              <a:avLst/>
            </a:prstGeom>
            <a:blipFill>
              <a:blip r:embed="rId7" cstate="print"/>
              <a:stretch>
                <a:fillRect/>
              </a:stretch>
            </a:blipFill>
          </p:spPr>
          <p:txBody>
            <a:bodyPr wrap="square" lIns="0" tIns="0" rIns="0" bIns="0" rtlCol="0"/>
            <a:lstStyle/>
            <a:p>
              <a:endParaRPr dirty="0"/>
            </a:p>
          </p:txBody>
        </p:sp>
        <p:sp>
          <p:nvSpPr>
            <p:cNvPr id="2219" name="object 23">
              <a:extLst>
                <a:ext uri="{FF2B5EF4-FFF2-40B4-BE49-F238E27FC236}">
                  <a16:creationId xmlns:a16="http://schemas.microsoft.com/office/drawing/2014/main" id="{374C496A-70DD-D8B9-5798-8AE1EA1C3368}"/>
                </a:ext>
              </a:extLst>
            </p:cNvPr>
            <p:cNvSpPr/>
            <p:nvPr/>
          </p:nvSpPr>
          <p:spPr>
            <a:xfrm>
              <a:off x="3565912" y="3351964"/>
              <a:ext cx="15240" cy="128270"/>
            </a:xfrm>
            <a:custGeom>
              <a:avLst/>
              <a:gdLst/>
              <a:ahLst/>
              <a:cxnLst/>
              <a:rect l="l" t="t" r="r" b="b"/>
              <a:pathLst>
                <a:path w="15239" h="128270">
                  <a:moveTo>
                    <a:pt x="15240" y="128016"/>
                  </a:moveTo>
                  <a:lnTo>
                    <a:pt x="9753" y="124574"/>
                  </a:lnTo>
                  <a:lnTo>
                    <a:pt x="6096" y="120269"/>
                  </a:lnTo>
                  <a:lnTo>
                    <a:pt x="4267" y="115112"/>
                  </a:lnTo>
                  <a:lnTo>
                    <a:pt x="0" y="103632"/>
                  </a:lnTo>
                  <a:lnTo>
                    <a:pt x="0" y="122567"/>
                  </a:lnTo>
                  <a:lnTo>
                    <a:pt x="5486" y="128016"/>
                  </a:lnTo>
                  <a:lnTo>
                    <a:pt x="15240" y="128016"/>
                  </a:lnTo>
                  <a:close/>
                </a:path>
                <a:path w="15239" h="128270">
                  <a:moveTo>
                    <a:pt x="15240" y="0"/>
                  </a:moveTo>
                  <a:lnTo>
                    <a:pt x="12496" y="0"/>
                  </a:lnTo>
                  <a:lnTo>
                    <a:pt x="5486" y="0"/>
                  </a:lnTo>
                  <a:lnTo>
                    <a:pt x="0" y="5549"/>
                  </a:lnTo>
                  <a:lnTo>
                    <a:pt x="0" y="25908"/>
                  </a:lnTo>
                  <a:lnTo>
                    <a:pt x="4267" y="13881"/>
                  </a:lnTo>
                  <a:lnTo>
                    <a:pt x="6096" y="8331"/>
                  </a:lnTo>
                  <a:lnTo>
                    <a:pt x="9753" y="3695"/>
                  </a:lnTo>
                  <a:lnTo>
                    <a:pt x="15240" y="0"/>
                  </a:lnTo>
                  <a:close/>
                </a:path>
              </a:pathLst>
            </a:custGeom>
            <a:solidFill>
              <a:srgbClr val="42B5E4"/>
            </a:solidFill>
          </p:spPr>
          <p:txBody>
            <a:bodyPr wrap="square" lIns="0" tIns="0" rIns="0" bIns="0" rtlCol="0"/>
            <a:lstStyle/>
            <a:p>
              <a:endParaRPr/>
            </a:p>
          </p:txBody>
        </p:sp>
      </p:grpSp>
      <p:grpSp>
        <p:nvGrpSpPr>
          <p:cNvPr id="2220" name="Group 2219">
            <a:extLst>
              <a:ext uri="{FF2B5EF4-FFF2-40B4-BE49-F238E27FC236}">
                <a16:creationId xmlns:a16="http://schemas.microsoft.com/office/drawing/2014/main" id="{99B72EBC-A781-322B-5E80-68341DE00D50}"/>
              </a:ext>
            </a:extLst>
          </p:cNvPr>
          <p:cNvGrpSpPr/>
          <p:nvPr/>
        </p:nvGrpSpPr>
        <p:grpSpPr>
          <a:xfrm flipH="1">
            <a:off x="9522204" y="5534484"/>
            <a:ext cx="1399259" cy="284221"/>
            <a:chOff x="456437" y="3276600"/>
            <a:chExt cx="5133468" cy="483868"/>
          </a:xfrm>
        </p:grpSpPr>
        <p:sp>
          <p:nvSpPr>
            <p:cNvPr id="2221" name="object 7">
              <a:extLst>
                <a:ext uri="{FF2B5EF4-FFF2-40B4-BE49-F238E27FC236}">
                  <a16:creationId xmlns:a16="http://schemas.microsoft.com/office/drawing/2014/main" id="{107082BD-B2EB-2D90-EC5B-0BDAD2BAA613}"/>
                </a:ext>
              </a:extLst>
            </p:cNvPr>
            <p:cNvSpPr/>
            <p:nvPr/>
          </p:nvSpPr>
          <p:spPr>
            <a:xfrm>
              <a:off x="456437" y="3285745"/>
              <a:ext cx="5131435" cy="473202"/>
            </a:xfrm>
            <a:custGeom>
              <a:avLst/>
              <a:gdLst/>
              <a:ahLst/>
              <a:cxnLst/>
              <a:rect l="l" t="t" r="r" b="b"/>
              <a:pathLst>
                <a:path w="5131435" h="960120">
                  <a:moveTo>
                    <a:pt x="5131308" y="0"/>
                  </a:moveTo>
                  <a:lnTo>
                    <a:pt x="0" y="0"/>
                  </a:lnTo>
                  <a:lnTo>
                    <a:pt x="0" y="960120"/>
                  </a:lnTo>
                  <a:lnTo>
                    <a:pt x="5131308" y="960120"/>
                  </a:lnTo>
                  <a:lnTo>
                    <a:pt x="5131308" y="0"/>
                  </a:lnTo>
                  <a:close/>
                </a:path>
              </a:pathLst>
            </a:custGeom>
            <a:solidFill>
              <a:srgbClr val="D9D9D9">
                <a:alpha val="25097"/>
              </a:srgbClr>
            </a:solidFill>
          </p:spPr>
          <p:txBody>
            <a:bodyPr wrap="square" lIns="0" tIns="0" rIns="0" bIns="0" rtlCol="0"/>
            <a:lstStyle/>
            <a:p>
              <a:endParaRPr/>
            </a:p>
          </p:txBody>
        </p:sp>
        <p:sp>
          <p:nvSpPr>
            <p:cNvPr id="2222" name="object 9">
              <a:extLst>
                <a:ext uri="{FF2B5EF4-FFF2-40B4-BE49-F238E27FC236}">
                  <a16:creationId xmlns:a16="http://schemas.microsoft.com/office/drawing/2014/main" id="{526F39D2-25AE-CE43-F1BB-1338013DD091}"/>
                </a:ext>
              </a:extLst>
            </p:cNvPr>
            <p:cNvSpPr/>
            <p:nvPr/>
          </p:nvSpPr>
          <p:spPr>
            <a:xfrm>
              <a:off x="457200" y="3276600"/>
              <a:ext cx="5132705" cy="483868"/>
            </a:xfrm>
            <a:custGeom>
              <a:avLst/>
              <a:gdLst/>
              <a:ahLst/>
              <a:cxnLst/>
              <a:rect l="l" t="t" r="r" b="b"/>
              <a:pathLst>
                <a:path w="5132705" h="980439">
                  <a:moveTo>
                    <a:pt x="5132171" y="960120"/>
                  </a:moveTo>
                  <a:lnTo>
                    <a:pt x="0" y="960120"/>
                  </a:lnTo>
                  <a:lnTo>
                    <a:pt x="0" y="979932"/>
                  </a:lnTo>
                  <a:lnTo>
                    <a:pt x="5132171" y="979932"/>
                  </a:lnTo>
                  <a:lnTo>
                    <a:pt x="5132171" y="960120"/>
                  </a:lnTo>
                  <a:close/>
                </a:path>
                <a:path w="5132705" h="980439">
                  <a:moveTo>
                    <a:pt x="5132171" y="0"/>
                  </a:moveTo>
                  <a:lnTo>
                    <a:pt x="0" y="0"/>
                  </a:lnTo>
                  <a:lnTo>
                    <a:pt x="0" y="19812"/>
                  </a:lnTo>
                  <a:lnTo>
                    <a:pt x="5132171" y="19812"/>
                  </a:lnTo>
                  <a:lnTo>
                    <a:pt x="5132171" y="0"/>
                  </a:lnTo>
                  <a:close/>
                </a:path>
              </a:pathLst>
            </a:custGeom>
            <a:solidFill>
              <a:srgbClr val="D9D9D9"/>
            </a:solidFill>
          </p:spPr>
          <p:txBody>
            <a:bodyPr wrap="square" lIns="0" tIns="0" rIns="0" bIns="0" rtlCol="0"/>
            <a:lstStyle/>
            <a:p>
              <a:endParaRPr/>
            </a:p>
          </p:txBody>
        </p:sp>
      </p:grpSp>
      <p:grpSp>
        <p:nvGrpSpPr>
          <p:cNvPr id="2223" name="Group 2222">
            <a:extLst>
              <a:ext uri="{FF2B5EF4-FFF2-40B4-BE49-F238E27FC236}">
                <a16:creationId xmlns:a16="http://schemas.microsoft.com/office/drawing/2014/main" id="{EE352FEF-4DD7-5CEB-9FE8-44678CA4C96E}"/>
              </a:ext>
            </a:extLst>
          </p:cNvPr>
          <p:cNvGrpSpPr/>
          <p:nvPr/>
        </p:nvGrpSpPr>
        <p:grpSpPr>
          <a:xfrm>
            <a:off x="8814402" y="5413347"/>
            <a:ext cx="752764" cy="501610"/>
            <a:chOff x="3177309" y="5357091"/>
            <a:chExt cx="752764" cy="501610"/>
          </a:xfrm>
          <a:solidFill>
            <a:schemeClr val="tx1"/>
          </a:solidFill>
        </p:grpSpPr>
        <p:sp>
          <p:nvSpPr>
            <p:cNvPr id="2224" name="Freeform: Shape 2223">
              <a:extLst>
                <a:ext uri="{FF2B5EF4-FFF2-40B4-BE49-F238E27FC236}">
                  <a16:creationId xmlns:a16="http://schemas.microsoft.com/office/drawing/2014/main" id="{0229AFC9-EBE2-C443-7B8C-0C847E1272D8}"/>
                </a:ext>
              </a:extLst>
            </p:cNvPr>
            <p:cNvSpPr/>
            <p:nvPr/>
          </p:nvSpPr>
          <p:spPr>
            <a:xfrm>
              <a:off x="3177309" y="5357091"/>
              <a:ext cx="729673" cy="136960"/>
            </a:xfrm>
            <a:custGeom>
              <a:avLst/>
              <a:gdLst>
                <a:gd name="connsiteX0" fmla="*/ 0 w 729673"/>
                <a:gd name="connsiteY0" fmla="*/ 0 h 136960"/>
                <a:gd name="connsiteX1" fmla="*/ 193964 w 729673"/>
                <a:gd name="connsiteY1" fmla="*/ 129309 h 136960"/>
                <a:gd name="connsiteX2" fmla="*/ 729673 w 729673"/>
                <a:gd name="connsiteY2" fmla="*/ 110836 h 136960"/>
              </a:gdLst>
              <a:ahLst/>
              <a:cxnLst>
                <a:cxn ang="0">
                  <a:pos x="connsiteX0" y="connsiteY0"/>
                </a:cxn>
                <a:cxn ang="0">
                  <a:pos x="connsiteX1" y="connsiteY1"/>
                </a:cxn>
                <a:cxn ang="0">
                  <a:pos x="connsiteX2" y="connsiteY2"/>
                </a:cxn>
              </a:cxnLst>
              <a:rect l="l" t="t" r="r" b="b"/>
              <a:pathLst>
                <a:path w="729673" h="136960">
                  <a:moveTo>
                    <a:pt x="0" y="0"/>
                  </a:moveTo>
                  <a:cubicBezTo>
                    <a:pt x="36176" y="55418"/>
                    <a:pt x="72352" y="110836"/>
                    <a:pt x="193964" y="129309"/>
                  </a:cubicBezTo>
                  <a:cubicBezTo>
                    <a:pt x="315576" y="147782"/>
                    <a:pt x="522624" y="129309"/>
                    <a:pt x="729673" y="110836"/>
                  </a:cubicBezTo>
                </a:path>
              </a:pathLst>
            </a:custGeom>
            <a:grpFill/>
            <a:ln>
              <a:solidFill>
                <a:schemeClr val="bg1">
                  <a:lumMod val="7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225" name="Freeform: Shape 2224">
              <a:extLst>
                <a:ext uri="{FF2B5EF4-FFF2-40B4-BE49-F238E27FC236}">
                  <a16:creationId xmlns:a16="http://schemas.microsoft.com/office/drawing/2014/main" id="{092343BC-EC74-3ADB-2FB5-814847A4DB00}"/>
                </a:ext>
              </a:extLst>
            </p:cNvPr>
            <p:cNvSpPr/>
            <p:nvPr/>
          </p:nvSpPr>
          <p:spPr>
            <a:xfrm flipV="1">
              <a:off x="3200400" y="5721741"/>
              <a:ext cx="729673" cy="136960"/>
            </a:xfrm>
            <a:custGeom>
              <a:avLst/>
              <a:gdLst>
                <a:gd name="connsiteX0" fmla="*/ 0 w 729673"/>
                <a:gd name="connsiteY0" fmla="*/ 0 h 136960"/>
                <a:gd name="connsiteX1" fmla="*/ 193964 w 729673"/>
                <a:gd name="connsiteY1" fmla="*/ 129309 h 136960"/>
                <a:gd name="connsiteX2" fmla="*/ 729673 w 729673"/>
                <a:gd name="connsiteY2" fmla="*/ 110836 h 136960"/>
              </a:gdLst>
              <a:ahLst/>
              <a:cxnLst>
                <a:cxn ang="0">
                  <a:pos x="connsiteX0" y="connsiteY0"/>
                </a:cxn>
                <a:cxn ang="0">
                  <a:pos x="connsiteX1" y="connsiteY1"/>
                </a:cxn>
                <a:cxn ang="0">
                  <a:pos x="connsiteX2" y="connsiteY2"/>
                </a:cxn>
              </a:cxnLst>
              <a:rect l="l" t="t" r="r" b="b"/>
              <a:pathLst>
                <a:path w="729673" h="136960">
                  <a:moveTo>
                    <a:pt x="0" y="0"/>
                  </a:moveTo>
                  <a:cubicBezTo>
                    <a:pt x="36176" y="55418"/>
                    <a:pt x="72352" y="110836"/>
                    <a:pt x="193964" y="129309"/>
                  </a:cubicBezTo>
                  <a:cubicBezTo>
                    <a:pt x="315576" y="147782"/>
                    <a:pt x="522624" y="129309"/>
                    <a:pt x="729673" y="110836"/>
                  </a:cubicBezTo>
                </a:path>
              </a:pathLst>
            </a:custGeom>
            <a:grpFill/>
            <a:ln>
              <a:solidFill>
                <a:schemeClr val="bg1">
                  <a:lumMod val="7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pic>
        <p:nvPicPr>
          <p:cNvPr id="2226" name="Graphic 2225" descr="Bullseye with solid fill">
            <a:extLst>
              <a:ext uri="{FF2B5EF4-FFF2-40B4-BE49-F238E27FC236}">
                <a16:creationId xmlns:a16="http://schemas.microsoft.com/office/drawing/2014/main" id="{474235D5-9842-E0D1-0BEB-072090232FC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69759" y="5402337"/>
            <a:ext cx="552044" cy="552044"/>
          </a:xfrm>
          <a:prstGeom prst="rect">
            <a:avLst/>
          </a:prstGeom>
        </p:spPr>
      </p:pic>
      <p:cxnSp>
        <p:nvCxnSpPr>
          <p:cNvPr id="2227" name="Straight Arrow Connector 2226">
            <a:extLst>
              <a:ext uri="{FF2B5EF4-FFF2-40B4-BE49-F238E27FC236}">
                <a16:creationId xmlns:a16="http://schemas.microsoft.com/office/drawing/2014/main" id="{1DCA92DB-4006-57B2-40BA-F8223259AF09}"/>
              </a:ext>
            </a:extLst>
          </p:cNvPr>
          <p:cNvCxnSpPr>
            <a:cxnSpLocks/>
          </p:cNvCxnSpPr>
          <p:nvPr/>
        </p:nvCxnSpPr>
        <p:spPr>
          <a:xfrm>
            <a:off x="6475293" y="5676122"/>
            <a:ext cx="4445962" cy="775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228" name="Group 2227">
            <a:extLst>
              <a:ext uri="{FF2B5EF4-FFF2-40B4-BE49-F238E27FC236}">
                <a16:creationId xmlns:a16="http://schemas.microsoft.com/office/drawing/2014/main" id="{43E7A4BC-A668-A729-5269-95EA1F829785}"/>
              </a:ext>
            </a:extLst>
          </p:cNvPr>
          <p:cNvGrpSpPr/>
          <p:nvPr/>
        </p:nvGrpSpPr>
        <p:grpSpPr>
          <a:xfrm>
            <a:off x="6672141" y="4081962"/>
            <a:ext cx="483868" cy="1382329"/>
            <a:chOff x="8086158" y="3280189"/>
            <a:chExt cx="483868" cy="3387658"/>
          </a:xfrm>
        </p:grpSpPr>
        <p:sp>
          <p:nvSpPr>
            <p:cNvPr id="2229" name="object 7">
              <a:extLst>
                <a:ext uri="{FF2B5EF4-FFF2-40B4-BE49-F238E27FC236}">
                  <a16:creationId xmlns:a16="http://schemas.microsoft.com/office/drawing/2014/main" id="{C55069D2-6218-BBE5-E294-AAFB828C1572}"/>
                </a:ext>
              </a:extLst>
            </p:cNvPr>
            <p:cNvSpPr/>
            <p:nvPr/>
          </p:nvSpPr>
          <p:spPr>
            <a:xfrm rot="16200000">
              <a:off x="6637754" y="4732528"/>
              <a:ext cx="3377879" cy="473202"/>
            </a:xfrm>
            <a:custGeom>
              <a:avLst/>
              <a:gdLst/>
              <a:ahLst/>
              <a:cxnLst/>
              <a:rect l="l" t="t" r="r" b="b"/>
              <a:pathLst>
                <a:path w="5131435" h="960120">
                  <a:moveTo>
                    <a:pt x="5131308" y="0"/>
                  </a:moveTo>
                  <a:lnTo>
                    <a:pt x="0" y="0"/>
                  </a:lnTo>
                  <a:lnTo>
                    <a:pt x="0" y="960120"/>
                  </a:lnTo>
                  <a:lnTo>
                    <a:pt x="5131308" y="960120"/>
                  </a:lnTo>
                  <a:lnTo>
                    <a:pt x="5131308" y="0"/>
                  </a:lnTo>
                  <a:close/>
                </a:path>
              </a:pathLst>
            </a:custGeom>
            <a:solidFill>
              <a:srgbClr val="D9D9D9">
                <a:alpha val="25097"/>
              </a:srgbClr>
            </a:solidFill>
          </p:spPr>
          <p:txBody>
            <a:bodyPr wrap="square" lIns="0" tIns="0" rIns="0" bIns="0" rtlCol="0"/>
            <a:lstStyle/>
            <a:p>
              <a:endParaRPr dirty="0"/>
            </a:p>
          </p:txBody>
        </p:sp>
        <p:sp>
          <p:nvSpPr>
            <p:cNvPr id="2230" name="object 9">
              <a:extLst>
                <a:ext uri="{FF2B5EF4-FFF2-40B4-BE49-F238E27FC236}">
                  <a16:creationId xmlns:a16="http://schemas.microsoft.com/office/drawing/2014/main" id="{366C2A77-69B8-22AA-6672-FB6A7AE1E7F5}"/>
                </a:ext>
              </a:extLst>
            </p:cNvPr>
            <p:cNvSpPr/>
            <p:nvPr/>
          </p:nvSpPr>
          <p:spPr>
            <a:xfrm rot="16200000">
              <a:off x="6644361" y="4729227"/>
              <a:ext cx="3367461" cy="483868"/>
            </a:xfrm>
            <a:custGeom>
              <a:avLst/>
              <a:gdLst/>
              <a:ahLst/>
              <a:cxnLst/>
              <a:rect l="l" t="t" r="r" b="b"/>
              <a:pathLst>
                <a:path w="5132705" h="980439">
                  <a:moveTo>
                    <a:pt x="5132171" y="960120"/>
                  </a:moveTo>
                  <a:lnTo>
                    <a:pt x="0" y="960120"/>
                  </a:lnTo>
                  <a:lnTo>
                    <a:pt x="0" y="979932"/>
                  </a:lnTo>
                  <a:lnTo>
                    <a:pt x="5132171" y="979932"/>
                  </a:lnTo>
                  <a:lnTo>
                    <a:pt x="5132171" y="960120"/>
                  </a:lnTo>
                  <a:close/>
                </a:path>
                <a:path w="5132705" h="980439">
                  <a:moveTo>
                    <a:pt x="5132171" y="0"/>
                  </a:moveTo>
                  <a:lnTo>
                    <a:pt x="0" y="0"/>
                  </a:lnTo>
                  <a:lnTo>
                    <a:pt x="0" y="19812"/>
                  </a:lnTo>
                  <a:lnTo>
                    <a:pt x="5132171" y="19812"/>
                  </a:lnTo>
                  <a:lnTo>
                    <a:pt x="5132171" y="0"/>
                  </a:lnTo>
                  <a:close/>
                </a:path>
              </a:pathLst>
            </a:custGeom>
            <a:solidFill>
              <a:srgbClr val="D9D9D9"/>
            </a:solidFill>
          </p:spPr>
          <p:txBody>
            <a:bodyPr wrap="square" lIns="0" tIns="0" rIns="0" bIns="0" rtlCol="0"/>
            <a:lstStyle/>
            <a:p>
              <a:endParaRPr/>
            </a:p>
          </p:txBody>
        </p:sp>
        <p:sp>
          <p:nvSpPr>
            <p:cNvPr id="2231" name="object 8">
              <a:extLst>
                <a:ext uri="{FF2B5EF4-FFF2-40B4-BE49-F238E27FC236}">
                  <a16:creationId xmlns:a16="http://schemas.microsoft.com/office/drawing/2014/main" id="{5D6C0401-A08D-F3BD-689A-0DEDF3B50496}"/>
                </a:ext>
              </a:extLst>
            </p:cNvPr>
            <p:cNvSpPr/>
            <p:nvPr/>
          </p:nvSpPr>
          <p:spPr>
            <a:xfrm rot="16200000">
              <a:off x="6651220" y="4954778"/>
              <a:ext cx="3380418" cy="45719"/>
            </a:xfrm>
            <a:custGeom>
              <a:avLst/>
              <a:gdLst/>
              <a:ahLst/>
              <a:cxnLst/>
              <a:rect l="l" t="t" r="r" b="b"/>
              <a:pathLst>
                <a:path w="5144135">
                  <a:moveTo>
                    <a:pt x="5144096" y="0"/>
                  </a:moveTo>
                  <a:lnTo>
                    <a:pt x="0" y="0"/>
                  </a:lnTo>
                </a:path>
              </a:pathLst>
            </a:custGeom>
            <a:ln w="19812">
              <a:solidFill>
                <a:srgbClr val="D9D9D9"/>
              </a:solidFill>
              <a:prstDash val="dash"/>
            </a:ln>
          </p:spPr>
          <p:txBody>
            <a:bodyPr wrap="square" lIns="0" tIns="0" rIns="0" bIns="0" rtlCol="0"/>
            <a:lstStyle/>
            <a:p>
              <a:endParaRPr/>
            </a:p>
          </p:txBody>
        </p:sp>
        <p:sp>
          <p:nvSpPr>
            <p:cNvPr id="2232" name="object 9">
              <a:extLst>
                <a:ext uri="{FF2B5EF4-FFF2-40B4-BE49-F238E27FC236}">
                  <a16:creationId xmlns:a16="http://schemas.microsoft.com/office/drawing/2014/main" id="{E4505E64-6358-335C-9A03-913D65C87B5C}"/>
                </a:ext>
              </a:extLst>
            </p:cNvPr>
            <p:cNvSpPr/>
            <p:nvPr/>
          </p:nvSpPr>
          <p:spPr>
            <a:xfrm rot="16200000">
              <a:off x="7002572" y="5525584"/>
              <a:ext cx="2212894" cy="45719"/>
            </a:xfrm>
            <a:custGeom>
              <a:avLst/>
              <a:gdLst/>
              <a:ahLst/>
              <a:cxnLst/>
              <a:rect l="l" t="t" r="r" b="b"/>
              <a:pathLst>
                <a:path w="5132705" h="980439">
                  <a:moveTo>
                    <a:pt x="5132171" y="960120"/>
                  </a:moveTo>
                  <a:lnTo>
                    <a:pt x="0" y="960120"/>
                  </a:lnTo>
                  <a:lnTo>
                    <a:pt x="0" y="979932"/>
                  </a:lnTo>
                  <a:lnTo>
                    <a:pt x="5132171" y="979932"/>
                  </a:lnTo>
                  <a:lnTo>
                    <a:pt x="5132171" y="960120"/>
                  </a:lnTo>
                  <a:close/>
                </a:path>
                <a:path w="5132705" h="980439">
                  <a:moveTo>
                    <a:pt x="5132171" y="0"/>
                  </a:moveTo>
                  <a:lnTo>
                    <a:pt x="0" y="0"/>
                  </a:lnTo>
                  <a:lnTo>
                    <a:pt x="0" y="19812"/>
                  </a:lnTo>
                  <a:lnTo>
                    <a:pt x="5132171" y="19812"/>
                  </a:lnTo>
                  <a:lnTo>
                    <a:pt x="5132171" y="0"/>
                  </a:lnTo>
                  <a:close/>
                </a:path>
              </a:pathLst>
            </a:custGeom>
            <a:solidFill>
              <a:srgbClr val="D9D9D9"/>
            </a:solidFill>
          </p:spPr>
          <p:txBody>
            <a:bodyPr wrap="square" lIns="0" tIns="0" rIns="0" bIns="0" rtlCol="0"/>
            <a:lstStyle/>
            <a:p>
              <a:endParaRPr/>
            </a:p>
          </p:txBody>
        </p:sp>
      </p:grpSp>
      <p:grpSp>
        <p:nvGrpSpPr>
          <p:cNvPr id="2233" name="Group 2232">
            <a:extLst>
              <a:ext uri="{FF2B5EF4-FFF2-40B4-BE49-F238E27FC236}">
                <a16:creationId xmlns:a16="http://schemas.microsoft.com/office/drawing/2014/main" id="{14F50925-1B7D-6694-C645-61C2D4E50EB5}"/>
              </a:ext>
            </a:extLst>
          </p:cNvPr>
          <p:cNvGrpSpPr/>
          <p:nvPr/>
        </p:nvGrpSpPr>
        <p:grpSpPr>
          <a:xfrm>
            <a:off x="7146190" y="4075863"/>
            <a:ext cx="3823570" cy="483868"/>
            <a:chOff x="441962" y="3276600"/>
            <a:chExt cx="5147943" cy="483868"/>
          </a:xfrm>
        </p:grpSpPr>
        <p:sp>
          <p:nvSpPr>
            <p:cNvPr id="2234" name="object 7">
              <a:extLst>
                <a:ext uri="{FF2B5EF4-FFF2-40B4-BE49-F238E27FC236}">
                  <a16:creationId xmlns:a16="http://schemas.microsoft.com/office/drawing/2014/main" id="{48C9B0E9-932A-B8C4-7695-EC2909AD57AF}"/>
                </a:ext>
              </a:extLst>
            </p:cNvPr>
            <p:cNvSpPr/>
            <p:nvPr/>
          </p:nvSpPr>
          <p:spPr>
            <a:xfrm>
              <a:off x="456152" y="3285745"/>
              <a:ext cx="5131718" cy="473202"/>
            </a:xfrm>
            <a:custGeom>
              <a:avLst/>
              <a:gdLst/>
              <a:ahLst/>
              <a:cxnLst/>
              <a:rect l="l" t="t" r="r" b="b"/>
              <a:pathLst>
                <a:path w="5131435" h="960120">
                  <a:moveTo>
                    <a:pt x="5131308" y="0"/>
                  </a:moveTo>
                  <a:lnTo>
                    <a:pt x="0" y="0"/>
                  </a:lnTo>
                  <a:lnTo>
                    <a:pt x="0" y="960120"/>
                  </a:lnTo>
                  <a:lnTo>
                    <a:pt x="5131308" y="960120"/>
                  </a:lnTo>
                  <a:lnTo>
                    <a:pt x="5131308" y="0"/>
                  </a:lnTo>
                  <a:close/>
                </a:path>
              </a:pathLst>
            </a:custGeom>
            <a:solidFill>
              <a:srgbClr val="D9D9D9">
                <a:alpha val="25097"/>
              </a:srgbClr>
            </a:solidFill>
          </p:spPr>
          <p:txBody>
            <a:bodyPr wrap="square" lIns="0" tIns="0" rIns="0" bIns="0" rtlCol="0"/>
            <a:lstStyle/>
            <a:p>
              <a:endParaRPr dirty="0"/>
            </a:p>
          </p:txBody>
        </p:sp>
        <p:sp>
          <p:nvSpPr>
            <p:cNvPr id="2235" name="object 8">
              <a:extLst>
                <a:ext uri="{FF2B5EF4-FFF2-40B4-BE49-F238E27FC236}">
                  <a16:creationId xmlns:a16="http://schemas.microsoft.com/office/drawing/2014/main" id="{13AE1A31-B454-7440-0576-76F3909F7B13}"/>
                </a:ext>
              </a:extLst>
            </p:cNvPr>
            <p:cNvSpPr/>
            <p:nvPr/>
          </p:nvSpPr>
          <p:spPr>
            <a:xfrm>
              <a:off x="441962" y="3525775"/>
              <a:ext cx="5144135" cy="0"/>
            </a:xfrm>
            <a:custGeom>
              <a:avLst/>
              <a:gdLst/>
              <a:ahLst/>
              <a:cxnLst/>
              <a:rect l="l" t="t" r="r" b="b"/>
              <a:pathLst>
                <a:path w="5144135">
                  <a:moveTo>
                    <a:pt x="5144096" y="0"/>
                  </a:moveTo>
                  <a:lnTo>
                    <a:pt x="0" y="0"/>
                  </a:lnTo>
                </a:path>
              </a:pathLst>
            </a:custGeom>
            <a:ln w="19812">
              <a:solidFill>
                <a:srgbClr val="D9D9D9"/>
              </a:solidFill>
              <a:prstDash val="dash"/>
            </a:ln>
          </p:spPr>
          <p:txBody>
            <a:bodyPr wrap="square" lIns="0" tIns="0" rIns="0" bIns="0" rtlCol="0"/>
            <a:lstStyle/>
            <a:p>
              <a:endParaRPr/>
            </a:p>
          </p:txBody>
        </p:sp>
        <p:sp>
          <p:nvSpPr>
            <p:cNvPr id="2236" name="object 9">
              <a:extLst>
                <a:ext uri="{FF2B5EF4-FFF2-40B4-BE49-F238E27FC236}">
                  <a16:creationId xmlns:a16="http://schemas.microsoft.com/office/drawing/2014/main" id="{514F3FF1-0C38-2154-B44B-208764EF0BD6}"/>
                </a:ext>
              </a:extLst>
            </p:cNvPr>
            <p:cNvSpPr/>
            <p:nvPr/>
          </p:nvSpPr>
          <p:spPr>
            <a:xfrm>
              <a:off x="457200" y="3276600"/>
              <a:ext cx="5132705" cy="483868"/>
            </a:xfrm>
            <a:custGeom>
              <a:avLst/>
              <a:gdLst/>
              <a:ahLst/>
              <a:cxnLst/>
              <a:rect l="l" t="t" r="r" b="b"/>
              <a:pathLst>
                <a:path w="5132705" h="980439">
                  <a:moveTo>
                    <a:pt x="5132171" y="960120"/>
                  </a:moveTo>
                  <a:lnTo>
                    <a:pt x="0" y="960120"/>
                  </a:lnTo>
                  <a:lnTo>
                    <a:pt x="0" y="979932"/>
                  </a:lnTo>
                  <a:lnTo>
                    <a:pt x="5132171" y="979932"/>
                  </a:lnTo>
                  <a:lnTo>
                    <a:pt x="5132171" y="960120"/>
                  </a:lnTo>
                  <a:close/>
                </a:path>
                <a:path w="5132705" h="980439">
                  <a:moveTo>
                    <a:pt x="5132171" y="0"/>
                  </a:moveTo>
                  <a:lnTo>
                    <a:pt x="0" y="0"/>
                  </a:lnTo>
                  <a:lnTo>
                    <a:pt x="0" y="19812"/>
                  </a:lnTo>
                  <a:lnTo>
                    <a:pt x="5132171" y="19812"/>
                  </a:lnTo>
                  <a:lnTo>
                    <a:pt x="5132171" y="0"/>
                  </a:lnTo>
                  <a:close/>
                </a:path>
              </a:pathLst>
            </a:custGeom>
            <a:solidFill>
              <a:srgbClr val="D9D9D9"/>
            </a:solidFill>
          </p:spPr>
          <p:txBody>
            <a:bodyPr wrap="square" lIns="0" tIns="0" rIns="0" bIns="0" rtlCol="0"/>
            <a:lstStyle/>
            <a:p>
              <a:endParaRPr/>
            </a:p>
          </p:txBody>
        </p:sp>
      </p:grpSp>
      <p:grpSp>
        <p:nvGrpSpPr>
          <p:cNvPr id="2237" name="Group 2236">
            <a:extLst>
              <a:ext uri="{FF2B5EF4-FFF2-40B4-BE49-F238E27FC236}">
                <a16:creationId xmlns:a16="http://schemas.microsoft.com/office/drawing/2014/main" id="{5064B9A2-EA2B-9F09-DA4B-B479CC8E0506}"/>
              </a:ext>
            </a:extLst>
          </p:cNvPr>
          <p:cNvGrpSpPr/>
          <p:nvPr/>
        </p:nvGrpSpPr>
        <p:grpSpPr>
          <a:xfrm>
            <a:off x="10977966" y="4075863"/>
            <a:ext cx="483868" cy="1382329"/>
            <a:chOff x="8086158" y="3280189"/>
            <a:chExt cx="483868" cy="3387658"/>
          </a:xfrm>
        </p:grpSpPr>
        <p:sp>
          <p:nvSpPr>
            <p:cNvPr id="2238" name="object 7">
              <a:extLst>
                <a:ext uri="{FF2B5EF4-FFF2-40B4-BE49-F238E27FC236}">
                  <a16:creationId xmlns:a16="http://schemas.microsoft.com/office/drawing/2014/main" id="{C5E9E12D-DBCC-6F35-6B5D-3D3B9FF956DF}"/>
                </a:ext>
              </a:extLst>
            </p:cNvPr>
            <p:cNvSpPr/>
            <p:nvPr/>
          </p:nvSpPr>
          <p:spPr>
            <a:xfrm rot="16200000">
              <a:off x="6637754" y="4732528"/>
              <a:ext cx="3377879" cy="473202"/>
            </a:xfrm>
            <a:custGeom>
              <a:avLst/>
              <a:gdLst/>
              <a:ahLst/>
              <a:cxnLst/>
              <a:rect l="l" t="t" r="r" b="b"/>
              <a:pathLst>
                <a:path w="5131435" h="960120">
                  <a:moveTo>
                    <a:pt x="5131308" y="0"/>
                  </a:moveTo>
                  <a:lnTo>
                    <a:pt x="0" y="0"/>
                  </a:lnTo>
                  <a:lnTo>
                    <a:pt x="0" y="960120"/>
                  </a:lnTo>
                  <a:lnTo>
                    <a:pt x="5131308" y="960120"/>
                  </a:lnTo>
                  <a:lnTo>
                    <a:pt x="5131308" y="0"/>
                  </a:lnTo>
                  <a:close/>
                </a:path>
              </a:pathLst>
            </a:custGeom>
            <a:solidFill>
              <a:srgbClr val="D9D9D9">
                <a:alpha val="25097"/>
              </a:srgbClr>
            </a:solidFill>
          </p:spPr>
          <p:txBody>
            <a:bodyPr wrap="square" lIns="0" tIns="0" rIns="0" bIns="0" rtlCol="0"/>
            <a:lstStyle/>
            <a:p>
              <a:endParaRPr dirty="0"/>
            </a:p>
          </p:txBody>
        </p:sp>
        <p:sp>
          <p:nvSpPr>
            <p:cNvPr id="2239" name="object 9">
              <a:extLst>
                <a:ext uri="{FF2B5EF4-FFF2-40B4-BE49-F238E27FC236}">
                  <a16:creationId xmlns:a16="http://schemas.microsoft.com/office/drawing/2014/main" id="{AA933F3A-A9A3-67FB-60FD-440D45EF079E}"/>
                </a:ext>
              </a:extLst>
            </p:cNvPr>
            <p:cNvSpPr/>
            <p:nvPr/>
          </p:nvSpPr>
          <p:spPr>
            <a:xfrm rot="16200000">
              <a:off x="6644361" y="4729227"/>
              <a:ext cx="3367461" cy="483868"/>
            </a:xfrm>
            <a:custGeom>
              <a:avLst/>
              <a:gdLst/>
              <a:ahLst/>
              <a:cxnLst/>
              <a:rect l="l" t="t" r="r" b="b"/>
              <a:pathLst>
                <a:path w="5132705" h="980439">
                  <a:moveTo>
                    <a:pt x="5132171" y="960120"/>
                  </a:moveTo>
                  <a:lnTo>
                    <a:pt x="0" y="960120"/>
                  </a:lnTo>
                  <a:lnTo>
                    <a:pt x="0" y="979932"/>
                  </a:lnTo>
                  <a:lnTo>
                    <a:pt x="5132171" y="979932"/>
                  </a:lnTo>
                  <a:lnTo>
                    <a:pt x="5132171" y="960120"/>
                  </a:lnTo>
                  <a:close/>
                </a:path>
                <a:path w="5132705" h="980439">
                  <a:moveTo>
                    <a:pt x="5132171" y="0"/>
                  </a:moveTo>
                  <a:lnTo>
                    <a:pt x="0" y="0"/>
                  </a:lnTo>
                  <a:lnTo>
                    <a:pt x="0" y="19812"/>
                  </a:lnTo>
                  <a:lnTo>
                    <a:pt x="5132171" y="19812"/>
                  </a:lnTo>
                  <a:lnTo>
                    <a:pt x="5132171" y="0"/>
                  </a:lnTo>
                  <a:close/>
                </a:path>
              </a:pathLst>
            </a:custGeom>
            <a:solidFill>
              <a:srgbClr val="D9D9D9"/>
            </a:solidFill>
          </p:spPr>
          <p:txBody>
            <a:bodyPr wrap="square" lIns="0" tIns="0" rIns="0" bIns="0" rtlCol="0"/>
            <a:lstStyle/>
            <a:p>
              <a:endParaRPr/>
            </a:p>
          </p:txBody>
        </p:sp>
        <p:sp>
          <p:nvSpPr>
            <p:cNvPr id="2240" name="object 8">
              <a:extLst>
                <a:ext uri="{FF2B5EF4-FFF2-40B4-BE49-F238E27FC236}">
                  <a16:creationId xmlns:a16="http://schemas.microsoft.com/office/drawing/2014/main" id="{418238A0-1363-DF35-7F5F-A39CF5844CB7}"/>
                </a:ext>
              </a:extLst>
            </p:cNvPr>
            <p:cNvSpPr/>
            <p:nvPr/>
          </p:nvSpPr>
          <p:spPr>
            <a:xfrm rot="16200000">
              <a:off x="6651220" y="4954778"/>
              <a:ext cx="3380418" cy="45719"/>
            </a:xfrm>
            <a:custGeom>
              <a:avLst/>
              <a:gdLst/>
              <a:ahLst/>
              <a:cxnLst/>
              <a:rect l="l" t="t" r="r" b="b"/>
              <a:pathLst>
                <a:path w="5144135">
                  <a:moveTo>
                    <a:pt x="5144096" y="0"/>
                  </a:moveTo>
                  <a:lnTo>
                    <a:pt x="0" y="0"/>
                  </a:lnTo>
                </a:path>
              </a:pathLst>
            </a:custGeom>
            <a:ln w="19812">
              <a:solidFill>
                <a:srgbClr val="D9D9D9"/>
              </a:solidFill>
              <a:prstDash val="dash"/>
            </a:ln>
          </p:spPr>
          <p:txBody>
            <a:bodyPr wrap="square" lIns="0" tIns="0" rIns="0" bIns="0" rtlCol="0"/>
            <a:lstStyle/>
            <a:p>
              <a:endParaRPr/>
            </a:p>
          </p:txBody>
        </p:sp>
        <p:sp>
          <p:nvSpPr>
            <p:cNvPr id="2241" name="object 9">
              <a:extLst>
                <a:ext uri="{FF2B5EF4-FFF2-40B4-BE49-F238E27FC236}">
                  <a16:creationId xmlns:a16="http://schemas.microsoft.com/office/drawing/2014/main" id="{E052412F-9AFC-D124-B006-ED749AD57212}"/>
                </a:ext>
              </a:extLst>
            </p:cNvPr>
            <p:cNvSpPr/>
            <p:nvPr/>
          </p:nvSpPr>
          <p:spPr>
            <a:xfrm rot="16200000">
              <a:off x="7002572" y="5525584"/>
              <a:ext cx="2212894" cy="45719"/>
            </a:xfrm>
            <a:custGeom>
              <a:avLst/>
              <a:gdLst/>
              <a:ahLst/>
              <a:cxnLst/>
              <a:rect l="l" t="t" r="r" b="b"/>
              <a:pathLst>
                <a:path w="5132705" h="980439">
                  <a:moveTo>
                    <a:pt x="5132171" y="960120"/>
                  </a:moveTo>
                  <a:lnTo>
                    <a:pt x="0" y="960120"/>
                  </a:lnTo>
                  <a:lnTo>
                    <a:pt x="0" y="979932"/>
                  </a:lnTo>
                  <a:lnTo>
                    <a:pt x="5132171" y="979932"/>
                  </a:lnTo>
                  <a:lnTo>
                    <a:pt x="5132171" y="960120"/>
                  </a:lnTo>
                  <a:close/>
                </a:path>
                <a:path w="5132705" h="980439">
                  <a:moveTo>
                    <a:pt x="5132171" y="0"/>
                  </a:moveTo>
                  <a:lnTo>
                    <a:pt x="0" y="0"/>
                  </a:lnTo>
                  <a:lnTo>
                    <a:pt x="0" y="19812"/>
                  </a:lnTo>
                  <a:lnTo>
                    <a:pt x="5132171" y="19812"/>
                  </a:lnTo>
                  <a:lnTo>
                    <a:pt x="5132171" y="0"/>
                  </a:lnTo>
                  <a:close/>
                </a:path>
              </a:pathLst>
            </a:custGeom>
            <a:solidFill>
              <a:srgbClr val="D9D9D9"/>
            </a:solidFill>
          </p:spPr>
          <p:txBody>
            <a:bodyPr wrap="square" lIns="0" tIns="0" rIns="0" bIns="0" rtlCol="0"/>
            <a:lstStyle/>
            <a:p>
              <a:endParaRPr/>
            </a:p>
          </p:txBody>
        </p:sp>
      </p:grpSp>
      <p:cxnSp>
        <p:nvCxnSpPr>
          <p:cNvPr id="2247" name="Straight Arrow Connector 2246">
            <a:extLst>
              <a:ext uri="{FF2B5EF4-FFF2-40B4-BE49-F238E27FC236}">
                <a16:creationId xmlns:a16="http://schemas.microsoft.com/office/drawing/2014/main" id="{43351C32-2789-3868-AB01-A9D8C6782AE8}"/>
              </a:ext>
            </a:extLst>
          </p:cNvPr>
          <p:cNvCxnSpPr>
            <a:cxnSpLocks/>
          </p:cNvCxnSpPr>
          <p:nvPr/>
        </p:nvCxnSpPr>
        <p:spPr>
          <a:xfrm>
            <a:off x="6879992" y="4340978"/>
            <a:ext cx="4389120" cy="0"/>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48" name="Straight Arrow Connector 2247">
            <a:extLst>
              <a:ext uri="{FF2B5EF4-FFF2-40B4-BE49-F238E27FC236}">
                <a16:creationId xmlns:a16="http://schemas.microsoft.com/office/drawing/2014/main" id="{4A36C652-2A0B-B4EF-266F-BD079A47958F}"/>
              </a:ext>
            </a:extLst>
          </p:cNvPr>
          <p:cNvCxnSpPr>
            <a:cxnSpLocks/>
          </p:cNvCxnSpPr>
          <p:nvPr/>
        </p:nvCxnSpPr>
        <p:spPr>
          <a:xfrm rot="16200000">
            <a:off x="6287332" y="4971847"/>
            <a:ext cx="1280160" cy="0"/>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49" name="Straight Arrow Connector 2248">
            <a:extLst>
              <a:ext uri="{FF2B5EF4-FFF2-40B4-BE49-F238E27FC236}">
                <a16:creationId xmlns:a16="http://schemas.microsoft.com/office/drawing/2014/main" id="{EAB3B136-5F8A-B9FC-8C65-E8A25C2C629F}"/>
              </a:ext>
            </a:extLst>
          </p:cNvPr>
          <p:cNvCxnSpPr>
            <a:cxnSpLocks/>
          </p:cNvCxnSpPr>
          <p:nvPr/>
        </p:nvCxnSpPr>
        <p:spPr>
          <a:xfrm rot="16200000">
            <a:off x="10638075" y="4904916"/>
            <a:ext cx="1188720" cy="0"/>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50" name="TextBox 2249">
            <a:extLst>
              <a:ext uri="{FF2B5EF4-FFF2-40B4-BE49-F238E27FC236}">
                <a16:creationId xmlns:a16="http://schemas.microsoft.com/office/drawing/2014/main" id="{199BCB52-4114-FC20-958A-E010DA6C3040}"/>
              </a:ext>
            </a:extLst>
          </p:cNvPr>
          <p:cNvSpPr txBox="1"/>
          <p:nvPr/>
        </p:nvSpPr>
        <p:spPr>
          <a:xfrm>
            <a:off x="6894237" y="5893756"/>
            <a:ext cx="4351544" cy="923330"/>
          </a:xfrm>
          <a:prstGeom prst="rect">
            <a:avLst/>
          </a:prstGeom>
          <a:noFill/>
        </p:spPr>
        <p:txBody>
          <a:bodyPr wrap="square">
            <a:spAutoFit/>
          </a:bodyPr>
          <a:lstStyle/>
          <a:p>
            <a:r>
              <a:rPr lang="en-US" spc="-10" dirty="0">
                <a:solidFill>
                  <a:srgbClr val="7E7E7E"/>
                </a:solidFill>
                <a:cs typeface="Microsoft Sans Serif"/>
              </a:rPr>
              <a:t>Viability theory concept:</a:t>
            </a:r>
          </a:p>
          <a:p>
            <a:pPr algn="ctr"/>
            <a:r>
              <a:rPr lang="en-US" spc="-10" dirty="0">
                <a:solidFill>
                  <a:srgbClr val="FF0000"/>
                </a:solidFill>
                <a:cs typeface="Microsoft Sans Serif"/>
              </a:rPr>
              <a:t>Through the longest path there is a larger room for errors </a:t>
            </a:r>
            <a:r>
              <a:rPr lang="en-US" spc="-10" dirty="0">
                <a:solidFill>
                  <a:srgbClr val="FF0000"/>
                </a:solidFill>
                <a:cs typeface="Microsoft Sans Serif"/>
                <a:sym typeface="Wingdings" panose="05000000000000000000" pitchFamily="2" charset="2"/>
              </a:rPr>
              <a:t> larger viable space</a:t>
            </a:r>
            <a:endParaRPr lang="en-US" dirty="0">
              <a:solidFill>
                <a:srgbClr val="FF0000"/>
              </a:solidFill>
            </a:endParaRPr>
          </a:p>
        </p:txBody>
      </p:sp>
    </p:spTree>
    <p:extLst>
      <p:ext uri="{BB962C8B-B14F-4D97-AF65-F5344CB8AC3E}">
        <p14:creationId xmlns:p14="http://schemas.microsoft.com/office/powerpoint/2010/main" val="37376741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0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0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0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3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4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4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4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7" grpId="0" animBg="1"/>
      <p:bldP spid="2208" grpId="0" animBg="1"/>
      <p:bldP spid="2209" grpId="0" animBg="1"/>
      <p:bldP spid="2210" grpId="0" animBg="1"/>
      <p:bldP spid="2211" grpId="0" animBg="1"/>
      <p:bldP spid="2212" grpId="0" animBg="1"/>
      <p:bldP spid="2213" grpId="0" animBg="1"/>
      <p:bldP spid="2214" grpId="0" animBg="1"/>
      <p:bldP spid="225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F7755-53F2-443D-9ADC-DE36969B8214}"/>
              </a:ext>
            </a:extLst>
          </p:cNvPr>
          <p:cNvSpPr>
            <a:spLocks noGrp="1"/>
          </p:cNvSpPr>
          <p:nvPr>
            <p:ph type="title"/>
          </p:nvPr>
        </p:nvSpPr>
        <p:spPr>
          <a:xfrm>
            <a:off x="663300" y="648958"/>
            <a:ext cx="11356337" cy="1415772"/>
          </a:xfrm>
        </p:spPr>
        <p:txBody>
          <a:bodyPr/>
          <a:lstStyle/>
          <a:p>
            <a:r>
              <a:rPr lang="en-US" dirty="0"/>
              <a:t>Viability Theory for </a:t>
            </a:r>
            <a:r>
              <a:rPr lang="en-US" dirty="0" err="1"/>
              <a:t>ToC</a:t>
            </a:r>
            <a:r>
              <a:rPr lang="en-US" dirty="0"/>
              <a:t> </a:t>
            </a:r>
            <a:br>
              <a:rPr lang="en-US" spc="-5" dirty="0"/>
            </a:br>
            <a:r>
              <a:rPr lang="en-US" sz="2400" spc="-5" dirty="0"/>
              <a:t>Viability space</a:t>
            </a:r>
            <a:br>
              <a:rPr lang="en-US" dirty="0"/>
            </a:br>
            <a:endParaRPr lang="en-US" dirty="0">
              <a:solidFill>
                <a:srgbClr val="FF0000"/>
              </a:solidFill>
            </a:endParaRPr>
          </a:p>
        </p:txBody>
      </p:sp>
      <p:sp>
        <p:nvSpPr>
          <p:cNvPr id="36" name="Slide Number Placeholder 1">
            <a:extLst>
              <a:ext uri="{FF2B5EF4-FFF2-40B4-BE49-F238E27FC236}">
                <a16:creationId xmlns:a16="http://schemas.microsoft.com/office/drawing/2014/main" id="{0B0F790D-FCE3-2508-5EA4-3C4D5761528C}"/>
              </a:ext>
            </a:extLst>
          </p:cNvPr>
          <p:cNvSpPr>
            <a:spLocks noGrp="1"/>
          </p:cNvSpPr>
          <p:nvPr>
            <p:ph type="sldNum" sz="quarter" idx="7"/>
          </p:nvPr>
        </p:nvSpPr>
        <p:spPr>
          <a:xfrm>
            <a:off x="8769593" y="6373755"/>
            <a:ext cx="2804160" cy="3429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35</a:t>
            </a:fld>
            <a:endParaRPr lang="en-US" dirty="0"/>
          </a:p>
        </p:txBody>
      </p:sp>
      <p:pic>
        <p:nvPicPr>
          <p:cNvPr id="3" name="Picture 2" descr="A diagram of a cell&#10;&#10;Description automatically generated">
            <a:extLst>
              <a:ext uri="{FF2B5EF4-FFF2-40B4-BE49-F238E27FC236}">
                <a16:creationId xmlns:a16="http://schemas.microsoft.com/office/drawing/2014/main" id="{1385EE5C-344F-8A33-DADC-B9F955A2D869}"/>
              </a:ext>
            </a:extLst>
          </p:cNvPr>
          <p:cNvPicPr>
            <a:picLocks noChangeAspect="1"/>
          </p:cNvPicPr>
          <p:nvPr/>
        </p:nvPicPr>
        <p:blipFill rotWithShape="1">
          <a:blip r:embed="rId3">
            <a:extLst>
              <a:ext uri="{28A0092B-C50C-407E-A947-70E740481C1C}">
                <a14:useLocalDpi xmlns:a14="http://schemas.microsoft.com/office/drawing/2010/main" val="0"/>
              </a:ext>
            </a:extLst>
          </a:blip>
          <a:srcRect r="3817"/>
          <a:stretch/>
        </p:blipFill>
        <p:spPr>
          <a:xfrm>
            <a:off x="6668657" y="1709998"/>
            <a:ext cx="5258354" cy="3438004"/>
          </a:xfrm>
          <a:prstGeom prst="rect">
            <a:avLst/>
          </a:prstGeom>
        </p:spPr>
      </p:pic>
      <p:sp>
        <p:nvSpPr>
          <p:cNvPr id="10" name="object 58">
            <a:extLst>
              <a:ext uri="{FF2B5EF4-FFF2-40B4-BE49-F238E27FC236}">
                <a16:creationId xmlns:a16="http://schemas.microsoft.com/office/drawing/2014/main" id="{37AD63D9-86A2-6DA9-F2AA-848519CC1F1F}"/>
              </a:ext>
            </a:extLst>
          </p:cNvPr>
          <p:cNvSpPr txBox="1"/>
          <p:nvPr/>
        </p:nvSpPr>
        <p:spPr>
          <a:xfrm>
            <a:off x="663300" y="2064730"/>
            <a:ext cx="4823100" cy="3822841"/>
          </a:xfrm>
          <a:prstGeom prst="rect">
            <a:avLst/>
          </a:prstGeom>
        </p:spPr>
        <p:txBody>
          <a:bodyPr vert="horz" wrap="square" lIns="0" tIns="26670" rIns="0" bIns="0" rtlCol="0">
            <a:spAutoFit/>
          </a:bodyPr>
          <a:lstStyle/>
          <a:p>
            <a:pPr marL="180340" indent="-167640">
              <a:lnSpc>
                <a:spcPct val="100000"/>
              </a:lnSpc>
              <a:spcBef>
                <a:spcPts val="200"/>
              </a:spcBef>
              <a:buClr>
                <a:srgbClr val="5EBEB8"/>
              </a:buClr>
              <a:buFont typeface="Arial"/>
              <a:buChar char="•"/>
              <a:tabLst>
                <a:tab pos="180340" algn="l"/>
              </a:tabLst>
            </a:pPr>
            <a:r>
              <a:rPr lang="en-US" sz="2000" spc="-10" dirty="0">
                <a:solidFill>
                  <a:srgbClr val="FF0000"/>
                </a:solidFill>
                <a:cs typeface="Microsoft Sans Serif"/>
              </a:rPr>
              <a:t>Viable space K</a:t>
            </a:r>
            <a:r>
              <a:rPr lang="en-US" sz="2000" spc="-10" dirty="0">
                <a:solidFill>
                  <a:srgbClr val="7E7E7E"/>
                </a:solidFill>
                <a:cs typeface="Microsoft Sans Serif"/>
              </a:rPr>
              <a:t>: The space of the states in which the constraints (including the safety) are fulfilled</a:t>
            </a:r>
          </a:p>
          <a:p>
            <a:pPr marL="180340" indent="-167640">
              <a:lnSpc>
                <a:spcPct val="100000"/>
              </a:lnSpc>
              <a:spcBef>
                <a:spcPts val="200"/>
              </a:spcBef>
              <a:buClr>
                <a:srgbClr val="5EBEB8"/>
              </a:buClr>
              <a:buFont typeface="Arial"/>
              <a:buChar char="•"/>
              <a:tabLst>
                <a:tab pos="180340" algn="l"/>
              </a:tabLst>
            </a:pPr>
            <a:endParaRPr lang="en-US" sz="2000" spc="-10" dirty="0">
              <a:solidFill>
                <a:srgbClr val="7E7E7E"/>
              </a:solidFill>
              <a:cs typeface="Microsoft Sans Serif"/>
            </a:endParaRPr>
          </a:p>
          <a:p>
            <a:pPr marL="180340" indent="-167640">
              <a:lnSpc>
                <a:spcPct val="100000"/>
              </a:lnSpc>
              <a:spcBef>
                <a:spcPts val="200"/>
              </a:spcBef>
              <a:buClr>
                <a:srgbClr val="5EBEB8"/>
              </a:buClr>
              <a:buFont typeface="Arial"/>
              <a:buChar char="•"/>
              <a:tabLst>
                <a:tab pos="180340" algn="l"/>
              </a:tabLst>
            </a:pPr>
            <a:r>
              <a:rPr lang="en-US" sz="2000" spc="-10" dirty="0">
                <a:solidFill>
                  <a:srgbClr val="FF0000"/>
                </a:solidFill>
                <a:cs typeface="Microsoft Sans Serif"/>
              </a:rPr>
              <a:t>Viability Kernel</a:t>
            </a:r>
            <a:r>
              <a:rPr lang="en-US" sz="2000" spc="-10" dirty="0">
                <a:solidFill>
                  <a:srgbClr val="7E7E7E"/>
                </a:solidFill>
                <a:cs typeface="Microsoft Sans Serif"/>
              </a:rPr>
              <a:t>: The space of the states from which the system starts and remains while evolving within the viable space (</a:t>
            </a:r>
            <a:r>
              <a:rPr lang="en-US" sz="2000" spc="-10" dirty="0">
                <a:solidFill>
                  <a:srgbClr val="FF0000"/>
                </a:solidFill>
                <a:cs typeface="Microsoft Sans Serif"/>
              </a:rPr>
              <a:t>avoid dead ends</a:t>
            </a:r>
            <a:r>
              <a:rPr lang="en-US" sz="2000" spc="-10" dirty="0">
                <a:solidFill>
                  <a:srgbClr val="7E7E7E"/>
                </a:solidFill>
                <a:cs typeface="Microsoft Sans Serif"/>
              </a:rPr>
              <a:t>)</a:t>
            </a:r>
          </a:p>
          <a:p>
            <a:pPr marL="180340" indent="-167640">
              <a:lnSpc>
                <a:spcPct val="100000"/>
              </a:lnSpc>
              <a:spcBef>
                <a:spcPts val="200"/>
              </a:spcBef>
              <a:buClr>
                <a:srgbClr val="5EBEB8"/>
              </a:buClr>
              <a:buFont typeface="Arial"/>
              <a:buChar char="•"/>
              <a:tabLst>
                <a:tab pos="180340" algn="l"/>
              </a:tabLst>
            </a:pPr>
            <a:endParaRPr lang="en-US" sz="2000" spc="-10" dirty="0">
              <a:solidFill>
                <a:srgbClr val="7E7E7E"/>
              </a:solidFill>
              <a:cs typeface="Microsoft Sans Serif"/>
            </a:endParaRPr>
          </a:p>
          <a:p>
            <a:pPr marL="180340" indent="-167640">
              <a:lnSpc>
                <a:spcPct val="100000"/>
              </a:lnSpc>
              <a:spcBef>
                <a:spcPts val="200"/>
              </a:spcBef>
              <a:buClr>
                <a:srgbClr val="5EBEB8"/>
              </a:buClr>
              <a:buFont typeface="Arial"/>
              <a:buChar char="•"/>
              <a:tabLst>
                <a:tab pos="180340" algn="l"/>
              </a:tabLst>
            </a:pPr>
            <a:r>
              <a:rPr lang="en-US" sz="2000" spc="-10" dirty="0">
                <a:solidFill>
                  <a:srgbClr val="FF0000"/>
                </a:solidFill>
                <a:cs typeface="Microsoft Sans Serif"/>
              </a:rPr>
              <a:t>Non-viable space</a:t>
            </a:r>
            <a:r>
              <a:rPr lang="en-US" sz="2000" spc="-10" dirty="0">
                <a:solidFill>
                  <a:srgbClr val="7E7E7E"/>
                </a:solidFill>
                <a:cs typeface="Microsoft Sans Serif"/>
              </a:rPr>
              <a:t>: the space  of the possible states where one or multiple constraints are not satisfied</a:t>
            </a:r>
          </a:p>
        </p:txBody>
      </p:sp>
      <p:sp>
        <p:nvSpPr>
          <p:cNvPr id="11" name="TextBox 10">
            <a:extLst>
              <a:ext uri="{FF2B5EF4-FFF2-40B4-BE49-F238E27FC236}">
                <a16:creationId xmlns:a16="http://schemas.microsoft.com/office/drawing/2014/main" id="{1A14A56F-672D-0BC0-2E22-62DBE3370345}"/>
              </a:ext>
            </a:extLst>
          </p:cNvPr>
          <p:cNvSpPr txBox="1"/>
          <p:nvPr/>
        </p:nvSpPr>
        <p:spPr>
          <a:xfrm>
            <a:off x="6645826" y="5285712"/>
            <a:ext cx="5373811" cy="923330"/>
          </a:xfrm>
          <a:prstGeom prst="rect">
            <a:avLst/>
          </a:prstGeom>
          <a:noFill/>
          <a:ln>
            <a:solidFill>
              <a:schemeClr val="bg1"/>
            </a:solidFill>
          </a:ln>
        </p:spPr>
        <p:txBody>
          <a:bodyPr wrap="square">
            <a:spAutoFit/>
          </a:bodyPr>
          <a:lstStyle/>
          <a:p>
            <a:r>
              <a:rPr lang="en-US" spc="-10" dirty="0">
                <a:solidFill>
                  <a:srgbClr val="FF0000"/>
                </a:solidFill>
                <a:cs typeface="Microsoft Sans Serif"/>
              </a:rPr>
              <a:t>The closer is the state to the center of the kernel, the lowest is the probability to be propelled into a non-viable state given an unforeseen event</a:t>
            </a:r>
          </a:p>
        </p:txBody>
      </p:sp>
    </p:spTree>
    <p:extLst>
      <p:ext uri="{BB962C8B-B14F-4D97-AF65-F5344CB8AC3E}">
        <p14:creationId xmlns:p14="http://schemas.microsoft.com/office/powerpoint/2010/main" val="333596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95427E1-B3D4-FEBA-88C3-3DDB89DC202D}"/>
              </a:ext>
            </a:extLst>
          </p:cNvPr>
          <p:cNvGrpSpPr/>
          <p:nvPr/>
        </p:nvGrpSpPr>
        <p:grpSpPr>
          <a:xfrm>
            <a:off x="2667000" y="1790704"/>
            <a:ext cx="2133600" cy="2057391"/>
            <a:chOff x="2667000" y="1790704"/>
            <a:chExt cx="2133600" cy="2057391"/>
          </a:xfrm>
        </p:grpSpPr>
        <p:pic>
          <p:nvPicPr>
            <p:cNvPr id="8" name="Graphic 7" descr="Robot Hand with solid fill">
              <a:extLst>
                <a:ext uri="{FF2B5EF4-FFF2-40B4-BE49-F238E27FC236}">
                  <a16:creationId xmlns:a16="http://schemas.microsoft.com/office/drawing/2014/main" id="{A7E9C2CC-758C-1810-7350-D67750D877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76600" y="2362199"/>
              <a:ext cx="914400" cy="914400"/>
            </a:xfrm>
            <a:prstGeom prst="rect">
              <a:avLst/>
            </a:prstGeom>
          </p:spPr>
        </p:pic>
        <p:sp>
          <p:nvSpPr>
            <p:cNvPr id="14" name="Oval 13">
              <a:extLst>
                <a:ext uri="{FF2B5EF4-FFF2-40B4-BE49-F238E27FC236}">
                  <a16:creationId xmlns:a16="http://schemas.microsoft.com/office/drawing/2014/main" id="{3678FDF5-BF5E-D0B5-7614-9C57FF32EDEE}"/>
                </a:ext>
              </a:extLst>
            </p:cNvPr>
            <p:cNvSpPr/>
            <p:nvPr/>
          </p:nvSpPr>
          <p:spPr>
            <a:xfrm>
              <a:off x="2667000" y="1790704"/>
              <a:ext cx="2133600" cy="2057391"/>
            </a:xfrm>
            <a:prstGeom prst="ellipse">
              <a:avLst/>
            </a:prstGeom>
            <a:solidFill>
              <a:schemeClr val="bg1">
                <a:lumMod val="75000"/>
                <a:alpha val="49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473F7755-53F2-443D-9ADC-DE36969B8214}"/>
              </a:ext>
            </a:extLst>
          </p:cNvPr>
          <p:cNvSpPr>
            <a:spLocks noGrp="1"/>
          </p:cNvSpPr>
          <p:nvPr>
            <p:ph type="title"/>
          </p:nvPr>
        </p:nvSpPr>
        <p:spPr>
          <a:xfrm>
            <a:off x="663300" y="648958"/>
            <a:ext cx="11356337" cy="892552"/>
          </a:xfrm>
        </p:spPr>
        <p:txBody>
          <a:bodyPr/>
          <a:lstStyle/>
          <a:p>
            <a:r>
              <a:rPr lang="en-US" dirty="0"/>
              <a:t>Viability Theory for </a:t>
            </a:r>
            <a:r>
              <a:rPr lang="en-US" dirty="0" err="1"/>
              <a:t>ToC</a:t>
            </a:r>
            <a:r>
              <a:rPr lang="en-US" dirty="0"/>
              <a:t> </a:t>
            </a:r>
            <a:br>
              <a:rPr lang="en-US" spc="-5" dirty="0"/>
            </a:br>
            <a:r>
              <a:rPr lang="en-US" sz="2400" spc="-5" dirty="0"/>
              <a:t>Size of the viability kernel: </a:t>
            </a:r>
            <a:r>
              <a:rPr lang="en-US" sz="2400" spc="-5" dirty="0">
                <a:solidFill>
                  <a:srgbClr val="FF0000"/>
                </a:solidFill>
              </a:rPr>
              <a:t>communication rate</a:t>
            </a:r>
            <a:r>
              <a:rPr lang="en-US" sz="2400" spc="-5" dirty="0"/>
              <a:t>, </a:t>
            </a:r>
            <a:r>
              <a:rPr lang="en-US" sz="2400" spc="-5" dirty="0">
                <a:solidFill>
                  <a:srgbClr val="FF0000"/>
                </a:solidFill>
              </a:rPr>
              <a:t>environment and system capability</a:t>
            </a:r>
            <a:endParaRPr lang="en-US" dirty="0">
              <a:solidFill>
                <a:srgbClr val="FF0000"/>
              </a:solidFill>
            </a:endParaRPr>
          </a:p>
        </p:txBody>
      </p:sp>
      <p:sp>
        <p:nvSpPr>
          <p:cNvPr id="36" name="Slide Number Placeholder 1">
            <a:extLst>
              <a:ext uri="{FF2B5EF4-FFF2-40B4-BE49-F238E27FC236}">
                <a16:creationId xmlns:a16="http://schemas.microsoft.com/office/drawing/2014/main" id="{0B0F790D-FCE3-2508-5EA4-3C4D5761528C}"/>
              </a:ext>
            </a:extLst>
          </p:cNvPr>
          <p:cNvSpPr>
            <a:spLocks noGrp="1"/>
          </p:cNvSpPr>
          <p:nvPr>
            <p:ph type="sldNum" sz="quarter" idx="7"/>
          </p:nvPr>
        </p:nvSpPr>
        <p:spPr>
          <a:xfrm>
            <a:off x="8769593" y="6373755"/>
            <a:ext cx="2804160" cy="3429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36</a:t>
            </a:fld>
            <a:endParaRPr lang="en-US" dirty="0"/>
          </a:p>
        </p:txBody>
      </p:sp>
      <p:pic>
        <p:nvPicPr>
          <p:cNvPr id="4" name="Graphic 3" descr="Syncing cloud outline">
            <a:extLst>
              <a:ext uri="{FF2B5EF4-FFF2-40B4-BE49-F238E27FC236}">
                <a16:creationId xmlns:a16="http://schemas.microsoft.com/office/drawing/2014/main" id="{97C60918-E87F-5C20-619B-918C69A085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91330" y="1828800"/>
            <a:ext cx="1600200" cy="1600200"/>
          </a:xfrm>
          <a:prstGeom prst="rect">
            <a:avLst/>
          </a:prstGeom>
        </p:spPr>
      </p:pic>
      <p:cxnSp>
        <p:nvCxnSpPr>
          <p:cNvPr id="5" name="Straight Arrow Connector 4">
            <a:extLst>
              <a:ext uri="{FF2B5EF4-FFF2-40B4-BE49-F238E27FC236}">
                <a16:creationId xmlns:a16="http://schemas.microsoft.com/office/drawing/2014/main" id="{DDD70808-EFE8-D27D-4EFA-D420C6286873}"/>
              </a:ext>
            </a:extLst>
          </p:cNvPr>
          <p:cNvCxnSpPr>
            <a:cxnSpLocks/>
          </p:cNvCxnSpPr>
          <p:nvPr/>
        </p:nvCxnSpPr>
        <p:spPr>
          <a:xfrm>
            <a:off x="5029200" y="2819399"/>
            <a:ext cx="3108960" cy="0"/>
          </a:xfrm>
          <a:prstGeom prst="straightConnector1">
            <a:avLst/>
          </a:prstGeom>
          <a:ln w="381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C70ED9B-6054-A758-A890-90547FDBC6F8}"/>
              </a:ext>
            </a:extLst>
          </p:cNvPr>
          <p:cNvSpPr txBox="1"/>
          <p:nvPr/>
        </p:nvSpPr>
        <p:spPr>
          <a:xfrm>
            <a:off x="1148684" y="3773107"/>
            <a:ext cx="1662626" cy="369332"/>
          </a:xfrm>
          <a:prstGeom prst="rect">
            <a:avLst/>
          </a:prstGeom>
          <a:noFill/>
        </p:spPr>
        <p:txBody>
          <a:bodyPr wrap="square">
            <a:spAutoFit/>
          </a:bodyPr>
          <a:lstStyle/>
          <a:p>
            <a:r>
              <a:rPr lang="en-US" spc="-10" dirty="0">
                <a:cs typeface="Microsoft Sans Serif"/>
              </a:rPr>
              <a:t>Environment</a:t>
            </a:r>
            <a:endParaRPr lang="en-US" dirty="0"/>
          </a:p>
        </p:txBody>
      </p:sp>
      <p:sp>
        <p:nvSpPr>
          <p:cNvPr id="17" name="TextBox 16">
            <a:extLst>
              <a:ext uri="{FF2B5EF4-FFF2-40B4-BE49-F238E27FC236}">
                <a16:creationId xmlns:a16="http://schemas.microsoft.com/office/drawing/2014/main" id="{E0F9D1CF-7596-CAB1-3979-1F90B078D46C}"/>
              </a:ext>
            </a:extLst>
          </p:cNvPr>
          <p:cNvSpPr txBox="1"/>
          <p:nvPr/>
        </p:nvSpPr>
        <p:spPr>
          <a:xfrm>
            <a:off x="8093764" y="3340808"/>
            <a:ext cx="2949551" cy="1200329"/>
          </a:xfrm>
          <a:prstGeom prst="rect">
            <a:avLst/>
          </a:prstGeom>
          <a:noFill/>
        </p:spPr>
        <p:txBody>
          <a:bodyPr wrap="square">
            <a:spAutoFit/>
          </a:bodyPr>
          <a:lstStyle/>
          <a:p>
            <a:r>
              <a:rPr lang="en-US" spc="-10" dirty="0">
                <a:cs typeface="Microsoft Sans Serif"/>
              </a:rPr>
              <a:t>Control/assistance unit:</a:t>
            </a:r>
          </a:p>
          <a:p>
            <a:pPr marL="285750" indent="-285750">
              <a:buFontTx/>
              <a:buChar char="-"/>
            </a:pPr>
            <a:r>
              <a:rPr lang="en-US" spc="-10" dirty="0">
                <a:solidFill>
                  <a:srgbClr val="7E7E7E"/>
                </a:solidFill>
                <a:cs typeface="Microsoft Sans Serif"/>
              </a:rPr>
              <a:t>Trained model</a:t>
            </a:r>
          </a:p>
          <a:p>
            <a:pPr marL="285750" indent="-285750">
              <a:buFontTx/>
              <a:buChar char="-"/>
            </a:pPr>
            <a:r>
              <a:rPr lang="en-US" spc="-10" dirty="0">
                <a:solidFill>
                  <a:srgbClr val="7E7E7E"/>
                </a:solidFill>
                <a:cs typeface="Microsoft Sans Serif"/>
              </a:rPr>
              <a:t>“Chirurgical precision”</a:t>
            </a:r>
          </a:p>
          <a:p>
            <a:endParaRPr lang="en-US" dirty="0"/>
          </a:p>
        </p:txBody>
      </p:sp>
      <p:cxnSp>
        <p:nvCxnSpPr>
          <p:cNvPr id="18" name="Straight Arrow Connector 17">
            <a:extLst>
              <a:ext uri="{FF2B5EF4-FFF2-40B4-BE49-F238E27FC236}">
                <a16:creationId xmlns:a16="http://schemas.microsoft.com/office/drawing/2014/main" id="{0A06CE70-C2D4-D3D8-55BC-113A4FB65292}"/>
              </a:ext>
            </a:extLst>
          </p:cNvPr>
          <p:cNvCxnSpPr>
            <a:cxnSpLocks/>
          </p:cNvCxnSpPr>
          <p:nvPr/>
        </p:nvCxnSpPr>
        <p:spPr>
          <a:xfrm flipV="1">
            <a:off x="2133600" y="3124200"/>
            <a:ext cx="762000" cy="68580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D50165E-F993-5D1C-34F3-73DE6AF7D1E1}"/>
              </a:ext>
            </a:extLst>
          </p:cNvPr>
          <p:cNvCxnSpPr>
            <a:cxnSpLocks/>
          </p:cNvCxnSpPr>
          <p:nvPr/>
        </p:nvCxnSpPr>
        <p:spPr>
          <a:xfrm flipH="1" flipV="1">
            <a:off x="3810000" y="3124200"/>
            <a:ext cx="762000" cy="68580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84B81CA-7F60-06DE-CB6D-03C77C73029B}"/>
              </a:ext>
            </a:extLst>
          </p:cNvPr>
          <p:cNvSpPr txBox="1"/>
          <p:nvPr/>
        </p:nvSpPr>
        <p:spPr>
          <a:xfrm>
            <a:off x="4699115" y="3415114"/>
            <a:ext cx="3065440" cy="923330"/>
          </a:xfrm>
          <a:prstGeom prst="rect">
            <a:avLst/>
          </a:prstGeom>
          <a:noFill/>
        </p:spPr>
        <p:txBody>
          <a:bodyPr wrap="square">
            <a:spAutoFit/>
          </a:bodyPr>
          <a:lstStyle/>
          <a:p>
            <a:r>
              <a:rPr lang="en-US" spc="-10" dirty="0">
                <a:cs typeface="Microsoft Sans Serif"/>
              </a:rPr>
              <a:t>Actor:</a:t>
            </a:r>
          </a:p>
          <a:p>
            <a:r>
              <a:rPr lang="en-US" spc="-10" dirty="0">
                <a:solidFill>
                  <a:srgbClr val="7E7E7E"/>
                </a:solidFill>
                <a:cs typeface="Microsoft Sans Serif"/>
              </a:rPr>
              <a:t>Initially Less knowledgeable than the control unit</a:t>
            </a:r>
            <a:endParaRPr lang="en-US" dirty="0"/>
          </a:p>
        </p:txBody>
      </p:sp>
      <p:sp>
        <p:nvSpPr>
          <p:cNvPr id="24" name="TextBox 23">
            <a:extLst>
              <a:ext uri="{FF2B5EF4-FFF2-40B4-BE49-F238E27FC236}">
                <a16:creationId xmlns:a16="http://schemas.microsoft.com/office/drawing/2014/main" id="{FDBEE484-15EF-4AF8-992E-010566E0EC3B}"/>
              </a:ext>
            </a:extLst>
          </p:cNvPr>
          <p:cNvSpPr txBox="1"/>
          <p:nvPr/>
        </p:nvSpPr>
        <p:spPr>
          <a:xfrm>
            <a:off x="5198165" y="2308858"/>
            <a:ext cx="2895600" cy="369332"/>
          </a:xfrm>
          <a:prstGeom prst="rect">
            <a:avLst/>
          </a:prstGeom>
          <a:noFill/>
        </p:spPr>
        <p:txBody>
          <a:bodyPr wrap="square">
            <a:spAutoFit/>
          </a:bodyPr>
          <a:lstStyle/>
          <a:p>
            <a:r>
              <a:rPr lang="en-US" spc="-10" dirty="0">
                <a:solidFill>
                  <a:schemeClr val="tx2"/>
                </a:solidFill>
                <a:cs typeface="Microsoft Sans Serif"/>
              </a:rPr>
              <a:t>Communication channel</a:t>
            </a:r>
          </a:p>
        </p:txBody>
      </p:sp>
      <p:sp>
        <p:nvSpPr>
          <p:cNvPr id="25" name="TextBox 24">
            <a:extLst>
              <a:ext uri="{FF2B5EF4-FFF2-40B4-BE49-F238E27FC236}">
                <a16:creationId xmlns:a16="http://schemas.microsoft.com/office/drawing/2014/main" id="{4B9987DE-97D7-4FD5-431C-838C1CA23A41}"/>
              </a:ext>
            </a:extLst>
          </p:cNvPr>
          <p:cNvSpPr txBox="1"/>
          <p:nvPr/>
        </p:nvSpPr>
        <p:spPr>
          <a:xfrm>
            <a:off x="457200" y="4676214"/>
            <a:ext cx="10648036" cy="646331"/>
          </a:xfrm>
          <a:prstGeom prst="rect">
            <a:avLst/>
          </a:prstGeom>
          <a:noFill/>
        </p:spPr>
        <p:txBody>
          <a:bodyPr wrap="square">
            <a:spAutoFit/>
          </a:bodyPr>
          <a:lstStyle/>
          <a:p>
            <a:pPr algn="ctr"/>
            <a:r>
              <a:rPr lang="en-US" b="1" spc="-10" dirty="0">
                <a:solidFill>
                  <a:schemeClr val="tx2"/>
                </a:solidFill>
                <a:cs typeface="Microsoft Sans Serif"/>
              </a:rPr>
              <a:t>Viability kernel by analogy to the probability distribution</a:t>
            </a:r>
          </a:p>
          <a:p>
            <a:pPr algn="ctr"/>
            <a:r>
              <a:rPr lang="en-US" spc="-10" dirty="0">
                <a:solidFill>
                  <a:srgbClr val="FF0000"/>
                </a:solidFill>
                <a:cs typeface="Microsoft Sans Serif"/>
                <a:sym typeface="Wingdings" panose="05000000000000000000" pitchFamily="2" charset="2"/>
              </a:rPr>
              <a:t>Case 1: high communication rate                                                 Case 2: low communication rate</a:t>
            </a:r>
            <a:endParaRPr lang="en-US" dirty="0">
              <a:solidFill>
                <a:srgbClr val="FF0000"/>
              </a:solidFill>
            </a:endParaRPr>
          </a:p>
        </p:txBody>
      </p:sp>
      <p:grpSp>
        <p:nvGrpSpPr>
          <p:cNvPr id="31" name="Group 30">
            <a:extLst>
              <a:ext uri="{FF2B5EF4-FFF2-40B4-BE49-F238E27FC236}">
                <a16:creationId xmlns:a16="http://schemas.microsoft.com/office/drawing/2014/main" id="{130A9C38-1D16-DC53-8DB4-14C9C18B500D}"/>
              </a:ext>
            </a:extLst>
          </p:cNvPr>
          <p:cNvGrpSpPr/>
          <p:nvPr/>
        </p:nvGrpSpPr>
        <p:grpSpPr>
          <a:xfrm>
            <a:off x="1066800" y="5346940"/>
            <a:ext cx="1752600" cy="1090400"/>
            <a:chOff x="1790700" y="5767816"/>
            <a:chExt cx="1752600" cy="1090400"/>
          </a:xfrm>
        </p:grpSpPr>
        <p:sp>
          <p:nvSpPr>
            <p:cNvPr id="27" name="Oval 26">
              <a:extLst>
                <a:ext uri="{FF2B5EF4-FFF2-40B4-BE49-F238E27FC236}">
                  <a16:creationId xmlns:a16="http://schemas.microsoft.com/office/drawing/2014/main" id="{2FCF7F05-FB1D-ED25-9008-7DA387B3D1FD}"/>
                </a:ext>
              </a:extLst>
            </p:cNvPr>
            <p:cNvSpPr>
              <a:spLocks noChangeAspect="1"/>
            </p:cNvSpPr>
            <p:nvPr/>
          </p:nvSpPr>
          <p:spPr>
            <a:xfrm>
              <a:off x="1790700" y="5767816"/>
              <a:ext cx="1752600" cy="1090400"/>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FFD3A69-6A29-A8FE-5C2C-B9A91D985CB9}"/>
                </a:ext>
              </a:extLst>
            </p:cNvPr>
            <p:cNvSpPr/>
            <p:nvPr/>
          </p:nvSpPr>
          <p:spPr>
            <a:xfrm>
              <a:off x="1984496" y="5888388"/>
              <a:ext cx="1365008" cy="849255"/>
            </a:xfrm>
            <a:prstGeom prst="ellipse">
              <a:avLst/>
            </a:prstGeom>
            <a:solidFill>
              <a:srgbClr val="00FF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19B9D5F4-31C6-0D25-BFC7-79D3BD75765B}"/>
              </a:ext>
            </a:extLst>
          </p:cNvPr>
          <p:cNvGrpSpPr/>
          <p:nvPr/>
        </p:nvGrpSpPr>
        <p:grpSpPr>
          <a:xfrm>
            <a:off x="7266883" y="5346940"/>
            <a:ext cx="1752600" cy="1090400"/>
            <a:chOff x="8382001" y="5627922"/>
            <a:chExt cx="1752600" cy="1090400"/>
          </a:xfrm>
        </p:grpSpPr>
        <p:sp>
          <p:nvSpPr>
            <p:cNvPr id="28" name="Oval 27">
              <a:extLst>
                <a:ext uri="{FF2B5EF4-FFF2-40B4-BE49-F238E27FC236}">
                  <a16:creationId xmlns:a16="http://schemas.microsoft.com/office/drawing/2014/main" id="{FD9E8B4A-86F3-A2B0-F15D-6A5ABB511024}"/>
                </a:ext>
              </a:extLst>
            </p:cNvPr>
            <p:cNvSpPr>
              <a:spLocks noChangeAspect="1"/>
            </p:cNvSpPr>
            <p:nvPr/>
          </p:nvSpPr>
          <p:spPr>
            <a:xfrm>
              <a:off x="8382001" y="5627922"/>
              <a:ext cx="1752600" cy="1090400"/>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698E62F-B2F8-37E9-77E0-9F4137C0D6D6}"/>
                </a:ext>
              </a:extLst>
            </p:cNvPr>
            <p:cNvSpPr/>
            <p:nvPr/>
          </p:nvSpPr>
          <p:spPr>
            <a:xfrm>
              <a:off x="8884821" y="5945474"/>
              <a:ext cx="746959" cy="433316"/>
            </a:xfrm>
            <a:prstGeom prst="ellipse">
              <a:avLst/>
            </a:prstGeom>
            <a:solidFill>
              <a:srgbClr val="00FF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Freeform: Shape 29">
            <a:extLst>
              <a:ext uri="{FF2B5EF4-FFF2-40B4-BE49-F238E27FC236}">
                <a16:creationId xmlns:a16="http://schemas.microsoft.com/office/drawing/2014/main" id="{98554B3D-B4BE-26ED-DFBD-CF5BDC617B19}"/>
              </a:ext>
            </a:extLst>
          </p:cNvPr>
          <p:cNvSpPr/>
          <p:nvPr/>
        </p:nvSpPr>
        <p:spPr>
          <a:xfrm>
            <a:off x="3515811" y="5467512"/>
            <a:ext cx="537470" cy="694944"/>
          </a:xfrm>
          <a:custGeom>
            <a:avLst/>
            <a:gdLst>
              <a:gd name="connsiteX0" fmla="*/ 0 w 1950720"/>
              <a:gd name="connsiteY0" fmla="*/ 708258 h 723247"/>
              <a:gd name="connsiteX1" fmla="*/ 304800 w 1950720"/>
              <a:gd name="connsiteY1" fmla="*/ 598530 h 723247"/>
              <a:gd name="connsiteX2" fmla="*/ 853440 w 1950720"/>
              <a:gd name="connsiteY2" fmla="*/ 74274 h 723247"/>
              <a:gd name="connsiteX3" fmla="*/ 1146048 w 1950720"/>
              <a:gd name="connsiteY3" fmla="*/ 62082 h 723247"/>
              <a:gd name="connsiteX4" fmla="*/ 1731264 w 1950720"/>
              <a:gd name="connsiteY4" fmla="*/ 622914 h 723247"/>
              <a:gd name="connsiteX5" fmla="*/ 1950720 w 1950720"/>
              <a:gd name="connsiteY5" fmla="*/ 720450 h 72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0720" h="723247">
                <a:moveTo>
                  <a:pt x="0" y="708258"/>
                </a:moveTo>
                <a:cubicBezTo>
                  <a:pt x="81280" y="706226"/>
                  <a:pt x="162560" y="704194"/>
                  <a:pt x="304800" y="598530"/>
                </a:cubicBezTo>
                <a:cubicBezTo>
                  <a:pt x="447040" y="492866"/>
                  <a:pt x="713232" y="163682"/>
                  <a:pt x="853440" y="74274"/>
                </a:cubicBezTo>
                <a:cubicBezTo>
                  <a:pt x="993648" y="-15134"/>
                  <a:pt x="999744" y="-29358"/>
                  <a:pt x="1146048" y="62082"/>
                </a:cubicBezTo>
                <a:cubicBezTo>
                  <a:pt x="1292352" y="153522"/>
                  <a:pt x="1597152" y="513186"/>
                  <a:pt x="1731264" y="622914"/>
                </a:cubicBezTo>
                <a:cubicBezTo>
                  <a:pt x="1865376" y="732642"/>
                  <a:pt x="1908048" y="726546"/>
                  <a:pt x="1950720" y="72045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33" name="Freeform: Shape 32">
            <a:extLst>
              <a:ext uri="{FF2B5EF4-FFF2-40B4-BE49-F238E27FC236}">
                <a16:creationId xmlns:a16="http://schemas.microsoft.com/office/drawing/2014/main" id="{C37DE75A-EC00-6DEF-0A9B-0C9A18B6023B}"/>
              </a:ext>
            </a:extLst>
          </p:cNvPr>
          <p:cNvSpPr/>
          <p:nvPr/>
        </p:nvSpPr>
        <p:spPr>
          <a:xfrm>
            <a:off x="9305386" y="5378871"/>
            <a:ext cx="1711204" cy="694944"/>
          </a:xfrm>
          <a:custGeom>
            <a:avLst/>
            <a:gdLst>
              <a:gd name="connsiteX0" fmla="*/ 0 w 1950720"/>
              <a:gd name="connsiteY0" fmla="*/ 708258 h 723247"/>
              <a:gd name="connsiteX1" fmla="*/ 304800 w 1950720"/>
              <a:gd name="connsiteY1" fmla="*/ 598530 h 723247"/>
              <a:gd name="connsiteX2" fmla="*/ 853440 w 1950720"/>
              <a:gd name="connsiteY2" fmla="*/ 74274 h 723247"/>
              <a:gd name="connsiteX3" fmla="*/ 1146048 w 1950720"/>
              <a:gd name="connsiteY3" fmla="*/ 62082 h 723247"/>
              <a:gd name="connsiteX4" fmla="*/ 1731264 w 1950720"/>
              <a:gd name="connsiteY4" fmla="*/ 622914 h 723247"/>
              <a:gd name="connsiteX5" fmla="*/ 1950720 w 1950720"/>
              <a:gd name="connsiteY5" fmla="*/ 720450 h 72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0720" h="723247">
                <a:moveTo>
                  <a:pt x="0" y="708258"/>
                </a:moveTo>
                <a:cubicBezTo>
                  <a:pt x="81280" y="706226"/>
                  <a:pt x="162560" y="704194"/>
                  <a:pt x="304800" y="598530"/>
                </a:cubicBezTo>
                <a:cubicBezTo>
                  <a:pt x="447040" y="492866"/>
                  <a:pt x="713232" y="163682"/>
                  <a:pt x="853440" y="74274"/>
                </a:cubicBezTo>
                <a:cubicBezTo>
                  <a:pt x="993648" y="-15134"/>
                  <a:pt x="999744" y="-29358"/>
                  <a:pt x="1146048" y="62082"/>
                </a:cubicBezTo>
                <a:cubicBezTo>
                  <a:pt x="1292352" y="153522"/>
                  <a:pt x="1597152" y="513186"/>
                  <a:pt x="1731264" y="622914"/>
                </a:cubicBezTo>
                <a:cubicBezTo>
                  <a:pt x="1865376" y="732642"/>
                  <a:pt x="1908048" y="726546"/>
                  <a:pt x="1950720" y="72045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EA5A01B-D8A9-0D0E-B434-B0FFA92C8EA4}"/>
                  </a:ext>
                </a:extLst>
              </p:cNvPr>
              <p:cNvSpPr txBox="1"/>
              <p:nvPr/>
            </p:nvSpPr>
            <p:spPr>
              <a:xfrm>
                <a:off x="2769539" y="6209237"/>
                <a:ext cx="225634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b="0" i="1" spc="-10" smtClean="0">
                              <a:latin typeface="Cambria Math" panose="02040503050406030204" pitchFamily="18" charset="0"/>
                              <a:cs typeface="Microsoft Sans Serif"/>
                            </a:rPr>
                          </m:ctrlPr>
                        </m:funcPr>
                        <m:fName>
                          <m:r>
                            <m:rPr>
                              <m:sty m:val="p"/>
                            </m:rPr>
                            <a:rPr lang="en-US" b="0" i="0" spc="-10" smtClean="0">
                              <a:latin typeface="Cambria Math" panose="02040503050406030204" pitchFamily="18" charset="0"/>
                              <a:cs typeface="Microsoft Sans Serif"/>
                            </a:rPr>
                            <m:t>Pr</m:t>
                          </m:r>
                        </m:fName>
                        <m:e>
                          <m:d>
                            <m:dPr>
                              <m:ctrlPr>
                                <a:rPr lang="en-US" b="0" i="1" spc="-10" smtClean="0">
                                  <a:latin typeface="Cambria Math" panose="02040503050406030204" pitchFamily="18" charset="0"/>
                                  <a:cs typeface="Microsoft Sans Serif"/>
                                </a:rPr>
                              </m:ctrlPr>
                            </m:dPr>
                            <m:e>
                              <m:r>
                                <a:rPr lang="en-US" b="0" i="1" spc="-10" smtClean="0">
                                  <a:latin typeface="Cambria Math" panose="02040503050406030204" pitchFamily="18" charset="0"/>
                                  <a:cs typeface="Microsoft Sans Serif"/>
                                </a:rPr>
                                <m:t>𝑠</m:t>
                              </m:r>
                              <m:r>
                                <a:rPr lang="en-US" b="0" i="1" spc="-10" smtClean="0">
                                  <a:latin typeface="Cambria Math" panose="02040503050406030204" pitchFamily="18" charset="0"/>
                                  <a:cs typeface="Microsoft Sans Serif"/>
                                </a:rPr>
                                <m:t>→</m:t>
                              </m:r>
                              <m:sSup>
                                <m:sSupPr>
                                  <m:ctrlPr>
                                    <a:rPr lang="en-US" b="0" i="1" spc="-10" smtClean="0">
                                      <a:latin typeface="Cambria Math" panose="02040503050406030204" pitchFamily="18" charset="0"/>
                                      <a:cs typeface="Microsoft Sans Serif"/>
                                    </a:rPr>
                                  </m:ctrlPr>
                                </m:sSupPr>
                                <m:e>
                                  <m:r>
                                    <a:rPr lang="en-US" b="0" i="1" spc="-10" smtClean="0">
                                      <a:latin typeface="Cambria Math" panose="02040503050406030204" pitchFamily="18" charset="0"/>
                                      <a:cs typeface="Microsoft Sans Serif"/>
                                    </a:rPr>
                                    <m:t>𝑠</m:t>
                                  </m:r>
                                </m:e>
                                <m:sup>
                                  <m:r>
                                    <a:rPr lang="en-US" b="0" i="1" spc="-10" smtClean="0">
                                      <a:latin typeface="Cambria Math" panose="02040503050406030204" pitchFamily="18" charset="0"/>
                                      <a:cs typeface="Microsoft Sans Serif"/>
                                    </a:rPr>
                                    <m:t>′</m:t>
                                  </m:r>
                                </m:sup>
                              </m:sSup>
                            </m:e>
                          </m:d>
                        </m:e>
                      </m:func>
                      <m:r>
                        <a:rPr lang="en-US" b="0" i="1" spc="-10" smtClean="0">
                          <a:latin typeface="Cambria Math" panose="02040503050406030204" pitchFamily="18" charset="0"/>
                          <a:cs typeface="Microsoft Sans Serif"/>
                        </a:rPr>
                        <m:t>∈</m:t>
                      </m:r>
                      <m:acc>
                        <m:accPr>
                          <m:chr m:val="̅"/>
                          <m:ctrlPr>
                            <a:rPr lang="en-US" b="0" i="1" spc="-10" smtClean="0">
                              <a:latin typeface="Cambria Math" panose="02040503050406030204" pitchFamily="18" charset="0"/>
                              <a:cs typeface="Microsoft Sans Serif"/>
                            </a:rPr>
                          </m:ctrlPr>
                        </m:accPr>
                        <m:e>
                          <m:sSub>
                            <m:sSubPr>
                              <m:ctrlPr>
                                <a:rPr lang="en-US" b="0" i="1" spc="-10" smtClean="0">
                                  <a:latin typeface="Cambria Math" panose="02040503050406030204" pitchFamily="18" charset="0"/>
                                  <a:cs typeface="Microsoft Sans Serif"/>
                                </a:rPr>
                              </m:ctrlPr>
                            </m:sSubPr>
                            <m:e>
                              <m:r>
                                <a:rPr lang="en-US" b="0" i="1" spc="-10" smtClean="0">
                                  <a:latin typeface="Cambria Math" panose="02040503050406030204" pitchFamily="18" charset="0"/>
                                  <a:cs typeface="Microsoft Sans Serif"/>
                                </a:rPr>
                                <m:t>𝐾</m:t>
                              </m:r>
                            </m:e>
                            <m:sub>
                              <m:r>
                                <a:rPr lang="en-US" b="0" i="1" spc="-10" smtClean="0">
                                  <a:latin typeface="Cambria Math" panose="02040503050406030204" pitchFamily="18" charset="0"/>
                                  <a:cs typeface="Microsoft Sans Serif"/>
                                </a:rPr>
                                <m:t>𝑣𝑖𝑎𝑏</m:t>
                              </m:r>
                            </m:sub>
                          </m:sSub>
                        </m:e>
                      </m:acc>
                    </m:oMath>
                  </m:oMathPara>
                </a14:m>
                <a:endParaRPr lang="en-US" spc="-10" dirty="0">
                  <a:cs typeface="Microsoft Sans Serif"/>
                </a:endParaRPr>
              </a:p>
            </p:txBody>
          </p:sp>
        </mc:Choice>
        <mc:Fallback xmlns="">
          <p:sp>
            <p:nvSpPr>
              <p:cNvPr id="35" name="TextBox 34">
                <a:extLst>
                  <a:ext uri="{FF2B5EF4-FFF2-40B4-BE49-F238E27FC236}">
                    <a16:creationId xmlns:a16="http://schemas.microsoft.com/office/drawing/2014/main" id="{EEA5A01B-D8A9-0D0E-B434-B0FFA92C8EA4}"/>
                  </a:ext>
                </a:extLst>
              </p:cNvPr>
              <p:cNvSpPr txBox="1">
                <a:spLocks noRot="1" noChangeAspect="1" noMove="1" noResize="1" noEditPoints="1" noAdjustHandles="1" noChangeArrowheads="1" noChangeShapeType="1" noTextEdit="1"/>
              </p:cNvSpPr>
              <p:nvPr/>
            </p:nvSpPr>
            <p:spPr>
              <a:xfrm>
                <a:off x="2769539" y="6209237"/>
                <a:ext cx="2256348" cy="369332"/>
              </a:xfrm>
              <a:prstGeom prst="rect">
                <a:avLst/>
              </a:prstGeom>
              <a:blipFill>
                <a:blip r:embed="rId7"/>
                <a:stretch>
                  <a:fillRect b="-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9B48163F-BE20-F728-3804-FE555F1DDEA8}"/>
                  </a:ext>
                </a:extLst>
              </p:cNvPr>
              <p:cNvSpPr txBox="1"/>
              <p:nvPr/>
            </p:nvSpPr>
            <p:spPr>
              <a:xfrm>
                <a:off x="9004131" y="6132101"/>
                <a:ext cx="225634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b="0" i="1" spc="-10" smtClean="0">
                              <a:latin typeface="Cambria Math" panose="02040503050406030204" pitchFamily="18" charset="0"/>
                              <a:cs typeface="Microsoft Sans Serif"/>
                            </a:rPr>
                          </m:ctrlPr>
                        </m:funcPr>
                        <m:fName>
                          <m:r>
                            <m:rPr>
                              <m:sty m:val="p"/>
                            </m:rPr>
                            <a:rPr lang="en-US" b="0" i="0" spc="-10" smtClean="0">
                              <a:latin typeface="Cambria Math" panose="02040503050406030204" pitchFamily="18" charset="0"/>
                              <a:cs typeface="Microsoft Sans Serif"/>
                            </a:rPr>
                            <m:t>Pr</m:t>
                          </m:r>
                        </m:fName>
                        <m:e>
                          <m:d>
                            <m:dPr>
                              <m:ctrlPr>
                                <a:rPr lang="en-US" b="0" i="1" spc="-10" smtClean="0">
                                  <a:latin typeface="Cambria Math" panose="02040503050406030204" pitchFamily="18" charset="0"/>
                                  <a:cs typeface="Microsoft Sans Serif"/>
                                </a:rPr>
                              </m:ctrlPr>
                            </m:dPr>
                            <m:e>
                              <m:r>
                                <a:rPr lang="en-US" b="0" i="1" spc="-10" smtClean="0">
                                  <a:latin typeface="Cambria Math" panose="02040503050406030204" pitchFamily="18" charset="0"/>
                                  <a:cs typeface="Microsoft Sans Serif"/>
                                </a:rPr>
                                <m:t>𝑠</m:t>
                              </m:r>
                              <m:r>
                                <a:rPr lang="en-US" b="0" i="1" spc="-10" smtClean="0">
                                  <a:latin typeface="Cambria Math" panose="02040503050406030204" pitchFamily="18" charset="0"/>
                                  <a:cs typeface="Microsoft Sans Serif"/>
                                </a:rPr>
                                <m:t>→</m:t>
                              </m:r>
                              <m:sSup>
                                <m:sSupPr>
                                  <m:ctrlPr>
                                    <a:rPr lang="en-US" b="0" i="1" spc="-10" smtClean="0">
                                      <a:latin typeface="Cambria Math" panose="02040503050406030204" pitchFamily="18" charset="0"/>
                                      <a:cs typeface="Microsoft Sans Serif"/>
                                    </a:rPr>
                                  </m:ctrlPr>
                                </m:sSupPr>
                                <m:e>
                                  <m:r>
                                    <a:rPr lang="en-US" b="0" i="1" spc="-10" smtClean="0">
                                      <a:latin typeface="Cambria Math" panose="02040503050406030204" pitchFamily="18" charset="0"/>
                                      <a:cs typeface="Microsoft Sans Serif"/>
                                    </a:rPr>
                                    <m:t>𝑠</m:t>
                                  </m:r>
                                </m:e>
                                <m:sup>
                                  <m:r>
                                    <a:rPr lang="en-US" b="0" i="1" spc="-10" smtClean="0">
                                      <a:latin typeface="Cambria Math" panose="02040503050406030204" pitchFamily="18" charset="0"/>
                                      <a:cs typeface="Microsoft Sans Serif"/>
                                    </a:rPr>
                                    <m:t>′</m:t>
                                  </m:r>
                                </m:sup>
                              </m:sSup>
                            </m:e>
                          </m:d>
                        </m:e>
                      </m:func>
                      <m:r>
                        <a:rPr lang="en-US" b="0" i="1" spc="-10" smtClean="0">
                          <a:latin typeface="Cambria Math" panose="02040503050406030204" pitchFamily="18" charset="0"/>
                          <a:cs typeface="Microsoft Sans Serif"/>
                        </a:rPr>
                        <m:t>∈</m:t>
                      </m:r>
                      <m:acc>
                        <m:accPr>
                          <m:chr m:val="̅"/>
                          <m:ctrlPr>
                            <a:rPr lang="en-US" b="0" i="1" spc="-10" smtClean="0">
                              <a:latin typeface="Cambria Math" panose="02040503050406030204" pitchFamily="18" charset="0"/>
                              <a:cs typeface="Microsoft Sans Serif"/>
                            </a:rPr>
                          </m:ctrlPr>
                        </m:accPr>
                        <m:e>
                          <m:sSub>
                            <m:sSubPr>
                              <m:ctrlPr>
                                <a:rPr lang="en-US" b="0" i="1" spc="-10" smtClean="0">
                                  <a:latin typeface="Cambria Math" panose="02040503050406030204" pitchFamily="18" charset="0"/>
                                  <a:cs typeface="Microsoft Sans Serif"/>
                                </a:rPr>
                              </m:ctrlPr>
                            </m:sSubPr>
                            <m:e>
                              <m:r>
                                <a:rPr lang="en-US" b="0" i="1" spc="-10" smtClean="0">
                                  <a:latin typeface="Cambria Math" panose="02040503050406030204" pitchFamily="18" charset="0"/>
                                  <a:cs typeface="Microsoft Sans Serif"/>
                                </a:rPr>
                                <m:t>𝐾</m:t>
                              </m:r>
                            </m:e>
                            <m:sub>
                              <m:r>
                                <a:rPr lang="en-US" b="0" i="1" spc="-10" smtClean="0">
                                  <a:latin typeface="Cambria Math" panose="02040503050406030204" pitchFamily="18" charset="0"/>
                                  <a:cs typeface="Microsoft Sans Serif"/>
                                </a:rPr>
                                <m:t>𝑣𝑖𝑎𝑏</m:t>
                              </m:r>
                            </m:sub>
                          </m:sSub>
                        </m:e>
                      </m:acc>
                    </m:oMath>
                  </m:oMathPara>
                </a14:m>
                <a:endParaRPr lang="en-US" spc="-10" dirty="0">
                  <a:cs typeface="Microsoft Sans Serif"/>
                </a:endParaRPr>
              </a:p>
            </p:txBody>
          </p:sp>
        </mc:Choice>
        <mc:Fallback xmlns="">
          <p:sp>
            <p:nvSpPr>
              <p:cNvPr id="37" name="TextBox 36">
                <a:extLst>
                  <a:ext uri="{FF2B5EF4-FFF2-40B4-BE49-F238E27FC236}">
                    <a16:creationId xmlns:a16="http://schemas.microsoft.com/office/drawing/2014/main" id="{9B48163F-BE20-F728-3804-FE555F1DDEA8}"/>
                  </a:ext>
                </a:extLst>
              </p:cNvPr>
              <p:cNvSpPr txBox="1">
                <a:spLocks noRot="1" noChangeAspect="1" noMove="1" noResize="1" noEditPoints="1" noAdjustHandles="1" noChangeArrowheads="1" noChangeShapeType="1" noTextEdit="1"/>
              </p:cNvSpPr>
              <p:nvPr/>
            </p:nvSpPr>
            <p:spPr>
              <a:xfrm>
                <a:off x="9004131" y="6132101"/>
                <a:ext cx="2256348" cy="369332"/>
              </a:xfrm>
              <a:prstGeom prst="rect">
                <a:avLst/>
              </a:prstGeom>
              <a:blipFill>
                <a:blip r:embed="rId8"/>
                <a:stretch>
                  <a:fillRect b="-3279"/>
                </a:stretch>
              </a:blipFill>
            </p:spPr>
            <p:txBody>
              <a:bodyPr/>
              <a:lstStyle/>
              <a:p>
                <a:r>
                  <a:rPr lang="en-US">
                    <a:noFill/>
                  </a:rPr>
                  <a:t> </a:t>
                </a:r>
              </a:p>
            </p:txBody>
          </p:sp>
        </mc:Fallback>
      </mc:AlternateContent>
    </p:spTree>
    <p:extLst>
      <p:ext uri="{BB962C8B-B14F-4D97-AF65-F5344CB8AC3E}">
        <p14:creationId xmlns:p14="http://schemas.microsoft.com/office/powerpoint/2010/main" val="170797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animBg="1"/>
      <p:bldP spid="33" grpId="0" animBg="1"/>
      <p:bldP spid="35" grpId="0"/>
      <p:bldP spid="3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F7755-53F2-443D-9ADC-DE36969B8214}"/>
              </a:ext>
            </a:extLst>
          </p:cNvPr>
          <p:cNvSpPr>
            <a:spLocks noGrp="1"/>
          </p:cNvSpPr>
          <p:nvPr>
            <p:ph type="title"/>
          </p:nvPr>
        </p:nvSpPr>
        <p:spPr>
          <a:xfrm>
            <a:off x="608209" y="520944"/>
            <a:ext cx="11356337" cy="861774"/>
          </a:xfrm>
        </p:spPr>
        <p:txBody>
          <a:bodyPr/>
          <a:lstStyle/>
          <a:p>
            <a:r>
              <a:rPr lang="en-US" dirty="0"/>
              <a:t>Viability Theory for </a:t>
            </a:r>
            <a:r>
              <a:rPr lang="en-US" dirty="0" err="1"/>
              <a:t>ToC</a:t>
            </a:r>
            <a:r>
              <a:rPr lang="en-US" dirty="0"/>
              <a:t> </a:t>
            </a:r>
            <a:br>
              <a:rPr lang="en-US" sz="2400" spc="-5" dirty="0"/>
            </a:br>
            <a:r>
              <a:rPr lang="en-US" sz="2000" spc="-5" dirty="0"/>
              <a:t>Transfer Entropy : </a:t>
            </a:r>
            <a:r>
              <a:rPr lang="en-US" sz="2000" spc="-5" dirty="0">
                <a:solidFill>
                  <a:srgbClr val="FF0000"/>
                </a:solidFill>
              </a:rPr>
              <a:t>knowledge transfer</a:t>
            </a:r>
            <a:endParaRPr lang="en-US" sz="2400" dirty="0">
              <a:solidFill>
                <a:srgbClr val="454545"/>
              </a:solidFill>
            </a:endParaRPr>
          </a:p>
        </p:txBody>
      </p:sp>
      <p:sp>
        <p:nvSpPr>
          <p:cNvPr id="33" name="Slide Number Placeholder 1">
            <a:extLst>
              <a:ext uri="{FF2B5EF4-FFF2-40B4-BE49-F238E27FC236}">
                <a16:creationId xmlns:a16="http://schemas.microsoft.com/office/drawing/2014/main" id="{0990D789-9279-4893-BDEA-E8039D7CDF40}"/>
              </a:ext>
            </a:extLst>
          </p:cNvPr>
          <p:cNvSpPr>
            <a:spLocks noGrp="1"/>
          </p:cNvSpPr>
          <p:nvPr>
            <p:ph type="sldNum" sz="quarter" idx="7"/>
          </p:nvPr>
        </p:nvSpPr>
        <p:spPr>
          <a:xfrm>
            <a:off x="8778240" y="6377940"/>
            <a:ext cx="2804160" cy="3429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37</a:t>
            </a:fld>
            <a:endParaRPr lang="en-US" dirty="0"/>
          </a:p>
        </p:txBody>
      </p:sp>
      <p:sp>
        <p:nvSpPr>
          <p:cNvPr id="243" name="object 58">
            <a:extLst>
              <a:ext uri="{FF2B5EF4-FFF2-40B4-BE49-F238E27FC236}">
                <a16:creationId xmlns:a16="http://schemas.microsoft.com/office/drawing/2014/main" id="{59A34272-6D11-3C57-A6C0-1F1130CA8FC8}"/>
              </a:ext>
            </a:extLst>
          </p:cNvPr>
          <p:cNvSpPr txBox="1"/>
          <p:nvPr/>
        </p:nvSpPr>
        <p:spPr>
          <a:xfrm>
            <a:off x="5105400" y="1416490"/>
            <a:ext cx="6324600" cy="3497111"/>
          </a:xfrm>
          <a:prstGeom prst="rect">
            <a:avLst/>
          </a:prstGeom>
        </p:spPr>
        <p:txBody>
          <a:bodyPr vert="horz" wrap="square" lIns="0" tIns="26670" rIns="0" bIns="0" rtlCol="0">
            <a:spAutoFit/>
          </a:bodyPr>
          <a:lstStyle/>
          <a:p>
            <a:pPr marL="55244" marR="5080" indent="-43180" algn="ctr">
              <a:lnSpc>
                <a:spcPts val="2110"/>
              </a:lnSpc>
              <a:spcBef>
                <a:spcPts val="210"/>
              </a:spcBef>
            </a:pPr>
            <a:r>
              <a:rPr lang="en-US" dirty="0">
                <a:latin typeface="Microsoft Sans Serif"/>
                <a:cs typeface="Microsoft Sans Serif"/>
              </a:rPr>
              <a:t>Core idea</a:t>
            </a:r>
          </a:p>
          <a:p>
            <a:pPr marL="180340" indent="-167640">
              <a:lnSpc>
                <a:spcPct val="100000"/>
              </a:lnSpc>
              <a:spcBef>
                <a:spcPts val="200"/>
              </a:spcBef>
              <a:buClr>
                <a:srgbClr val="5EBEB8"/>
              </a:buClr>
              <a:buFont typeface="Arial"/>
              <a:buChar char="•"/>
              <a:tabLst>
                <a:tab pos="180340" algn="l"/>
              </a:tabLst>
            </a:pPr>
            <a:r>
              <a:rPr lang="en-US" spc="-10" dirty="0">
                <a:solidFill>
                  <a:srgbClr val="7E7E7E"/>
                </a:solidFill>
                <a:cs typeface="Microsoft Sans Serif"/>
              </a:rPr>
              <a:t>The capacity of the actor to learn from the decisions of the control unit and vice versa are often overlooked to reduce the communication rate</a:t>
            </a:r>
          </a:p>
          <a:p>
            <a:pPr marL="180340" indent="-167640">
              <a:lnSpc>
                <a:spcPct val="100000"/>
              </a:lnSpc>
              <a:spcBef>
                <a:spcPts val="200"/>
              </a:spcBef>
              <a:buClr>
                <a:srgbClr val="5EBEB8"/>
              </a:buClr>
              <a:buFont typeface="Arial"/>
              <a:buChar char="•"/>
              <a:tabLst>
                <a:tab pos="180340" algn="l"/>
              </a:tabLst>
            </a:pPr>
            <a:endParaRPr lang="en-US" spc="-10" dirty="0">
              <a:solidFill>
                <a:srgbClr val="7E7E7E"/>
              </a:solidFill>
              <a:cs typeface="Microsoft Sans Serif"/>
            </a:endParaRPr>
          </a:p>
          <a:p>
            <a:pPr marL="180340" indent="-167640">
              <a:lnSpc>
                <a:spcPct val="100000"/>
              </a:lnSpc>
              <a:spcBef>
                <a:spcPts val="200"/>
              </a:spcBef>
              <a:buClr>
                <a:srgbClr val="5EBEB8"/>
              </a:buClr>
              <a:buFont typeface="Arial"/>
              <a:buChar char="•"/>
              <a:tabLst>
                <a:tab pos="180340" algn="l"/>
              </a:tabLst>
            </a:pPr>
            <a:r>
              <a:rPr lang="en-US" spc="-10" dirty="0">
                <a:solidFill>
                  <a:srgbClr val="7E7E7E"/>
                </a:solidFill>
                <a:cs typeface="Microsoft Sans Serif"/>
              </a:rPr>
              <a:t>Transfer Entropy: quantifies the flow of information between two random processes by analyzing causality</a:t>
            </a:r>
          </a:p>
          <a:p>
            <a:pPr marL="180340" indent="-167640">
              <a:lnSpc>
                <a:spcPct val="100000"/>
              </a:lnSpc>
              <a:spcBef>
                <a:spcPts val="200"/>
              </a:spcBef>
              <a:buClr>
                <a:srgbClr val="5EBEB8"/>
              </a:buClr>
              <a:buFont typeface="Arial"/>
              <a:buChar char="•"/>
              <a:tabLst>
                <a:tab pos="180340" algn="l"/>
              </a:tabLst>
            </a:pPr>
            <a:endParaRPr lang="en-US" spc="-10" dirty="0">
              <a:solidFill>
                <a:srgbClr val="7E7E7E"/>
              </a:solidFill>
              <a:cs typeface="Microsoft Sans Serif"/>
            </a:endParaRPr>
          </a:p>
          <a:p>
            <a:pPr marL="180340" indent="-167640">
              <a:lnSpc>
                <a:spcPct val="100000"/>
              </a:lnSpc>
              <a:spcBef>
                <a:spcPts val="200"/>
              </a:spcBef>
              <a:buClr>
                <a:srgbClr val="5EBEB8"/>
              </a:buClr>
              <a:buFont typeface="Arial"/>
              <a:buChar char="•"/>
              <a:tabLst>
                <a:tab pos="180340" algn="l"/>
              </a:tabLst>
            </a:pPr>
            <a:r>
              <a:rPr lang="en-US" spc="-10" dirty="0">
                <a:solidFill>
                  <a:srgbClr val="7E7E7E"/>
                </a:solidFill>
                <a:cs typeface="Microsoft Sans Serif"/>
              </a:rPr>
              <a:t>The impact of the control unit decisions/directives at the previous (N − 1) time slots on the state of the actor is quantified as follows:</a:t>
            </a:r>
          </a:p>
          <a:p>
            <a:pPr marL="180340" indent="-167640">
              <a:lnSpc>
                <a:spcPct val="100000"/>
              </a:lnSpc>
              <a:spcBef>
                <a:spcPts val="200"/>
              </a:spcBef>
              <a:buClr>
                <a:srgbClr val="5EBEB8"/>
              </a:buClr>
              <a:buFont typeface="Arial"/>
              <a:buChar char="•"/>
              <a:tabLst>
                <a:tab pos="180340" algn="l"/>
              </a:tabLst>
            </a:pPr>
            <a:endParaRPr lang="en-US" spc="-10" dirty="0">
              <a:solidFill>
                <a:srgbClr val="7E7E7E"/>
              </a:solidFill>
              <a:cs typeface="Microsoft Sans Serif"/>
            </a:endParaRPr>
          </a:p>
        </p:txBody>
      </p:sp>
      <p:grpSp>
        <p:nvGrpSpPr>
          <p:cNvPr id="3" name="Group 2">
            <a:extLst>
              <a:ext uri="{FF2B5EF4-FFF2-40B4-BE49-F238E27FC236}">
                <a16:creationId xmlns:a16="http://schemas.microsoft.com/office/drawing/2014/main" id="{ACEB56A6-C87C-2AB9-42D6-69A0BD219423}"/>
              </a:ext>
            </a:extLst>
          </p:cNvPr>
          <p:cNvGrpSpPr/>
          <p:nvPr/>
        </p:nvGrpSpPr>
        <p:grpSpPr>
          <a:xfrm>
            <a:off x="554408" y="1735518"/>
            <a:ext cx="2133600" cy="2057391"/>
            <a:chOff x="2667000" y="1790704"/>
            <a:chExt cx="2133600" cy="2057391"/>
          </a:xfrm>
        </p:grpSpPr>
        <p:pic>
          <p:nvPicPr>
            <p:cNvPr id="6" name="Graphic 5" descr="Robot Hand with solid fill">
              <a:extLst>
                <a:ext uri="{FF2B5EF4-FFF2-40B4-BE49-F238E27FC236}">
                  <a16:creationId xmlns:a16="http://schemas.microsoft.com/office/drawing/2014/main" id="{86969843-7CA4-F786-E784-0C9E5F1089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76600" y="2362199"/>
              <a:ext cx="914400" cy="914400"/>
            </a:xfrm>
            <a:prstGeom prst="rect">
              <a:avLst/>
            </a:prstGeom>
          </p:spPr>
        </p:pic>
        <p:sp>
          <p:nvSpPr>
            <p:cNvPr id="7" name="Oval 6">
              <a:extLst>
                <a:ext uri="{FF2B5EF4-FFF2-40B4-BE49-F238E27FC236}">
                  <a16:creationId xmlns:a16="http://schemas.microsoft.com/office/drawing/2014/main" id="{F7973DBA-6695-1002-7CBE-75496A0D84D3}"/>
                </a:ext>
              </a:extLst>
            </p:cNvPr>
            <p:cNvSpPr/>
            <p:nvPr/>
          </p:nvSpPr>
          <p:spPr>
            <a:xfrm>
              <a:off x="2667000" y="1790704"/>
              <a:ext cx="2133600" cy="2057391"/>
            </a:xfrm>
            <a:prstGeom prst="ellipse">
              <a:avLst/>
            </a:prstGeom>
            <a:solidFill>
              <a:schemeClr val="bg1">
                <a:lumMod val="75000"/>
                <a:alpha val="49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Graphic 7" descr="Syncing cloud outline">
            <a:extLst>
              <a:ext uri="{FF2B5EF4-FFF2-40B4-BE49-F238E27FC236}">
                <a16:creationId xmlns:a16="http://schemas.microsoft.com/office/drawing/2014/main" id="{44A536DB-B5B1-6072-1280-7535626740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2228" y="5486792"/>
            <a:ext cx="1600200" cy="1600200"/>
          </a:xfrm>
          <a:prstGeom prst="rect">
            <a:avLst/>
          </a:prstGeom>
        </p:spPr>
      </p:pic>
      <p:cxnSp>
        <p:nvCxnSpPr>
          <p:cNvPr id="9" name="Straight Arrow Connector 8">
            <a:extLst>
              <a:ext uri="{FF2B5EF4-FFF2-40B4-BE49-F238E27FC236}">
                <a16:creationId xmlns:a16="http://schemas.microsoft.com/office/drawing/2014/main" id="{C49FD858-5573-51C2-AF4F-9575DB384458}"/>
              </a:ext>
            </a:extLst>
          </p:cNvPr>
          <p:cNvCxnSpPr>
            <a:cxnSpLocks/>
          </p:cNvCxnSpPr>
          <p:nvPr/>
        </p:nvCxnSpPr>
        <p:spPr>
          <a:xfrm rot="16200000" flipH="1">
            <a:off x="701040" y="4709160"/>
            <a:ext cx="1645920" cy="0"/>
          </a:xfrm>
          <a:prstGeom prst="straightConnector1">
            <a:avLst/>
          </a:prstGeom>
          <a:ln w="381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F862C5B-8083-C9C1-7019-EDD31258FB7F}"/>
              </a:ext>
            </a:extLst>
          </p:cNvPr>
          <p:cNvSpPr txBox="1"/>
          <p:nvPr/>
        </p:nvSpPr>
        <p:spPr>
          <a:xfrm>
            <a:off x="1828800" y="4207734"/>
            <a:ext cx="2514598" cy="923330"/>
          </a:xfrm>
          <a:prstGeom prst="rect">
            <a:avLst/>
          </a:prstGeom>
          <a:noFill/>
        </p:spPr>
        <p:txBody>
          <a:bodyPr wrap="square">
            <a:spAutoFit/>
          </a:bodyPr>
          <a:lstStyle/>
          <a:p>
            <a:r>
              <a:rPr lang="en-US" spc="-10" dirty="0">
                <a:solidFill>
                  <a:schemeClr val="tx2"/>
                </a:solidFill>
                <a:cs typeface="Microsoft Sans Serif"/>
              </a:rPr>
              <a:t>Flow of information between two random processes</a:t>
            </a:r>
          </a:p>
        </p:txBody>
      </p:sp>
      <p:sp>
        <p:nvSpPr>
          <p:cNvPr id="14" name="TextBox 13">
            <a:extLst>
              <a:ext uri="{FF2B5EF4-FFF2-40B4-BE49-F238E27FC236}">
                <a16:creationId xmlns:a16="http://schemas.microsoft.com/office/drawing/2014/main" id="{AEC42742-B0B8-F594-3E86-CCAED496707C}"/>
              </a:ext>
            </a:extLst>
          </p:cNvPr>
          <p:cNvSpPr txBox="1"/>
          <p:nvPr/>
        </p:nvSpPr>
        <p:spPr>
          <a:xfrm>
            <a:off x="2133600" y="5911145"/>
            <a:ext cx="2616154" cy="369332"/>
          </a:xfrm>
          <a:prstGeom prst="rect">
            <a:avLst/>
          </a:prstGeom>
          <a:noFill/>
        </p:spPr>
        <p:txBody>
          <a:bodyPr wrap="square">
            <a:spAutoFit/>
          </a:bodyPr>
          <a:lstStyle/>
          <a:p>
            <a:r>
              <a:rPr lang="en-US" spc="-10" dirty="0">
                <a:cs typeface="Microsoft Sans Serif"/>
              </a:rPr>
              <a:t>Control/assistance unit</a:t>
            </a:r>
          </a:p>
        </p:txBody>
      </p:sp>
      <p:sp>
        <p:nvSpPr>
          <p:cNvPr id="16" name="TextBox 15">
            <a:extLst>
              <a:ext uri="{FF2B5EF4-FFF2-40B4-BE49-F238E27FC236}">
                <a16:creationId xmlns:a16="http://schemas.microsoft.com/office/drawing/2014/main" id="{A0816310-C225-206B-520D-875E801B9AB4}"/>
              </a:ext>
            </a:extLst>
          </p:cNvPr>
          <p:cNvSpPr txBox="1"/>
          <p:nvPr/>
        </p:nvSpPr>
        <p:spPr>
          <a:xfrm>
            <a:off x="2857128" y="2579547"/>
            <a:ext cx="931840" cy="369332"/>
          </a:xfrm>
          <a:prstGeom prst="rect">
            <a:avLst/>
          </a:prstGeom>
          <a:noFill/>
        </p:spPr>
        <p:txBody>
          <a:bodyPr wrap="square">
            <a:spAutoFit/>
          </a:bodyPr>
          <a:lstStyle/>
          <a:p>
            <a:r>
              <a:rPr lang="en-US" spc="-10" dirty="0">
                <a:cs typeface="Microsoft Sans Serif"/>
              </a:rPr>
              <a:t>Actor</a:t>
            </a:r>
            <a:endParaRPr lang="en-US" dirty="0"/>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60E9F65-A32E-21AD-BCE0-29339575C302}"/>
                  </a:ext>
                </a:extLst>
              </p:cNvPr>
              <p:cNvSpPr txBox="1"/>
              <p:nvPr/>
            </p:nvSpPr>
            <p:spPr>
              <a:xfrm>
                <a:off x="3798204" y="4952480"/>
                <a:ext cx="8686798" cy="1014380"/>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func>
                        <m:funcPr>
                          <m:ctrlPr>
                            <a:rPr lang="en-US" sz="1600" i="1" spc="-10" smtClean="0">
                              <a:latin typeface="Cambria Math" panose="02040503050406030204" pitchFamily="18" charset="0"/>
                              <a:cs typeface="Microsoft Sans Serif"/>
                            </a:rPr>
                          </m:ctrlPr>
                        </m:funcPr>
                        <m:fName>
                          <m:r>
                            <a:rPr lang="en-US" sz="1600" b="0" i="1" spc="-10" smtClean="0">
                              <a:latin typeface="Cambria Math" panose="02040503050406030204" pitchFamily="18" charset="0"/>
                              <a:cs typeface="Microsoft Sans Serif"/>
                            </a:rPr>
                            <m:t> </m:t>
                          </m:r>
                        </m:fName>
                        <m:e>
                          <m:sSub>
                            <m:sSubPr>
                              <m:ctrlPr>
                                <a:rPr lang="en-US" sz="1600" b="0" i="1" spc="-10" smtClean="0">
                                  <a:latin typeface="Cambria Math" panose="02040503050406030204" pitchFamily="18" charset="0"/>
                                  <a:cs typeface="Microsoft Sans Serif"/>
                                </a:rPr>
                              </m:ctrlPr>
                            </m:sSubPr>
                            <m:e>
                              <m:r>
                                <a:rPr lang="en-US" sz="1600" b="0" i="1" spc="-10" smtClean="0">
                                  <a:latin typeface="Cambria Math" panose="02040503050406030204" pitchFamily="18" charset="0"/>
                                  <a:cs typeface="Microsoft Sans Serif"/>
                                </a:rPr>
                                <m:t>𝑅</m:t>
                              </m:r>
                            </m:e>
                            <m:sub>
                              <m:r>
                                <a:rPr lang="en-US" sz="1600" b="0" i="1" spc="-10" smtClean="0">
                                  <a:latin typeface="Cambria Math" panose="02040503050406030204" pitchFamily="18" charset="0"/>
                                  <a:cs typeface="Microsoft Sans Serif"/>
                                </a:rPr>
                                <m:t>𝐼𝑇𝐿</m:t>
                              </m:r>
                            </m:sub>
                          </m:sSub>
                          <m:d>
                            <m:dPr>
                              <m:ctrlPr>
                                <a:rPr lang="en-US" sz="1600" b="0" i="1" spc="-10" smtClean="0">
                                  <a:latin typeface="Cambria Math" panose="02040503050406030204" pitchFamily="18" charset="0"/>
                                  <a:cs typeface="Microsoft Sans Serif"/>
                                </a:rPr>
                              </m:ctrlPr>
                            </m:dPr>
                            <m:e>
                              <m:r>
                                <a:rPr lang="en-US" sz="1600" b="0" i="1" spc="-10" smtClean="0">
                                  <a:latin typeface="Cambria Math" panose="02040503050406030204" pitchFamily="18" charset="0"/>
                                  <a:cs typeface="Microsoft Sans Serif"/>
                                </a:rPr>
                                <m:t>(</m:t>
                              </m:r>
                              <m:r>
                                <a:rPr lang="en-US" sz="1600" b="0" i="1" spc="-10" smtClean="0">
                                  <a:latin typeface="Cambria Math" panose="02040503050406030204" pitchFamily="18" charset="0"/>
                                  <a:cs typeface="Microsoft Sans Serif"/>
                                </a:rPr>
                                <m:t>𝑁</m:t>
                              </m:r>
                              <m:r>
                                <a:rPr lang="en-US" sz="1600" b="0" i="1" spc="-10" smtClean="0">
                                  <a:latin typeface="Cambria Math" panose="02040503050406030204" pitchFamily="18" charset="0"/>
                                  <a:cs typeface="Microsoft Sans Serif"/>
                                </a:rPr>
                                <m:t>+1)</m:t>
                              </m:r>
                              <m:r>
                                <a:rPr lang="en-US" sz="1600" b="0" i="1" spc="-10" smtClean="0">
                                  <a:latin typeface="Cambria Math" panose="02040503050406030204" pitchFamily="18" charset="0"/>
                                  <a:cs typeface="Microsoft Sans Serif"/>
                                </a:rPr>
                                <m:t>𝑇</m:t>
                              </m:r>
                            </m:e>
                          </m:d>
                          <m:r>
                            <a:rPr lang="en-US" sz="1600" b="0" i="1" spc="-10" smtClean="0">
                              <a:latin typeface="Cambria Math" panose="02040503050406030204" pitchFamily="18" charset="0"/>
                              <a:cs typeface="Microsoft Sans Serif"/>
                            </a:rPr>
                            <m:t>=</m:t>
                          </m:r>
                          <m:f>
                            <m:fPr>
                              <m:ctrlPr>
                                <a:rPr lang="en-US" sz="1600" b="0" i="1" spc="-10" smtClean="0">
                                  <a:latin typeface="Cambria Math" panose="02040503050406030204" pitchFamily="18" charset="0"/>
                                  <a:cs typeface="Microsoft Sans Serif"/>
                                </a:rPr>
                              </m:ctrlPr>
                            </m:fPr>
                            <m:num>
                              <m:r>
                                <a:rPr lang="en-US" sz="1600" b="0" i="1" spc="-10" smtClean="0">
                                  <a:latin typeface="Cambria Math" panose="02040503050406030204" pitchFamily="18" charset="0"/>
                                  <a:cs typeface="Microsoft Sans Serif"/>
                                </a:rPr>
                                <m:t>1</m:t>
                              </m:r>
                            </m:num>
                            <m:den>
                              <m:r>
                                <a:rPr lang="en-US" sz="1600" b="0" i="1" spc="-10" smtClean="0">
                                  <a:latin typeface="Cambria Math" panose="02040503050406030204" pitchFamily="18" charset="0"/>
                                  <a:cs typeface="Microsoft Sans Serif"/>
                                </a:rPr>
                                <m:t>𝑁</m:t>
                              </m:r>
                            </m:den>
                          </m:f>
                          <m:r>
                            <a:rPr lang="en-US" sz="1600" b="0" i="1" spc="-10" smtClean="0">
                              <a:latin typeface="Cambria Math" panose="02040503050406030204" pitchFamily="18" charset="0"/>
                              <a:cs typeface="Microsoft Sans Serif"/>
                            </a:rPr>
                            <m:t>𝐻</m:t>
                          </m:r>
                          <m:r>
                            <a:rPr lang="en-US" sz="1600" b="0" i="1" spc="-10" smtClean="0">
                              <a:latin typeface="Cambria Math" panose="02040503050406030204" pitchFamily="18" charset="0"/>
                              <a:cs typeface="Microsoft Sans Serif"/>
                            </a:rPr>
                            <m:t>(</m:t>
                          </m:r>
                          <m:r>
                            <a:rPr lang="en-US" sz="1600" b="0" i="1" spc="-10" smtClean="0">
                              <a:latin typeface="Cambria Math" panose="02040503050406030204" pitchFamily="18" charset="0"/>
                              <a:cs typeface="Microsoft Sans Serif"/>
                            </a:rPr>
                            <m:t>𝑢</m:t>
                          </m:r>
                          <m:r>
                            <a:rPr lang="en-US" sz="1600" b="0" i="1" spc="-10" smtClean="0">
                              <a:latin typeface="Cambria Math" panose="02040503050406030204" pitchFamily="18" charset="0"/>
                              <a:cs typeface="Microsoft Sans Serif"/>
                            </a:rPr>
                            <m:t>(</m:t>
                          </m:r>
                          <m:r>
                            <a:rPr lang="en-US" sz="1600" b="0" i="1" spc="-10" smtClean="0">
                              <a:latin typeface="Cambria Math" panose="02040503050406030204" pitchFamily="18" charset="0"/>
                              <a:cs typeface="Microsoft Sans Serif"/>
                            </a:rPr>
                            <m:t>𝑁𝑇</m:t>
                          </m:r>
                          <m:r>
                            <a:rPr lang="en-US" sz="1600" b="0" i="1" spc="-10" smtClean="0">
                              <a:latin typeface="Cambria Math" panose="02040503050406030204" pitchFamily="18" charset="0"/>
                              <a:cs typeface="Microsoft Sans Serif"/>
                            </a:rPr>
                            <m:t>)|</m:t>
                          </m:r>
                          <m:r>
                            <a:rPr lang="en-US" sz="1600" b="0" i="1" spc="-10" smtClean="0">
                              <a:latin typeface="Cambria Math" panose="02040503050406030204" pitchFamily="18" charset="0"/>
                              <a:cs typeface="Microsoft Sans Serif"/>
                            </a:rPr>
                            <m:t>𝑥</m:t>
                          </m:r>
                          <m:d>
                            <m:dPr>
                              <m:ctrlPr>
                                <a:rPr lang="en-US" sz="1600" b="0" i="1" spc="-10" smtClean="0">
                                  <a:latin typeface="Cambria Math" panose="02040503050406030204" pitchFamily="18" charset="0"/>
                                  <a:cs typeface="Microsoft Sans Serif"/>
                                </a:rPr>
                              </m:ctrlPr>
                            </m:dPr>
                            <m:e>
                              <m:r>
                                <a:rPr lang="en-US" sz="1600" b="0" i="1" spc="-10" smtClean="0">
                                  <a:latin typeface="Cambria Math" panose="02040503050406030204" pitchFamily="18" charset="0"/>
                                  <a:cs typeface="Microsoft Sans Serif"/>
                                </a:rPr>
                                <m:t>𝑁𝑇</m:t>
                              </m:r>
                            </m:e>
                          </m:d>
                          <m:r>
                            <a:rPr lang="en-US" sz="1600" b="0" i="1" spc="-10" smtClean="0">
                              <a:latin typeface="Cambria Math" panose="02040503050406030204" pitchFamily="18" charset="0"/>
                              <a:cs typeface="Microsoft Sans Serif"/>
                            </a:rPr>
                            <m:t>,</m:t>
                          </m:r>
                          <m:r>
                            <a:rPr lang="en-US" sz="1600" b="0" i="1" spc="-10" smtClean="0">
                              <a:latin typeface="Cambria Math" panose="02040503050406030204" pitchFamily="18" charset="0"/>
                              <a:cs typeface="Microsoft Sans Serif"/>
                            </a:rPr>
                            <m:t>𝑥</m:t>
                          </m:r>
                          <m:d>
                            <m:dPr>
                              <m:ctrlPr>
                                <a:rPr lang="en-US" sz="1600" b="0" i="1" spc="-10" smtClean="0">
                                  <a:latin typeface="Cambria Math" panose="02040503050406030204" pitchFamily="18" charset="0"/>
                                  <a:cs typeface="Microsoft Sans Serif"/>
                                </a:rPr>
                              </m:ctrlPr>
                            </m:dPr>
                            <m:e>
                              <m:r>
                                <a:rPr lang="en-US" sz="1600" b="0" i="1" spc="-10" smtClean="0">
                                  <a:latin typeface="Cambria Math" panose="02040503050406030204" pitchFamily="18" charset="0"/>
                                  <a:cs typeface="Microsoft Sans Serif"/>
                                </a:rPr>
                                <m:t>𝑁𝑇</m:t>
                              </m:r>
                              <m:r>
                                <a:rPr lang="en-US" sz="1600" b="0" i="1" spc="-10" smtClean="0">
                                  <a:latin typeface="Cambria Math" panose="02040503050406030204" pitchFamily="18" charset="0"/>
                                  <a:cs typeface="Microsoft Sans Serif"/>
                                </a:rPr>
                                <m:t>−</m:t>
                              </m:r>
                              <m:r>
                                <a:rPr lang="en-US" sz="1600" b="0" i="1" spc="-10" smtClean="0">
                                  <a:latin typeface="Cambria Math" panose="02040503050406030204" pitchFamily="18" charset="0"/>
                                  <a:cs typeface="Microsoft Sans Serif"/>
                                </a:rPr>
                                <m:t>𝑇</m:t>
                              </m:r>
                            </m:e>
                          </m:d>
                          <m:r>
                            <a:rPr lang="en-US" sz="1600" b="0" i="1" spc="-10" smtClean="0">
                              <a:latin typeface="Cambria Math" panose="02040503050406030204" pitchFamily="18" charset="0"/>
                              <a:cs typeface="Microsoft Sans Serif"/>
                            </a:rPr>
                            <m:t>…</m:t>
                          </m:r>
                          <m:r>
                            <a:rPr lang="en-US" sz="1600" b="0" i="1" spc="-10" smtClean="0">
                              <a:latin typeface="Cambria Math" panose="02040503050406030204" pitchFamily="18" charset="0"/>
                              <a:cs typeface="Microsoft Sans Serif"/>
                            </a:rPr>
                            <m:t>𝑥</m:t>
                          </m:r>
                          <m:d>
                            <m:dPr>
                              <m:ctrlPr>
                                <a:rPr lang="en-US" sz="1600" b="0" i="1" spc="-10" smtClean="0">
                                  <a:latin typeface="Cambria Math" panose="02040503050406030204" pitchFamily="18" charset="0"/>
                                  <a:cs typeface="Microsoft Sans Serif"/>
                                </a:rPr>
                              </m:ctrlPr>
                            </m:dPr>
                            <m:e>
                              <m:r>
                                <a:rPr lang="en-US" sz="1600" b="0" i="1" spc="-10" smtClean="0">
                                  <a:latin typeface="Cambria Math" panose="02040503050406030204" pitchFamily="18" charset="0"/>
                                  <a:cs typeface="Microsoft Sans Serif"/>
                                </a:rPr>
                                <m:t>1</m:t>
                              </m:r>
                            </m:e>
                          </m:d>
                          <m:r>
                            <a:rPr lang="en-US" sz="1600" b="0" i="1" spc="-10" smtClean="0">
                              <a:latin typeface="Cambria Math" panose="02040503050406030204" pitchFamily="18" charset="0"/>
                              <a:cs typeface="Microsoft Sans Serif"/>
                            </a:rPr>
                            <m:t>,</m:t>
                          </m:r>
                          <m:r>
                            <a:rPr lang="en-US" sz="1600" b="0" i="1" spc="-10" smtClean="0">
                              <a:latin typeface="Cambria Math" panose="02040503050406030204" pitchFamily="18" charset="0"/>
                              <a:cs typeface="Microsoft Sans Serif"/>
                            </a:rPr>
                            <m:t>𝑢</m:t>
                          </m:r>
                          <m:d>
                            <m:dPr>
                              <m:ctrlPr>
                                <a:rPr lang="en-US" sz="1600" b="0" i="1" spc="-10" smtClean="0">
                                  <a:latin typeface="Cambria Math" panose="02040503050406030204" pitchFamily="18" charset="0"/>
                                  <a:cs typeface="Microsoft Sans Serif"/>
                                </a:rPr>
                              </m:ctrlPr>
                            </m:dPr>
                            <m:e>
                              <m:r>
                                <a:rPr lang="en-US" sz="1600" b="0" i="1" spc="-10" smtClean="0">
                                  <a:latin typeface="Cambria Math" panose="02040503050406030204" pitchFamily="18" charset="0"/>
                                  <a:cs typeface="Microsoft Sans Serif"/>
                                </a:rPr>
                                <m:t>𝑁𝑇</m:t>
                              </m:r>
                              <m:r>
                                <a:rPr lang="en-US" sz="1600" b="0" i="1" spc="-10" smtClean="0">
                                  <a:latin typeface="Cambria Math" panose="02040503050406030204" pitchFamily="18" charset="0"/>
                                  <a:cs typeface="Microsoft Sans Serif"/>
                                </a:rPr>
                                <m:t>−</m:t>
                              </m:r>
                              <m:r>
                                <a:rPr lang="en-US" sz="1600" b="0" i="1" spc="-10" smtClean="0">
                                  <a:latin typeface="Cambria Math" panose="02040503050406030204" pitchFamily="18" charset="0"/>
                                  <a:cs typeface="Microsoft Sans Serif"/>
                                </a:rPr>
                                <m:t>𝑇</m:t>
                              </m:r>
                            </m:e>
                          </m:d>
                          <m:r>
                            <a:rPr lang="en-US" sz="1600" b="0" i="1" spc="-10" smtClean="0">
                              <a:latin typeface="Cambria Math" panose="02040503050406030204" pitchFamily="18" charset="0"/>
                              <a:cs typeface="Microsoft Sans Serif"/>
                            </a:rPr>
                            <m:t>, </m:t>
                          </m:r>
                          <m:r>
                            <a:rPr lang="en-US" sz="1600" b="0" i="1" spc="-10" smtClean="0">
                              <a:latin typeface="Cambria Math" panose="02040503050406030204" pitchFamily="18" charset="0"/>
                              <a:cs typeface="Microsoft Sans Serif"/>
                            </a:rPr>
                            <m:t>𝑢</m:t>
                          </m:r>
                          <m:d>
                            <m:dPr>
                              <m:ctrlPr>
                                <a:rPr lang="en-US" sz="1600" b="0" i="1" spc="-10" smtClean="0">
                                  <a:latin typeface="Cambria Math" panose="02040503050406030204" pitchFamily="18" charset="0"/>
                                  <a:cs typeface="Microsoft Sans Serif"/>
                                </a:rPr>
                              </m:ctrlPr>
                            </m:dPr>
                            <m:e>
                              <m:r>
                                <a:rPr lang="en-US" sz="1600" b="0" i="1" spc="-10" smtClean="0">
                                  <a:latin typeface="Cambria Math" panose="02040503050406030204" pitchFamily="18" charset="0"/>
                                  <a:cs typeface="Microsoft Sans Serif"/>
                                </a:rPr>
                                <m:t>𝑁𝑇</m:t>
                              </m:r>
                              <m:r>
                                <a:rPr lang="en-US" sz="1600" b="0" i="1" spc="-10" smtClean="0">
                                  <a:latin typeface="Cambria Math" panose="02040503050406030204" pitchFamily="18" charset="0"/>
                                  <a:cs typeface="Microsoft Sans Serif"/>
                                </a:rPr>
                                <m:t>−2</m:t>
                              </m:r>
                              <m:r>
                                <a:rPr lang="en-US" sz="1600" b="0" i="1" spc="-10" smtClean="0">
                                  <a:latin typeface="Cambria Math" panose="02040503050406030204" pitchFamily="18" charset="0"/>
                                  <a:cs typeface="Microsoft Sans Serif"/>
                                </a:rPr>
                                <m:t>𝑇</m:t>
                              </m:r>
                            </m:e>
                          </m:d>
                          <m:r>
                            <a:rPr lang="en-US" sz="1600" b="0" i="1" spc="-10" smtClean="0">
                              <a:latin typeface="Cambria Math" panose="02040503050406030204" pitchFamily="18" charset="0"/>
                              <a:cs typeface="Microsoft Sans Serif"/>
                            </a:rPr>
                            <m:t>,…)</m:t>
                          </m:r>
                        </m:e>
                      </m:func>
                      <m:r>
                        <a:rPr lang="en-US" sz="1600" b="0" i="0" spc="-10" smtClean="0">
                          <a:latin typeface="Cambria Math" panose="02040503050406030204" pitchFamily="18" charset="0"/>
                          <a:cs typeface="Microsoft Sans Serif"/>
                        </a:rPr>
                        <m:t>    +</m:t>
                      </m:r>
                      <m:f>
                        <m:fPr>
                          <m:ctrlPr>
                            <a:rPr lang="en-US" sz="1600" b="0" i="1" spc="-10" smtClean="0">
                              <a:latin typeface="Cambria Math" panose="02040503050406030204" pitchFamily="18" charset="0"/>
                              <a:cs typeface="Microsoft Sans Serif"/>
                            </a:rPr>
                          </m:ctrlPr>
                        </m:fPr>
                        <m:num>
                          <m:r>
                            <a:rPr lang="en-US" sz="1600" b="0" i="1" spc="-10" smtClean="0">
                              <a:latin typeface="Cambria Math" panose="02040503050406030204" pitchFamily="18" charset="0"/>
                              <a:cs typeface="Microsoft Sans Serif"/>
                            </a:rPr>
                            <m:t>1</m:t>
                          </m:r>
                        </m:num>
                        <m:den>
                          <m:r>
                            <a:rPr lang="en-US" sz="1600" b="0" i="1" spc="-10" smtClean="0">
                              <a:latin typeface="Cambria Math" panose="02040503050406030204" pitchFamily="18" charset="0"/>
                              <a:cs typeface="Microsoft Sans Serif"/>
                            </a:rPr>
                            <m:t>𝑁</m:t>
                          </m:r>
                        </m:den>
                      </m:f>
                      <m:r>
                        <m:rPr>
                          <m:sty m:val="p"/>
                        </m:rPr>
                        <a:rPr lang="en-US" sz="1600" b="0" i="0" spc="-10" smtClean="0">
                          <a:latin typeface="Cambria Math" panose="02040503050406030204" pitchFamily="18" charset="0"/>
                          <a:cs typeface="Microsoft Sans Serif"/>
                        </a:rPr>
                        <m:t>DI</m:t>
                      </m:r>
                      <m:r>
                        <a:rPr lang="en-US" sz="1600" b="0" i="0" spc="-10" smtClean="0">
                          <a:latin typeface="Cambria Math" panose="02040503050406030204" pitchFamily="18" charset="0"/>
                          <a:cs typeface="Microsoft Sans Serif"/>
                        </a:rPr>
                        <m:t> (</m:t>
                      </m:r>
                      <m:r>
                        <a:rPr lang="en-US" sz="1600" b="0" i="1" spc="-10" smtClean="0">
                          <a:latin typeface="Cambria Math" panose="02040503050406030204" pitchFamily="18" charset="0"/>
                          <a:cs typeface="Microsoft Sans Serif"/>
                        </a:rPr>
                        <m:t>𝑢</m:t>
                      </m:r>
                      <m:d>
                        <m:dPr>
                          <m:ctrlPr>
                            <a:rPr lang="en-US" sz="1600" b="0" i="1" spc="-10" smtClean="0">
                              <a:latin typeface="Cambria Math" panose="02040503050406030204" pitchFamily="18" charset="0"/>
                              <a:cs typeface="Microsoft Sans Serif"/>
                            </a:rPr>
                          </m:ctrlPr>
                        </m:dPr>
                        <m:e>
                          <m:r>
                            <a:rPr lang="en-US" sz="1600" b="0" i="1" spc="-10" smtClean="0">
                              <a:latin typeface="Cambria Math" panose="02040503050406030204" pitchFamily="18" charset="0"/>
                              <a:cs typeface="Microsoft Sans Serif"/>
                            </a:rPr>
                            <m:t>𝑁𝑇</m:t>
                          </m:r>
                        </m:e>
                      </m:d>
                      <m:r>
                        <a:rPr lang="en-US" sz="1600" b="0" i="1" spc="-10" smtClean="0">
                          <a:latin typeface="Cambria Math" panose="02040503050406030204" pitchFamily="18" charset="0"/>
                          <a:cs typeface="Microsoft Sans Serif"/>
                        </a:rPr>
                        <m:t>, </m:t>
                      </m:r>
                      <m:r>
                        <a:rPr lang="en-US" sz="1600" b="0" i="1" spc="-10" smtClean="0">
                          <a:latin typeface="Cambria Math" panose="02040503050406030204" pitchFamily="18" charset="0"/>
                          <a:cs typeface="Microsoft Sans Serif"/>
                        </a:rPr>
                        <m:t>𝑢</m:t>
                      </m:r>
                      <m:d>
                        <m:dPr>
                          <m:ctrlPr>
                            <a:rPr lang="en-US" sz="1600" b="0" i="1" spc="-10" smtClean="0">
                              <a:latin typeface="Cambria Math" panose="02040503050406030204" pitchFamily="18" charset="0"/>
                              <a:cs typeface="Microsoft Sans Serif"/>
                            </a:rPr>
                          </m:ctrlPr>
                        </m:dPr>
                        <m:e>
                          <m:r>
                            <a:rPr lang="en-US" sz="1600" b="0" i="1" spc="-10" smtClean="0">
                              <a:latin typeface="Cambria Math" panose="02040503050406030204" pitchFamily="18" charset="0"/>
                              <a:cs typeface="Microsoft Sans Serif"/>
                            </a:rPr>
                            <m:t>𝑁𝑇</m:t>
                          </m:r>
                          <m:r>
                            <a:rPr lang="en-US" sz="1600" b="0" i="1" spc="-10" smtClean="0">
                              <a:latin typeface="Cambria Math" panose="02040503050406030204" pitchFamily="18" charset="0"/>
                              <a:cs typeface="Microsoft Sans Serif"/>
                            </a:rPr>
                            <m:t>−</m:t>
                          </m:r>
                          <m:r>
                            <a:rPr lang="en-US" sz="1600" b="0" i="1" spc="-10" smtClean="0">
                              <a:latin typeface="Cambria Math" panose="02040503050406030204" pitchFamily="18" charset="0"/>
                              <a:cs typeface="Microsoft Sans Serif"/>
                            </a:rPr>
                            <m:t>𝑇</m:t>
                          </m:r>
                        </m:e>
                      </m:d>
                      <m:r>
                        <a:rPr lang="en-US" sz="1600" b="0" i="0" spc="-10" smtClean="0">
                          <a:latin typeface="Cambria Math" panose="02040503050406030204" pitchFamily="18" charset="0"/>
                          <a:cs typeface="Microsoft Sans Serif"/>
                        </a:rPr>
                        <m:t>,…→</m:t>
                      </m:r>
                      <m:r>
                        <a:rPr lang="en-US" sz="1600" b="0" i="1" spc="-10" smtClean="0">
                          <a:latin typeface="Cambria Math" panose="02040503050406030204" pitchFamily="18" charset="0"/>
                          <a:cs typeface="Microsoft Sans Serif"/>
                        </a:rPr>
                        <m:t>𝑥</m:t>
                      </m:r>
                      <m:d>
                        <m:dPr>
                          <m:ctrlPr>
                            <a:rPr lang="en-US" sz="1600" b="0" i="1" spc="-10" smtClean="0">
                              <a:latin typeface="Cambria Math" panose="02040503050406030204" pitchFamily="18" charset="0"/>
                              <a:cs typeface="Microsoft Sans Serif"/>
                            </a:rPr>
                          </m:ctrlPr>
                        </m:dPr>
                        <m:e>
                          <m:r>
                            <a:rPr lang="en-US" sz="1600" b="0" i="1" spc="-10" smtClean="0">
                              <a:latin typeface="Cambria Math" panose="02040503050406030204" pitchFamily="18" charset="0"/>
                              <a:cs typeface="Microsoft Sans Serif"/>
                            </a:rPr>
                            <m:t>𝑁𝑇</m:t>
                          </m:r>
                        </m:e>
                      </m:d>
                      <m:r>
                        <a:rPr lang="en-US" sz="1600" b="0" i="1" spc="-10" smtClean="0">
                          <a:latin typeface="Cambria Math" panose="02040503050406030204" pitchFamily="18" charset="0"/>
                          <a:cs typeface="Microsoft Sans Serif"/>
                        </a:rPr>
                        <m:t>, </m:t>
                      </m:r>
                      <m:r>
                        <a:rPr lang="en-US" sz="1600" b="0" i="1" spc="-10" smtClean="0">
                          <a:latin typeface="Cambria Math" panose="02040503050406030204" pitchFamily="18" charset="0"/>
                          <a:cs typeface="Microsoft Sans Serif"/>
                        </a:rPr>
                        <m:t>𝑥</m:t>
                      </m:r>
                      <m:d>
                        <m:dPr>
                          <m:ctrlPr>
                            <a:rPr lang="en-US" sz="1600" b="0" i="1" spc="-10" smtClean="0">
                              <a:latin typeface="Cambria Math" panose="02040503050406030204" pitchFamily="18" charset="0"/>
                              <a:cs typeface="Microsoft Sans Serif"/>
                            </a:rPr>
                          </m:ctrlPr>
                        </m:dPr>
                        <m:e>
                          <m:r>
                            <a:rPr lang="en-US" sz="1600" b="0" i="1" spc="-10" smtClean="0">
                              <a:latin typeface="Cambria Math" panose="02040503050406030204" pitchFamily="18" charset="0"/>
                              <a:cs typeface="Microsoft Sans Serif"/>
                            </a:rPr>
                            <m:t>𝑁𝑇</m:t>
                          </m:r>
                          <m:r>
                            <a:rPr lang="en-US" sz="1600" b="0" i="1" spc="-10" smtClean="0">
                              <a:latin typeface="Cambria Math" panose="02040503050406030204" pitchFamily="18" charset="0"/>
                              <a:cs typeface="Microsoft Sans Serif"/>
                            </a:rPr>
                            <m:t>−2</m:t>
                          </m:r>
                          <m:r>
                            <a:rPr lang="en-US" sz="1600" b="0" i="1" spc="-10" smtClean="0">
                              <a:latin typeface="Cambria Math" panose="02040503050406030204" pitchFamily="18" charset="0"/>
                              <a:cs typeface="Microsoft Sans Serif"/>
                            </a:rPr>
                            <m:t>𝑇</m:t>
                          </m:r>
                        </m:e>
                      </m:d>
                      <m:r>
                        <a:rPr lang="en-US" sz="1600" b="0" i="1" spc="-10" smtClean="0">
                          <a:latin typeface="Cambria Math" panose="02040503050406030204" pitchFamily="18" charset="0"/>
                          <a:cs typeface="Microsoft Sans Serif"/>
                        </a:rPr>
                        <m:t>…)</m:t>
                      </m:r>
                    </m:oMath>
                  </m:oMathPara>
                </a14:m>
                <a:endParaRPr lang="en-US" i="1" dirty="0"/>
              </a:p>
            </p:txBody>
          </p:sp>
        </mc:Choice>
        <mc:Fallback xmlns="">
          <p:sp>
            <p:nvSpPr>
              <p:cNvPr id="30" name="TextBox 29">
                <a:extLst>
                  <a:ext uri="{FF2B5EF4-FFF2-40B4-BE49-F238E27FC236}">
                    <a16:creationId xmlns:a16="http://schemas.microsoft.com/office/drawing/2014/main" id="{260E9F65-A32E-21AD-BCE0-29339575C302}"/>
                  </a:ext>
                </a:extLst>
              </p:cNvPr>
              <p:cNvSpPr txBox="1">
                <a:spLocks noRot="1" noChangeAspect="1" noMove="1" noResize="1" noEditPoints="1" noAdjustHandles="1" noChangeArrowheads="1" noChangeShapeType="1" noTextEdit="1"/>
              </p:cNvSpPr>
              <p:nvPr/>
            </p:nvSpPr>
            <p:spPr>
              <a:xfrm>
                <a:off x="3798204" y="4952480"/>
                <a:ext cx="8686798" cy="1014380"/>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02537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F7755-53F2-443D-9ADC-DE36969B8214}"/>
              </a:ext>
            </a:extLst>
          </p:cNvPr>
          <p:cNvSpPr>
            <a:spLocks noGrp="1"/>
          </p:cNvSpPr>
          <p:nvPr>
            <p:ph type="title"/>
          </p:nvPr>
        </p:nvSpPr>
        <p:spPr>
          <a:xfrm>
            <a:off x="608209" y="520944"/>
            <a:ext cx="11356337" cy="892552"/>
          </a:xfrm>
        </p:spPr>
        <p:txBody>
          <a:bodyPr/>
          <a:lstStyle/>
          <a:p>
            <a:r>
              <a:rPr lang="en-US" dirty="0"/>
              <a:t>Power plant: </a:t>
            </a:r>
            <a:r>
              <a:rPr lang="en-US" dirty="0" err="1"/>
              <a:t>ToC</a:t>
            </a:r>
            <a:r>
              <a:rPr lang="en-US" dirty="0"/>
              <a:t> </a:t>
            </a:r>
            <a:br>
              <a:rPr lang="en-US" sz="2400" spc="-5" dirty="0"/>
            </a:br>
            <a:r>
              <a:rPr lang="en-US" sz="2400" spc="-5" dirty="0"/>
              <a:t>System model</a:t>
            </a:r>
            <a:endParaRPr lang="en-US" sz="2400" dirty="0">
              <a:solidFill>
                <a:srgbClr val="454545"/>
              </a:solidFill>
            </a:endParaRPr>
          </a:p>
        </p:txBody>
      </p:sp>
      <p:sp>
        <p:nvSpPr>
          <p:cNvPr id="33" name="Slide Number Placeholder 1">
            <a:extLst>
              <a:ext uri="{FF2B5EF4-FFF2-40B4-BE49-F238E27FC236}">
                <a16:creationId xmlns:a16="http://schemas.microsoft.com/office/drawing/2014/main" id="{0990D789-9279-4893-BDEA-E8039D7CDF40}"/>
              </a:ext>
            </a:extLst>
          </p:cNvPr>
          <p:cNvSpPr>
            <a:spLocks noGrp="1"/>
          </p:cNvSpPr>
          <p:nvPr>
            <p:ph type="sldNum" sz="quarter" idx="7"/>
          </p:nvPr>
        </p:nvSpPr>
        <p:spPr>
          <a:xfrm>
            <a:off x="8778240" y="6377940"/>
            <a:ext cx="2804160" cy="3429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38</a:t>
            </a:fld>
            <a:endParaRPr lang="en-US" dirty="0"/>
          </a:p>
        </p:txBody>
      </p:sp>
      <p:sp>
        <p:nvSpPr>
          <p:cNvPr id="243" name="object 58">
            <a:extLst>
              <a:ext uri="{FF2B5EF4-FFF2-40B4-BE49-F238E27FC236}">
                <a16:creationId xmlns:a16="http://schemas.microsoft.com/office/drawing/2014/main" id="{59A34272-6D11-3C57-A6C0-1F1130CA8FC8}"/>
              </a:ext>
            </a:extLst>
          </p:cNvPr>
          <p:cNvSpPr txBox="1"/>
          <p:nvPr/>
        </p:nvSpPr>
        <p:spPr>
          <a:xfrm>
            <a:off x="5105399" y="1416490"/>
            <a:ext cx="6859145" cy="5338641"/>
          </a:xfrm>
          <a:prstGeom prst="rect">
            <a:avLst/>
          </a:prstGeom>
        </p:spPr>
        <p:txBody>
          <a:bodyPr vert="horz" wrap="square" lIns="0" tIns="26670" rIns="0" bIns="0" rtlCol="0">
            <a:spAutoFit/>
          </a:bodyPr>
          <a:lstStyle/>
          <a:p>
            <a:pPr marL="55244" marR="5080" indent="-43180" algn="ctr">
              <a:lnSpc>
                <a:spcPts val="2110"/>
              </a:lnSpc>
              <a:spcBef>
                <a:spcPts val="210"/>
              </a:spcBef>
            </a:pPr>
            <a:r>
              <a:rPr lang="en-US" dirty="0">
                <a:latin typeface="Microsoft Sans Serif"/>
                <a:cs typeface="Microsoft Sans Serif"/>
              </a:rPr>
              <a:t>System model</a:t>
            </a:r>
          </a:p>
          <a:p>
            <a:pPr marL="180340" indent="-167640">
              <a:lnSpc>
                <a:spcPct val="100000"/>
              </a:lnSpc>
              <a:spcBef>
                <a:spcPts val="200"/>
              </a:spcBef>
              <a:buClr>
                <a:srgbClr val="5EBEB8"/>
              </a:buClr>
              <a:buFont typeface="Arial"/>
              <a:buChar char="•"/>
              <a:tabLst>
                <a:tab pos="180340" algn="l"/>
              </a:tabLst>
            </a:pPr>
            <a:r>
              <a:rPr lang="en-US" spc="-10" dirty="0">
                <a:solidFill>
                  <a:srgbClr val="7E7E7E"/>
                </a:solidFill>
                <a:cs typeface="Microsoft Sans Serif"/>
              </a:rPr>
              <a:t>Power Plant: it is one of the basic system often studied in dynamic control theory</a:t>
            </a:r>
          </a:p>
          <a:p>
            <a:pPr marL="180340" indent="-167640">
              <a:lnSpc>
                <a:spcPct val="100000"/>
              </a:lnSpc>
              <a:spcBef>
                <a:spcPts val="200"/>
              </a:spcBef>
              <a:buClr>
                <a:srgbClr val="5EBEB8"/>
              </a:buClr>
              <a:buFont typeface="Arial"/>
              <a:buChar char="•"/>
              <a:tabLst>
                <a:tab pos="180340" algn="l"/>
              </a:tabLst>
            </a:pPr>
            <a:endParaRPr lang="en-US" spc="-10" dirty="0">
              <a:solidFill>
                <a:srgbClr val="7E7E7E"/>
              </a:solidFill>
              <a:cs typeface="Microsoft Sans Serif"/>
            </a:endParaRPr>
          </a:p>
          <a:p>
            <a:pPr marL="180340" indent="-167640">
              <a:lnSpc>
                <a:spcPct val="100000"/>
              </a:lnSpc>
              <a:spcBef>
                <a:spcPts val="200"/>
              </a:spcBef>
              <a:buClr>
                <a:srgbClr val="5EBEB8"/>
              </a:buClr>
              <a:buFont typeface="Arial"/>
              <a:buChar char="•"/>
              <a:tabLst>
                <a:tab pos="180340" algn="l"/>
              </a:tabLst>
            </a:pPr>
            <a:r>
              <a:rPr lang="en-US" spc="-10" dirty="0">
                <a:solidFill>
                  <a:srgbClr val="7E7E7E"/>
                </a:solidFill>
                <a:cs typeface="Microsoft Sans Serif"/>
              </a:rPr>
              <a:t>Sate variables: temperature and pressure </a:t>
            </a:r>
          </a:p>
          <a:p>
            <a:pPr marL="12700">
              <a:lnSpc>
                <a:spcPct val="100000"/>
              </a:lnSpc>
              <a:spcBef>
                <a:spcPts val="200"/>
              </a:spcBef>
              <a:buClr>
                <a:srgbClr val="5EBEB8"/>
              </a:buClr>
              <a:tabLst>
                <a:tab pos="180340" algn="l"/>
              </a:tabLst>
            </a:pPr>
            <a:endParaRPr lang="en-US" spc="-10" dirty="0">
              <a:solidFill>
                <a:srgbClr val="7E7E7E"/>
              </a:solidFill>
              <a:cs typeface="Microsoft Sans Serif"/>
            </a:endParaRPr>
          </a:p>
          <a:p>
            <a:pPr marL="180340" indent="-167640">
              <a:lnSpc>
                <a:spcPct val="100000"/>
              </a:lnSpc>
              <a:spcBef>
                <a:spcPts val="200"/>
              </a:spcBef>
              <a:buClr>
                <a:srgbClr val="5EBEB8"/>
              </a:buClr>
              <a:buFont typeface="Arial"/>
              <a:buChar char="•"/>
              <a:tabLst>
                <a:tab pos="180340" algn="l"/>
              </a:tabLst>
            </a:pPr>
            <a:r>
              <a:rPr lang="en-US" spc="-10" dirty="0">
                <a:solidFill>
                  <a:srgbClr val="7E7E7E"/>
                </a:solidFill>
                <a:cs typeface="Microsoft Sans Serif"/>
              </a:rPr>
              <a:t>Control inputs: the rate at which the heat is supplied to the plant and the rate at which a pneumatic piston is displaced</a:t>
            </a:r>
          </a:p>
          <a:p>
            <a:pPr marL="180340" indent="-167640">
              <a:lnSpc>
                <a:spcPct val="100000"/>
              </a:lnSpc>
              <a:spcBef>
                <a:spcPts val="200"/>
              </a:spcBef>
              <a:buClr>
                <a:srgbClr val="5EBEB8"/>
              </a:buClr>
              <a:buFont typeface="Arial"/>
              <a:buChar char="•"/>
              <a:tabLst>
                <a:tab pos="180340" algn="l"/>
              </a:tabLst>
            </a:pPr>
            <a:endParaRPr lang="en-US" spc="-10" dirty="0">
              <a:solidFill>
                <a:srgbClr val="7E7E7E"/>
              </a:solidFill>
              <a:cs typeface="Microsoft Sans Serif"/>
            </a:endParaRPr>
          </a:p>
          <a:p>
            <a:pPr marL="180340" indent="-167640">
              <a:lnSpc>
                <a:spcPct val="100000"/>
              </a:lnSpc>
              <a:spcBef>
                <a:spcPts val="200"/>
              </a:spcBef>
              <a:buClr>
                <a:srgbClr val="5EBEB8"/>
              </a:buClr>
              <a:buFont typeface="Arial"/>
              <a:buChar char="•"/>
              <a:tabLst>
                <a:tab pos="180340" algn="l"/>
              </a:tabLst>
            </a:pPr>
            <a:r>
              <a:rPr lang="en-US" spc="-10" dirty="0">
                <a:solidFill>
                  <a:srgbClr val="7E7E7E"/>
                </a:solidFill>
                <a:cs typeface="Microsoft Sans Serif"/>
              </a:rPr>
              <a:t>Objective: adjust the communication rate to keep the state variables within the viability kernel</a:t>
            </a:r>
          </a:p>
          <a:p>
            <a:pPr marL="180340" indent="-167640">
              <a:lnSpc>
                <a:spcPct val="100000"/>
              </a:lnSpc>
              <a:spcBef>
                <a:spcPts val="200"/>
              </a:spcBef>
              <a:buClr>
                <a:srgbClr val="5EBEB8"/>
              </a:buClr>
              <a:buFont typeface="Arial"/>
              <a:buChar char="•"/>
              <a:tabLst>
                <a:tab pos="180340" algn="l"/>
              </a:tabLst>
            </a:pPr>
            <a:endParaRPr lang="en-US" spc="-10" dirty="0">
              <a:solidFill>
                <a:srgbClr val="7E7E7E"/>
              </a:solidFill>
              <a:cs typeface="Microsoft Sans Serif"/>
            </a:endParaRPr>
          </a:p>
          <a:p>
            <a:pPr marL="180340" indent="-167640">
              <a:lnSpc>
                <a:spcPct val="100000"/>
              </a:lnSpc>
              <a:spcBef>
                <a:spcPts val="200"/>
              </a:spcBef>
              <a:buClr>
                <a:srgbClr val="5EBEB8"/>
              </a:buClr>
              <a:buFont typeface="Arial"/>
              <a:buChar char="•"/>
              <a:tabLst>
                <a:tab pos="180340" algn="l"/>
              </a:tabLst>
            </a:pPr>
            <a:r>
              <a:rPr lang="en-US" spc="-10" dirty="0">
                <a:solidFill>
                  <a:srgbClr val="7E7E7E"/>
                </a:solidFill>
                <a:cs typeface="Microsoft Sans Serif"/>
              </a:rPr>
              <a:t>The process requires cycling the plant repeatedly through three operating points (normalized numerical values):</a:t>
            </a:r>
          </a:p>
          <a:p>
            <a:pPr marL="180340" indent="-167640">
              <a:lnSpc>
                <a:spcPct val="100000"/>
              </a:lnSpc>
              <a:spcBef>
                <a:spcPts val="200"/>
              </a:spcBef>
              <a:buClr>
                <a:srgbClr val="5EBEB8"/>
              </a:buClr>
              <a:buFont typeface="Arial"/>
              <a:buChar char="•"/>
              <a:tabLst>
                <a:tab pos="180340" algn="l"/>
              </a:tabLst>
            </a:pPr>
            <a:endParaRPr lang="en-US" spc="-10" dirty="0">
              <a:solidFill>
                <a:srgbClr val="7E7E7E"/>
              </a:solidFill>
              <a:cs typeface="Microsoft Sans Serif"/>
            </a:endParaRPr>
          </a:p>
          <a:p>
            <a:pPr marL="12700">
              <a:lnSpc>
                <a:spcPct val="100000"/>
              </a:lnSpc>
              <a:spcBef>
                <a:spcPts val="200"/>
              </a:spcBef>
              <a:buClr>
                <a:srgbClr val="5EBEB8"/>
              </a:buClr>
              <a:tabLst>
                <a:tab pos="180340" algn="l"/>
              </a:tabLst>
            </a:pPr>
            <a:r>
              <a:rPr lang="en-US" spc="-10" dirty="0">
                <a:solidFill>
                  <a:srgbClr val="7E7E7E"/>
                </a:solidFill>
                <a:cs typeface="Microsoft Sans Serif"/>
              </a:rPr>
              <a:t>		</a:t>
            </a:r>
            <a:r>
              <a:rPr lang="en-US" spc="-10" dirty="0">
                <a:cs typeface="Microsoft Sans Serif"/>
              </a:rPr>
              <a:t>X1 = (0, 0), X2 = (2.5, 2), and X3 = (1, 3) (neighborhoods)</a:t>
            </a:r>
          </a:p>
          <a:p>
            <a:pPr marL="12700">
              <a:lnSpc>
                <a:spcPct val="100000"/>
              </a:lnSpc>
              <a:spcBef>
                <a:spcPts val="200"/>
              </a:spcBef>
              <a:buClr>
                <a:srgbClr val="5EBEB8"/>
              </a:buClr>
              <a:tabLst>
                <a:tab pos="180340" algn="l"/>
              </a:tabLst>
            </a:pPr>
            <a:endParaRPr lang="en-US" spc="-10" dirty="0">
              <a:solidFill>
                <a:srgbClr val="7E7E7E"/>
              </a:solidFill>
              <a:cs typeface="Microsoft Sans Serif"/>
            </a:endParaRPr>
          </a:p>
          <a:p>
            <a:pPr marL="12700">
              <a:lnSpc>
                <a:spcPct val="100000"/>
              </a:lnSpc>
              <a:spcBef>
                <a:spcPts val="200"/>
              </a:spcBef>
              <a:buClr>
                <a:srgbClr val="5EBEB8"/>
              </a:buClr>
              <a:tabLst>
                <a:tab pos="180340" algn="l"/>
              </a:tabLst>
            </a:pPr>
            <a:r>
              <a:rPr lang="en-US" spc="-10" dirty="0">
                <a:solidFill>
                  <a:srgbClr val="7E7E7E"/>
                </a:solidFill>
                <a:cs typeface="Microsoft Sans Serif"/>
              </a:rPr>
              <a:t>    the system must visit three states’ levels cyclically in order </a:t>
            </a:r>
          </a:p>
        </p:txBody>
      </p:sp>
      <p:pic>
        <p:nvPicPr>
          <p:cNvPr id="8" name="Graphic 7" descr="Syncing cloud outline">
            <a:extLst>
              <a:ext uri="{FF2B5EF4-FFF2-40B4-BE49-F238E27FC236}">
                <a16:creationId xmlns:a16="http://schemas.microsoft.com/office/drawing/2014/main" id="{44A536DB-B5B1-6072-1280-7535626740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2228" y="5486792"/>
            <a:ext cx="1600200" cy="1600200"/>
          </a:xfrm>
          <a:prstGeom prst="rect">
            <a:avLst/>
          </a:prstGeom>
        </p:spPr>
      </p:pic>
      <p:cxnSp>
        <p:nvCxnSpPr>
          <p:cNvPr id="9" name="Straight Arrow Connector 8">
            <a:extLst>
              <a:ext uri="{FF2B5EF4-FFF2-40B4-BE49-F238E27FC236}">
                <a16:creationId xmlns:a16="http://schemas.microsoft.com/office/drawing/2014/main" id="{C49FD858-5573-51C2-AF4F-9575DB384458}"/>
              </a:ext>
            </a:extLst>
          </p:cNvPr>
          <p:cNvCxnSpPr>
            <a:cxnSpLocks/>
          </p:cNvCxnSpPr>
          <p:nvPr/>
        </p:nvCxnSpPr>
        <p:spPr>
          <a:xfrm rot="16200000" flipH="1">
            <a:off x="701040" y="4709160"/>
            <a:ext cx="1645920" cy="0"/>
          </a:xfrm>
          <a:prstGeom prst="straightConnector1">
            <a:avLst/>
          </a:prstGeom>
          <a:ln w="381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F862C5B-8083-C9C1-7019-EDD31258FB7F}"/>
              </a:ext>
            </a:extLst>
          </p:cNvPr>
          <p:cNvSpPr txBox="1"/>
          <p:nvPr/>
        </p:nvSpPr>
        <p:spPr>
          <a:xfrm>
            <a:off x="1828800" y="4207734"/>
            <a:ext cx="2514598" cy="646331"/>
          </a:xfrm>
          <a:prstGeom prst="rect">
            <a:avLst/>
          </a:prstGeom>
          <a:noFill/>
        </p:spPr>
        <p:txBody>
          <a:bodyPr wrap="square">
            <a:spAutoFit/>
          </a:bodyPr>
          <a:lstStyle/>
          <a:p>
            <a:r>
              <a:rPr lang="en-US" spc="-10" dirty="0">
                <a:solidFill>
                  <a:schemeClr val="tx2"/>
                </a:solidFill>
                <a:cs typeface="Microsoft Sans Serif"/>
              </a:rPr>
              <a:t>Communication and information flow</a:t>
            </a:r>
          </a:p>
        </p:txBody>
      </p:sp>
      <p:sp>
        <p:nvSpPr>
          <p:cNvPr id="14" name="TextBox 13">
            <a:extLst>
              <a:ext uri="{FF2B5EF4-FFF2-40B4-BE49-F238E27FC236}">
                <a16:creationId xmlns:a16="http://schemas.microsoft.com/office/drawing/2014/main" id="{AEC42742-B0B8-F594-3E86-CCAED496707C}"/>
              </a:ext>
            </a:extLst>
          </p:cNvPr>
          <p:cNvSpPr txBox="1"/>
          <p:nvPr/>
        </p:nvSpPr>
        <p:spPr>
          <a:xfrm>
            <a:off x="2124896" y="5881852"/>
            <a:ext cx="2616154" cy="369332"/>
          </a:xfrm>
          <a:prstGeom prst="rect">
            <a:avLst/>
          </a:prstGeom>
          <a:noFill/>
        </p:spPr>
        <p:txBody>
          <a:bodyPr wrap="square">
            <a:spAutoFit/>
          </a:bodyPr>
          <a:lstStyle/>
          <a:p>
            <a:r>
              <a:rPr lang="en-US" spc="-10" dirty="0">
                <a:cs typeface="Microsoft Sans Serif"/>
              </a:rPr>
              <a:t>Control unit</a:t>
            </a:r>
          </a:p>
        </p:txBody>
      </p:sp>
      <p:sp>
        <p:nvSpPr>
          <p:cNvPr id="16" name="TextBox 15">
            <a:extLst>
              <a:ext uri="{FF2B5EF4-FFF2-40B4-BE49-F238E27FC236}">
                <a16:creationId xmlns:a16="http://schemas.microsoft.com/office/drawing/2014/main" id="{A0816310-C225-206B-520D-875E801B9AB4}"/>
              </a:ext>
            </a:extLst>
          </p:cNvPr>
          <p:cNvSpPr txBox="1"/>
          <p:nvPr/>
        </p:nvSpPr>
        <p:spPr>
          <a:xfrm>
            <a:off x="2426283" y="2995281"/>
            <a:ext cx="1410072" cy="369332"/>
          </a:xfrm>
          <a:prstGeom prst="rect">
            <a:avLst/>
          </a:prstGeom>
          <a:noFill/>
        </p:spPr>
        <p:txBody>
          <a:bodyPr wrap="square">
            <a:spAutoFit/>
          </a:bodyPr>
          <a:lstStyle/>
          <a:p>
            <a:r>
              <a:rPr lang="en-US" spc="-10" dirty="0">
                <a:cs typeface="Microsoft Sans Serif"/>
              </a:rPr>
              <a:t>Power plant</a:t>
            </a:r>
            <a:endParaRPr lang="en-US" dirty="0"/>
          </a:p>
        </p:txBody>
      </p:sp>
      <p:pic>
        <p:nvPicPr>
          <p:cNvPr id="3074" name="Picture 2" descr="Power plant - Free industry icons">
            <a:extLst>
              <a:ext uri="{FF2B5EF4-FFF2-40B4-BE49-F238E27FC236}">
                <a16:creationId xmlns:a16="http://schemas.microsoft.com/office/drawing/2014/main" id="{B3DF290C-EF43-1070-B864-E2DE3ABB70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483" y="1749507"/>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Thermometer outline">
            <a:extLst>
              <a:ext uri="{FF2B5EF4-FFF2-40B4-BE49-F238E27FC236}">
                <a16:creationId xmlns:a16="http://schemas.microsoft.com/office/drawing/2014/main" id="{4EE57059-3659-168E-8360-687E1FB0CC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96584" y="1516356"/>
            <a:ext cx="914400" cy="914400"/>
          </a:xfrm>
          <a:prstGeom prst="rect">
            <a:avLst/>
          </a:prstGeom>
        </p:spPr>
      </p:pic>
      <p:pic>
        <p:nvPicPr>
          <p:cNvPr id="11" name="Graphic 10" descr="Scale with solid fill">
            <a:extLst>
              <a:ext uri="{FF2B5EF4-FFF2-40B4-BE49-F238E27FC236}">
                <a16:creationId xmlns:a16="http://schemas.microsoft.com/office/drawing/2014/main" id="{A81AE08D-EA4F-D906-E05E-B026D2668AC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06299" y="1510294"/>
            <a:ext cx="914400" cy="914400"/>
          </a:xfrm>
          <a:prstGeom prst="rect">
            <a:avLst/>
          </a:prstGeom>
        </p:spPr>
      </p:pic>
    </p:spTree>
    <p:extLst>
      <p:ext uri="{BB962C8B-B14F-4D97-AF65-F5344CB8AC3E}">
        <p14:creationId xmlns:p14="http://schemas.microsoft.com/office/powerpoint/2010/main" val="16916309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F7755-53F2-443D-9ADC-DE36969B8214}"/>
              </a:ext>
            </a:extLst>
          </p:cNvPr>
          <p:cNvSpPr>
            <a:spLocks noGrp="1"/>
          </p:cNvSpPr>
          <p:nvPr>
            <p:ph type="title"/>
          </p:nvPr>
        </p:nvSpPr>
        <p:spPr>
          <a:xfrm>
            <a:off x="608209" y="520944"/>
            <a:ext cx="11356337" cy="892552"/>
          </a:xfrm>
        </p:spPr>
        <p:txBody>
          <a:bodyPr/>
          <a:lstStyle/>
          <a:p>
            <a:r>
              <a:rPr lang="en-US" dirty="0"/>
              <a:t>Power plant: </a:t>
            </a:r>
            <a:r>
              <a:rPr lang="en-US" dirty="0" err="1"/>
              <a:t>ToC</a:t>
            </a:r>
            <a:r>
              <a:rPr lang="en-US" dirty="0"/>
              <a:t> </a:t>
            </a:r>
            <a:br>
              <a:rPr lang="en-US" sz="2400" spc="-5" dirty="0"/>
            </a:br>
            <a:r>
              <a:rPr lang="en-US" sz="2400" spc="-5" dirty="0"/>
              <a:t>Mathematical formulation</a:t>
            </a:r>
            <a:endParaRPr lang="en-US" sz="2400" dirty="0">
              <a:solidFill>
                <a:srgbClr val="454545"/>
              </a:solidFill>
            </a:endParaRPr>
          </a:p>
        </p:txBody>
      </p:sp>
      <p:sp>
        <p:nvSpPr>
          <p:cNvPr id="33" name="Slide Number Placeholder 1">
            <a:extLst>
              <a:ext uri="{FF2B5EF4-FFF2-40B4-BE49-F238E27FC236}">
                <a16:creationId xmlns:a16="http://schemas.microsoft.com/office/drawing/2014/main" id="{0990D789-9279-4893-BDEA-E8039D7CDF40}"/>
              </a:ext>
            </a:extLst>
          </p:cNvPr>
          <p:cNvSpPr>
            <a:spLocks noGrp="1"/>
          </p:cNvSpPr>
          <p:nvPr>
            <p:ph type="sldNum" sz="quarter" idx="7"/>
          </p:nvPr>
        </p:nvSpPr>
        <p:spPr>
          <a:xfrm>
            <a:off x="8778240" y="6377940"/>
            <a:ext cx="2804160" cy="3429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39</a:t>
            </a:fld>
            <a:endParaRPr lang="en-US" dirty="0"/>
          </a:p>
        </p:txBody>
      </p:sp>
      <p:sp>
        <p:nvSpPr>
          <p:cNvPr id="13" name="TextBox 12">
            <a:extLst>
              <a:ext uri="{FF2B5EF4-FFF2-40B4-BE49-F238E27FC236}">
                <a16:creationId xmlns:a16="http://schemas.microsoft.com/office/drawing/2014/main" id="{066DA4D6-5180-7FCD-05C2-72502D67A21A}"/>
              </a:ext>
            </a:extLst>
          </p:cNvPr>
          <p:cNvSpPr txBox="1"/>
          <p:nvPr/>
        </p:nvSpPr>
        <p:spPr>
          <a:xfrm>
            <a:off x="2590800" y="3526386"/>
            <a:ext cx="5486400" cy="369332"/>
          </a:xfrm>
          <a:prstGeom prst="rect">
            <a:avLst/>
          </a:prstGeom>
          <a:noFill/>
        </p:spPr>
        <p:txBody>
          <a:bodyPr wrap="square">
            <a:spAutoFit/>
          </a:bodyPr>
          <a:lstStyle/>
          <a:p>
            <a:r>
              <a:rPr lang="en-US" spc="-10" dirty="0">
                <a:cs typeface="Microsoft Sans Serif"/>
              </a:rPr>
              <a:t>where the in-the-loop transfer entropy is given by</a:t>
            </a:r>
            <a:endParaRPr lang="en-US"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B138860-1F13-29AB-CD63-FB8227491862}"/>
                  </a:ext>
                </a:extLst>
              </p:cNvPr>
              <p:cNvSpPr txBox="1"/>
              <p:nvPr/>
            </p:nvSpPr>
            <p:spPr>
              <a:xfrm>
                <a:off x="20079" y="2639144"/>
                <a:ext cx="6096000" cy="4903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i="1" spc="-10" smtClean="0">
                              <a:latin typeface="Cambria Math" panose="02040503050406030204" pitchFamily="18" charset="0"/>
                              <a:cs typeface="Microsoft Sans Serif"/>
                            </a:rPr>
                          </m:ctrlPr>
                        </m:funcPr>
                        <m:fName>
                          <m:limLow>
                            <m:limLowPr>
                              <m:ctrlPr>
                                <a:rPr lang="en-US" i="1" spc="-10" smtClean="0">
                                  <a:latin typeface="Cambria Math" panose="02040503050406030204" pitchFamily="18" charset="0"/>
                                  <a:cs typeface="Microsoft Sans Serif"/>
                                </a:rPr>
                              </m:ctrlPr>
                            </m:limLowPr>
                            <m:e>
                              <m:r>
                                <m:rPr>
                                  <m:sty m:val="p"/>
                                </m:rPr>
                                <a:rPr lang="en-US" b="0" i="0" spc="-10" smtClean="0">
                                  <a:latin typeface="Cambria Math" panose="02040503050406030204" pitchFamily="18" charset="0"/>
                                  <a:cs typeface="Microsoft Sans Serif"/>
                                </a:rPr>
                                <m:t>inf</m:t>
                              </m:r>
                            </m:e>
                            <m:lim>
                              <m:r>
                                <a:rPr lang="en-US" b="0" i="1" spc="-10" smtClean="0">
                                  <a:latin typeface="Cambria Math" panose="02040503050406030204" pitchFamily="18" charset="0"/>
                                  <a:cs typeface="Microsoft Sans Serif"/>
                                </a:rPr>
                                <m:t>𝑥</m:t>
                              </m:r>
                              <m:d>
                                <m:dPr>
                                  <m:ctrlPr>
                                    <a:rPr lang="en-US" b="0" i="1" spc="-10" smtClean="0">
                                      <a:latin typeface="Cambria Math" panose="02040503050406030204" pitchFamily="18" charset="0"/>
                                      <a:cs typeface="Microsoft Sans Serif"/>
                                    </a:rPr>
                                  </m:ctrlPr>
                                </m:dPr>
                                <m:e>
                                  <m:r>
                                    <a:rPr lang="en-US" b="0" i="1" spc="-10" smtClean="0">
                                      <a:latin typeface="Cambria Math" panose="02040503050406030204" pitchFamily="18" charset="0"/>
                                      <a:cs typeface="Microsoft Sans Serif"/>
                                    </a:rPr>
                                    <m:t>(</m:t>
                                  </m:r>
                                  <m:r>
                                    <a:rPr lang="en-US" b="0" i="1" spc="-10" smtClean="0">
                                      <a:latin typeface="Cambria Math" panose="02040503050406030204" pitchFamily="18" charset="0"/>
                                      <a:cs typeface="Microsoft Sans Serif"/>
                                    </a:rPr>
                                    <m:t>𝑁</m:t>
                                  </m:r>
                                  <m:r>
                                    <a:rPr lang="en-US" b="0" i="1" spc="-10" smtClean="0">
                                      <a:latin typeface="Cambria Math" panose="02040503050406030204" pitchFamily="18" charset="0"/>
                                      <a:cs typeface="Microsoft Sans Serif"/>
                                    </a:rPr>
                                    <m:t>+1)</m:t>
                                  </m:r>
                                  <m:r>
                                    <a:rPr lang="en-US" b="0" i="1" spc="-10" smtClean="0">
                                      <a:latin typeface="Cambria Math" panose="02040503050406030204" pitchFamily="18" charset="0"/>
                                      <a:cs typeface="Microsoft Sans Serif"/>
                                    </a:rPr>
                                    <m:t>𝑇</m:t>
                                  </m:r>
                                </m:e>
                              </m:d>
                              <m:r>
                                <a:rPr lang="en-US" b="0" i="1" spc="-10" smtClean="0">
                                  <a:latin typeface="Cambria Math" panose="02040503050406030204" pitchFamily="18" charset="0"/>
                                  <a:cs typeface="Microsoft Sans Serif"/>
                                </a:rPr>
                                <m:t>∈</m:t>
                              </m:r>
                              <m:sSub>
                                <m:sSubPr>
                                  <m:ctrlPr>
                                    <a:rPr lang="en-US" b="0" i="1" spc="-10" smtClean="0">
                                      <a:latin typeface="Cambria Math" panose="02040503050406030204" pitchFamily="18" charset="0"/>
                                      <a:cs typeface="Microsoft Sans Serif"/>
                                    </a:rPr>
                                  </m:ctrlPr>
                                </m:sSubPr>
                                <m:e>
                                  <m:r>
                                    <a:rPr lang="en-US" b="0" i="1" spc="-10" smtClean="0">
                                      <a:latin typeface="Cambria Math" panose="02040503050406030204" pitchFamily="18" charset="0"/>
                                      <a:cs typeface="Microsoft Sans Serif"/>
                                    </a:rPr>
                                    <m:t>𝐾</m:t>
                                  </m:r>
                                </m:e>
                                <m:sub>
                                  <m:r>
                                    <a:rPr lang="en-US" b="0" i="1" spc="-10" smtClean="0">
                                      <a:latin typeface="Cambria Math" panose="02040503050406030204" pitchFamily="18" charset="0"/>
                                      <a:cs typeface="Microsoft Sans Serif"/>
                                    </a:rPr>
                                    <m:t>𝑣𝑖𝑎𝑏</m:t>
                                  </m:r>
                                </m:sub>
                              </m:sSub>
                            </m:lim>
                          </m:limLow>
                        </m:fName>
                        <m:e>
                          <m:r>
                            <a:rPr lang="en-US" b="0" i="1" spc="-10" smtClean="0">
                              <a:latin typeface="Cambria Math" panose="02040503050406030204" pitchFamily="18" charset="0"/>
                              <a:cs typeface="Microsoft Sans Serif"/>
                            </a:rPr>
                            <m:t>𝑐</m:t>
                          </m:r>
                          <m:d>
                            <m:dPr>
                              <m:ctrlPr>
                                <a:rPr lang="en-US" b="0" i="1" spc="-10" smtClean="0">
                                  <a:latin typeface="Cambria Math" panose="02040503050406030204" pitchFamily="18" charset="0"/>
                                  <a:cs typeface="Microsoft Sans Serif"/>
                                </a:rPr>
                              </m:ctrlPr>
                            </m:dPr>
                            <m:e>
                              <m:r>
                                <a:rPr lang="en-US" b="0" i="1" spc="-10" smtClean="0">
                                  <a:latin typeface="Cambria Math" panose="02040503050406030204" pitchFamily="18" charset="0"/>
                                  <a:cs typeface="Microsoft Sans Serif"/>
                                </a:rPr>
                                <m:t>𝑢</m:t>
                              </m:r>
                              <m:r>
                                <a:rPr lang="en-US" b="0" i="1" spc="-10" smtClean="0">
                                  <a:latin typeface="Cambria Math" panose="02040503050406030204" pitchFamily="18" charset="0"/>
                                  <a:cs typeface="Microsoft Sans Serif"/>
                                </a:rPr>
                                <m:t>(</m:t>
                              </m:r>
                              <m:d>
                                <m:dPr>
                                  <m:ctrlPr>
                                    <a:rPr lang="en-US" b="0" i="1" spc="-10" smtClean="0">
                                      <a:latin typeface="Cambria Math" panose="02040503050406030204" pitchFamily="18" charset="0"/>
                                      <a:cs typeface="Microsoft Sans Serif"/>
                                    </a:rPr>
                                  </m:ctrlPr>
                                </m:dPr>
                                <m:e>
                                  <m:r>
                                    <a:rPr lang="en-US" b="0" i="1" spc="-10" smtClean="0">
                                      <a:latin typeface="Cambria Math" panose="02040503050406030204" pitchFamily="18" charset="0"/>
                                      <a:cs typeface="Microsoft Sans Serif"/>
                                    </a:rPr>
                                    <m:t>𝑁</m:t>
                                  </m:r>
                                  <m:r>
                                    <a:rPr lang="en-US" b="0" i="1" spc="-10" smtClean="0">
                                      <a:latin typeface="Cambria Math" panose="02040503050406030204" pitchFamily="18" charset="0"/>
                                      <a:cs typeface="Microsoft Sans Serif"/>
                                    </a:rPr>
                                    <m:t>+1</m:t>
                                  </m:r>
                                </m:e>
                              </m:d>
                              <m:r>
                                <a:rPr lang="en-US" b="0" i="1" spc="-10" smtClean="0">
                                  <a:latin typeface="Cambria Math" panose="02040503050406030204" pitchFamily="18" charset="0"/>
                                  <a:cs typeface="Microsoft Sans Serif"/>
                                </a:rPr>
                                <m:t>𝑇</m:t>
                              </m:r>
                              <m:r>
                                <a:rPr lang="en-US" b="0" i="1" spc="-10" smtClean="0">
                                  <a:latin typeface="Cambria Math" panose="02040503050406030204" pitchFamily="18" charset="0"/>
                                  <a:cs typeface="Microsoft Sans Serif"/>
                                </a:rPr>
                                <m:t>)</m:t>
                              </m:r>
                            </m:e>
                          </m:d>
                          <m:r>
                            <a:rPr lang="en-US" b="0" i="1" spc="-10" smtClean="0">
                              <a:latin typeface="Cambria Math" panose="02040503050406030204" pitchFamily="18" charset="0"/>
                              <a:cs typeface="Microsoft Sans Serif"/>
                            </a:rPr>
                            <m:t>−</m:t>
                          </m:r>
                          <m:sSub>
                            <m:sSubPr>
                              <m:ctrlPr>
                                <a:rPr lang="en-US" b="0" i="1" spc="-10" smtClean="0">
                                  <a:latin typeface="Cambria Math" panose="02040503050406030204" pitchFamily="18" charset="0"/>
                                  <a:cs typeface="Microsoft Sans Serif"/>
                                </a:rPr>
                              </m:ctrlPr>
                            </m:sSubPr>
                            <m:e>
                              <m:r>
                                <a:rPr lang="en-US" b="0" i="1" spc="-10" smtClean="0">
                                  <a:latin typeface="Cambria Math" panose="02040503050406030204" pitchFamily="18" charset="0"/>
                                  <a:cs typeface="Microsoft Sans Serif"/>
                                </a:rPr>
                                <m:t>𝑅</m:t>
                              </m:r>
                            </m:e>
                            <m:sub>
                              <m:r>
                                <a:rPr lang="en-US" b="0" i="1" spc="-10" smtClean="0">
                                  <a:latin typeface="Cambria Math" panose="02040503050406030204" pitchFamily="18" charset="0"/>
                                  <a:cs typeface="Microsoft Sans Serif"/>
                                </a:rPr>
                                <m:t>𝐼𝑇𝐿</m:t>
                              </m:r>
                            </m:sub>
                          </m:sSub>
                          <m:r>
                            <a:rPr lang="en-US" b="0" i="1" spc="-10" smtClean="0">
                              <a:latin typeface="Cambria Math" panose="02040503050406030204" pitchFamily="18" charset="0"/>
                              <a:cs typeface="Microsoft Sans Serif"/>
                            </a:rPr>
                            <m:t>(</m:t>
                          </m:r>
                          <m:d>
                            <m:dPr>
                              <m:ctrlPr>
                                <a:rPr lang="en-US" b="0" i="1" spc="-10" smtClean="0">
                                  <a:latin typeface="Cambria Math" panose="02040503050406030204" pitchFamily="18" charset="0"/>
                                  <a:cs typeface="Microsoft Sans Serif"/>
                                </a:rPr>
                              </m:ctrlPr>
                            </m:dPr>
                            <m:e>
                              <m:r>
                                <a:rPr lang="en-US" b="0" i="1" spc="-10" smtClean="0">
                                  <a:latin typeface="Cambria Math" panose="02040503050406030204" pitchFamily="18" charset="0"/>
                                  <a:cs typeface="Microsoft Sans Serif"/>
                                </a:rPr>
                                <m:t>𝑁</m:t>
                              </m:r>
                              <m:r>
                                <a:rPr lang="en-US" b="0" i="1" spc="-10" smtClean="0">
                                  <a:latin typeface="Cambria Math" panose="02040503050406030204" pitchFamily="18" charset="0"/>
                                  <a:cs typeface="Microsoft Sans Serif"/>
                                </a:rPr>
                                <m:t>+1</m:t>
                              </m:r>
                            </m:e>
                          </m:d>
                          <m:r>
                            <a:rPr lang="en-US" b="0" i="1" spc="-10" smtClean="0">
                              <a:latin typeface="Cambria Math" panose="02040503050406030204" pitchFamily="18" charset="0"/>
                              <a:cs typeface="Microsoft Sans Serif"/>
                            </a:rPr>
                            <m:t>𝑇</m:t>
                          </m:r>
                          <m:r>
                            <a:rPr lang="en-US" b="0" i="1" spc="-10" smtClean="0">
                              <a:latin typeface="Cambria Math" panose="02040503050406030204" pitchFamily="18" charset="0"/>
                              <a:cs typeface="Microsoft Sans Serif"/>
                            </a:rPr>
                            <m:t>)</m:t>
                          </m:r>
                        </m:e>
                      </m:func>
                    </m:oMath>
                  </m:oMathPara>
                </a14:m>
                <a:endParaRPr lang="en-US" dirty="0"/>
              </a:p>
            </p:txBody>
          </p:sp>
        </mc:Choice>
        <mc:Fallback xmlns="">
          <p:sp>
            <p:nvSpPr>
              <p:cNvPr id="17" name="TextBox 16">
                <a:extLst>
                  <a:ext uri="{FF2B5EF4-FFF2-40B4-BE49-F238E27FC236}">
                    <a16:creationId xmlns:a16="http://schemas.microsoft.com/office/drawing/2014/main" id="{5B138860-1F13-29AB-CD63-FB8227491862}"/>
                  </a:ext>
                </a:extLst>
              </p:cNvPr>
              <p:cNvSpPr txBox="1">
                <a:spLocks noRot="1" noChangeAspect="1" noMove="1" noResize="1" noEditPoints="1" noAdjustHandles="1" noChangeArrowheads="1" noChangeShapeType="1" noTextEdit="1"/>
              </p:cNvSpPr>
              <p:nvPr/>
            </p:nvSpPr>
            <p:spPr>
              <a:xfrm>
                <a:off x="20079" y="2639144"/>
                <a:ext cx="6096000" cy="490391"/>
              </a:xfrm>
              <a:prstGeom prst="rect">
                <a:avLst/>
              </a:prstGeom>
              <a:blipFill>
                <a:blip r:embed="rId3"/>
                <a:stretch>
                  <a:fillRect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EC142AC-D548-3538-E40C-C3FFDCB1204E}"/>
                  </a:ext>
                </a:extLst>
              </p:cNvPr>
              <p:cNvSpPr txBox="1"/>
              <p:nvPr/>
            </p:nvSpPr>
            <p:spPr>
              <a:xfrm>
                <a:off x="608208" y="4404677"/>
                <a:ext cx="10059791" cy="1129540"/>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func>
                        <m:funcPr>
                          <m:ctrlPr>
                            <a:rPr lang="en-US" i="1" spc="-10" smtClean="0">
                              <a:latin typeface="Cambria Math" panose="02040503050406030204" pitchFamily="18" charset="0"/>
                              <a:cs typeface="Microsoft Sans Serif"/>
                            </a:rPr>
                          </m:ctrlPr>
                        </m:funcPr>
                        <m:fName>
                          <m:r>
                            <a:rPr lang="en-US" b="0" i="1" spc="-10" smtClean="0">
                              <a:latin typeface="Cambria Math" panose="02040503050406030204" pitchFamily="18" charset="0"/>
                              <a:cs typeface="Microsoft Sans Serif"/>
                            </a:rPr>
                            <m:t> </m:t>
                          </m:r>
                        </m:fName>
                        <m:e>
                          <m:sSub>
                            <m:sSubPr>
                              <m:ctrlPr>
                                <a:rPr lang="en-US" b="0" i="1" spc="-10" smtClean="0">
                                  <a:latin typeface="Cambria Math" panose="02040503050406030204" pitchFamily="18" charset="0"/>
                                  <a:cs typeface="Microsoft Sans Serif"/>
                                </a:rPr>
                              </m:ctrlPr>
                            </m:sSubPr>
                            <m:e>
                              <m:r>
                                <a:rPr lang="en-US" b="0" i="1" spc="-10" smtClean="0">
                                  <a:latin typeface="Cambria Math" panose="02040503050406030204" pitchFamily="18" charset="0"/>
                                  <a:cs typeface="Microsoft Sans Serif"/>
                                </a:rPr>
                                <m:t>𝑅</m:t>
                              </m:r>
                            </m:e>
                            <m:sub>
                              <m:r>
                                <a:rPr lang="en-US" b="0" i="1" spc="-10" smtClean="0">
                                  <a:latin typeface="Cambria Math" panose="02040503050406030204" pitchFamily="18" charset="0"/>
                                  <a:cs typeface="Microsoft Sans Serif"/>
                                </a:rPr>
                                <m:t>𝐼𝑇𝐿</m:t>
                              </m:r>
                            </m:sub>
                          </m:sSub>
                          <m:d>
                            <m:dPr>
                              <m:ctrlPr>
                                <a:rPr lang="en-US" b="0" i="1" spc="-10" smtClean="0">
                                  <a:latin typeface="Cambria Math" panose="02040503050406030204" pitchFamily="18" charset="0"/>
                                  <a:cs typeface="Microsoft Sans Serif"/>
                                </a:rPr>
                              </m:ctrlPr>
                            </m:dPr>
                            <m:e>
                              <m:r>
                                <a:rPr lang="en-US" b="0" i="1" spc="-10" smtClean="0">
                                  <a:latin typeface="Cambria Math" panose="02040503050406030204" pitchFamily="18" charset="0"/>
                                  <a:cs typeface="Microsoft Sans Serif"/>
                                </a:rPr>
                                <m:t>(</m:t>
                              </m:r>
                              <m:r>
                                <a:rPr lang="en-US" b="0" i="1" spc="-10" smtClean="0">
                                  <a:latin typeface="Cambria Math" panose="02040503050406030204" pitchFamily="18" charset="0"/>
                                  <a:cs typeface="Microsoft Sans Serif"/>
                                </a:rPr>
                                <m:t>𝑁</m:t>
                              </m:r>
                              <m:r>
                                <a:rPr lang="en-US" b="0" i="1" spc="-10" smtClean="0">
                                  <a:latin typeface="Cambria Math" panose="02040503050406030204" pitchFamily="18" charset="0"/>
                                  <a:cs typeface="Microsoft Sans Serif"/>
                                </a:rPr>
                                <m:t>+1)</m:t>
                              </m:r>
                              <m:r>
                                <a:rPr lang="en-US" b="0" i="1" spc="-10" smtClean="0">
                                  <a:latin typeface="Cambria Math" panose="02040503050406030204" pitchFamily="18" charset="0"/>
                                  <a:cs typeface="Microsoft Sans Serif"/>
                                </a:rPr>
                                <m:t>𝑇</m:t>
                              </m:r>
                            </m:e>
                          </m:d>
                          <m:r>
                            <a:rPr lang="en-US" b="0" i="1" spc="-10" smtClean="0">
                              <a:latin typeface="Cambria Math" panose="02040503050406030204" pitchFamily="18" charset="0"/>
                              <a:cs typeface="Microsoft Sans Serif"/>
                            </a:rPr>
                            <m:t>=</m:t>
                          </m:r>
                          <m:f>
                            <m:fPr>
                              <m:ctrlPr>
                                <a:rPr lang="en-US" b="0" i="1" spc="-10" smtClean="0">
                                  <a:latin typeface="Cambria Math" panose="02040503050406030204" pitchFamily="18" charset="0"/>
                                  <a:cs typeface="Microsoft Sans Serif"/>
                                </a:rPr>
                              </m:ctrlPr>
                            </m:fPr>
                            <m:num>
                              <m:r>
                                <a:rPr lang="en-US" b="0" i="1" spc="-10" smtClean="0">
                                  <a:latin typeface="Cambria Math" panose="02040503050406030204" pitchFamily="18" charset="0"/>
                                  <a:cs typeface="Microsoft Sans Serif"/>
                                </a:rPr>
                                <m:t>1</m:t>
                              </m:r>
                            </m:num>
                            <m:den>
                              <m:r>
                                <a:rPr lang="en-US" b="0" i="1" spc="-10" smtClean="0">
                                  <a:latin typeface="Cambria Math" panose="02040503050406030204" pitchFamily="18" charset="0"/>
                                  <a:cs typeface="Microsoft Sans Serif"/>
                                </a:rPr>
                                <m:t>𝑁</m:t>
                              </m:r>
                            </m:den>
                          </m:f>
                          <m:r>
                            <a:rPr lang="en-US" b="0" i="1" spc="-10" smtClean="0">
                              <a:latin typeface="Cambria Math" panose="02040503050406030204" pitchFamily="18" charset="0"/>
                              <a:cs typeface="Microsoft Sans Serif"/>
                            </a:rPr>
                            <m:t>𝐻</m:t>
                          </m:r>
                          <m:r>
                            <a:rPr lang="en-US" b="0" i="1" spc="-10" smtClean="0">
                              <a:latin typeface="Cambria Math" panose="02040503050406030204" pitchFamily="18" charset="0"/>
                              <a:cs typeface="Microsoft Sans Serif"/>
                            </a:rPr>
                            <m:t>(</m:t>
                          </m:r>
                          <m:r>
                            <a:rPr lang="en-US" b="0" i="1" spc="-10" smtClean="0">
                              <a:latin typeface="Cambria Math" panose="02040503050406030204" pitchFamily="18" charset="0"/>
                              <a:cs typeface="Microsoft Sans Serif"/>
                            </a:rPr>
                            <m:t>𝑢</m:t>
                          </m:r>
                          <m:r>
                            <a:rPr lang="en-US" b="0" i="1" spc="-10" smtClean="0">
                              <a:latin typeface="Cambria Math" panose="02040503050406030204" pitchFamily="18" charset="0"/>
                              <a:cs typeface="Microsoft Sans Serif"/>
                            </a:rPr>
                            <m:t>(</m:t>
                          </m:r>
                          <m:r>
                            <a:rPr lang="en-US" b="0" i="1" spc="-10" smtClean="0">
                              <a:latin typeface="Cambria Math" panose="02040503050406030204" pitchFamily="18" charset="0"/>
                              <a:cs typeface="Microsoft Sans Serif"/>
                            </a:rPr>
                            <m:t>𝑁𝑇</m:t>
                          </m:r>
                          <m:r>
                            <a:rPr lang="en-US" b="0" i="1" spc="-10" smtClean="0">
                              <a:latin typeface="Cambria Math" panose="02040503050406030204" pitchFamily="18" charset="0"/>
                              <a:cs typeface="Microsoft Sans Serif"/>
                            </a:rPr>
                            <m:t>)|</m:t>
                          </m:r>
                          <m:r>
                            <a:rPr lang="en-US" b="0" i="1" spc="-10" smtClean="0">
                              <a:latin typeface="Cambria Math" panose="02040503050406030204" pitchFamily="18" charset="0"/>
                              <a:cs typeface="Microsoft Sans Serif"/>
                            </a:rPr>
                            <m:t>𝑥</m:t>
                          </m:r>
                          <m:d>
                            <m:dPr>
                              <m:ctrlPr>
                                <a:rPr lang="en-US" b="0" i="1" spc="-10" smtClean="0">
                                  <a:latin typeface="Cambria Math" panose="02040503050406030204" pitchFamily="18" charset="0"/>
                                  <a:cs typeface="Microsoft Sans Serif"/>
                                </a:rPr>
                              </m:ctrlPr>
                            </m:dPr>
                            <m:e>
                              <m:r>
                                <a:rPr lang="en-US" b="0" i="1" spc="-10" smtClean="0">
                                  <a:latin typeface="Cambria Math" panose="02040503050406030204" pitchFamily="18" charset="0"/>
                                  <a:cs typeface="Microsoft Sans Serif"/>
                                </a:rPr>
                                <m:t>𝑁𝑇</m:t>
                              </m:r>
                            </m:e>
                          </m:d>
                          <m:r>
                            <a:rPr lang="en-US" b="0" i="1" spc="-10" smtClean="0">
                              <a:latin typeface="Cambria Math" panose="02040503050406030204" pitchFamily="18" charset="0"/>
                              <a:cs typeface="Microsoft Sans Serif"/>
                            </a:rPr>
                            <m:t>,</m:t>
                          </m:r>
                          <m:r>
                            <a:rPr lang="en-US" b="0" i="1" spc="-10" smtClean="0">
                              <a:latin typeface="Cambria Math" panose="02040503050406030204" pitchFamily="18" charset="0"/>
                              <a:cs typeface="Microsoft Sans Serif"/>
                            </a:rPr>
                            <m:t>𝑥</m:t>
                          </m:r>
                          <m:d>
                            <m:dPr>
                              <m:ctrlPr>
                                <a:rPr lang="en-US" b="0" i="1" spc="-10" smtClean="0">
                                  <a:latin typeface="Cambria Math" panose="02040503050406030204" pitchFamily="18" charset="0"/>
                                  <a:cs typeface="Microsoft Sans Serif"/>
                                </a:rPr>
                              </m:ctrlPr>
                            </m:dPr>
                            <m:e>
                              <m:r>
                                <a:rPr lang="en-US" b="0" i="1" spc="-10" smtClean="0">
                                  <a:latin typeface="Cambria Math" panose="02040503050406030204" pitchFamily="18" charset="0"/>
                                  <a:cs typeface="Microsoft Sans Serif"/>
                                </a:rPr>
                                <m:t>𝑁𝑇</m:t>
                              </m:r>
                              <m:r>
                                <a:rPr lang="en-US" b="0" i="1" spc="-10" smtClean="0">
                                  <a:latin typeface="Cambria Math" panose="02040503050406030204" pitchFamily="18" charset="0"/>
                                  <a:cs typeface="Microsoft Sans Serif"/>
                                </a:rPr>
                                <m:t>−</m:t>
                              </m:r>
                              <m:r>
                                <a:rPr lang="en-US" b="0" i="1" spc="-10" smtClean="0">
                                  <a:latin typeface="Cambria Math" panose="02040503050406030204" pitchFamily="18" charset="0"/>
                                  <a:cs typeface="Microsoft Sans Serif"/>
                                </a:rPr>
                                <m:t>𝑇</m:t>
                              </m:r>
                            </m:e>
                          </m:d>
                          <m:r>
                            <a:rPr lang="en-US" b="0" i="1" spc="-10" smtClean="0">
                              <a:latin typeface="Cambria Math" panose="02040503050406030204" pitchFamily="18" charset="0"/>
                              <a:cs typeface="Microsoft Sans Serif"/>
                            </a:rPr>
                            <m:t>…</m:t>
                          </m:r>
                          <m:r>
                            <a:rPr lang="en-US" b="0" i="1" spc="-10" smtClean="0">
                              <a:latin typeface="Cambria Math" panose="02040503050406030204" pitchFamily="18" charset="0"/>
                              <a:cs typeface="Microsoft Sans Serif"/>
                            </a:rPr>
                            <m:t>𝑥</m:t>
                          </m:r>
                          <m:d>
                            <m:dPr>
                              <m:ctrlPr>
                                <a:rPr lang="en-US" b="0" i="1" spc="-10" smtClean="0">
                                  <a:latin typeface="Cambria Math" panose="02040503050406030204" pitchFamily="18" charset="0"/>
                                  <a:cs typeface="Microsoft Sans Serif"/>
                                </a:rPr>
                              </m:ctrlPr>
                            </m:dPr>
                            <m:e>
                              <m:r>
                                <a:rPr lang="en-US" b="0" i="1" spc="-10" smtClean="0">
                                  <a:latin typeface="Cambria Math" panose="02040503050406030204" pitchFamily="18" charset="0"/>
                                  <a:cs typeface="Microsoft Sans Serif"/>
                                </a:rPr>
                                <m:t>1</m:t>
                              </m:r>
                            </m:e>
                          </m:d>
                          <m:r>
                            <a:rPr lang="en-US" b="0" i="1" spc="-10" smtClean="0">
                              <a:latin typeface="Cambria Math" panose="02040503050406030204" pitchFamily="18" charset="0"/>
                              <a:cs typeface="Microsoft Sans Serif"/>
                            </a:rPr>
                            <m:t>,</m:t>
                          </m:r>
                          <m:r>
                            <a:rPr lang="en-US" b="0" i="1" spc="-10" smtClean="0">
                              <a:latin typeface="Cambria Math" panose="02040503050406030204" pitchFamily="18" charset="0"/>
                              <a:cs typeface="Microsoft Sans Serif"/>
                            </a:rPr>
                            <m:t>𝑢</m:t>
                          </m:r>
                          <m:d>
                            <m:dPr>
                              <m:ctrlPr>
                                <a:rPr lang="en-US" b="0" i="1" spc="-10" smtClean="0">
                                  <a:latin typeface="Cambria Math" panose="02040503050406030204" pitchFamily="18" charset="0"/>
                                  <a:cs typeface="Microsoft Sans Serif"/>
                                </a:rPr>
                              </m:ctrlPr>
                            </m:dPr>
                            <m:e>
                              <m:r>
                                <a:rPr lang="en-US" b="0" i="1" spc="-10" smtClean="0">
                                  <a:latin typeface="Cambria Math" panose="02040503050406030204" pitchFamily="18" charset="0"/>
                                  <a:cs typeface="Microsoft Sans Serif"/>
                                </a:rPr>
                                <m:t>𝑁𝑇</m:t>
                              </m:r>
                              <m:r>
                                <a:rPr lang="en-US" b="0" i="1" spc="-10" smtClean="0">
                                  <a:latin typeface="Cambria Math" panose="02040503050406030204" pitchFamily="18" charset="0"/>
                                  <a:cs typeface="Microsoft Sans Serif"/>
                                </a:rPr>
                                <m:t>−</m:t>
                              </m:r>
                              <m:r>
                                <a:rPr lang="en-US" b="0" i="1" spc="-10" smtClean="0">
                                  <a:latin typeface="Cambria Math" panose="02040503050406030204" pitchFamily="18" charset="0"/>
                                  <a:cs typeface="Microsoft Sans Serif"/>
                                </a:rPr>
                                <m:t>𝑇</m:t>
                              </m:r>
                            </m:e>
                          </m:d>
                          <m:r>
                            <a:rPr lang="en-US" b="0" i="1" spc="-10" smtClean="0">
                              <a:latin typeface="Cambria Math" panose="02040503050406030204" pitchFamily="18" charset="0"/>
                              <a:cs typeface="Microsoft Sans Serif"/>
                            </a:rPr>
                            <m:t>, </m:t>
                          </m:r>
                          <m:r>
                            <a:rPr lang="en-US" b="0" i="1" spc="-10" smtClean="0">
                              <a:latin typeface="Cambria Math" panose="02040503050406030204" pitchFamily="18" charset="0"/>
                              <a:cs typeface="Microsoft Sans Serif"/>
                            </a:rPr>
                            <m:t>𝑢</m:t>
                          </m:r>
                          <m:d>
                            <m:dPr>
                              <m:ctrlPr>
                                <a:rPr lang="en-US" b="0" i="1" spc="-10" smtClean="0">
                                  <a:latin typeface="Cambria Math" panose="02040503050406030204" pitchFamily="18" charset="0"/>
                                  <a:cs typeface="Microsoft Sans Serif"/>
                                </a:rPr>
                              </m:ctrlPr>
                            </m:dPr>
                            <m:e>
                              <m:r>
                                <a:rPr lang="en-US" b="0" i="1" spc="-10" smtClean="0">
                                  <a:latin typeface="Cambria Math" panose="02040503050406030204" pitchFamily="18" charset="0"/>
                                  <a:cs typeface="Microsoft Sans Serif"/>
                                </a:rPr>
                                <m:t>𝑁𝑇</m:t>
                              </m:r>
                              <m:r>
                                <a:rPr lang="en-US" b="0" i="1" spc="-10" smtClean="0">
                                  <a:latin typeface="Cambria Math" panose="02040503050406030204" pitchFamily="18" charset="0"/>
                                  <a:cs typeface="Microsoft Sans Serif"/>
                                </a:rPr>
                                <m:t>−2</m:t>
                              </m:r>
                              <m:r>
                                <a:rPr lang="en-US" b="0" i="1" spc="-10" smtClean="0">
                                  <a:latin typeface="Cambria Math" panose="02040503050406030204" pitchFamily="18" charset="0"/>
                                  <a:cs typeface="Microsoft Sans Serif"/>
                                </a:rPr>
                                <m:t>𝑇</m:t>
                              </m:r>
                            </m:e>
                          </m:d>
                          <m:r>
                            <a:rPr lang="en-US" b="0" i="1" spc="-10" smtClean="0">
                              <a:latin typeface="Cambria Math" panose="02040503050406030204" pitchFamily="18" charset="0"/>
                              <a:cs typeface="Microsoft Sans Serif"/>
                            </a:rPr>
                            <m:t>,…)</m:t>
                          </m:r>
                        </m:e>
                      </m:func>
                      <m:r>
                        <a:rPr lang="en-US" b="0" i="0" spc="-10" smtClean="0">
                          <a:latin typeface="Cambria Math" panose="02040503050406030204" pitchFamily="18" charset="0"/>
                          <a:cs typeface="Microsoft Sans Serif"/>
                        </a:rPr>
                        <m:t>    +</m:t>
                      </m:r>
                      <m:f>
                        <m:fPr>
                          <m:ctrlPr>
                            <a:rPr lang="en-US" b="0" i="1" spc="-10" smtClean="0">
                              <a:latin typeface="Cambria Math" panose="02040503050406030204" pitchFamily="18" charset="0"/>
                              <a:cs typeface="Microsoft Sans Serif"/>
                            </a:rPr>
                          </m:ctrlPr>
                        </m:fPr>
                        <m:num>
                          <m:r>
                            <a:rPr lang="en-US" b="0" i="1" spc="-10" smtClean="0">
                              <a:latin typeface="Cambria Math" panose="02040503050406030204" pitchFamily="18" charset="0"/>
                              <a:cs typeface="Microsoft Sans Serif"/>
                            </a:rPr>
                            <m:t>1</m:t>
                          </m:r>
                        </m:num>
                        <m:den>
                          <m:r>
                            <a:rPr lang="en-US" b="0" i="1" spc="-10" smtClean="0">
                              <a:latin typeface="Cambria Math" panose="02040503050406030204" pitchFamily="18" charset="0"/>
                              <a:cs typeface="Microsoft Sans Serif"/>
                            </a:rPr>
                            <m:t>𝑁</m:t>
                          </m:r>
                        </m:den>
                      </m:f>
                      <m:r>
                        <m:rPr>
                          <m:sty m:val="p"/>
                        </m:rPr>
                        <a:rPr lang="en-US" b="0" i="0" spc="-10" smtClean="0">
                          <a:latin typeface="Cambria Math" panose="02040503050406030204" pitchFamily="18" charset="0"/>
                          <a:cs typeface="Microsoft Sans Serif"/>
                        </a:rPr>
                        <m:t>DI</m:t>
                      </m:r>
                      <m:r>
                        <a:rPr lang="en-US" b="0" i="0" spc="-10" smtClean="0">
                          <a:latin typeface="Cambria Math" panose="02040503050406030204" pitchFamily="18" charset="0"/>
                          <a:cs typeface="Microsoft Sans Serif"/>
                        </a:rPr>
                        <m:t> (</m:t>
                      </m:r>
                      <m:r>
                        <a:rPr lang="en-US" b="0" i="1" spc="-10" smtClean="0">
                          <a:latin typeface="Cambria Math" panose="02040503050406030204" pitchFamily="18" charset="0"/>
                          <a:cs typeface="Microsoft Sans Serif"/>
                        </a:rPr>
                        <m:t>𝑢</m:t>
                      </m:r>
                      <m:d>
                        <m:dPr>
                          <m:ctrlPr>
                            <a:rPr lang="en-US" b="0" i="1" spc="-10" smtClean="0">
                              <a:latin typeface="Cambria Math" panose="02040503050406030204" pitchFamily="18" charset="0"/>
                              <a:cs typeface="Microsoft Sans Serif"/>
                            </a:rPr>
                          </m:ctrlPr>
                        </m:dPr>
                        <m:e>
                          <m:r>
                            <a:rPr lang="en-US" b="0" i="1" spc="-10" smtClean="0">
                              <a:latin typeface="Cambria Math" panose="02040503050406030204" pitchFamily="18" charset="0"/>
                              <a:cs typeface="Microsoft Sans Serif"/>
                            </a:rPr>
                            <m:t>𝑁𝑇</m:t>
                          </m:r>
                        </m:e>
                      </m:d>
                      <m:r>
                        <a:rPr lang="en-US" b="0" i="1" spc="-10" smtClean="0">
                          <a:latin typeface="Cambria Math" panose="02040503050406030204" pitchFamily="18" charset="0"/>
                          <a:cs typeface="Microsoft Sans Serif"/>
                        </a:rPr>
                        <m:t>, </m:t>
                      </m:r>
                      <m:r>
                        <a:rPr lang="en-US" b="0" i="1" spc="-10" smtClean="0">
                          <a:latin typeface="Cambria Math" panose="02040503050406030204" pitchFamily="18" charset="0"/>
                          <a:cs typeface="Microsoft Sans Serif"/>
                        </a:rPr>
                        <m:t>𝑢</m:t>
                      </m:r>
                      <m:d>
                        <m:dPr>
                          <m:ctrlPr>
                            <a:rPr lang="en-US" b="0" i="1" spc="-10" smtClean="0">
                              <a:latin typeface="Cambria Math" panose="02040503050406030204" pitchFamily="18" charset="0"/>
                              <a:cs typeface="Microsoft Sans Serif"/>
                            </a:rPr>
                          </m:ctrlPr>
                        </m:dPr>
                        <m:e>
                          <m:r>
                            <a:rPr lang="en-US" b="0" i="1" spc="-10" smtClean="0">
                              <a:latin typeface="Cambria Math" panose="02040503050406030204" pitchFamily="18" charset="0"/>
                              <a:cs typeface="Microsoft Sans Serif"/>
                            </a:rPr>
                            <m:t>𝑁𝑇</m:t>
                          </m:r>
                          <m:r>
                            <a:rPr lang="en-US" b="0" i="1" spc="-10" smtClean="0">
                              <a:latin typeface="Cambria Math" panose="02040503050406030204" pitchFamily="18" charset="0"/>
                              <a:cs typeface="Microsoft Sans Serif"/>
                            </a:rPr>
                            <m:t>−</m:t>
                          </m:r>
                          <m:r>
                            <a:rPr lang="en-US" b="0" i="1" spc="-10" smtClean="0">
                              <a:latin typeface="Cambria Math" panose="02040503050406030204" pitchFamily="18" charset="0"/>
                              <a:cs typeface="Microsoft Sans Serif"/>
                            </a:rPr>
                            <m:t>𝑇</m:t>
                          </m:r>
                        </m:e>
                      </m:d>
                      <m:r>
                        <a:rPr lang="en-US" b="0" i="0" spc="-10" smtClean="0">
                          <a:latin typeface="Cambria Math" panose="02040503050406030204" pitchFamily="18" charset="0"/>
                          <a:cs typeface="Microsoft Sans Serif"/>
                        </a:rPr>
                        <m:t>,…→</m:t>
                      </m:r>
                      <m:r>
                        <a:rPr lang="en-US" b="0" i="1" spc="-10" smtClean="0">
                          <a:latin typeface="Cambria Math" panose="02040503050406030204" pitchFamily="18" charset="0"/>
                          <a:cs typeface="Microsoft Sans Serif"/>
                        </a:rPr>
                        <m:t>𝑥</m:t>
                      </m:r>
                      <m:d>
                        <m:dPr>
                          <m:ctrlPr>
                            <a:rPr lang="en-US" b="0" i="1" spc="-10" smtClean="0">
                              <a:latin typeface="Cambria Math" panose="02040503050406030204" pitchFamily="18" charset="0"/>
                              <a:cs typeface="Microsoft Sans Serif"/>
                            </a:rPr>
                          </m:ctrlPr>
                        </m:dPr>
                        <m:e>
                          <m:r>
                            <a:rPr lang="en-US" b="0" i="1" spc="-10" smtClean="0">
                              <a:latin typeface="Cambria Math" panose="02040503050406030204" pitchFamily="18" charset="0"/>
                              <a:cs typeface="Microsoft Sans Serif"/>
                            </a:rPr>
                            <m:t>𝑁𝑇</m:t>
                          </m:r>
                        </m:e>
                      </m:d>
                      <m:r>
                        <a:rPr lang="en-US" b="0" i="1" spc="-10" smtClean="0">
                          <a:latin typeface="Cambria Math" panose="02040503050406030204" pitchFamily="18" charset="0"/>
                          <a:cs typeface="Microsoft Sans Serif"/>
                        </a:rPr>
                        <m:t>, </m:t>
                      </m:r>
                      <m:r>
                        <a:rPr lang="en-US" b="0" i="1" spc="-10" smtClean="0">
                          <a:latin typeface="Cambria Math" panose="02040503050406030204" pitchFamily="18" charset="0"/>
                          <a:cs typeface="Microsoft Sans Serif"/>
                        </a:rPr>
                        <m:t>𝑥</m:t>
                      </m:r>
                      <m:d>
                        <m:dPr>
                          <m:ctrlPr>
                            <a:rPr lang="en-US" b="0" i="1" spc="-10" smtClean="0">
                              <a:latin typeface="Cambria Math" panose="02040503050406030204" pitchFamily="18" charset="0"/>
                              <a:cs typeface="Microsoft Sans Serif"/>
                            </a:rPr>
                          </m:ctrlPr>
                        </m:dPr>
                        <m:e>
                          <m:r>
                            <a:rPr lang="en-US" b="0" i="1" spc="-10" smtClean="0">
                              <a:latin typeface="Cambria Math" panose="02040503050406030204" pitchFamily="18" charset="0"/>
                              <a:cs typeface="Microsoft Sans Serif"/>
                            </a:rPr>
                            <m:t>𝑁𝑇</m:t>
                          </m:r>
                          <m:r>
                            <a:rPr lang="en-US" b="0" i="1" spc="-10" smtClean="0">
                              <a:latin typeface="Cambria Math" panose="02040503050406030204" pitchFamily="18" charset="0"/>
                              <a:cs typeface="Microsoft Sans Serif"/>
                            </a:rPr>
                            <m:t>−2</m:t>
                          </m:r>
                          <m:r>
                            <a:rPr lang="en-US" b="0" i="1" spc="-10" smtClean="0">
                              <a:latin typeface="Cambria Math" panose="02040503050406030204" pitchFamily="18" charset="0"/>
                              <a:cs typeface="Microsoft Sans Serif"/>
                            </a:rPr>
                            <m:t>𝑇</m:t>
                          </m:r>
                        </m:e>
                      </m:d>
                      <m:r>
                        <a:rPr lang="en-US" b="0" i="1" spc="-10" smtClean="0">
                          <a:latin typeface="Cambria Math" panose="02040503050406030204" pitchFamily="18" charset="0"/>
                          <a:cs typeface="Microsoft Sans Serif"/>
                        </a:rPr>
                        <m:t>…)</m:t>
                      </m:r>
                    </m:oMath>
                  </m:oMathPara>
                </a14:m>
                <a:endParaRPr lang="en-US" i="1" dirty="0"/>
              </a:p>
            </p:txBody>
          </p:sp>
        </mc:Choice>
        <mc:Fallback xmlns="">
          <p:sp>
            <p:nvSpPr>
              <p:cNvPr id="20" name="TextBox 19">
                <a:extLst>
                  <a:ext uri="{FF2B5EF4-FFF2-40B4-BE49-F238E27FC236}">
                    <a16:creationId xmlns:a16="http://schemas.microsoft.com/office/drawing/2014/main" id="{4EC142AC-D548-3538-E40C-C3FFDCB1204E}"/>
                  </a:ext>
                </a:extLst>
              </p:cNvPr>
              <p:cNvSpPr txBox="1">
                <a:spLocks noRot="1" noChangeAspect="1" noMove="1" noResize="1" noEditPoints="1" noAdjustHandles="1" noChangeArrowheads="1" noChangeShapeType="1" noTextEdit="1"/>
              </p:cNvSpPr>
              <p:nvPr/>
            </p:nvSpPr>
            <p:spPr>
              <a:xfrm>
                <a:off x="608208" y="4404677"/>
                <a:ext cx="10059791" cy="1129540"/>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53243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D20080-DB57-4DE0-B3E6-E0D83DD82C9C}"/>
              </a:ext>
            </a:extLst>
          </p:cNvPr>
          <p:cNvSpPr/>
          <p:nvPr/>
        </p:nvSpPr>
        <p:spPr>
          <a:xfrm>
            <a:off x="-13710" y="-13808"/>
            <a:ext cx="4118120" cy="6885538"/>
          </a:xfrm>
          <a:custGeom>
            <a:avLst/>
            <a:gdLst>
              <a:gd name="connsiteX0" fmla="*/ 0 w 5029200"/>
              <a:gd name="connsiteY0" fmla="*/ 0 h 6858000"/>
              <a:gd name="connsiteX1" fmla="*/ 5029200 w 5029200"/>
              <a:gd name="connsiteY1" fmla="*/ 0 h 6858000"/>
              <a:gd name="connsiteX2" fmla="*/ 5029200 w 5029200"/>
              <a:gd name="connsiteY2" fmla="*/ 6858000 h 6858000"/>
              <a:gd name="connsiteX3" fmla="*/ 0 w 5029200"/>
              <a:gd name="connsiteY3" fmla="*/ 6858000 h 6858000"/>
              <a:gd name="connsiteX4" fmla="*/ 0 w 5029200"/>
              <a:gd name="connsiteY4" fmla="*/ 0 h 6858000"/>
              <a:gd name="connsiteX0" fmla="*/ 0 w 5029200"/>
              <a:gd name="connsiteY0" fmla="*/ 0 h 6871647"/>
              <a:gd name="connsiteX1" fmla="*/ 5029200 w 5029200"/>
              <a:gd name="connsiteY1" fmla="*/ 0 h 6871647"/>
              <a:gd name="connsiteX2" fmla="*/ 3418765 w 5029200"/>
              <a:gd name="connsiteY2" fmla="*/ 6871647 h 6871647"/>
              <a:gd name="connsiteX3" fmla="*/ 0 w 5029200"/>
              <a:gd name="connsiteY3" fmla="*/ 6858000 h 6871647"/>
              <a:gd name="connsiteX4" fmla="*/ 0 w 5029200"/>
              <a:gd name="connsiteY4" fmla="*/ 0 h 6871647"/>
              <a:gd name="connsiteX0" fmla="*/ 0 w 6707875"/>
              <a:gd name="connsiteY0" fmla="*/ 27296 h 6898943"/>
              <a:gd name="connsiteX1" fmla="*/ 6707875 w 6707875"/>
              <a:gd name="connsiteY1" fmla="*/ 0 h 6898943"/>
              <a:gd name="connsiteX2" fmla="*/ 3418765 w 6707875"/>
              <a:gd name="connsiteY2" fmla="*/ 6898943 h 6898943"/>
              <a:gd name="connsiteX3" fmla="*/ 0 w 6707875"/>
              <a:gd name="connsiteY3" fmla="*/ 6885296 h 6898943"/>
              <a:gd name="connsiteX4" fmla="*/ 0 w 6707875"/>
              <a:gd name="connsiteY4" fmla="*/ 27296 h 6898943"/>
              <a:gd name="connsiteX0" fmla="*/ 0 w 6707875"/>
              <a:gd name="connsiteY0" fmla="*/ 0 h 6912834"/>
              <a:gd name="connsiteX1" fmla="*/ 6707875 w 6707875"/>
              <a:gd name="connsiteY1" fmla="*/ 13891 h 6912834"/>
              <a:gd name="connsiteX2" fmla="*/ 3418765 w 6707875"/>
              <a:gd name="connsiteY2" fmla="*/ 6912834 h 6912834"/>
              <a:gd name="connsiteX3" fmla="*/ 0 w 6707875"/>
              <a:gd name="connsiteY3" fmla="*/ 6899187 h 6912834"/>
              <a:gd name="connsiteX4" fmla="*/ 0 w 6707875"/>
              <a:gd name="connsiteY4" fmla="*/ 0 h 6912834"/>
              <a:gd name="connsiteX0" fmla="*/ 30036 w 6737911"/>
              <a:gd name="connsiteY0" fmla="*/ 0 h 6912834"/>
              <a:gd name="connsiteX1" fmla="*/ 6737911 w 6737911"/>
              <a:gd name="connsiteY1" fmla="*/ 13891 h 6912834"/>
              <a:gd name="connsiteX2" fmla="*/ 3448801 w 6737911"/>
              <a:gd name="connsiteY2" fmla="*/ 6912834 h 6912834"/>
              <a:gd name="connsiteX3" fmla="*/ 0 w 6737911"/>
              <a:gd name="connsiteY3" fmla="*/ 6899187 h 6912834"/>
              <a:gd name="connsiteX4" fmla="*/ 30036 w 6737911"/>
              <a:gd name="connsiteY4" fmla="*/ 0 h 6912834"/>
              <a:gd name="connsiteX0" fmla="*/ 30036 w 6737911"/>
              <a:gd name="connsiteY0" fmla="*/ 0 h 6926646"/>
              <a:gd name="connsiteX1" fmla="*/ 6737911 w 6737911"/>
              <a:gd name="connsiteY1" fmla="*/ 13891 h 6926646"/>
              <a:gd name="connsiteX2" fmla="*/ 3448801 w 6737911"/>
              <a:gd name="connsiteY2" fmla="*/ 6912834 h 6926646"/>
              <a:gd name="connsiteX3" fmla="*/ 0 w 6737911"/>
              <a:gd name="connsiteY3" fmla="*/ 6926646 h 6926646"/>
              <a:gd name="connsiteX4" fmla="*/ 30036 w 6737911"/>
              <a:gd name="connsiteY4" fmla="*/ 0 h 6926646"/>
              <a:gd name="connsiteX0" fmla="*/ 0 w 6768216"/>
              <a:gd name="connsiteY0" fmla="*/ 0 h 6926646"/>
              <a:gd name="connsiteX1" fmla="*/ 6768216 w 6768216"/>
              <a:gd name="connsiteY1" fmla="*/ 13891 h 6926646"/>
              <a:gd name="connsiteX2" fmla="*/ 3479106 w 6768216"/>
              <a:gd name="connsiteY2" fmla="*/ 6912834 h 6926646"/>
              <a:gd name="connsiteX3" fmla="*/ 30305 w 6768216"/>
              <a:gd name="connsiteY3" fmla="*/ 6926646 h 6926646"/>
              <a:gd name="connsiteX4" fmla="*/ 0 w 6768216"/>
              <a:gd name="connsiteY4" fmla="*/ 0 h 6926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8216" h="6926646">
                <a:moveTo>
                  <a:pt x="0" y="0"/>
                </a:moveTo>
                <a:lnTo>
                  <a:pt x="6768216" y="13891"/>
                </a:lnTo>
                <a:lnTo>
                  <a:pt x="3479106" y="6912834"/>
                </a:lnTo>
                <a:lnTo>
                  <a:pt x="30305" y="6926646"/>
                </a:lnTo>
                <a:lnTo>
                  <a:pt x="0" y="0"/>
                </a:lnTo>
                <a:close/>
              </a:path>
            </a:pathLst>
          </a:custGeom>
          <a:solidFill>
            <a:srgbClr val="003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srgbClr val="FFFFFF"/>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4" name="TextBox 53">
            <a:extLst>
              <a:ext uri="{FF2B5EF4-FFF2-40B4-BE49-F238E27FC236}">
                <a16:creationId xmlns:a16="http://schemas.microsoft.com/office/drawing/2014/main" id="{3EB586A2-4A17-4D41-8EB0-C30CF2C60A65}"/>
              </a:ext>
            </a:extLst>
          </p:cNvPr>
          <p:cNvSpPr txBox="1"/>
          <p:nvPr/>
        </p:nvSpPr>
        <p:spPr>
          <a:xfrm>
            <a:off x="3683412" y="1850227"/>
            <a:ext cx="3828560" cy="1128514"/>
          </a:xfrm>
          <a:prstGeom prst="rect">
            <a:avLst/>
          </a:prstGeom>
          <a:noFill/>
        </p:spPr>
        <p:txBody>
          <a:bodyPr wrap="square">
            <a:spAutoFit/>
          </a:bodyPr>
          <a:lstStyle/>
          <a:p>
            <a:pPr marL="12700" marR="0" lvl="0" indent="0" algn="l" defTabSz="914400" rtl="0" eaLnBrk="1" fontAlgn="auto" latinLnBrk="0" hangingPunct="1">
              <a:lnSpc>
                <a:spcPct val="100000"/>
              </a:lnSpc>
              <a:spcBef>
                <a:spcPts val="405"/>
              </a:spcBef>
              <a:spcAft>
                <a:spcPts val="0"/>
              </a:spcAft>
              <a:buClrTx/>
              <a:buSzTx/>
              <a:buFontTx/>
              <a:buNone/>
              <a:tabLst/>
              <a:defRPr/>
            </a:pPr>
            <a:r>
              <a:rPr kumimoji="0" lang="en-US" sz="2800" b="0" i="0" u="none" strike="noStrike" kern="1200" cap="none" spc="-10" normalizeH="0" baseline="0" noProof="0" dirty="0">
                <a:ln>
                  <a:noFill/>
                </a:ln>
                <a:solidFill>
                  <a:srgbClr val="0D4861"/>
                </a:solidFill>
                <a:effectLst/>
                <a:uLnTx/>
                <a:uFillTx/>
                <a:latin typeface="Microsoft Sans Serif"/>
                <a:ea typeface="+mn-ea"/>
                <a:cs typeface="Microsoft Sans Serif"/>
              </a:rPr>
              <a:t>Sub-6GHz</a:t>
            </a:r>
          </a:p>
          <a:p>
            <a:pPr marL="180340" marR="0" lvl="0" indent="-167640" algn="l" defTabSz="914400" rtl="0" eaLnBrk="1" fontAlgn="auto" latinLnBrk="0" hangingPunct="1">
              <a:lnSpc>
                <a:spcPct val="100000"/>
              </a:lnSpc>
              <a:spcBef>
                <a:spcPts val="200"/>
              </a:spcBef>
              <a:spcAft>
                <a:spcPts val="0"/>
              </a:spcAft>
              <a:buClr>
                <a:srgbClr val="5EBEB8"/>
              </a:buClr>
              <a:buSzTx/>
              <a:buFont typeface="Arial"/>
              <a:buChar char="•"/>
              <a:tabLst>
                <a:tab pos="180340" algn="l"/>
              </a:tabLst>
              <a:defRPr/>
            </a:pPr>
            <a:r>
              <a:rPr kumimoji="0" lang="en-US" sz="1800" b="0" i="0" u="none" strike="noStrike" kern="1200" cap="none" spc="-10" normalizeH="0" baseline="0" noProof="0" dirty="0">
                <a:ln>
                  <a:noFill/>
                </a:ln>
                <a:solidFill>
                  <a:srgbClr val="7E7E7E"/>
                </a:solidFill>
                <a:effectLst/>
                <a:uLnTx/>
                <a:uFillTx/>
                <a:latin typeface="Microsoft Sans Serif"/>
                <a:ea typeface="+mn-ea"/>
                <a:cs typeface="Microsoft Sans Serif"/>
              </a:rPr>
              <a:t>600 MHz – 5GHz</a:t>
            </a:r>
          </a:p>
          <a:p>
            <a:pPr marL="180340" marR="0" lvl="0" indent="-167640" algn="l" defTabSz="914400" rtl="0" eaLnBrk="1" fontAlgn="auto" latinLnBrk="0" hangingPunct="1">
              <a:lnSpc>
                <a:spcPct val="100000"/>
              </a:lnSpc>
              <a:spcBef>
                <a:spcPts val="200"/>
              </a:spcBef>
              <a:spcAft>
                <a:spcPts val="0"/>
              </a:spcAft>
              <a:buClr>
                <a:srgbClr val="5EBEB8"/>
              </a:buClr>
              <a:buSzTx/>
              <a:buFont typeface="Arial"/>
              <a:buChar char="•"/>
              <a:tabLst>
                <a:tab pos="180340" algn="l"/>
              </a:tabLst>
              <a:defRPr/>
            </a:pPr>
            <a:r>
              <a:rPr kumimoji="0" lang="en-US" sz="1800" b="0" i="0" u="none" strike="noStrike" kern="1200" cap="none" spc="-10" normalizeH="0" baseline="0" noProof="0" dirty="0">
                <a:ln>
                  <a:noFill/>
                </a:ln>
                <a:solidFill>
                  <a:srgbClr val="7E7E7E"/>
                </a:solidFill>
                <a:effectLst/>
                <a:uLnTx/>
                <a:uFillTx/>
                <a:latin typeface="Microsoft Sans Serif"/>
                <a:ea typeface="+mn-ea"/>
                <a:cs typeface="Microsoft Sans Serif"/>
              </a:rPr>
              <a:t>Total available bandwidth &lt; 5GHz </a:t>
            </a:r>
          </a:p>
        </p:txBody>
      </p:sp>
      <p:sp>
        <p:nvSpPr>
          <p:cNvPr id="69" name="TextBox 68">
            <a:extLst>
              <a:ext uri="{FF2B5EF4-FFF2-40B4-BE49-F238E27FC236}">
                <a16:creationId xmlns:a16="http://schemas.microsoft.com/office/drawing/2014/main" id="{5B843844-A715-4DC2-AED5-62EB7EBE7484}"/>
              </a:ext>
            </a:extLst>
          </p:cNvPr>
          <p:cNvSpPr txBox="1"/>
          <p:nvPr/>
        </p:nvSpPr>
        <p:spPr>
          <a:xfrm>
            <a:off x="8229600" y="1725146"/>
            <a:ext cx="3828560" cy="2010807"/>
          </a:xfrm>
          <a:prstGeom prst="rect">
            <a:avLst/>
          </a:prstGeom>
          <a:noFill/>
        </p:spPr>
        <p:txBody>
          <a:bodyPr wrap="square">
            <a:spAutoFit/>
          </a:bodyPr>
          <a:lstStyle/>
          <a:p>
            <a:pPr marL="12700" marR="0" lvl="0" indent="0" algn="l" defTabSz="914400" rtl="0" eaLnBrk="1" fontAlgn="auto" latinLnBrk="0" hangingPunct="1">
              <a:lnSpc>
                <a:spcPct val="100000"/>
              </a:lnSpc>
              <a:spcBef>
                <a:spcPts val="405"/>
              </a:spcBef>
              <a:spcAft>
                <a:spcPts val="0"/>
              </a:spcAft>
              <a:buClrTx/>
              <a:buSzTx/>
              <a:buFontTx/>
              <a:buNone/>
              <a:tabLst/>
              <a:defRPr/>
            </a:pPr>
            <a:r>
              <a:rPr kumimoji="0" lang="en-US" sz="2800" b="0" i="0" u="none" strike="noStrike" kern="1200" cap="none" spc="-10" normalizeH="0" baseline="0" noProof="0" dirty="0" err="1">
                <a:ln>
                  <a:noFill/>
                </a:ln>
                <a:solidFill>
                  <a:srgbClr val="0D4861"/>
                </a:solidFill>
                <a:effectLst/>
                <a:uLnTx/>
                <a:uFillTx/>
                <a:latin typeface="Microsoft Sans Serif"/>
                <a:ea typeface="+mn-ea"/>
                <a:cs typeface="Microsoft Sans Serif"/>
              </a:rPr>
              <a:t>mmWave</a:t>
            </a:r>
            <a:r>
              <a:rPr kumimoji="0" lang="en-US" sz="2800" b="0" i="0" u="none" strike="noStrike" kern="1200" cap="none" spc="-10" normalizeH="0" baseline="0" noProof="0" dirty="0">
                <a:ln>
                  <a:noFill/>
                </a:ln>
                <a:solidFill>
                  <a:srgbClr val="0D4861"/>
                </a:solidFill>
                <a:effectLst/>
                <a:uLnTx/>
                <a:uFillTx/>
                <a:latin typeface="Microsoft Sans Serif"/>
                <a:ea typeface="+mn-ea"/>
                <a:cs typeface="Microsoft Sans Serif"/>
              </a:rPr>
              <a:t> </a:t>
            </a:r>
            <a:r>
              <a:rPr lang="en-US" sz="2800" spc="-10" noProof="0" dirty="0">
                <a:solidFill>
                  <a:srgbClr val="0D4861"/>
                </a:solidFill>
                <a:latin typeface="Microsoft Sans Serif"/>
                <a:cs typeface="Microsoft Sans Serif"/>
              </a:rPr>
              <a:t>Sub-THz</a:t>
            </a:r>
            <a:endParaRPr kumimoji="0" lang="en-US" sz="2800" b="0" i="0" u="none" strike="noStrike" kern="1200" cap="none" spc="-10" normalizeH="0" baseline="0" noProof="0" dirty="0">
              <a:ln>
                <a:noFill/>
              </a:ln>
              <a:solidFill>
                <a:srgbClr val="0D4861"/>
              </a:solidFill>
              <a:effectLst/>
              <a:uLnTx/>
              <a:uFillTx/>
              <a:latin typeface="Microsoft Sans Serif"/>
              <a:ea typeface="+mn-ea"/>
              <a:cs typeface="Microsoft Sans Serif"/>
            </a:endParaRPr>
          </a:p>
          <a:p>
            <a:pPr marL="180340" marR="0" lvl="0" indent="-167640" algn="l" defTabSz="914400" rtl="0" eaLnBrk="1" fontAlgn="auto" latinLnBrk="0" hangingPunct="1">
              <a:lnSpc>
                <a:spcPct val="100000"/>
              </a:lnSpc>
              <a:spcBef>
                <a:spcPts val="200"/>
              </a:spcBef>
              <a:spcAft>
                <a:spcPts val="0"/>
              </a:spcAft>
              <a:buClr>
                <a:srgbClr val="5EBEB8"/>
              </a:buClr>
              <a:buSzTx/>
              <a:buFont typeface="Arial"/>
              <a:buChar char="•"/>
              <a:tabLst>
                <a:tab pos="180340" algn="l"/>
              </a:tabLst>
              <a:defRPr/>
            </a:pPr>
            <a:r>
              <a:rPr lang="en-US" spc="-10" dirty="0">
                <a:solidFill>
                  <a:srgbClr val="7E7E7E"/>
                </a:solidFill>
                <a:latin typeface="Microsoft Sans Serif"/>
                <a:cs typeface="Microsoft Sans Serif"/>
              </a:rPr>
              <a:t>6</a:t>
            </a:r>
            <a:r>
              <a:rPr kumimoji="0" lang="en-US" sz="1800" b="0" i="0" u="none" strike="noStrike" kern="1200" cap="none" spc="-10" normalizeH="0" baseline="0" noProof="0" dirty="0">
                <a:ln>
                  <a:noFill/>
                </a:ln>
                <a:solidFill>
                  <a:srgbClr val="7E7E7E"/>
                </a:solidFill>
                <a:effectLst/>
                <a:uLnTx/>
                <a:uFillTx/>
                <a:latin typeface="Microsoft Sans Serif"/>
                <a:ea typeface="+mn-ea"/>
                <a:cs typeface="Microsoft Sans Serif"/>
              </a:rPr>
              <a:t> GHz - 300 GHz: bandwidth in the order of dozens of GHz</a:t>
            </a:r>
          </a:p>
          <a:p>
            <a:pPr marL="180340" marR="0" lvl="0" indent="-167640" algn="l" defTabSz="914400" rtl="0" eaLnBrk="1" fontAlgn="auto" latinLnBrk="0" hangingPunct="1">
              <a:lnSpc>
                <a:spcPct val="100000"/>
              </a:lnSpc>
              <a:spcBef>
                <a:spcPts val="200"/>
              </a:spcBef>
              <a:spcAft>
                <a:spcPts val="0"/>
              </a:spcAft>
              <a:buClr>
                <a:srgbClr val="5EBEB8"/>
              </a:buClr>
              <a:buSzTx/>
              <a:buFont typeface="Arial"/>
              <a:buChar char="•"/>
              <a:tabLst>
                <a:tab pos="180340" algn="l"/>
              </a:tabLst>
              <a:defRPr/>
            </a:pPr>
            <a:r>
              <a:rPr lang="en-US" spc="-10" noProof="0" dirty="0">
                <a:solidFill>
                  <a:srgbClr val="7E7E7E"/>
                </a:solidFill>
                <a:latin typeface="Microsoft Sans Serif"/>
                <a:cs typeface="Microsoft Sans Serif"/>
              </a:rPr>
              <a:t>Large bandwidth:</a:t>
            </a:r>
          </a:p>
          <a:p>
            <a:pPr marL="755650" lvl="1" indent="-285750">
              <a:spcBef>
                <a:spcPts val="200"/>
              </a:spcBef>
              <a:buClr>
                <a:srgbClr val="5EBEB8"/>
              </a:buClr>
              <a:buFont typeface="Wingdings" panose="05000000000000000000" pitchFamily="2" charset="2"/>
              <a:buChar char="§"/>
              <a:tabLst>
                <a:tab pos="180340" algn="l"/>
              </a:tabLst>
              <a:defRPr/>
            </a:pPr>
            <a:r>
              <a:rPr lang="en-US" spc="-10" dirty="0">
                <a:solidFill>
                  <a:srgbClr val="7E7E7E"/>
                </a:solidFill>
                <a:latin typeface="Microsoft Sans Serif"/>
                <a:cs typeface="Microsoft Sans Serif"/>
              </a:rPr>
              <a:t>High data rate</a:t>
            </a:r>
          </a:p>
          <a:p>
            <a:pPr marL="755650" lvl="1" indent="-285750">
              <a:spcBef>
                <a:spcPts val="200"/>
              </a:spcBef>
              <a:buClr>
                <a:srgbClr val="5EBEB8"/>
              </a:buClr>
              <a:buFont typeface="Wingdings" panose="05000000000000000000" pitchFamily="2" charset="2"/>
              <a:buChar char="§"/>
              <a:tabLst>
                <a:tab pos="180340" algn="l"/>
              </a:tabLst>
              <a:defRPr/>
            </a:pPr>
            <a:r>
              <a:rPr lang="en-US" spc="-10" noProof="0" dirty="0">
                <a:solidFill>
                  <a:srgbClr val="7E7E7E"/>
                </a:solidFill>
                <a:latin typeface="Microsoft Sans Serif"/>
                <a:cs typeface="Microsoft Sans Serif"/>
              </a:rPr>
              <a:t>Massive connectivity </a:t>
            </a:r>
            <a:endParaRPr kumimoji="0" lang="en-US" b="0" i="0" u="none" strike="noStrike" kern="1200" cap="none" spc="-10" normalizeH="0" baseline="0" noProof="0" dirty="0">
              <a:ln>
                <a:noFill/>
              </a:ln>
              <a:solidFill>
                <a:srgbClr val="7E7E7E"/>
              </a:solidFill>
              <a:effectLst/>
              <a:uLnTx/>
              <a:uFillTx/>
              <a:latin typeface="Microsoft Sans Serif"/>
              <a:ea typeface="+mn-ea"/>
              <a:cs typeface="Microsoft Sans Serif"/>
            </a:endParaRPr>
          </a:p>
        </p:txBody>
      </p:sp>
      <p:sp>
        <p:nvSpPr>
          <p:cNvPr id="87" name="Slide Number Placeholder 2">
            <a:extLst>
              <a:ext uri="{FF2B5EF4-FFF2-40B4-BE49-F238E27FC236}">
                <a16:creationId xmlns:a16="http://schemas.microsoft.com/office/drawing/2014/main" id="{37614F97-4923-47A8-BD49-DFB2003FDE47}"/>
              </a:ext>
            </a:extLst>
          </p:cNvPr>
          <p:cNvSpPr>
            <a:spLocks noGrp="1"/>
          </p:cNvSpPr>
          <p:nvPr>
            <p:ph type="sldNum" sz="quarter" idx="7"/>
          </p:nvPr>
        </p:nvSpPr>
        <p:spPr>
          <a:xfrm>
            <a:off x="8921196" y="6422738"/>
            <a:ext cx="2804160" cy="3429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en-US" sz="1100" b="0" i="0" u="none" strike="noStrike" kern="1200" cap="none" spc="0" normalizeH="0" baseline="0" noProof="0" smtClean="0">
                <a:ln>
                  <a:noFill/>
                </a:ln>
                <a:solidFill>
                  <a:srgbClr val="0074AF"/>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100" b="0" i="0" u="none" strike="noStrike" kern="1200" cap="none" spc="0" normalizeH="0" baseline="0" noProof="0" dirty="0">
              <a:ln>
                <a:noFill/>
              </a:ln>
              <a:solidFill>
                <a:srgbClr val="0074AF"/>
              </a:solidFill>
              <a:effectLst/>
              <a:uLnTx/>
              <a:uFillTx/>
              <a:latin typeface="Segoe UI"/>
              <a:ea typeface="+mn-ea"/>
              <a:cs typeface="+mn-cs"/>
            </a:endParaRPr>
          </a:p>
        </p:txBody>
      </p:sp>
      <p:grpSp>
        <p:nvGrpSpPr>
          <p:cNvPr id="36" name="Group 35">
            <a:extLst>
              <a:ext uri="{FF2B5EF4-FFF2-40B4-BE49-F238E27FC236}">
                <a16:creationId xmlns:a16="http://schemas.microsoft.com/office/drawing/2014/main" id="{A635D639-ED9D-469C-80D3-3F21AE368B1C}"/>
              </a:ext>
            </a:extLst>
          </p:cNvPr>
          <p:cNvGrpSpPr/>
          <p:nvPr/>
        </p:nvGrpSpPr>
        <p:grpSpPr>
          <a:xfrm>
            <a:off x="-11329" y="259412"/>
            <a:ext cx="10500849" cy="1208832"/>
            <a:chOff x="0" y="1727964"/>
            <a:chExt cx="10500849" cy="1208832"/>
          </a:xfrm>
        </p:grpSpPr>
        <p:sp>
          <p:nvSpPr>
            <p:cNvPr id="37" name="Rectangle 36">
              <a:extLst>
                <a:ext uri="{FF2B5EF4-FFF2-40B4-BE49-F238E27FC236}">
                  <a16:creationId xmlns:a16="http://schemas.microsoft.com/office/drawing/2014/main" id="{CC0DB0AF-FD0B-486B-9345-4DC4015A363A}"/>
                </a:ext>
              </a:extLst>
            </p:cNvPr>
            <p:cNvSpPr/>
            <p:nvPr/>
          </p:nvSpPr>
          <p:spPr>
            <a:xfrm>
              <a:off x="0" y="1828800"/>
              <a:ext cx="10500849" cy="1107996"/>
            </a:xfrm>
            <a:prstGeom prst="rect">
              <a:avLst/>
            </a:prstGeom>
            <a:noFill/>
            <a:ln>
              <a:noFill/>
            </a:ln>
            <a:effectLst>
              <a:innerShdw blurRad="63500" dist="50800">
                <a:prstClr val="black">
                  <a:alpha val="50000"/>
                </a:prstClr>
              </a:inn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FFFF"/>
                  </a:solidFill>
                  <a:effectLst>
                    <a:reflection blurRad="6350" stA="55000" endA="300" endPos="34000" dir="5400000" sy="-100000" algn="bl" rotWithShape="0"/>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mm    </a:t>
              </a:r>
              <a:r>
                <a:rPr kumimoji="0" lang="en-US" sz="6600" b="1" i="0" u="none" strike="noStrike" kern="1200" cap="none" spc="0" normalizeH="0" baseline="0" noProof="0" dirty="0" err="1">
                  <a:ln w="0"/>
                  <a:solidFill>
                    <a:srgbClr val="FFFFFF"/>
                  </a:solidFill>
                  <a:effectLst>
                    <a:reflection blurRad="6350" stA="55000" endA="300" endPos="34000" dir="5400000" sy="-100000" algn="bl" rotWithShape="0"/>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ave</a:t>
              </a:r>
              <a:endParaRPr kumimoji="0" lang="en-US" sz="6000" b="1" i="0" u="none" strike="noStrike" kern="1200" cap="none" spc="0" normalizeH="0" baseline="0" noProof="0" dirty="0">
                <a:ln w="0"/>
                <a:solidFill>
                  <a:srgbClr val="FFFFFF"/>
                </a:solidFill>
                <a:effectLst>
                  <a:reflection blurRad="6350" stA="55000" endA="300" endPos="34000" dir="5400000" sy="-100000" algn="bl" rotWithShape="0"/>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8" name="Graphic 37" descr="Heartbeat">
              <a:extLst>
                <a:ext uri="{FF2B5EF4-FFF2-40B4-BE49-F238E27FC236}">
                  <a16:creationId xmlns:a16="http://schemas.microsoft.com/office/drawing/2014/main" id="{9C1FEF70-D6AF-41D4-B578-9BCEB8E2AE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06729" y="1727964"/>
              <a:ext cx="1188720" cy="1188720"/>
            </a:xfrm>
            <a:prstGeom prst="rect">
              <a:avLst/>
            </a:prstGeom>
          </p:spPr>
        </p:pic>
      </p:grpSp>
      <p:pic>
        <p:nvPicPr>
          <p:cNvPr id="39" name="Picture 38">
            <a:extLst>
              <a:ext uri="{FF2B5EF4-FFF2-40B4-BE49-F238E27FC236}">
                <a16:creationId xmlns:a16="http://schemas.microsoft.com/office/drawing/2014/main" id="{30CF0FAA-8672-4271-8A7F-5FCEE41831F5}"/>
              </a:ext>
            </a:extLst>
          </p:cNvPr>
          <p:cNvPicPr>
            <a:picLocks noChangeAspect="1"/>
          </p:cNvPicPr>
          <p:nvPr/>
        </p:nvPicPr>
        <p:blipFill>
          <a:blip r:embed="rId5">
            <a:extLst>
              <a:ext uri="{BEBA8EAE-BF5A-486C-A8C5-ECC9F3942E4B}">
                <a14:imgProps xmlns:a14="http://schemas.microsoft.com/office/drawing/2010/main">
                  <a14:imgLayer r:embed="rId6">
                    <a14:imgEffect>
                      <a14:artisticBlur radius="5"/>
                    </a14:imgEffect>
                  </a14:imgLayer>
                </a14:imgProps>
              </a:ext>
              <a:ext uri="{28A0092B-C50C-407E-A947-70E740481C1C}">
                <a14:useLocalDpi xmlns:a14="http://schemas.microsoft.com/office/drawing/2010/main" val="0"/>
              </a:ext>
            </a:extLst>
          </a:blip>
          <a:stretch>
            <a:fillRect/>
          </a:stretch>
        </p:blipFill>
        <p:spPr>
          <a:xfrm>
            <a:off x="-104612" y="2132968"/>
            <a:ext cx="7467600" cy="743925"/>
          </a:xfrm>
          <a:prstGeom prst="rect">
            <a:avLst/>
          </a:prstGeom>
        </p:spPr>
      </p:pic>
      <p:sp>
        <p:nvSpPr>
          <p:cNvPr id="5" name="Freeform: Shape 4">
            <a:extLst>
              <a:ext uri="{FF2B5EF4-FFF2-40B4-BE49-F238E27FC236}">
                <a16:creationId xmlns:a16="http://schemas.microsoft.com/office/drawing/2014/main" id="{4B1D9B8D-A93F-49EF-A8EB-4C11D366936C}"/>
              </a:ext>
            </a:extLst>
          </p:cNvPr>
          <p:cNvSpPr/>
          <p:nvPr/>
        </p:nvSpPr>
        <p:spPr>
          <a:xfrm>
            <a:off x="3837350" y="678181"/>
            <a:ext cx="2803490" cy="653152"/>
          </a:xfrm>
          <a:custGeom>
            <a:avLst/>
            <a:gdLst>
              <a:gd name="connsiteX0" fmla="*/ 0 w 2803490"/>
              <a:gd name="connsiteY0" fmla="*/ 612956 h 653152"/>
              <a:gd name="connsiteX1" fmla="*/ 633046 w 2803490"/>
              <a:gd name="connsiteY1" fmla="*/ 10055 h 653152"/>
              <a:gd name="connsiteX2" fmla="*/ 1416817 w 2803490"/>
              <a:gd name="connsiteY2" fmla="*/ 653149 h 653152"/>
              <a:gd name="connsiteX3" fmla="*/ 2230734 w 2803490"/>
              <a:gd name="connsiteY3" fmla="*/ 6 h 653152"/>
              <a:gd name="connsiteX4" fmla="*/ 2803490 w 2803490"/>
              <a:gd name="connsiteY4" fmla="*/ 643101 h 653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490" h="653152">
                <a:moveTo>
                  <a:pt x="0" y="612956"/>
                </a:moveTo>
                <a:cubicBezTo>
                  <a:pt x="198455" y="308156"/>
                  <a:pt x="396910" y="3356"/>
                  <a:pt x="633046" y="10055"/>
                </a:cubicBezTo>
                <a:cubicBezTo>
                  <a:pt x="869182" y="16754"/>
                  <a:pt x="1150536" y="654824"/>
                  <a:pt x="1416817" y="653149"/>
                </a:cubicBezTo>
                <a:cubicBezTo>
                  <a:pt x="1683098" y="651474"/>
                  <a:pt x="1999622" y="1681"/>
                  <a:pt x="2230734" y="6"/>
                </a:cubicBezTo>
                <a:cubicBezTo>
                  <a:pt x="2461846" y="-1669"/>
                  <a:pt x="2632668" y="320716"/>
                  <a:pt x="2803490" y="64310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 name="Freeform: Shape 5">
            <a:extLst>
              <a:ext uri="{FF2B5EF4-FFF2-40B4-BE49-F238E27FC236}">
                <a16:creationId xmlns:a16="http://schemas.microsoft.com/office/drawing/2014/main" id="{15CBBC3B-C8CB-4C89-A11B-686829AC8381}"/>
              </a:ext>
            </a:extLst>
          </p:cNvPr>
          <p:cNvSpPr/>
          <p:nvPr/>
        </p:nvSpPr>
        <p:spPr>
          <a:xfrm>
            <a:off x="8330797" y="661614"/>
            <a:ext cx="2520132" cy="638707"/>
          </a:xfrm>
          <a:custGeom>
            <a:avLst/>
            <a:gdLst>
              <a:gd name="connsiteX0" fmla="*/ 0 w 2602523"/>
              <a:gd name="connsiteY0" fmla="*/ 548269 h 648752"/>
              <a:gd name="connsiteX1" fmla="*/ 90435 w 2602523"/>
              <a:gd name="connsiteY1" fmla="*/ 648752 h 648752"/>
              <a:gd name="connsiteX2" fmla="*/ 90435 w 2602523"/>
              <a:gd name="connsiteY2" fmla="*/ 648752 h 648752"/>
              <a:gd name="connsiteX3" fmla="*/ 351693 w 2602523"/>
              <a:gd name="connsiteY3" fmla="*/ 25755 h 648752"/>
              <a:gd name="connsiteX4" fmla="*/ 622998 w 2602523"/>
              <a:gd name="connsiteY4" fmla="*/ 638704 h 648752"/>
              <a:gd name="connsiteX5" fmla="*/ 894304 w 2602523"/>
              <a:gd name="connsiteY5" fmla="*/ 15706 h 648752"/>
              <a:gd name="connsiteX6" fmla="*/ 1165609 w 2602523"/>
              <a:gd name="connsiteY6" fmla="*/ 638704 h 648752"/>
              <a:gd name="connsiteX7" fmla="*/ 1436915 w 2602523"/>
              <a:gd name="connsiteY7" fmla="*/ 25755 h 648752"/>
              <a:gd name="connsiteX8" fmla="*/ 1708220 w 2602523"/>
              <a:gd name="connsiteY8" fmla="*/ 638704 h 648752"/>
              <a:gd name="connsiteX9" fmla="*/ 1969477 w 2602523"/>
              <a:gd name="connsiteY9" fmla="*/ 15706 h 648752"/>
              <a:gd name="connsiteX10" fmla="*/ 2250831 w 2602523"/>
              <a:gd name="connsiteY10" fmla="*/ 638704 h 648752"/>
              <a:gd name="connsiteX11" fmla="*/ 2502040 w 2602523"/>
              <a:gd name="connsiteY11" fmla="*/ 25755 h 648752"/>
              <a:gd name="connsiteX12" fmla="*/ 2602523 w 2602523"/>
              <a:gd name="connsiteY12" fmla="*/ 106141 h 648752"/>
              <a:gd name="connsiteX13" fmla="*/ 2602523 w 2602523"/>
              <a:gd name="connsiteY13" fmla="*/ 106141 h 648752"/>
              <a:gd name="connsiteX0" fmla="*/ 0 w 2602523"/>
              <a:gd name="connsiteY0" fmla="*/ 548269 h 648752"/>
              <a:gd name="connsiteX1" fmla="*/ 90435 w 2602523"/>
              <a:gd name="connsiteY1" fmla="*/ 648752 h 648752"/>
              <a:gd name="connsiteX2" fmla="*/ 80386 w 2602523"/>
              <a:gd name="connsiteY2" fmla="*/ 618606 h 648752"/>
              <a:gd name="connsiteX3" fmla="*/ 351693 w 2602523"/>
              <a:gd name="connsiteY3" fmla="*/ 25755 h 648752"/>
              <a:gd name="connsiteX4" fmla="*/ 622998 w 2602523"/>
              <a:gd name="connsiteY4" fmla="*/ 638704 h 648752"/>
              <a:gd name="connsiteX5" fmla="*/ 894304 w 2602523"/>
              <a:gd name="connsiteY5" fmla="*/ 15706 h 648752"/>
              <a:gd name="connsiteX6" fmla="*/ 1165609 w 2602523"/>
              <a:gd name="connsiteY6" fmla="*/ 638704 h 648752"/>
              <a:gd name="connsiteX7" fmla="*/ 1436915 w 2602523"/>
              <a:gd name="connsiteY7" fmla="*/ 25755 h 648752"/>
              <a:gd name="connsiteX8" fmla="*/ 1708220 w 2602523"/>
              <a:gd name="connsiteY8" fmla="*/ 638704 h 648752"/>
              <a:gd name="connsiteX9" fmla="*/ 1969477 w 2602523"/>
              <a:gd name="connsiteY9" fmla="*/ 15706 h 648752"/>
              <a:gd name="connsiteX10" fmla="*/ 2250831 w 2602523"/>
              <a:gd name="connsiteY10" fmla="*/ 638704 h 648752"/>
              <a:gd name="connsiteX11" fmla="*/ 2502040 w 2602523"/>
              <a:gd name="connsiteY11" fmla="*/ 25755 h 648752"/>
              <a:gd name="connsiteX12" fmla="*/ 2602523 w 2602523"/>
              <a:gd name="connsiteY12" fmla="*/ 106141 h 648752"/>
              <a:gd name="connsiteX13" fmla="*/ 2602523 w 2602523"/>
              <a:gd name="connsiteY13" fmla="*/ 106141 h 648752"/>
              <a:gd name="connsiteX0" fmla="*/ 0 w 2934118"/>
              <a:gd name="connsiteY0" fmla="*/ 236770 h 648752"/>
              <a:gd name="connsiteX1" fmla="*/ 422030 w 2934118"/>
              <a:gd name="connsiteY1" fmla="*/ 648752 h 648752"/>
              <a:gd name="connsiteX2" fmla="*/ 411981 w 2934118"/>
              <a:gd name="connsiteY2" fmla="*/ 618606 h 648752"/>
              <a:gd name="connsiteX3" fmla="*/ 683288 w 2934118"/>
              <a:gd name="connsiteY3" fmla="*/ 25755 h 648752"/>
              <a:gd name="connsiteX4" fmla="*/ 954593 w 2934118"/>
              <a:gd name="connsiteY4" fmla="*/ 638704 h 648752"/>
              <a:gd name="connsiteX5" fmla="*/ 1225899 w 2934118"/>
              <a:gd name="connsiteY5" fmla="*/ 15706 h 648752"/>
              <a:gd name="connsiteX6" fmla="*/ 1497204 w 2934118"/>
              <a:gd name="connsiteY6" fmla="*/ 638704 h 648752"/>
              <a:gd name="connsiteX7" fmla="*/ 1768510 w 2934118"/>
              <a:gd name="connsiteY7" fmla="*/ 25755 h 648752"/>
              <a:gd name="connsiteX8" fmla="*/ 2039815 w 2934118"/>
              <a:gd name="connsiteY8" fmla="*/ 638704 h 648752"/>
              <a:gd name="connsiteX9" fmla="*/ 2301072 w 2934118"/>
              <a:gd name="connsiteY9" fmla="*/ 15706 h 648752"/>
              <a:gd name="connsiteX10" fmla="*/ 2582426 w 2934118"/>
              <a:gd name="connsiteY10" fmla="*/ 638704 h 648752"/>
              <a:gd name="connsiteX11" fmla="*/ 2833635 w 2934118"/>
              <a:gd name="connsiteY11" fmla="*/ 25755 h 648752"/>
              <a:gd name="connsiteX12" fmla="*/ 2934118 w 2934118"/>
              <a:gd name="connsiteY12" fmla="*/ 106141 h 648752"/>
              <a:gd name="connsiteX13" fmla="*/ 2934118 w 2934118"/>
              <a:gd name="connsiteY13" fmla="*/ 106141 h 648752"/>
              <a:gd name="connsiteX0" fmla="*/ 0 w 2934118"/>
              <a:gd name="connsiteY0" fmla="*/ 236770 h 648752"/>
              <a:gd name="connsiteX1" fmla="*/ 422030 w 2934118"/>
              <a:gd name="connsiteY1" fmla="*/ 648752 h 648752"/>
              <a:gd name="connsiteX2" fmla="*/ 532562 w 2934118"/>
              <a:gd name="connsiteY2" fmla="*/ 357349 h 648752"/>
              <a:gd name="connsiteX3" fmla="*/ 683288 w 2934118"/>
              <a:gd name="connsiteY3" fmla="*/ 25755 h 648752"/>
              <a:gd name="connsiteX4" fmla="*/ 954593 w 2934118"/>
              <a:gd name="connsiteY4" fmla="*/ 638704 h 648752"/>
              <a:gd name="connsiteX5" fmla="*/ 1225899 w 2934118"/>
              <a:gd name="connsiteY5" fmla="*/ 15706 h 648752"/>
              <a:gd name="connsiteX6" fmla="*/ 1497204 w 2934118"/>
              <a:gd name="connsiteY6" fmla="*/ 638704 h 648752"/>
              <a:gd name="connsiteX7" fmla="*/ 1768510 w 2934118"/>
              <a:gd name="connsiteY7" fmla="*/ 25755 h 648752"/>
              <a:gd name="connsiteX8" fmla="*/ 2039815 w 2934118"/>
              <a:gd name="connsiteY8" fmla="*/ 638704 h 648752"/>
              <a:gd name="connsiteX9" fmla="*/ 2301072 w 2934118"/>
              <a:gd name="connsiteY9" fmla="*/ 15706 h 648752"/>
              <a:gd name="connsiteX10" fmla="*/ 2582426 w 2934118"/>
              <a:gd name="connsiteY10" fmla="*/ 638704 h 648752"/>
              <a:gd name="connsiteX11" fmla="*/ 2833635 w 2934118"/>
              <a:gd name="connsiteY11" fmla="*/ 25755 h 648752"/>
              <a:gd name="connsiteX12" fmla="*/ 2934118 w 2934118"/>
              <a:gd name="connsiteY12" fmla="*/ 106141 h 648752"/>
              <a:gd name="connsiteX13" fmla="*/ 2934118 w 2934118"/>
              <a:gd name="connsiteY13" fmla="*/ 106141 h 648752"/>
              <a:gd name="connsiteX0" fmla="*/ 0 w 2934118"/>
              <a:gd name="connsiteY0" fmla="*/ 236770 h 648752"/>
              <a:gd name="connsiteX1" fmla="*/ 422030 w 2934118"/>
              <a:gd name="connsiteY1" fmla="*/ 648752 h 648752"/>
              <a:gd name="connsiteX2" fmla="*/ 512466 w 2934118"/>
              <a:gd name="connsiteY2" fmla="*/ 347300 h 648752"/>
              <a:gd name="connsiteX3" fmla="*/ 683288 w 2934118"/>
              <a:gd name="connsiteY3" fmla="*/ 25755 h 648752"/>
              <a:gd name="connsiteX4" fmla="*/ 954593 w 2934118"/>
              <a:gd name="connsiteY4" fmla="*/ 638704 h 648752"/>
              <a:gd name="connsiteX5" fmla="*/ 1225899 w 2934118"/>
              <a:gd name="connsiteY5" fmla="*/ 15706 h 648752"/>
              <a:gd name="connsiteX6" fmla="*/ 1497204 w 2934118"/>
              <a:gd name="connsiteY6" fmla="*/ 638704 h 648752"/>
              <a:gd name="connsiteX7" fmla="*/ 1768510 w 2934118"/>
              <a:gd name="connsiteY7" fmla="*/ 25755 h 648752"/>
              <a:gd name="connsiteX8" fmla="*/ 2039815 w 2934118"/>
              <a:gd name="connsiteY8" fmla="*/ 638704 h 648752"/>
              <a:gd name="connsiteX9" fmla="*/ 2301072 w 2934118"/>
              <a:gd name="connsiteY9" fmla="*/ 15706 h 648752"/>
              <a:gd name="connsiteX10" fmla="*/ 2582426 w 2934118"/>
              <a:gd name="connsiteY10" fmla="*/ 638704 h 648752"/>
              <a:gd name="connsiteX11" fmla="*/ 2833635 w 2934118"/>
              <a:gd name="connsiteY11" fmla="*/ 25755 h 648752"/>
              <a:gd name="connsiteX12" fmla="*/ 2934118 w 2934118"/>
              <a:gd name="connsiteY12" fmla="*/ 106141 h 648752"/>
              <a:gd name="connsiteX13" fmla="*/ 2934118 w 2934118"/>
              <a:gd name="connsiteY13" fmla="*/ 106141 h 648752"/>
              <a:gd name="connsiteX0" fmla="*/ 0 w 2934118"/>
              <a:gd name="connsiteY0" fmla="*/ 236770 h 648752"/>
              <a:gd name="connsiteX1" fmla="*/ 422030 w 2934118"/>
              <a:gd name="connsiteY1" fmla="*/ 648752 h 648752"/>
              <a:gd name="connsiteX2" fmla="*/ 512466 w 2934118"/>
              <a:gd name="connsiteY2" fmla="*/ 347300 h 648752"/>
              <a:gd name="connsiteX3" fmla="*/ 683288 w 2934118"/>
              <a:gd name="connsiteY3" fmla="*/ 25755 h 648752"/>
              <a:gd name="connsiteX4" fmla="*/ 954593 w 2934118"/>
              <a:gd name="connsiteY4" fmla="*/ 638704 h 648752"/>
              <a:gd name="connsiteX5" fmla="*/ 1225899 w 2934118"/>
              <a:gd name="connsiteY5" fmla="*/ 15706 h 648752"/>
              <a:gd name="connsiteX6" fmla="*/ 1497204 w 2934118"/>
              <a:gd name="connsiteY6" fmla="*/ 638704 h 648752"/>
              <a:gd name="connsiteX7" fmla="*/ 1768510 w 2934118"/>
              <a:gd name="connsiteY7" fmla="*/ 25755 h 648752"/>
              <a:gd name="connsiteX8" fmla="*/ 2039815 w 2934118"/>
              <a:gd name="connsiteY8" fmla="*/ 638704 h 648752"/>
              <a:gd name="connsiteX9" fmla="*/ 2301072 w 2934118"/>
              <a:gd name="connsiteY9" fmla="*/ 15706 h 648752"/>
              <a:gd name="connsiteX10" fmla="*/ 2582426 w 2934118"/>
              <a:gd name="connsiteY10" fmla="*/ 638704 h 648752"/>
              <a:gd name="connsiteX11" fmla="*/ 2833635 w 2934118"/>
              <a:gd name="connsiteY11" fmla="*/ 25755 h 648752"/>
              <a:gd name="connsiteX12" fmla="*/ 2934118 w 2934118"/>
              <a:gd name="connsiteY12" fmla="*/ 106141 h 648752"/>
              <a:gd name="connsiteX13" fmla="*/ 2934118 w 2934118"/>
              <a:gd name="connsiteY13" fmla="*/ 106141 h 648752"/>
              <a:gd name="connsiteX0" fmla="*/ 0 w 2652764"/>
              <a:gd name="connsiteY0" fmla="*/ 508076 h 648752"/>
              <a:gd name="connsiteX1" fmla="*/ 140676 w 2652764"/>
              <a:gd name="connsiteY1" fmla="*/ 648752 h 648752"/>
              <a:gd name="connsiteX2" fmla="*/ 231112 w 2652764"/>
              <a:gd name="connsiteY2" fmla="*/ 347300 h 648752"/>
              <a:gd name="connsiteX3" fmla="*/ 401934 w 2652764"/>
              <a:gd name="connsiteY3" fmla="*/ 25755 h 648752"/>
              <a:gd name="connsiteX4" fmla="*/ 673239 w 2652764"/>
              <a:gd name="connsiteY4" fmla="*/ 638704 h 648752"/>
              <a:gd name="connsiteX5" fmla="*/ 944545 w 2652764"/>
              <a:gd name="connsiteY5" fmla="*/ 15706 h 648752"/>
              <a:gd name="connsiteX6" fmla="*/ 1215850 w 2652764"/>
              <a:gd name="connsiteY6" fmla="*/ 638704 h 648752"/>
              <a:gd name="connsiteX7" fmla="*/ 1487156 w 2652764"/>
              <a:gd name="connsiteY7" fmla="*/ 25755 h 648752"/>
              <a:gd name="connsiteX8" fmla="*/ 1758461 w 2652764"/>
              <a:gd name="connsiteY8" fmla="*/ 638704 h 648752"/>
              <a:gd name="connsiteX9" fmla="*/ 2019718 w 2652764"/>
              <a:gd name="connsiteY9" fmla="*/ 15706 h 648752"/>
              <a:gd name="connsiteX10" fmla="*/ 2301072 w 2652764"/>
              <a:gd name="connsiteY10" fmla="*/ 638704 h 648752"/>
              <a:gd name="connsiteX11" fmla="*/ 2552281 w 2652764"/>
              <a:gd name="connsiteY11" fmla="*/ 25755 h 648752"/>
              <a:gd name="connsiteX12" fmla="*/ 2652764 w 2652764"/>
              <a:gd name="connsiteY12" fmla="*/ 106141 h 648752"/>
              <a:gd name="connsiteX13" fmla="*/ 2652764 w 2652764"/>
              <a:gd name="connsiteY13" fmla="*/ 106141 h 648752"/>
              <a:gd name="connsiteX0" fmla="*/ 28010 w 2520000"/>
              <a:gd name="connsiteY0" fmla="*/ 658802 h 712184"/>
              <a:gd name="connsiteX1" fmla="*/ 7912 w 2520000"/>
              <a:gd name="connsiteY1" fmla="*/ 648752 h 712184"/>
              <a:gd name="connsiteX2" fmla="*/ 98348 w 2520000"/>
              <a:gd name="connsiteY2" fmla="*/ 347300 h 712184"/>
              <a:gd name="connsiteX3" fmla="*/ 269170 w 2520000"/>
              <a:gd name="connsiteY3" fmla="*/ 25755 h 712184"/>
              <a:gd name="connsiteX4" fmla="*/ 540475 w 2520000"/>
              <a:gd name="connsiteY4" fmla="*/ 638704 h 712184"/>
              <a:gd name="connsiteX5" fmla="*/ 811781 w 2520000"/>
              <a:gd name="connsiteY5" fmla="*/ 15706 h 712184"/>
              <a:gd name="connsiteX6" fmla="*/ 1083086 w 2520000"/>
              <a:gd name="connsiteY6" fmla="*/ 638704 h 712184"/>
              <a:gd name="connsiteX7" fmla="*/ 1354392 w 2520000"/>
              <a:gd name="connsiteY7" fmla="*/ 25755 h 712184"/>
              <a:gd name="connsiteX8" fmla="*/ 1625697 w 2520000"/>
              <a:gd name="connsiteY8" fmla="*/ 638704 h 712184"/>
              <a:gd name="connsiteX9" fmla="*/ 1886954 w 2520000"/>
              <a:gd name="connsiteY9" fmla="*/ 15706 h 712184"/>
              <a:gd name="connsiteX10" fmla="*/ 2168308 w 2520000"/>
              <a:gd name="connsiteY10" fmla="*/ 638704 h 712184"/>
              <a:gd name="connsiteX11" fmla="*/ 2419517 w 2520000"/>
              <a:gd name="connsiteY11" fmla="*/ 25755 h 712184"/>
              <a:gd name="connsiteX12" fmla="*/ 2520000 w 2520000"/>
              <a:gd name="connsiteY12" fmla="*/ 106141 h 712184"/>
              <a:gd name="connsiteX13" fmla="*/ 2520000 w 2520000"/>
              <a:gd name="connsiteY13" fmla="*/ 106141 h 712184"/>
              <a:gd name="connsiteX0" fmla="*/ 454982 w 2946972"/>
              <a:gd name="connsiteY0" fmla="*/ 658802 h 716596"/>
              <a:gd name="connsiteX1" fmla="*/ 2805 w 2946972"/>
              <a:gd name="connsiteY1" fmla="*/ 668849 h 716596"/>
              <a:gd name="connsiteX2" fmla="*/ 525320 w 2946972"/>
              <a:gd name="connsiteY2" fmla="*/ 347300 h 716596"/>
              <a:gd name="connsiteX3" fmla="*/ 696142 w 2946972"/>
              <a:gd name="connsiteY3" fmla="*/ 25755 h 716596"/>
              <a:gd name="connsiteX4" fmla="*/ 967447 w 2946972"/>
              <a:gd name="connsiteY4" fmla="*/ 638704 h 716596"/>
              <a:gd name="connsiteX5" fmla="*/ 1238753 w 2946972"/>
              <a:gd name="connsiteY5" fmla="*/ 15706 h 716596"/>
              <a:gd name="connsiteX6" fmla="*/ 1510058 w 2946972"/>
              <a:gd name="connsiteY6" fmla="*/ 638704 h 716596"/>
              <a:gd name="connsiteX7" fmla="*/ 1781364 w 2946972"/>
              <a:gd name="connsiteY7" fmla="*/ 25755 h 716596"/>
              <a:gd name="connsiteX8" fmla="*/ 2052669 w 2946972"/>
              <a:gd name="connsiteY8" fmla="*/ 638704 h 716596"/>
              <a:gd name="connsiteX9" fmla="*/ 2313926 w 2946972"/>
              <a:gd name="connsiteY9" fmla="*/ 15706 h 716596"/>
              <a:gd name="connsiteX10" fmla="*/ 2595280 w 2946972"/>
              <a:gd name="connsiteY10" fmla="*/ 638704 h 716596"/>
              <a:gd name="connsiteX11" fmla="*/ 2846489 w 2946972"/>
              <a:gd name="connsiteY11" fmla="*/ 25755 h 716596"/>
              <a:gd name="connsiteX12" fmla="*/ 2946972 w 2946972"/>
              <a:gd name="connsiteY12" fmla="*/ 106141 h 716596"/>
              <a:gd name="connsiteX13" fmla="*/ 2946972 w 2946972"/>
              <a:gd name="connsiteY13" fmla="*/ 106141 h 716596"/>
              <a:gd name="connsiteX0" fmla="*/ 0 w 2954214"/>
              <a:gd name="connsiteY0" fmla="*/ 648753 h 709042"/>
              <a:gd name="connsiteX1" fmla="*/ 10047 w 2954214"/>
              <a:gd name="connsiteY1" fmla="*/ 668849 h 709042"/>
              <a:gd name="connsiteX2" fmla="*/ 532562 w 2954214"/>
              <a:gd name="connsiteY2" fmla="*/ 347300 h 709042"/>
              <a:gd name="connsiteX3" fmla="*/ 703384 w 2954214"/>
              <a:gd name="connsiteY3" fmla="*/ 25755 h 709042"/>
              <a:gd name="connsiteX4" fmla="*/ 974689 w 2954214"/>
              <a:gd name="connsiteY4" fmla="*/ 638704 h 709042"/>
              <a:gd name="connsiteX5" fmla="*/ 1245995 w 2954214"/>
              <a:gd name="connsiteY5" fmla="*/ 15706 h 709042"/>
              <a:gd name="connsiteX6" fmla="*/ 1517300 w 2954214"/>
              <a:gd name="connsiteY6" fmla="*/ 638704 h 709042"/>
              <a:gd name="connsiteX7" fmla="*/ 1788606 w 2954214"/>
              <a:gd name="connsiteY7" fmla="*/ 25755 h 709042"/>
              <a:gd name="connsiteX8" fmla="*/ 2059911 w 2954214"/>
              <a:gd name="connsiteY8" fmla="*/ 638704 h 709042"/>
              <a:gd name="connsiteX9" fmla="*/ 2321168 w 2954214"/>
              <a:gd name="connsiteY9" fmla="*/ 15706 h 709042"/>
              <a:gd name="connsiteX10" fmla="*/ 2602522 w 2954214"/>
              <a:gd name="connsiteY10" fmla="*/ 638704 h 709042"/>
              <a:gd name="connsiteX11" fmla="*/ 2853731 w 2954214"/>
              <a:gd name="connsiteY11" fmla="*/ 25755 h 709042"/>
              <a:gd name="connsiteX12" fmla="*/ 2954214 w 2954214"/>
              <a:gd name="connsiteY12" fmla="*/ 106141 h 709042"/>
              <a:gd name="connsiteX13" fmla="*/ 2954214 w 2954214"/>
              <a:gd name="connsiteY13" fmla="*/ 106141 h 709042"/>
              <a:gd name="connsiteX0" fmla="*/ 15221 w 2969435"/>
              <a:gd name="connsiteY0" fmla="*/ 648753 h 668849"/>
              <a:gd name="connsiteX1" fmla="*/ 25268 w 2969435"/>
              <a:gd name="connsiteY1" fmla="*/ 668849 h 668849"/>
              <a:gd name="connsiteX2" fmla="*/ 547783 w 2969435"/>
              <a:gd name="connsiteY2" fmla="*/ 347300 h 668849"/>
              <a:gd name="connsiteX3" fmla="*/ 718605 w 2969435"/>
              <a:gd name="connsiteY3" fmla="*/ 25755 h 668849"/>
              <a:gd name="connsiteX4" fmla="*/ 989910 w 2969435"/>
              <a:gd name="connsiteY4" fmla="*/ 638704 h 668849"/>
              <a:gd name="connsiteX5" fmla="*/ 1261216 w 2969435"/>
              <a:gd name="connsiteY5" fmla="*/ 15706 h 668849"/>
              <a:gd name="connsiteX6" fmla="*/ 1532521 w 2969435"/>
              <a:gd name="connsiteY6" fmla="*/ 638704 h 668849"/>
              <a:gd name="connsiteX7" fmla="*/ 1803827 w 2969435"/>
              <a:gd name="connsiteY7" fmla="*/ 25755 h 668849"/>
              <a:gd name="connsiteX8" fmla="*/ 2075132 w 2969435"/>
              <a:gd name="connsiteY8" fmla="*/ 638704 h 668849"/>
              <a:gd name="connsiteX9" fmla="*/ 2336389 w 2969435"/>
              <a:gd name="connsiteY9" fmla="*/ 15706 h 668849"/>
              <a:gd name="connsiteX10" fmla="*/ 2617743 w 2969435"/>
              <a:gd name="connsiteY10" fmla="*/ 638704 h 668849"/>
              <a:gd name="connsiteX11" fmla="*/ 2868952 w 2969435"/>
              <a:gd name="connsiteY11" fmla="*/ 25755 h 668849"/>
              <a:gd name="connsiteX12" fmla="*/ 2969435 w 2969435"/>
              <a:gd name="connsiteY12" fmla="*/ 106141 h 668849"/>
              <a:gd name="connsiteX13" fmla="*/ 2969435 w 2969435"/>
              <a:gd name="connsiteY13" fmla="*/ 106141 h 668849"/>
              <a:gd name="connsiteX0" fmla="*/ 0 w 2954214"/>
              <a:gd name="connsiteY0" fmla="*/ 648753 h 648753"/>
              <a:gd name="connsiteX1" fmla="*/ 452174 w 2954214"/>
              <a:gd name="connsiteY1" fmla="*/ 628656 h 648753"/>
              <a:gd name="connsiteX2" fmla="*/ 532562 w 2954214"/>
              <a:gd name="connsiteY2" fmla="*/ 347300 h 648753"/>
              <a:gd name="connsiteX3" fmla="*/ 703384 w 2954214"/>
              <a:gd name="connsiteY3" fmla="*/ 25755 h 648753"/>
              <a:gd name="connsiteX4" fmla="*/ 974689 w 2954214"/>
              <a:gd name="connsiteY4" fmla="*/ 638704 h 648753"/>
              <a:gd name="connsiteX5" fmla="*/ 1245995 w 2954214"/>
              <a:gd name="connsiteY5" fmla="*/ 15706 h 648753"/>
              <a:gd name="connsiteX6" fmla="*/ 1517300 w 2954214"/>
              <a:gd name="connsiteY6" fmla="*/ 638704 h 648753"/>
              <a:gd name="connsiteX7" fmla="*/ 1788606 w 2954214"/>
              <a:gd name="connsiteY7" fmla="*/ 25755 h 648753"/>
              <a:gd name="connsiteX8" fmla="*/ 2059911 w 2954214"/>
              <a:gd name="connsiteY8" fmla="*/ 638704 h 648753"/>
              <a:gd name="connsiteX9" fmla="*/ 2321168 w 2954214"/>
              <a:gd name="connsiteY9" fmla="*/ 15706 h 648753"/>
              <a:gd name="connsiteX10" fmla="*/ 2602522 w 2954214"/>
              <a:gd name="connsiteY10" fmla="*/ 638704 h 648753"/>
              <a:gd name="connsiteX11" fmla="*/ 2853731 w 2954214"/>
              <a:gd name="connsiteY11" fmla="*/ 25755 h 648753"/>
              <a:gd name="connsiteX12" fmla="*/ 2954214 w 2954214"/>
              <a:gd name="connsiteY12" fmla="*/ 106141 h 648753"/>
              <a:gd name="connsiteX13" fmla="*/ 2954214 w 2954214"/>
              <a:gd name="connsiteY13" fmla="*/ 106141 h 648753"/>
              <a:gd name="connsiteX0" fmla="*/ 38191 w 2520132"/>
              <a:gd name="connsiteY0" fmla="*/ 628656 h 638707"/>
              <a:gd name="connsiteX1" fmla="*/ 18092 w 2520132"/>
              <a:gd name="connsiteY1" fmla="*/ 628656 h 638707"/>
              <a:gd name="connsiteX2" fmla="*/ 98480 w 2520132"/>
              <a:gd name="connsiteY2" fmla="*/ 347300 h 638707"/>
              <a:gd name="connsiteX3" fmla="*/ 269302 w 2520132"/>
              <a:gd name="connsiteY3" fmla="*/ 25755 h 638707"/>
              <a:gd name="connsiteX4" fmla="*/ 540607 w 2520132"/>
              <a:gd name="connsiteY4" fmla="*/ 638704 h 638707"/>
              <a:gd name="connsiteX5" fmla="*/ 811913 w 2520132"/>
              <a:gd name="connsiteY5" fmla="*/ 15706 h 638707"/>
              <a:gd name="connsiteX6" fmla="*/ 1083218 w 2520132"/>
              <a:gd name="connsiteY6" fmla="*/ 638704 h 638707"/>
              <a:gd name="connsiteX7" fmla="*/ 1354524 w 2520132"/>
              <a:gd name="connsiteY7" fmla="*/ 25755 h 638707"/>
              <a:gd name="connsiteX8" fmla="*/ 1625829 w 2520132"/>
              <a:gd name="connsiteY8" fmla="*/ 638704 h 638707"/>
              <a:gd name="connsiteX9" fmla="*/ 1887086 w 2520132"/>
              <a:gd name="connsiteY9" fmla="*/ 15706 h 638707"/>
              <a:gd name="connsiteX10" fmla="*/ 2168440 w 2520132"/>
              <a:gd name="connsiteY10" fmla="*/ 638704 h 638707"/>
              <a:gd name="connsiteX11" fmla="*/ 2419649 w 2520132"/>
              <a:gd name="connsiteY11" fmla="*/ 25755 h 638707"/>
              <a:gd name="connsiteX12" fmla="*/ 2520132 w 2520132"/>
              <a:gd name="connsiteY12" fmla="*/ 106141 h 638707"/>
              <a:gd name="connsiteX13" fmla="*/ 2520132 w 2520132"/>
              <a:gd name="connsiteY13" fmla="*/ 106141 h 63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0132" h="638707">
                <a:moveTo>
                  <a:pt x="38191" y="628656"/>
                </a:moveTo>
                <a:cubicBezTo>
                  <a:pt x="38191" y="625306"/>
                  <a:pt x="-32149" y="601861"/>
                  <a:pt x="18092" y="628656"/>
                </a:cubicBezTo>
                <a:lnTo>
                  <a:pt x="98480" y="347300"/>
                </a:lnTo>
                <a:cubicBezTo>
                  <a:pt x="142023" y="243467"/>
                  <a:pt x="195614" y="-22812"/>
                  <a:pt x="269302" y="25755"/>
                </a:cubicBezTo>
                <a:cubicBezTo>
                  <a:pt x="342990" y="74322"/>
                  <a:pt x="450172" y="640379"/>
                  <a:pt x="540607" y="638704"/>
                </a:cubicBezTo>
                <a:cubicBezTo>
                  <a:pt x="631042" y="637029"/>
                  <a:pt x="721478" y="15706"/>
                  <a:pt x="811913" y="15706"/>
                </a:cubicBezTo>
                <a:cubicBezTo>
                  <a:pt x="902348" y="15706"/>
                  <a:pt x="992783" y="637029"/>
                  <a:pt x="1083218" y="638704"/>
                </a:cubicBezTo>
                <a:cubicBezTo>
                  <a:pt x="1173653" y="640379"/>
                  <a:pt x="1264089" y="25755"/>
                  <a:pt x="1354524" y="25755"/>
                </a:cubicBezTo>
                <a:cubicBezTo>
                  <a:pt x="1444959" y="25755"/>
                  <a:pt x="1537069" y="640379"/>
                  <a:pt x="1625829" y="638704"/>
                </a:cubicBezTo>
                <a:cubicBezTo>
                  <a:pt x="1714589" y="637029"/>
                  <a:pt x="1796651" y="15706"/>
                  <a:pt x="1887086" y="15706"/>
                </a:cubicBezTo>
                <a:cubicBezTo>
                  <a:pt x="1977521" y="15706"/>
                  <a:pt x="2079680" y="637029"/>
                  <a:pt x="2168440" y="638704"/>
                </a:cubicBezTo>
                <a:cubicBezTo>
                  <a:pt x="2257201" y="640379"/>
                  <a:pt x="2361034" y="114515"/>
                  <a:pt x="2419649" y="25755"/>
                </a:cubicBezTo>
                <a:cubicBezTo>
                  <a:pt x="2478264" y="-63006"/>
                  <a:pt x="2520132" y="106141"/>
                  <a:pt x="2520132" y="106141"/>
                </a:cubicBezTo>
                <a:lnTo>
                  <a:pt x="2520132" y="106141"/>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cxnSp>
        <p:nvCxnSpPr>
          <p:cNvPr id="48" name="Straight Arrow Connector 47">
            <a:extLst>
              <a:ext uri="{FF2B5EF4-FFF2-40B4-BE49-F238E27FC236}">
                <a16:creationId xmlns:a16="http://schemas.microsoft.com/office/drawing/2014/main" id="{56BB8B03-283F-47B8-8983-78DC9634412A}"/>
              </a:ext>
            </a:extLst>
          </p:cNvPr>
          <p:cNvCxnSpPr>
            <a:cxnSpLocks/>
          </p:cNvCxnSpPr>
          <p:nvPr/>
        </p:nvCxnSpPr>
        <p:spPr>
          <a:xfrm>
            <a:off x="3837350" y="1471193"/>
            <a:ext cx="2258650"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7C88597-34B5-4BF2-8D3B-1A3FA9573211}"/>
              </a:ext>
            </a:extLst>
          </p:cNvPr>
          <p:cNvCxnSpPr>
            <a:cxnSpLocks/>
          </p:cNvCxnSpPr>
          <p:nvPr/>
        </p:nvCxnSpPr>
        <p:spPr>
          <a:xfrm>
            <a:off x="8330797" y="1440181"/>
            <a:ext cx="822960"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8C683C3-1148-D03C-5A47-11E48A543B99}"/>
              </a:ext>
            </a:extLst>
          </p:cNvPr>
          <p:cNvSpPr txBox="1"/>
          <p:nvPr/>
        </p:nvSpPr>
        <p:spPr>
          <a:xfrm>
            <a:off x="3452364" y="2773472"/>
            <a:ext cx="7821249" cy="646331"/>
          </a:xfrm>
          <a:prstGeom prst="rect">
            <a:avLst/>
          </a:prstGeom>
          <a:solidFill>
            <a:schemeClr val="bg1"/>
          </a:solidFill>
          <a:ln>
            <a:solidFill>
              <a:schemeClr val="bg1"/>
            </a:solidFill>
          </a:ln>
        </p:spPr>
        <p:txBody>
          <a:bodyPr wrap="square">
            <a:spAutoFit/>
          </a:bodyPr>
          <a:lstStyle/>
          <a:p>
            <a:pPr marL="12700" marR="0" lvl="0" algn="ctr" defTabSz="914400" rtl="0" eaLnBrk="1" fontAlgn="auto" latinLnBrk="0" hangingPunct="1">
              <a:lnSpc>
                <a:spcPct val="100000"/>
              </a:lnSpc>
              <a:spcBef>
                <a:spcPts val="200"/>
              </a:spcBef>
              <a:spcAft>
                <a:spcPts val="0"/>
              </a:spcAft>
              <a:buClr>
                <a:srgbClr val="5EBEB8"/>
              </a:buClr>
              <a:buSzTx/>
              <a:tabLst>
                <a:tab pos="180340" algn="l"/>
              </a:tabLst>
              <a:defRPr/>
            </a:pPr>
            <a:r>
              <a:rPr kumimoji="0" lang="en-US" sz="1800" b="1" i="0" u="none" strike="noStrike" kern="1200" cap="none" spc="-10" normalizeH="0" baseline="0" noProof="0" dirty="0">
                <a:ln>
                  <a:noFill/>
                </a:ln>
                <a:solidFill>
                  <a:srgbClr val="FF0000"/>
                </a:solidFill>
                <a:effectLst/>
                <a:uLnTx/>
                <a:uFillTx/>
                <a:latin typeface="Microsoft Sans Serif"/>
                <a:ea typeface="+mn-ea"/>
                <a:cs typeface="Microsoft Sans Serif"/>
                <a:sym typeface="Wingdings" panose="05000000000000000000" pitchFamily="2" charset="2"/>
              </a:rPr>
              <a:t>The feasibility of </a:t>
            </a:r>
            <a:r>
              <a:rPr kumimoji="0" lang="en-US" sz="1800" b="1" i="0" u="none" strike="noStrike" kern="1200" cap="none" spc="-10" normalizeH="0" baseline="0" noProof="0" dirty="0" err="1">
                <a:ln>
                  <a:noFill/>
                </a:ln>
                <a:solidFill>
                  <a:srgbClr val="FF0000"/>
                </a:solidFill>
                <a:effectLst/>
                <a:uLnTx/>
                <a:uFillTx/>
                <a:latin typeface="Microsoft Sans Serif"/>
                <a:ea typeface="+mn-ea"/>
                <a:cs typeface="Microsoft Sans Serif"/>
                <a:sym typeface="Wingdings" panose="05000000000000000000" pitchFamily="2" charset="2"/>
              </a:rPr>
              <a:t>mmWave</a:t>
            </a:r>
            <a:r>
              <a:rPr kumimoji="0" lang="en-US" sz="1800" b="1" i="0" u="none" strike="noStrike" kern="1200" cap="none" spc="-10" normalizeH="0" baseline="0" noProof="0" dirty="0">
                <a:ln>
                  <a:noFill/>
                </a:ln>
                <a:solidFill>
                  <a:srgbClr val="FF0000"/>
                </a:solidFill>
                <a:effectLst/>
                <a:uLnTx/>
                <a:uFillTx/>
                <a:latin typeface="Microsoft Sans Serif"/>
                <a:ea typeface="+mn-ea"/>
                <a:cs typeface="Microsoft Sans Serif"/>
                <a:sym typeface="Wingdings" panose="05000000000000000000" pitchFamily="2" charset="2"/>
              </a:rPr>
              <a:t> communications for</a:t>
            </a:r>
            <a:r>
              <a:rPr kumimoji="0" lang="en-US" sz="1800" b="1" i="0" u="none" strike="noStrike" kern="1200" cap="none" spc="-10" normalizeH="0" noProof="0" dirty="0">
                <a:ln>
                  <a:noFill/>
                </a:ln>
                <a:solidFill>
                  <a:srgbClr val="FF0000"/>
                </a:solidFill>
                <a:effectLst/>
                <a:uLnTx/>
                <a:uFillTx/>
                <a:latin typeface="Microsoft Sans Serif"/>
                <a:ea typeface="+mn-ea"/>
                <a:cs typeface="Microsoft Sans Serif"/>
                <a:sym typeface="Wingdings" panose="05000000000000000000" pitchFamily="2" charset="2"/>
              </a:rPr>
              <a:t> mobile devices </a:t>
            </a:r>
            <a:r>
              <a:rPr kumimoji="0" lang="en-US" sz="1800" b="1" i="0" u="none" strike="noStrike" kern="1200" cap="none" spc="-10" normalizeH="0" baseline="0" noProof="0" dirty="0">
                <a:ln>
                  <a:noFill/>
                </a:ln>
                <a:solidFill>
                  <a:srgbClr val="FF0000"/>
                </a:solidFill>
                <a:effectLst/>
                <a:uLnTx/>
                <a:uFillTx/>
                <a:latin typeface="Microsoft Sans Serif"/>
                <a:ea typeface="+mn-ea"/>
                <a:cs typeface="Microsoft Sans Serif"/>
                <a:sym typeface="Wingdings" panose="05000000000000000000" pitchFamily="2" charset="2"/>
              </a:rPr>
              <a:t>remain</a:t>
            </a:r>
            <a:r>
              <a:rPr kumimoji="0" lang="en-US" sz="1800" b="1" i="0" u="none" strike="noStrike" kern="1200" cap="none" spc="-10" normalizeH="0" noProof="0" dirty="0">
                <a:ln>
                  <a:noFill/>
                </a:ln>
                <a:solidFill>
                  <a:srgbClr val="FF0000"/>
                </a:solidFill>
                <a:effectLst/>
                <a:uLnTx/>
                <a:uFillTx/>
                <a:latin typeface="Microsoft Sans Serif"/>
                <a:ea typeface="+mn-ea"/>
                <a:cs typeface="Microsoft Sans Serif"/>
                <a:sym typeface="Wingdings" panose="05000000000000000000" pitchFamily="2" charset="2"/>
              </a:rPr>
              <a:t> a</a:t>
            </a:r>
            <a:r>
              <a:rPr kumimoji="0" lang="en-US" sz="1800" b="1" i="0" u="none" strike="noStrike" kern="1200" cap="none" spc="-10" normalizeH="0" baseline="0" noProof="0" dirty="0">
                <a:ln>
                  <a:noFill/>
                </a:ln>
                <a:solidFill>
                  <a:srgbClr val="FF0000"/>
                </a:solidFill>
                <a:effectLst/>
                <a:uLnTx/>
                <a:uFillTx/>
                <a:latin typeface="Microsoft Sans Serif"/>
                <a:ea typeface="+mn-ea"/>
                <a:cs typeface="Microsoft Sans Serif"/>
                <a:sym typeface="Wingdings" panose="05000000000000000000" pitchFamily="2" charset="2"/>
              </a:rPr>
              <a:t> </a:t>
            </a:r>
            <a:r>
              <a:rPr lang="en-US" b="1" spc="-10" dirty="0">
                <a:solidFill>
                  <a:srgbClr val="FF0000"/>
                </a:solidFill>
                <a:latin typeface="Microsoft Sans Serif"/>
                <a:cs typeface="Microsoft Sans Serif"/>
                <a:sym typeface="Wingdings" panose="05000000000000000000" pitchFamily="2" charset="2"/>
              </a:rPr>
              <a:t>s</a:t>
            </a:r>
            <a:r>
              <a:rPr kumimoji="0" lang="en-US" sz="1800" b="1" i="0" u="none" strike="noStrike" kern="1200" cap="none" spc="-10" normalizeH="0" baseline="0" noProof="0" dirty="0" err="1">
                <a:ln>
                  <a:noFill/>
                </a:ln>
                <a:solidFill>
                  <a:srgbClr val="FF0000"/>
                </a:solidFill>
                <a:effectLst/>
                <a:uLnTx/>
                <a:uFillTx/>
                <a:latin typeface="Microsoft Sans Serif"/>
                <a:ea typeface="+mn-ea"/>
                <a:cs typeface="Microsoft Sans Serif"/>
                <a:sym typeface="Wingdings" panose="05000000000000000000" pitchFamily="2" charset="2"/>
              </a:rPr>
              <a:t>ubject</a:t>
            </a:r>
            <a:r>
              <a:rPr kumimoji="0" lang="en-US" sz="1800" b="1" i="0" u="none" strike="noStrike" kern="1200" cap="none" spc="-10" normalizeH="0" baseline="0" noProof="0" dirty="0">
                <a:ln>
                  <a:noFill/>
                </a:ln>
                <a:solidFill>
                  <a:srgbClr val="FF0000"/>
                </a:solidFill>
                <a:effectLst/>
                <a:uLnTx/>
                <a:uFillTx/>
                <a:latin typeface="Microsoft Sans Serif"/>
                <a:ea typeface="+mn-ea"/>
                <a:cs typeface="Microsoft Sans Serif"/>
                <a:sym typeface="Wingdings" panose="05000000000000000000" pitchFamily="2" charset="2"/>
              </a:rPr>
              <a:t> of controversial opinions </a:t>
            </a:r>
            <a:endParaRPr kumimoji="0" lang="en-US" sz="1800" b="0" i="0" u="none" strike="noStrike" kern="1200" cap="none" spc="-10" normalizeH="0" baseline="0" noProof="0" dirty="0">
              <a:ln>
                <a:noFill/>
              </a:ln>
              <a:solidFill>
                <a:srgbClr val="7E7E7E"/>
              </a:solidFill>
              <a:effectLst/>
              <a:uLnTx/>
              <a:uFillTx/>
              <a:latin typeface="Microsoft Sans Serif"/>
              <a:ea typeface="+mn-ea"/>
              <a:cs typeface="Microsoft Sans Serif"/>
            </a:endParaRPr>
          </a:p>
        </p:txBody>
      </p:sp>
      <p:grpSp>
        <p:nvGrpSpPr>
          <p:cNvPr id="67" name="object 8">
            <a:extLst>
              <a:ext uri="{FF2B5EF4-FFF2-40B4-BE49-F238E27FC236}">
                <a16:creationId xmlns:a16="http://schemas.microsoft.com/office/drawing/2014/main" id="{6778954F-A4FF-9862-7134-E6C6142536C7}"/>
              </a:ext>
            </a:extLst>
          </p:cNvPr>
          <p:cNvGrpSpPr/>
          <p:nvPr/>
        </p:nvGrpSpPr>
        <p:grpSpPr>
          <a:xfrm>
            <a:off x="4141952" y="4541875"/>
            <a:ext cx="6442075" cy="567055"/>
            <a:chOff x="5241035" y="4125467"/>
            <a:chExt cx="6442075" cy="567055"/>
          </a:xfrm>
        </p:grpSpPr>
        <p:sp>
          <p:nvSpPr>
            <p:cNvPr id="68" name="object 9">
              <a:extLst>
                <a:ext uri="{FF2B5EF4-FFF2-40B4-BE49-F238E27FC236}">
                  <a16:creationId xmlns:a16="http://schemas.microsoft.com/office/drawing/2014/main" id="{98E78D7C-6E6C-16EA-793C-83E094EA727C}"/>
                </a:ext>
              </a:extLst>
            </p:cNvPr>
            <p:cNvSpPr/>
            <p:nvPr/>
          </p:nvSpPr>
          <p:spPr>
            <a:xfrm>
              <a:off x="5241035" y="4125467"/>
              <a:ext cx="6442075" cy="567055"/>
            </a:xfrm>
            <a:custGeom>
              <a:avLst/>
              <a:gdLst/>
              <a:ahLst/>
              <a:cxnLst/>
              <a:rect l="l" t="t" r="r" b="b"/>
              <a:pathLst>
                <a:path w="6442075" h="567054">
                  <a:moveTo>
                    <a:pt x="6158484" y="0"/>
                  </a:moveTo>
                  <a:lnTo>
                    <a:pt x="283464" y="0"/>
                  </a:lnTo>
                  <a:lnTo>
                    <a:pt x="237484" y="3710"/>
                  </a:lnTo>
                  <a:lnTo>
                    <a:pt x="193867" y="14451"/>
                  </a:lnTo>
                  <a:lnTo>
                    <a:pt x="153195" y="31639"/>
                  </a:lnTo>
                  <a:lnTo>
                    <a:pt x="116053" y="54692"/>
                  </a:lnTo>
                  <a:lnTo>
                    <a:pt x="83024" y="83024"/>
                  </a:lnTo>
                  <a:lnTo>
                    <a:pt x="54692" y="116053"/>
                  </a:lnTo>
                  <a:lnTo>
                    <a:pt x="31639" y="153195"/>
                  </a:lnTo>
                  <a:lnTo>
                    <a:pt x="14451" y="193867"/>
                  </a:lnTo>
                  <a:lnTo>
                    <a:pt x="3710" y="237484"/>
                  </a:lnTo>
                  <a:lnTo>
                    <a:pt x="0" y="283463"/>
                  </a:lnTo>
                  <a:lnTo>
                    <a:pt x="3710" y="329443"/>
                  </a:lnTo>
                  <a:lnTo>
                    <a:pt x="14451" y="373060"/>
                  </a:lnTo>
                  <a:lnTo>
                    <a:pt x="31639" y="413732"/>
                  </a:lnTo>
                  <a:lnTo>
                    <a:pt x="54692" y="450874"/>
                  </a:lnTo>
                  <a:lnTo>
                    <a:pt x="83024" y="483903"/>
                  </a:lnTo>
                  <a:lnTo>
                    <a:pt x="116053" y="512235"/>
                  </a:lnTo>
                  <a:lnTo>
                    <a:pt x="153195" y="535288"/>
                  </a:lnTo>
                  <a:lnTo>
                    <a:pt x="193867" y="552476"/>
                  </a:lnTo>
                  <a:lnTo>
                    <a:pt x="237484" y="563217"/>
                  </a:lnTo>
                  <a:lnTo>
                    <a:pt x="283464" y="566927"/>
                  </a:lnTo>
                  <a:lnTo>
                    <a:pt x="6158484" y="566927"/>
                  </a:lnTo>
                  <a:lnTo>
                    <a:pt x="6204463" y="563217"/>
                  </a:lnTo>
                  <a:lnTo>
                    <a:pt x="6248080" y="552476"/>
                  </a:lnTo>
                  <a:lnTo>
                    <a:pt x="6288752" y="535288"/>
                  </a:lnTo>
                  <a:lnTo>
                    <a:pt x="6325894" y="512235"/>
                  </a:lnTo>
                  <a:lnTo>
                    <a:pt x="6358923" y="483903"/>
                  </a:lnTo>
                  <a:lnTo>
                    <a:pt x="6387255" y="450874"/>
                  </a:lnTo>
                  <a:lnTo>
                    <a:pt x="6410308" y="413732"/>
                  </a:lnTo>
                  <a:lnTo>
                    <a:pt x="6427496" y="373060"/>
                  </a:lnTo>
                  <a:lnTo>
                    <a:pt x="6438237" y="329443"/>
                  </a:lnTo>
                  <a:lnTo>
                    <a:pt x="6441948" y="283463"/>
                  </a:lnTo>
                  <a:lnTo>
                    <a:pt x="6438237" y="237484"/>
                  </a:lnTo>
                  <a:lnTo>
                    <a:pt x="6427496" y="193867"/>
                  </a:lnTo>
                  <a:lnTo>
                    <a:pt x="6410308" y="153195"/>
                  </a:lnTo>
                  <a:lnTo>
                    <a:pt x="6387255" y="116053"/>
                  </a:lnTo>
                  <a:lnTo>
                    <a:pt x="6358923" y="83024"/>
                  </a:lnTo>
                  <a:lnTo>
                    <a:pt x="6325894" y="54692"/>
                  </a:lnTo>
                  <a:lnTo>
                    <a:pt x="6288752" y="31639"/>
                  </a:lnTo>
                  <a:lnTo>
                    <a:pt x="6248080" y="14451"/>
                  </a:lnTo>
                  <a:lnTo>
                    <a:pt x="6204463" y="3710"/>
                  </a:lnTo>
                  <a:lnTo>
                    <a:pt x="6158484" y="0"/>
                  </a:lnTo>
                  <a:close/>
                </a:path>
              </a:pathLst>
            </a:custGeom>
            <a:solidFill>
              <a:srgbClr val="A3A8B8">
                <a:alpha val="14900"/>
              </a:srgbClr>
            </a:solidFill>
          </p:spPr>
          <p:txBody>
            <a:bodyPr wrap="square" lIns="0" tIns="0" rIns="0" bIns="0" rtlCol="0"/>
            <a:lstStyle/>
            <a:p>
              <a:endParaRPr/>
            </a:p>
          </p:txBody>
        </p:sp>
        <p:sp>
          <p:nvSpPr>
            <p:cNvPr id="70" name="object 10">
              <a:extLst>
                <a:ext uri="{FF2B5EF4-FFF2-40B4-BE49-F238E27FC236}">
                  <a16:creationId xmlns:a16="http://schemas.microsoft.com/office/drawing/2014/main" id="{09A5B9CA-E93D-C60F-C79A-127B57AEA487}"/>
                </a:ext>
              </a:extLst>
            </p:cNvPr>
            <p:cNvSpPr/>
            <p:nvPr/>
          </p:nvSpPr>
          <p:spPr>
            <a:xfrm>
              <a:off x="5320868" y="4149577"/>
              <a:ext cx="3221037" cy="492706"/>
            </a:xfrm>
            <a:prstGeom prst="rect">
              <a:avLst/>
            </a:prstGeom>
            <a:blipFill>
              <a:blip r:embed="rId7" cstate="print"/>
              <a:stretch>
                <a:fillRect/>
              </a:stretch>
            </a:blipFill>
          </p:spPr>
          <p:txBody>
            <a:bodyPr wrap="square" lIns="0" tIns="0" rIns="0" bIns="0" rtlCol="0"/>
            <a:lstStyle/>
            <a:p>
              <a:endParaRPr dirty="0"/>
            </a:p>
          </p:txBody>
        </p:sp>
      </p:grpSp>
      <p:grpSp>
        <p:nvGrpSpPr>
          <p:cNvPr id="71" name="Group 70">
            <a:extLst>
              <a:ext uri="{FF2B5EF4-FFF2-40B4-BE49-F238E27FC236}">
                <a16:creationId xmlns:a16="http://schemas.microsoft.com/office/drawing/2014/main" id="{E72EEFF3-84BF-4148-8D97-05E8BBD92725}"/>
              </a:ext>
            </a:extLst>
          </p:cNvPr>
          <p:cNvGrpSpPr/>
          <p:nvPr/>
        </p:nvGrpSpPr>
        <p:grpSpPr>
          <a:xfrm>
            <a:off x="3851687" y="3505200"/>
            <a:ext cx="7218257" cy="1013124"/>
            <a:chOff x="4871063" y="2026753"/>
            <a:chExt cx="7218257" cy="1013124"/>
          </a:xfrm>
        </p:grpSpPr>
        <p:sp>
          <p:nvSpPr>
            <p:cNvPr id="72" name="object 15">
              <a:extLst>
                <a:ext uri="{FF2B5EF4-FFF2-40B4-BE49-F238E27FC236}">
                  <a16:creationId xmlns:a16="http://schemas.microsoft.com/office/drawing/2014/main" id="{AE356A6B-17C0-E9BC-B721-CA01814984A6}"/>
                </a:ext>
              </a:extLst>
            </p:cNvPr>
            <p:cNvSpPr/>
            <p:nvPr/>
          </p:nvSpPr>
          <p:spPr>
            <a:xfrm flipH="1">
              <a:off x="9732439" y="2592209"/>
              <a:ext cx="45719" cy="447668"/>
            </a:xfrm>
            <a:custGeom>
              <a:avLst/>
              <a:gdLst/>
              <a:ahLst/>
              <a:cxnLst/>
              <a:rect l="l" t="t" r="r" b="b"/>
              <a:pathLst>
                <a:path h="260985">
                  <a:moveTo>
                    <a:pt x="0" y="0"/>
                  </a:moveTo>
                  <a:lnTo>
                    <a:pt x="0" y="260489"/>
                  </a:lnTo>
                </a:path>
              </a:pathLst>
            </a:custGeom>
            <a:ln w="38100">
              <a:solidFill>
                <a:srgbClr val="0000FF"/>
              </a:solidFill>
            </a:ln>
          </p:spPr>
          <p:txBody>
            <a:bodyPr wrap="square" lIns="0" tIns="0" rIns="0" bIns="0" rtlCol="0"/>
            <a:lstStyle/>
            <a:p>
              <a:endParaRPr/>
            </a:p>
          </p:txBody>
        </p:sp>
        <p:sp>
          <p:nvSpPr>
            <p:cNvPr id="73" name="object 16">
              <a:extLst>
                <a:ext uri="{FF2B5EF4-FFF2-40B4-BE49-F238E27FC236}">
                  <a16:creationId xmlns:a16="http://schemas.microsoft.com/office/drawing/2014/main" id="{982AE0B3-9A45-6F11-4CCC-B0ECF82A5363}"/>
                </a:ext>
              </a:extLst>
            </p:cNvPr>
            <p:cNvSpPr/>
            <p:nvPr/>
          </p:nvSpPr>
          <p:spPr>
            <a:xfrm>
              <a:off x="7891448" y="2609726"/>
              <a:ext cx="0" cy="429895"/>
            </a:xfrm>
            <a:custGeom>
              <a:avLst/>
              <a:gdLst/>
              <a:ahLst/>
              <a:cxnLst/>
              <a:rect l="l" t="t" r="r" b="b"/>
              <a:pathLst>
                <a:path h="429895">
                  <a:moveTo>
                    <a:pt x="0" y="0"/>
                  </a:moveTo>
                  <a:lnTo>
                    <a:pt x="0" y="429768"/>
                  </a:lnTo>
                </a:path>
              </a:pathLst>
            </a:custGeom>
            <a:ln w="38100">
              <a:solidFill>
                <a:srgbClr val="0000FF"/>
              </a:solidFill>
            </a:ln>
          </p:spPr>
          <p:txBody>
            <a:bodyPr wrap="square" lIns="0" tIns="0" rIns="0" bIns="0" rtlCol="0"/>
            <a:lstStyle/>
            <a:p>
              <a:endParaRPr/>
            </a:p>
          </p:txBody>
        </p:sp>
        <p:sp>
          <p:nvSpPr>
            <p:cNvPr id="74" name="object 17">
              <a:extLst>
                <a:ext uri="{FF2B5EF4-FFF2-40B4-BE49-F238E27FC236}">
                  <a16:creationId xmlns:a16="http://schemas.microsoft.com/office/drawing/2014/main" id="{8CEA40C0-F164-5EDF-306D-1F837F7A58C0}"/>
                </a:ext>
              </a:extLst>
            </p:cNvPr>
            <p:cNvSpPr/>
            <p:nvPr/>
          </p:nvSpPr>
          <p:spPr>
            <a:xfrm>
              <a:off x="5917869" y="2609726"/>
              <a:ext cx="0" cy="427990"/>
            </a:xfrm>
            <a:custGeom>
              <a:avLst/>
              <a:gdLst/>
              <a:ahLst/>
              <a:cxnLst/>
              <a:rect l="l" t="t" r="r" b="b"/>
              <a:pathLst>
                <a:path h="427989">
                  <a:moveTo>
                    <a:pt x="0" y="0"/>
                  </a:moveTo>
                  <a:lnTo>
                    <a:pt x="0" y="427977"/>
                  </a:lnTo>
                </a:path>
              </a:pathLst>
            </a:custGeom>
            <a:ln w="38100">
              <a:solidFill>
                <a:srgbClr val="0000FF"/>
              </a:solidFill>
            </a:ln>
          </p:spPr>
          <p:txBody>
            <a:bodyPr wrap="square" lIns="0" tIns="0" rIns="0" bIns="0" rtlCol="0"/>
            <a:lstStyle/>
            <a:p>
              <a:endParaRPr/>
            </a:p>
          </p:txBody>
        </p:sp>
        <p:sp>
          <p:nvSpPr>
            <p:cNvPr id="75" name="object 18">
              <a:extLst>
                <a:ext uri="{FF2B5EF4-FFF2-40B4-BE49-F238E27FC236}">
                  <a16:creationId xmlns:a16="http://schemas.microsoft.com/office/drawing/2014/main" id="{8F08A96F-81BA-99CC-3CFB-66351B3C5BFA}"/>
                </a:ext>
              </a:extLst>
            </p:cNvPr>
            <p:cNvSpPr txBox="1"/>
            <p:nvPr/>
          </p:nvSpPr>
          <p:spPr>
            <a:xfrm>
              <a:off x="4871063" y="2076034"/>
              <a:ext cx="2144946" cy="530273"/>
            </a:xfrm>
            <a:prstGeom prst="rect">
              <a:avLst/>
            </a:prstGeom>
          </p:spPr>
          <p:txBody>
            <a:bodyPr vert="horz" wrap="square" lIns="0" tIns="37465" rIns="0" bIns="0" rtlCol="0">
              <a:spAutoFit/>
            </a:bodyPr>
            <a:lstStyle/>
            <a:p>
              <a:pPr marL="12700">
                <a:spcBef>
                  <a:spcPts val="295"/>
                </a:spcBef>
              </a:pPr>
              <a:r>
                <a:rPr lang="en-US" sz="1600" spc="-10" dirty="0">
                  <a:solidFill>
                    <a:srgbClr val="3152DC"/>
                  </a:solidFill>
                  <a:latin typeface="Microsoft Sans Serif"/>
                  <a:cs typeface="Microsoft Sans Serif"/>
                </a:rPr>
                <a:t>High path loss:</a:t>
              </a:r>
              <a:br>
                <a:rPr lang="en-US" sz="1600" spc="-10" dirty="0">
                  <a:solidFill>
                    <a:srgbClr val="3152DC"/>
                  </a:solidFill>
                  <a:latin typeface="Microsoft Sans Serif"/>
                  <a:cs typeface="Microsoft Sans Serif"/>
                </a:rPr>
              </a:br>
              <a:r>
                <a:rPr lang="en-US" sz="1600" spc="-10" dirty="0">
                  <a:solidFill>
                    <a:schemeClr val="bg1">
                      <a:lumMod val="50000"/>
                    </a:schemeClr>
                  </a:solidFill>
                  <a:latin typeface="Microsoft Sans Serif"/>
                  <a:cs typeface="Microsoft Sans Serif"/>
                </a:rPr>
                <a:t>Large antenna array</a:t>
              </a:r>
              <a:endParaRPr lang="en-US" sz="1400" dirty="0">
                <a:solidFill>
                  <a:schemeClr val="bg1">
                    <a:lumMod val="50000"/>
                  </a:schemeClr>
                </a:solidFill>
                <a:latin typeface="Microsoft Sans Serif"/>
                <a:cs typeface="Microsoft Sans Serif"/>
              </a:endParaRPr>
            </a:p>
          </p:txBody>
        </p:sp>
        <p:sp>
          <p:nvSpPr>
            <p:cNvPr id="76" name="object 19">
              <a:extLst>
                <a:ext uri="{FF2B5EF4-FFF2-40B4-BE49-F238E27FC236}">
                  <a16:creationId xmlns:a16="http://schemas.microsoft.com/office/drawing/2014/main" id="{4C473F39-EE6F-D13A-CB82-A4344BCA8AFD}"/>
                </a:ext>
              </a:extLst>
            </p:cNvPr>
            <p:cNvSpPr txBox="1"/>
            <p:nvPr/>
          </p:nvSpPr>
          <p:spPr>
            <a:xfrm>
              <a:off x="7080309" y="2048525"/>
              <a:ext cx="2259142" cy="284052"/>
            </a:xfrm>
            <a:prstGeom prst="rect">
              <a:avLst/>
            </a:prstGeom>
          </p:spPr>
          <p:txBody>
            <a:bodyPr vert="horz" wrap="square" lIns="0" tIns="37465" rIns="0" bIns="0" rtlCol="0">
              <a:spAutoFit/>
            </a:bodyPr>
            <a:lstStyle/>
            <a:p>
              <a:pPr marL="12700">
                <a:lnSpc>
                  <a:spcPct val="100000"/>
                </a:lnSpc>
                <a:spcBef>
                  <a:spcPts val="295"/>
                </a:spcBef>
              </a:pPr>
              <a:r>
                <a:rPr lang="en-US" sz="1600" spc="-10" dirty="0">
                  <a:solidFill>
                    <a:srgbClr val="3152DC"/>
                  </a:solidFill>
                  <a:latin typeface="Microsoft Sans Serif"/>
                  <a:cs typeface="Microsoft Sans Serif"/>
                </a:rPr>
                <a:t>Beam tracking</a:t>
              </a:r>
              <a:endParaRPr lang="en-US" sz="1200" spc="-10" dirty="0">
                <a:solidFill>
                  <a:schemeClr val="bg1">
                    <a:lumMod val="50000"/>
                  </a:schemeClr>
                </a:solidFill>
                <a:latin typeface="Microsoft Sans Serif"/>
                <a:cs typeface="Microsoft Sans Serif"/>
              </a:endParaRPr>
            </a:p>
          </p:txBody>
        </p:sp>
        <p:sp>
          <p:nvSpPr>
            <p:cNvPr id="77" name="object 20">
              <a:extLst>
                <a:ext uri="{FF2B5EF4-FFF2-40B4-BE49-F238E27FC236}">
                  <a16:creationId xmlns:a16="http://schemas.microsoft.com/office/drawing/2014/main" id="{0FEE21B9-34C0-4876-19F9-BED33F7EE3CE}"/>
                </a:ext>
              </a:extLst>
            </p:cNvPr>
            <p:cNvSpPr txBox="1"/>
            <p:nvPr/>
          </p:nvSpPr>
          <p:spPr>
            <a:xfrm>
              <a:off x="8979370" y="2026753"/>
              <a:ext cx="3109950" cy="766428"/>
            </a:xfrm>
            <a:prstGeom prst="rect">
              <a:avLst/>
            </a:prstGeom>
          </p:spPr>
          <p:txBody>
            <a:bodyPr vert="horz" wrap="square" lIns="0" tIns="37465" rIns="0" bIns="0" rtlCol="0">
              <a:spAutoFit/>
            </a:bodyPr>
            <a:lstStyle/>
            <a:p>
              <a:pPr marL="12700">
                <a:lnSpc>
                  <a:spcPct val="100000"/>
                </a:lnSpc>
                <a:spcBef>
                  <a:spcPts val="295"/>
                </a:spcBef>
              </a:pPr>
              <a:r>
                <a:rPr lang="en-US" sz="1600" spc="-10" dirty="0">
                  <a:solidFill>
                    <a:srgbClr val="3152DC"/>
                  </a:solidFill>
                  <a:latin typeface="Microsoft Sans Serif"/>
                  <a:cs typeface="Microsoft Sans Serif"/>
                </a:rPr>
                <a:t>Validation:</a:t>
              </a:r>
            </a:p>
            <a:p>
              <a:pPr marL="12700">
                <a:lnSpc>
                  <a:spcPct val="100000"/>
                </a:lnSpc>
                <a:spcBef>
                  <a:spcPts val="295"/>
                </a:spcBef>
              </a:pPr>
              <a:r>
                <a:rPr lang="en-US" sz="1600" spc="-10" dirty="0">
                  <a:solidFill>
                    <a:schemeClr val="bg1">
                      <a:lumMod val="50000"/>
                    </a:schemeClr>
                  </a:solidFill>
                  <a:latin typeface="Microsoft Sans Serif"/>
                  <a:cs typeface="Microsoft Sans Serif"/>
                </a:rPr>
                <a:t>Ray tracing simulator </a:t>
              </a:r>
              <a:endParaRPr lang="en-US" sz="1300" dirty="0">
                <a:solidFill>
                  <a:schemeClr val="bg1">
                    <a:lumMod val="50000"/>
                  </a:schemeClr>
                </a:solidFill>
                <a:latin typeface="Microsoft Sans Serif"/>
                <a:cs typeface="Microsoft Sans Serif"/>
              </a:endParaRPr>
            </a:p>
            <a:p>
              <a:pPr marL="12700" marR="5080">
                <a:lnSpc>
                  <a:spcPct val="106900"/>
                </a:lnSpc>
                <a:spcBef>
                  <a:spcPts val="45"/>
                </a:spcBef>
              </a:pPr>
              <a:endParaRPr lang="en-US" sz="1300" dirty="0">
                <a:latin typeface="Microsoft Sans Serif"/>
                <a:cs typeface="Microsoft Sans Serif"/>
              </a:endParaRPr>
            </a:p>
          </p:txBody>
        </p:sp>
      </p:grpSp>
      <p:grpSp>
        <p:nvGrpSpPr>
          <p:cNvPr id="78" name="Group 77">
            <a:extLst>
              <a:ext uri="{FF2B5EF4-FFF2-40B4-BE49-F238E27FC236}">
                <a16:creationId xmlns:a16="http://schemas.microsoft.com/office/drawing/2014/main" id="{4891D3DF-CCFA-8921-EEEE-C6017199BDA4}"/>
              </a:ext>
            </a:extLst>
          </p:cNvPr>
          <p:cNvGrpSpPr/>
          <p:nvPr/>
        </p:nvGrpSpPr>
        <p:grpSpPr>
          <a:xfrm>
            <a:off x="5832303" y="5094376"/>
            <a:ext cx="4019301" cy="454595"/>
            <a:chOff x="6596115" y="3722727"/>
            <a:chExt cx="4019301" cy="454595"/>
          </a:xfrm>
        </p:grpSpPr>
        <p:sp>
          <p:nvSpPr>
            <p:cNvPr id="79" name="object 11">
              <a:extLst>
                <a:ext uri="{FF2B5EF4-FFF2-40B4-BE49-F238E27FC236}">
                  <a16:creationId xmlns:a16="http://schemas.microsoft.com/office/drawing/2014/main" id="{2BF9AAF7-40AE-923D-A3AE-714863D14697}"/>
                </a:ext>
              </a:extLst>
            </p:cNvPr>
            <p:cNvSpPr/>
            <p:nvPr/>
          </p:nvSpPr>
          <p:spPr>
            <a:xfrm>
              <a:off x="8547600" y="3722727"/>
              <a:ext cx="0" cy="429895"/>
            </a:xfrm>
            <a:custGeom>
              <a:avLst/>
              <a:gdLst/>
              <a:ahLst/>
              <a:cxnLst/>
              <a:rect l="l" t="t" r="r" b="b"/>
              <a:pathLst>
                <a:path h="429895">
                  <a:moveTo>
                    <a:pt x="0" y="0"/>
                  </a:moveTo>
                  <a:lnTo>
                    <a:pt x="0" y="429767"/>
                  </a:lnTo>
                </a:path>
              </a:pathLst>
            </a:custGeom>
            <a:ln w="38100">
              <a:solidFill>
                <a:srgbClr val="92D050"/>
              </a:solidFill>
            </a:ln>
          </p:spPr>
          <p:txBody>
            <a:bodyPr wrap="square" lIns="0" tIns="0" rIns="0" bIns="0" rtlCol="0"/>
            <a:lstStyle/>
            <a:p>
              <a:endParaRPr/>
            </a:p>
          </p:txBody>
        </p:sp>
        <p:sp>
          <p:nvSpPr>
            <p:cNvPr id="80" name="object 12">
              <a:extLst>
                <a:ext uri="{FF2B5EF4-FFF2-40B4-BE49-F238E27FC236}">
                  <a16:creationId xmlns:a16="http://schemas.microsoft.com/office/drawing/2014/main" id="{6F3133E3-1399-31EF-DEAB-BBD7F8336A7E}"/>
                </a:ext>
              </a:extLst>
            </p:cNvPr>
            <p:cNvSpPr/>
            <p:nvPr/>
          </p:nvSpPr>
          <p:spPr>
            <a:xfrm>
              <a:off x="6596115" y="3730376"/>
              <a:ext cx="0" cy="429895"/>
            </a:xfrm>
            <a:custGeom>
              <a:avLst/>
              <a:gdLst/>
              <a:ahLst/>
              <a:cxnLst/>
              <a:rect l="l" t="t" r="r" b="b"/>
              <a:pathLst>
                <a:path h="429895">
                  <a:moveTo>
                    <a:pt x="0" y="0"/>
                  </a:moveTo>
                  <a:lnTo>
                    <a:pt x="0" y="429767"/>
                  </a:lnTo>
                </a:path>
              </a:pathLst>
            </a:custGeom>
            <a:ln w="38100">
              <a:solidFill>
                <a:srgbClr val="92D050"/>
              </a:solidFill>
            </a:ln>
          </p:spPr>
          <p:txBody>
            <a:bodyPr wrap="square" lIns="0" tIns="0" rIns="0" bIns="0" rtlCol="0"/>
            <a:lstStyle/>
            <a:p>
              <a:endParaRPr/>
            </a:p>
          </p:txBody>
        </p:sp>
        <p:sp>
          <p:nvSpPr>
            <p:cNvPr id="81" name="object 13">
              <a:extLst>
                <a:ext uri="{FF2B5EF4-FFF2-40B4-BE49-F238E27FC236}">
                  <a16:creationId xmlns:a16="http://schemas.microsoft.com/office/drawing/2014/main" id="{286B15E8-B8D4-D4CF-9157-27C7D4FF786F}"/>
                </a:ext>
              </a:extLst>
            </p:cNvPr>
            <p:cNvSpPr/>
            <p:nvPr/>
          </p:nvSpPr>
          <p:spPr>
            <a:xfrm>
              <a:off x="10615416" y="3747427"/>
              <a:ext cx="0" cy="429895"/>
            </a:xfrm>
            <a:custGeom>
              <a:avLst/>
              <a:gdLst/>
              <a:ahLst/>
              <a:cxnLst/>
              <a:rect l="l" t="t" r="r" b="b"/>
              <a:pathLst>
                <a:path h="429895">
                  <a:moveTo>
                    <a:pt x="0" y="0"/>
                  </a:moveTo>
                  <a:lnTo>
                    <a:pt x="0" y="429767"/>
                  </a:lnTo>
                </a:path>
              </a:pathLst>
            </a:custGeom>
            <a:ln w="38100">
              <a:solidFill>
                <a:srgbClr val="92D050"/>
              </a:solidFill>
            </a:ln>
          </p:spPr>
          <p:txBody>
            <a:bodyPr wrap="square" lIns="0" tIns="0" rIns="0" bIns="0" rtlCol="0"/>
            <a:lstStyle/>
            <a:p>
              <a:endParaRPr/>
            </a:p>
          </p:txBody>
        </p:sp>
      </p:grpSp>
      <p:sp>
        <p:nvSpPr>
          <p:cNvPr id="82" name="object 51">
            <a:extLst>
              <a:ext uri="{FF2B5EF4-FFF2-40B4-BE49-F238E27FC236}">
                <a16:creationId xmlns:a16="http://schemas.microsoft.com/office/drawing/2014/main" id="{1169F94F-DAD4-EB0D-AE94-171E83F23FA2}"/>
              </a:ext>
            </a:extLst>
          </p:cNvPr>
          <p:cNvSpPr txBox="1"/>
          <p:nvPr/>
        </p:nvSpPr>
        <p:spPr>
          <a:xfrm>
            <a:off x="5293682" y="4656456"/>
            <a:ext cx="1405902" cy="289823"/>
          </a:xfrm>
          <a:prstGeom prst="rect">
            <a:avLst/>
          </a:prstGeom>
        </p:spPr>
        <p:txBody>
          <a:bodyPr vert="horz" wrap="square" lIns="0" tIns="12700" rIns="0" bIns="0" rtlCol="0">
            <a:spAutoFit/>
          </a:bodyPr>
          <a:lstStyle/>
          <a:p>
            <a:pPr marL="12700">
              <a:lnSpc>
                <a:spcPct val="100000"/>
              </a:lnSpc>
              <a:spcBef>
                <a:spcPts val="100"/>
              </a:spcBef>
            </a:pPr>
            <a:r>
              <a:rPr lang="en-US" spc="-10" dirty="0">
                <a:solidFill>
                  <a:srgbClr val="5E4DDD"/>
                </a:solidFill>
                <a:latin typeface="Microsoft Sans Serif"/>
                <a:cs typeface="Microsoft Sans Serif"/>
              </a:rPr>
              <a:t>Feasible</a:t>
            </a:r>
            <a:endParaRPr sz="1800" dirty="0">
              <a:solidFill>
                <a:srgbClr val="5E4DDD"/>
              </a:solidFill>
              <a:latin typeface="Microsoft Sans Serif"/>
              <a:cs typeface="Microsoft Sans Serif"/>
            </a:endParaRPr>
          </a:p>
        </p:txBody>
      </p:sp>
      <p:sp>
        <p:nvSpPr>
          <p:cNvPr id="83" name="TextBox 82">
            <a:extLst>
              <a:ext uri="{FF2B5EF4-FFF2-40B4-BE49-F238E27FC236}">
                <a16:creationId xmlns:a16="http://schemas.microsoft.com/office/drawing/2014/main" id="{F4103831-B67E-2B94-2AA7-60F2A04AD262}"/>
              </a:ext>
            </a:extLst>
          </p:cNvPr>
          <p:cNvSpPr txBox="1"/>
          <p:nvPr/>
        </p:nvSpPr>
        <p:spPr>
          <a:xfrm>
            <a:off x="8123702" y="4673243"/>
            <a:ext cx="2309353" cy="335989"/>
          </a:xfrm>
          <a:prstGeom prst="rect">
            <a:avLst/>
          </a:prstGeom>
          <a:noFill/>
        </p:spPr>
        <p:txBody>
          <a:bodyPr wrap="square">
            <a:spAutoFit/>
          </a:bodyPr>
          <a:lstStyle/>
          <a:p>
            <a:pPr marL="101600">
              <a:lnSpc>
                <a:spcPts val="1920"/>
              </a:lnSpc>
              <a:spcBef>
                <a:spcPts val="100"/>
              </a:spcBef>
            </a:pPr>
            <a:r>
              <a:rPr lang="en-US" spc="85" dirty="0">
                <a:solidFill>
                  <a:srgbClr val="9EBB00"/>
                </a:solidFill>
                <a:cs typeface="Arial"/>
              </a:rPr>
              <a:t>Non-feasible</a:t>
            </a:r>
            <a:endParaRPr lang="en-US" dirty="0">
              <a:cs typeface="Arial"/>
            </a:endParaRPr>
          </a:p>
        </p:txBody>
      </p:sp>
      <p:sp>
        <p:nvSpPr>
          <p:cNvPr id="90" name="object 21">
            <a:extLst>
              <a:ext uri="{FF2B5EF4-FFF2-40B4-BE49-F238E27FC236}">
                <a16:creationId xmlns:a16="http://schemas.microsoft.com/office/drawing/2014/main" id="{49DDC6CD-8E29-0186-CB47-FFCC4EFC6270}"/>
              </a:ext>
            </a:extLst>
          </p:cNvPr>
          <p:cNvSpPr txBox="1"/>
          <p:nvPr/>
        </p:nvSpPr>
        <p:spPr>
          <a:xfrm>
            <a:off x="6912581" y="5553017"/>
            <a:ext cx="1985408" cy="814967"/>
          </a:xfrm>
          <a:prstGeom prst="rect">
            <a:avLst/>
          </a:prstGeom>
        </p:spPr>
        <p:txBody>
          <a:bodyPr vert="horz" wrap="square" lIns="0" tIns="37465" rIns="0" bIns="0" rtlCol="0">
            <a:spAutoFit/>
          </a:bodyPr>
          <a:lstStyle/>
          <a:p>
            <a:pPr marL="12700">
              <a:spcBef>
                <a:spcPts val="295"/>
              </a:spcBef>
            </a:pPr>
            <a:r>
              <a:rPr lang="en-US" sz="1600" spc="-10" dirty="0">
                <a:solidFill>
                  <a:srgbClr val="92D050"/>
                </a:solidFill>
                <a:latin typeface="Microsoft Sans Serif"/>
                <a:cs typeface="Microsoft Sans Serif"/>
              </a:rPr>
              <a:t>Channel equalization and phase noise:</a:t>
            </a:r>
          </a:p>
          <a:p>
            <a:pPr marL="12700">
              <a:spcBef>
                <a:spcPts val="295"/>
              </a:spcBef>
            </a:pPr>
            <a:r>
              <a:rPr lang="en-US" sz="1600" spc="-10" dirty="0">
                <a:solidFill>
                  <a:schemeClr val="bg1">
                    <a:lumMod val="50000"/>
                  </a:schemeClr>
                </a:solidFill>
                <a:latin typeface="Microsoft Sans Serif"/>
                <a:cs typeface="Microsoft Sans Serif"/>
              </a:rPr>
              <a:t>Large overhead </a:t>
            </a:r>
            <a:r>
              <a:rPr lang="en-US" sz="1300" spc="-10" dirty="0">
                <a:solidFill>
                  <a:schemeClr val="bg1">
                    <a:lumMod val="50000"/>
                  </a:schemeClr>
                </a:solidFill>
                <a:latin typeface="Microsoft Sans Serif"/>
                <a:cs typeface="Microsoft Sans Serif"/>
              </a:rPr>
              <a:t> </a:t>
            </a:r>
            <a:endParaRPr lang="en-US" sz="1300" dirty="0">
              <a:solidFill>
                <a:schemeClr val="bg1">
                  <a:lumMod val="50000"/>
                </a:schemeClr>
              </a:solidFill>
              <a:latin typeface="Microsoft Sans Serif"/>
              <a:cs typeface="Microsoft Sans Serif"/>
            </a:endParaRPr>
          </a:p>
        </p:txBody>
      </p:sp>
      <p:sp>
        <p:nvSpPr>
          <p:cNvPr id="91" name="object 22">
            <a:extLst>
              <a:ext uri="{FF2B5EF4-FFF2-40B4-BE49-F238E27FC236}">
                <a16:creationId xmlns:a16="http://schemas.microsoft.com/office/drawing/2014/main" id="{94ACDD9D-8E8A-72D7-1EB6-3A1F74840493}"/>
              </a:ext>
            </a:extLst>
          </p:cNvPr>
          <p:cNvSpPr txBox="1"/>
          <p:nvPr/>
        </p:nvSpPr>
        <p:spPr>
          <a:xfrm>
            <a:off x="5116945" y="5523270"/>
            <a:ext cx="2201316" cy="544573"/>
          </a:xfrm>
          <a:prstGeom prst="rect">
            <a:avLst/>
          </a:prstGeom>
        </p:spPr>
        <p:txBody>
          <a:bodyPr vert="horz" wrap="square" lIns="0" tIns="37465" rIns="0" bIns="0" rtlCol="0">
            <a:spAutoFit/>
          </a:bodyPr>
          <a:lstStyle/>
          <a:p>
            <a:pPr marL="12700" marR="5080">
              <a:lnSpc>
                <a:spcPct val="106900"/>
              </a:lnSpc>
              <a:spcBef>
                <a:spcPts val="45"/>
              </a:spcBef>
            </a:pPr>
            <a:r>
              <a:rPr lang="pt-BR" sz="1600" dirty="0">
                <a:solidFill>
                  <a:srgbClr val="9EBB00"/>
                </a:solidFill>
                <a:cs typeface="Arial"/>
              </a:rPr>
              <a:t>Beam tracking:</a:t>
            </a:r>
          </a:p>
          <a:p>
            <a:pPr marL="12700" marR="5080">
              <a:lnSpc>
                <a:spcPct val="106900"/>
              </a:lnSpc>
              <a:spcBef>
                <a:spcPts val="45"/>
              </a:spcBef>
            </a:pPr>
            <a:r>
              <a:rPr lang="pt-BR" sz="1600" dirty="0">
                <a:solidFill>
                  <a:schemeClr val="bg1">
                    <a:lumMod val="50000"/>
                  </a:schemeClr>
                </a:solidFill>
                <a:cs typeface="Arial"/>
              </a:rPr>
              <a:t>Large overhead </a:t>
            </a:r>
            <a:endParaRPr lang="pt-BR" sz="1600" spc="-235" dirty="0">
              <a:solidFill>
                <a:schemeClr val="bg1">
                  <a:lumMod val="50000"/>
                </a:schemeClr>
              </a:solidFill>
              <a:cs typeface="Arial"/>
            </a:endParaRPr>
          </a:p>
        </p:txBody>
      </p:sp>
      <p:sp>
        <p:nvSpPr>
          <p:cNvPr id="92" name="object 23">
            <a:extLst>
              <a:ext uri="{FF2B5EF4-FFF2-40B4-BE49-F238E27FC236}">
                <a16:creationId xmlns:a16="http://schemas.microsoft.com/office/drawing/2014/main" id="{0B5E1513-B306-7038-8ED0-28A54364F4F2}"/>
              </a:ext>
            </a:extLst>
          </p:cNvPr>
          <p:cNvSpPr txBox="1"/>
          <p:nvPr/>
        </p:nvSpPr>
        <p:spPr>
          <a:xfrm>
            <a:off x="9234540" y="5525068"/>
            <a:ext cx="2309347" cy="1359026"/>
          </a:xfrm>
          <a:prstGeom prst="rect">
            <a:avLst/>
          </a:prstGeom>
        </p:spPr>
        <p:txBody>
          <a:bodyPr vert="horz" wrap="square" lIns="0" tIns="19050" rIns="0" bIns="0" rtlCol="0">
            <a:spAutoFit/>
          </a:bodyPr>
          <a:lstStyle/>
          <a:p>
            <a:pPr marL="12700" marR="5080">
              <a:lnSpc>
                <a:spcPct val="107500"/>
              </a:lnSpc>
              <a:spcBef>
                <a:spcPts val="150"/>
              </a:spcBef>
            </a:pPr>
            <a:r>
              <a:rPr lang="en-US" sz="1600" spc="-10" dirty="0">
                <a:solidFill>
                  <a:srgbClr val="92D050"/>
                </a:solidFill>
                <a:latin typeface="Microsoft Sans Serif"/>
                <a:cs typeface="Microsoft Sans Serif"/>
              </a:rPr>
              <a:t>Validation: </a:t>
            </a:r>
          </a:p>
          <a:p>
            <a:pPr marL="298450" marR="5080" indent="-285750">
              <a:lnSpc>
                <a:spcPct val="107500"/>
              </a:lnSpc>
              <a:spcBef>
                <a:spcPts val="150"/>
              </a:spcBef>
              <a:buFont typeface="Arial" panose="020B0604020202020204" pitchFamily="34" charset="0"/>
              <a:buChar char="•"/>
            </a:pPr>
            <a:r>
              <a:rPr lang="en-US" sz="1600" spc="-10" dirty="0">
                <a:solidFill>
                  <a:schemeClr val="bg1">
                    <a:lumMod val="50000"/>
                  </a:schemeClr>
                </a:solidFill>
                <a:latin typeface="Microsoft Sans Serif"/>
                <a:cs typeface="Microsoft Sans Serif"/>
              </a:rPr>
              <a:t>Experimental results</a:t>
            </a:r>
          </a:p>
          <a:p>
            <a:pPr marL="298450" marR="5080" indent="-285750">
              <a:lnSpc>
                <a:spcPct val="107500"/>
              </a:lnSpc>
              <a:spcBef>
                <a:spcPts val="150"/>
              </a:spcBef>
              <a:buFont typeface="Arial" panose="020B0604020202020204" pitchFamily="34" charset="0"/>
              <a:buChar char="•"/>
            </a:pPr>
            <a:r>
              <a:rPr lang="en-US" sz="1600" spc="-10" dirty="0">
                <a:solidFill>
                  <a:schemeClr val="bg1">
                    <a:lumMod val="50000"/>
                  </a:schemeClr>
                </a:solidFill>
                <a:latin typeface="Microsoft Sans Serif"/>
                <a:cs typeface="Microsoft Sans Serif"/>
              </a:rPr>
              <a:t>Standard</a:t>
            </a:r>
          </a:p>
          <a:p>
            <a:pPr marL="298450" marR="5080" indent="-285750">
              <a:lnSpc>
                <a:spcPct val="107500"/>
              </a:lnSpc>
              <a:spcBef>
                <a:spcPts val="150"/>
              </a:spcBef>
              <a:buFont typeface="Arial" panose="020B0604020202020204" pitchFamily="34" charset="0"/>
              <a:buChar char="•"/>
            </a:pPr>
            <a:r>
              <a:rPr lang="en-US" sz="1600" spc="-10" dirty="0">
                <a:solidFill>
                  <a:schemeClr val="bg1">
                    <a:lumMod val="50000"/>
                  </a:schemeClr>
                </a:solidFill>
                <a:latin typeface="Microsoft Sans Serif"/>
                <a:cs typeface="Microsoft Sans Serif"/>
              </a:rPr>
              <a:t>Industry</a:t>
            </a:r>
            <a:br>
              <a:rPr lang="en-US" sz="1600" spc="-10" dirty="0">
                <a:solidFill>
                  <a:srgbClr val="3152DC"/>
                </a:solidFill>
                <a:latin typeface="Microsoft Sans Serif"/>
                <a:cs typeface="Microsoft Sans Serif"/>
              </a:rPr>
            </a:br>
            <a:endParaRPr lang="en-US" sz="1300" spc="-5" dirty="0">
              <a:solidFill>
                <a:srgbClr val="7E7E7E"/>
              </a:solidFill>
              <a:latin typeface="Microsoft Sans Serif"/>
              <a:cs typeface="Microsoft Sans Serif"/>
            </a:endParaRPr>
          </a:p>
        </p:txBody>
      </p:sp>
      <p:sp>
        <p:nvSpPr>
          <p:cNvPr id="96" name="object 51">
            <a:extLst>
              <a:ext uri="{FF2B5EF4-FFF2-40B4-BE49-F238E27FC236}">
                <a16:creationId xmlns:a16="http://schemas.microsoft.com/office/drawing/2014/main" id="{2FA01302-0BD9-1FF0-4D3F-B4B2411BFC21}"/>
              </a:ext>
            </a:extLst>
          </p:cNvPr>
          <p:cNvSpPr txBox="1"/>
          <p:nvPr/>
        </p:nvSpPr>
        <p:spPr>
          <a:xfrm>
            <a:off x="4811701" y="4648200"/>
            <a:ext cx="522299" cy="289823"/>
          </a:xfrm>
          <a:prstGeom prst="rect">
            <a:avLst/>
          </a:prstGeom>
        </p:spPr>
        <p:txBody>
          <a:bodyPr vert="horz" wrap="square" lIns="0" tIns="12700" rIns="0" bIns="0" rtlCol="0">
            <a:spAutoFit/>
          </a:bodyPr>
          <a:lstStyle/>
          <a:p>
            <a:pPr marL="12700">
              <a:lnSpc>
                <a:spcPct val="100000"/>
              </a:lnSpc>
              <a:spcBef>
                <a:spcPts val="100"/>
              </a:spcBef>
            </a:pPr>
            <a:r>
              <a:rPr lang="en-US" spc="-10" dirty="0">
                <a:solidFill>
                  <a:srgbClr val="5E4DDD"/>
                </a:solidFill>
                <a:latin typeface="Microsoft Sans Serif"/>
                <a:cs typeface="Microsoft Sans Serif"/>
              </a:rPr>
              <a:t>Non-</a:t>
            </a:r>
            <a:endParaRPr sz="1800" dirty="0">
              <a:solidFill>
                <a:srgbClr val="5E4DDD"/>
              </a:solidFill>
              <a:latin typeface="Microsoft Sans Serif"/>
              <a:cs typeface="Microsoft Sans Serif"/>
            </a:endParaRPr>
          </a:p>
        </p:txBody>
      </p:sp>
    </p:spTree>
    <p:extLst>
      <p:ext uri="{BB962C8B-B14F-4D97-AF65-F5344CB8AC3E}">
        <p14:creationId xmlns:p14="http://schemas.microsoft.com/office/powerpoint/2010/main" val="314072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0-#ppt_w/2"/>
                                          </p:val>
                                        </p:tav>
                                        <p:tav tm="100000">
                                          <p:val>
                                            <p:strVal val="#ppt_x"/>
                                          </p:val>
                                        </p:tav>
                                      </p:tavLst>
                                    </p:anim>
                                    <p:anim calcmode="lin" valueType="num">
                                      <p:cBhvr additive="base">
                                        <p:cTn id="8" dur="500" fill="hold"/>
                                        <p:tgtEl>
                                          <p:spTgt spid="5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1+#ppt_w/2"/>
                                          </p:val>
                                        </p:tav>
                                        <p:tav tm="100000">
                                          <p:val>
                                            <p:strVal val="#ppt_x"/>
                                          </p:val>
                                        </p:tav>
                                      </p:tavLst>
                                    </p:anim>
                                    <p:anim calcmode="lin" valueType="num">
                                      <p:cBhvr additive="base">
                                        <p:cTn id="12" dur="5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69">
                                            <p:txEl>
                                              <p:pRg st="1" end="1"/>
                                            </p:txEl>
                                          </p:spTgt>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9">
                                            <p:txEl>
                                              <p:pRg st="2" end="2"/>
                                            </p:txEl>
                                          </p:spTgt>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69">
                                            <p:txEl>
                                              <p:pRg st="3" end="3"/>
                                            </p:txEl>
                                          </p:spTgt>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9">
                                            <p:txEl>
                                              <p:pRg st="4" end="4"/>
                                            </p:txEl>
                                          </p:spTgt>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54">
                                            <p:txEl>
                                              <p:pRg st="1" end="1"/>
                                            </p:txEl>
                                          </p:spTgt>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54">
                                            <p:txEl>
                                              <p:pRg st="2" end="2"/>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6"/>
                                        </p:tgtEl>
                                        <p:attrNameLst>
                                          <p:attrName>style.visibility</p:attrName>
                                        </p:attrNameLst>
                                      </p:cBhvr>
                                      <p:to>
                                        <p:strVal val="visible"/>
                                      </p:to>
                                    </p:set>
                                    <p:animEffect transition="in" filter="fade">
                                      <p:cBhvr>
                                        <p:cTn id="51"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9" grpId="0"/>
      <p:bldP spid="9" grpId="0" animBg="1"/>
      <p:bldP spid="82" grpId="0"/>
      <p:bldP spid="83" grpId="0"/>
      <p:bldP spid="90" grpId="0"/>
      <p:bldP spid="91" grpId="0"/>
      <p:bldP spid="92" grpId="0"/>
      <p:bldP spid="9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F7755-53F2-443D-9ADC-DE36969B8214}"/>
              </a:ext>
            </a:extLst>
          </p:cNvPr>
          <p:cNvSpPr>
            <a:spLocks noGrp="1"/>
          </p:cNvSpPr>
          <p:nvPr>
            <p:ph type="title"/>
          </p:nvPr>
        </p:nvSpPr>
        <p:spPr>
          <a:xfrm>
            <a:off x="608209" y="520944"/>
            <a:ext cx="11356337" cy="892552"/>
          </a:xfrm>
        </p:spPr>
        <p:txBody>
          <a:bodyPr/>
          <a:lstStyle/>
          <a:p>
            <a:r>
              <a:rPr lang="en-US" dirty="0"/>
              <a:t>Coherence Time/</a:t>
            </a:r>
            <a:r>
              <a:rPr lang="en-US" dirty="0" err="1"/>
              <a:t>Sapce</a:t>
            </a:r>
            <a:r>
              <a:rPr lang="en-US" dirty="0"/>
              <a:t> </a:t>
            </a:r>
            <a:br>
              <a:rPr lang="en-US" dirty="0"/>
            </a:br>
            <a:r>
              <a:rPr lang="en-US" sz="2400" dirty="0">
                <a:solidFill>
                  <a:schemeClr val="tx1"/>
                </a:solidFill>
              </a:rPr>
              <a:t>Simulation results: example in [9]</a:t>
            </a:r>
          </a:p>
        </p:txBody>
      </p:sp>
      <p:sp>
        <p:nvSpPr>
          <p:cNvPr id="33" name="Slide Number Placeholder 1">
            <a:extLst>
              <a:ext uri="{FF2B5EF4-FFF2-40B4-BE49-F238E27FC236}">
                <a16:creationId xmlns:a16="http://schemas.microsoft.com/office/drawing/2014/main" id="{0990D789-9279-4893-BDEA-E8039D7CDF40}"/>
              </a:ext>
            </a:extLst>
          </p:cNvPr>
          <p:cNvSpPr>
            <a:spLocks noGrp="1"/>
          </p:cNvSpPr>
          <p:nvPr>
            <p:ph type="sldNum" sz="quarter" idx="7"/>
          </p:nvPr>
        </p:nvSpPr>
        <p:spPr>
          <a:xfrm>
            <a:off x="8778240" y="6377940"/>
            <a:ext cx="2804160" cy="3429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40</a:t>
            </a:fld>
            <a:endParaRPr lang="en-US" dirty="0"/>
          </a:p>
        </p:txBody>
      </p:sp>
      <p:pic>
        <p:nvPicPr>
          <p:cNvPr id="6" name="Content Placeholder 8" descr="A diagram of a diagram of a diagram&#10;&#10;Description automatically generated">
            <a:extLst>
              <a:ext uri="{FF2B5EF4-FFF2-40B4-BE49-F238E27FC236}">
                <a16:creationId xmlns:a16="http://schemas.microsoft.com/office/drawing/2014/main" id="{D69E404E-6BD5-B00D-8E91-9FAF064BB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2217" y="755494"/>
            <a:ext cx="6852046" cy="5581562"/>
          </a:xfrm>
          <a:prstGeom prst="rect">
            <a:avLst/>
          </a:prstGeom>
        </p:spPr>
      </p:pic>
      <p:pic>
        <p:nvPicPr>
          <p:cNvPr id="7" name="Content Placeholder 8">
            <a:extLst>
              <a:ext uri="{FF2B5EF4-FFF2-40B4-BE49-F238E27FC236}">
                <a16:creationId xmlns:a16="http://schemas.microsoft.com/office/drawing/2014/main" id="{C04219D1-967A-FB89-839A-930C1CAA7888}"/>
              </a:ext>
            </a:extLst>
          </p:cNvPr>
          <p:cNvPicPr>
            <a:picLocks noChangeAspect="1"/>
          </p:cNvPicPr>
          <p:nvPr/>
        </p:nvPicPr>
        <p:blipFill rotWithShape="1">
          <a:blip r:embed="rId4">
            <a:extLst>
              <a:ext uri="{28A0092B-C50C-407E-A947-70E740481C1C}">
                <a14:useLocalDpi xmlns:a14="http://schemas.microsoft.com/office/drawing/2010/main" val="0"/>
              </a:ext>
            </a:extLst>
          </a:blip>
          <a:srcRect l="3386" t="39732" r="9254" b="3201"/>
          <a:stretch/>
        </p:blipFill>
        <p:spPr>
          <a:xfrm>
            <a:off x="0" y="1681815"/>
            <a:ext cx="5868546" cy="1970012"/>
          </a:xfrm>
          <a:prstGeom prst="rect">
            <a:avLst/>
          </a:prstGeom>
        </p:spPr>
      </p:pic>
      <p:sp>
        <p:nvSpPr>
          <p:cNvPr id="8" name="TextBox 7">
            <a:extLst>
              <a:ext uri="{FF2B5EF4-FFF2-40B4-BE49-F238E27FC236}">
                <a16:creationId xmlns:a16="http://schemas.microsoft.com/office/drawing/2014/main" id="{DF88D2AA-F71C-58A4-F3D8-3DFAE5B118E1}"/>
              </a:ext>
            </a:extLst>
          </p:cNvPr>
          <p:cNvSpPr txBox="1"/>
          <p:nvPr/>
        </p:nvSpPr>
        <p:spPr>
          <a:xfrm>
            <a:off x="817749" y="3810000"/>
            <a:ext cx="4343400" cy="923330"/>
          </a:xfrm>
          <a:prstGeom prst="rect">
            <a:avLst/>
          </a:prstGeom>
          <a:noFill/>
        </p:spPr>
        <p:txBody>
          <a:bodyPr wrap="square">
            <a:spAutoFit/>
          </a:bodyPr>
          <a:lstStyle/>
          <a:p>
            <a:r>
              <a:rPr lang="en-US" spc="-10" dirty="0">
                <a:cs typeface="Microsoft Sans Serif"/>
              </a:rPr>
              <a:t>Evolution of the communication rate with time and its impact on the state of the system at phase-I</a:t>
            </a:r>
            <a:endParaRPr lang="en-US" dirty="0"/>
          </a:p>
        </p:txBody>
      </p:sp>
      <p:sp>
        <p:nvSpPr>
          <p:cNvPr id="10" name="TextBox 9">
            <a:extLst>
              <a:ext uri="{FF2B5EF4-FFF2-40B4-BE49-F238E27FC236}">
                <a16:creationId xmlns:a16="http://schemas.microsoft.com/office/drawing/2014/main" id="{4C3EB339-6BA9-DC6F-2CF7-588AC0A0B57E}"/>
              </a:ext>
            </a:extLst>
          </p:cNvPr>
          <p:cNvSpPr txBox="1"/>
          <p:nvPr/>
        </p:nvSpPr>
        <p:spPr>
          <a:xfrm>
            <a:off x="305618" y="5788274"/>
            <a:ext cx="6100618" cy="923330"/>
          </a:xfrm>
          <a:prstGeom prst="rect">
            <a:avLst/>
          </a:prstGeom>
          <a:noFill/>
        </p:spPr>
        <p:txBody>
          <a:bodyPr wrap="square">
            <a:spAutoFit/>
          </a:bodyPr>
          <a:lstStyle/>
          <a:p>
            <a:r>
              <a:rPr lang="en-US" b="0" i="0" dirty="0">
                <a:effectLst/>
                <a:highlight>
                  <a:srgbClr val="FFFFFF"/>
                </a:highlight>
                <a:latin typeface="Arial" panose="020B0604020202020204" pitchFamily="34" charset="0"/>
              </a:rPr>
              <a:t>The proposed solution decrease the communication rate by </a:t>
            </a:r>
            <a:r>
              <a:rPr lang="en-US" dirty="0">
                <a:highlight>
                  <a:srgbClr val="FFFFFF"/>
                </a:highlight>
                <a:latin typeface="Arial" panose="020B0604020202020204" pitchFamily="34" charset="0"/>
              </a:rPr>
              <a:t>50</a:t>
            </a:r>
            <a:r>
              <a:rPr lang="en-US" b="0" i="0" dirty="0">
                <a:effectLst/>
                <a:highlight>
                  <a:srgbClr val="FFFFFF"/>
                </a:highlight>
                <a:latin typeface="Arial" panose="020B0604020202020204" pitchFamily="34" charset="0"/>
              </a:rPr>
              <a:t>% in Phase, by 12% in Phase-III, and by 14% in Phase-III</a:t>
            </a:r>
            <a:endParaRPr lang="en-US" dirty="0"/>
          </a:p>
        </p:txBody>
      </p:sp>
    </p:spTree>
    <p:extLst>
      <p:ext uri="{BB962C8B-B14F-4D97-AF65-F5344CB8AC3E}">
        <p14:creationId xmlns:p14="http://schemas.microsoft.com/office/powerpoint/2010/main" val="36312264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F7755-53F2-443D-9ADC-DE36969B8214}"/>
              </a:ext>
            </a:extLst>
          </p:cNvPr>
          <p:cNvSpPr>
            <a:spLocks noGrp="1"/>
          </p:cNvSpPr>
          <p:nvPr>
            <p:ph type="title"/>
          </p:nvPr>
        </p:nvSpPr>
        <p:spPr>
          <a:xfrm>
            <a:off x="608209" y="520944"/>
            <a:ext cx="11356337" cy="892552"/>
          </a:xfrm>
        </p:spPr>
        <p:txBody>
          <a:bodyPr/>
          <a:lstStyle/>
          <a:p>
            <a:r>
              <a:rPr lang="en-US" dirty="0"/>
              <a:t>Conclusions</a:t>
            </a:r>
            <a:br>
              <a:rPr lang="en-US" dirty="0"/>
            </a:br>
            <a:r>
              <a:rPr lang="en-US" sz="2400" dirty="0"/>
              <a:t> </a:t>
            </a:r>
            <a:endParaRPr lang="en-US" sz="2400" dirty="0">
              <a:solidFill>
                <a:srgbClr val="FF0000"/>
              </a:solidFill>
            </a:endParaRPr>
          </a:p>
        </p:txBody>
      </p:sp>
      <p:sp>
        <p:nvSpPr>
          <p:cNvPr id="33" name="Slide Number Placeholder 1">
            <a:extLst>
              <a:ext uri="{FF2B5EF4-FFF2-40B4-BE49-F238E27FC236}">
                <a16:creationId xmlns:a16="http://schemas.microsoft.com/office/drawing/2014/main" id="{0990D789-9279-4893-BDEA-E8039D7CDF40}"/>
              </a:ext>
            </a:extLst>
          </p:cNvPr>
          <p:cNvSpPr>
            <a:spLocks noGrp="1"/>
          </p:cNvSpPr>
          <p:nvPr>
            <p:ph type="sldNum" sz="quarter" idx="7"/>
          </p:nvPr>
        </p:nvSpPr>
        <p:spPr>
          <a:xfrm>
            <a:off x="8778240" y="6377940"/>
            <a:ext cx="2804160" cy="3429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41</a:t>
            </a:fld>
            <a:endParaRPr lang="en-US" dirty="0"/>
          </a:p>
        </p:txBody>
      </p:sp>
      <p:sp>
        <p:nvSpPr>
          <p:cNvPr id="243" name="object 58">
            <a:extLst>
              <a:ext uri="{FF2B5EF4-FFF2-40B4-BE49-F238E27FC236}">
                <a16:creationId xmlns:a16="http://schemas.microsoft.com/office/drawing/2014/main" id="{59A34272-6D11-3C57-A6C0-1F1130CA8FC8}"/>
              </a:ext>
            </a:extLst>
          </p:cNvPr>
          <p:cNvSpPr txBox="1"/>
          <p:nvPr/>
        </p:nvSpPr>
        <p:spPr>
          <a:xfrm>
            <a:off x="1066800" y="1891964"/>
            <a:ext cx="9372600" cy="3576620"/>
          </a:xfrm>
          <a:prstGeom prst="rect">
            <a:avLst/>
          </a:prstGeom>
        </p:spPr>
        <p:txBody>
          <a:bodyPr vert="horz" wrap="square" lIns="0" tIns="26670" rIns="0" bIns="0" rtlCol="0">
            <a:spAutoFit/>
          </a:bodyPr>
          <a:lstStyle/>
          <a:p>
            <a:pPr marL="180340" indent="-167640">
              <a:lnSpc>
                <a:spcPct val="100000"/>
              </a:lnSpc>
              <a:spcBef>
                <a:spcPts val="200"/>
              </a:spcBef>
              <a:buClr>
                <a:srgbClr val="5EBEB8"/>
              </a:buClr>
              <a:buFont typeface="Arial"/>
              <a:buChar char="•"/>
              <a:tabLst>
                <a:tab pos="180340" algn="l"/>
              </a:tabLst>
            </a:pPr>
            <a:r>
              <a:rPr lang="en-US" sz="2800" spc="-10" dirty="0">
                <a:solidFill>
                  <a:srgbClr val="7E7E7E"/>
                </a:solidFill>
                <a:latin typeface="+mj-lt"/>
                <a:cs typeface="Microsoft Sans Serif"/>
              </a:rPr>
              <a:t>Incorporate the viability theory and directed information  reduce the communication rate from </a:t>
            </a:r>
            <a:r>
              <a:rPr lang="en-US" sz="2800" spc="-10" dirty="0" err="1">
                <a:solidFill>
                  <a:srgbClr val="7E7E7E"/>
                </a:solidFill>
                <a:latin typeface="+mj-lt"/>
                <a:cs typeface="Microsoft Sans Serif"/>
              </a:rPr>
              <a:t>ToC</a:t>
            </a:r>
            <a:r>
              <a:rPr lang="en-US" sz="2800" spc="-10" dirty="0">
                <a:solidFill>
                  <a:srgbClr val="7E7E7E"/>
                </a:solidFill>
                <a:latin typeface="+mj-lt"/>
                <a:cs typeface="Microsoft Sans Serif"/>
              </a:rPr>
              <a:t> perspective </a:t>
            </a:r>
          </a:p>
          <a:p>
            <a:pPr marL="180340" indent="-167640">
              <a:lnSpc>
                <a:spcPct val="100000"/>
              </a:lnSpc>
              <a:spcBef>
                <a:spcPts val="200"/>
              </a:spcBef>
              <a:buClr>
                <a:srgbClr val="5EBEB8"/>
              </a:buClr>
              <a:buFont typeface="Arial"/>
              <a:buChar char="•"/>
              <a:tabLst>
                <a:tab pos="180340" algn="l"/>
              </a:tabLst>
            </a:pPr>
            <a:endParaRPr lang="en-US" sz="2800" spc="-10" dirty="0">
              <a:solidFill>
                <a:srgbClr val="7E7E7E"/>
              </a:solidFill>
              <a:latin typeface="+mj-lt"/>
              <a:cs typeface="Microsoft Sans Serif"/>
            </a:endParaRPr>
          </a:p>
          <a:p>
            <a:pPr marL="180340" indent="-167640">
              <a:lnSpc>
                <a:spcPct val="100000"/>
              </a:lnSpc>
              <a:spcBef>
                <a:spcPts val="200"/>
              </a:spcBef>
              <a:buClr>
                <a:srgbClr val="5EBEB8"/>
              </a:buClr>
              <a:buFont typeface="Arial"/>
              <a:buChar char="•"/>
              <a:tabLst>
                <a:tab pos="180340" algn="l"/>
              </a:tabLst>
            </a:pPr>
            <a:r>
              <a:rPr lang="en-US" sz="2800" spc="-10" dirty="0">
                <a:solidFill>
                  <a:srgbClr val="7E7E7E"/>
                </a:solidFill>
                <a:latin typeface="+mj-lt"/>
                <a:cs typeface="Microsoft Sans Serif"/>
              </a:rPr>
              <a:t>Proposes a </a:t>
            </a:r>
            <a:r>
              <a:rPr lang="en-US" sz="2800" spc="-10" dirty="0" err="1">
                <a:solidFill>
                  <a:srgbClr val="7E7E7E"/>
                </a:solidFill>
                <a:latin typeface="+mj-lt"/>
                <a:cs typeface="Microsoft Sans Serif"/>
              </a:rPr>
              <a:t>ToC</a:t>
            </a:r>
            <a:r>
              <a:rPr lang="en-US" sz="2800" spc="-10" dirty="0">
                <a:solidFill>
                  <a:srgbClr val="7E7E7E"/>
                </a:solidFill>
                <a:latin typeface="+mj-lt"/>
                <a:cs typeface="Microsoft Sans Serif"/>
              </a:rPr>
              <a:t> framework to implicitly quantify unforeseen events </a:t>
            </a:r>
          </a:p>
          <a:p>
            <a:pPr marL="180340" indent="-167640">
              <a:lnSpc>
                <a:spcPct val="100000"/>
              </a:lnSpc>
              <a:spcBef>
                <a:spcPts val="200"/>
              </a:spcBef>
              <a:buClr>
                <a:srgbClr val="5EBEB8"/>
              </a:buClr>
              <a:buFont typeface="Arial"/>
              <a:buChar char="•"/>
              <a:tabLst>
                <a:tab pos="180340" algn="l"/>
              </a:tabLst>
            </a:pPr>
            <a:endParaRPr lang="en-US" sz="2800" spc="-10" dirty="0">
              <a:solidFill>
                <a:srgbClr val="7E7E7E"/>
              </a:solidFill>
              <a:latin typeface="+mj-lt"/>
              <a:cs typeface="Microsoft Sans Serif"/>
            </a:endParaRPr>
          </a:p>
          <a:p>
            <a:pPr marL="180340" indent="-167640">
              <a:lnSpc>
                <a:spcPct val="100000"/>
              </a:lnSpc>
              <a:spcBef>
                <a:spcPts val="200"/>
              </a:spcBef>
              <a:buClr>
                <a:srgbClr val="5EBEB8"/>
              </a:buClr>
              <a:buFont typeface="Arial"/>
              <a:buChar char="•"/>
              <a:tabLst>
                <a:tab pos="180340" algn="l"/>
              </a:tabLst>
            </a:pPr>
            <a:r>
              <a:rPr lang="en-US" sz="2800" spc="-10" dirty="0">
                <a:solidFill>
                  <a:srgbClr val="7E7E7E"/>
                </a:solidFill>
                <a:latin typeface="+mj-lt"/>
                <a:cs typeface="Microsoft Sans Serif"/>
              </a:rPr>
              <a:t>Demonstrates the integration of viability theory into TOC with an academic example of power plant system</a:t>
            </a:r>
          </a:p>
        </p:txBody>
      </p:sp>
    </p:spTree>
    <p:extLst>
      <p:ext uri="{BB962C8B-B14F-4D97-AF65-F5344CB8AC3E}">
        <p14:creationId xmlns:p14="http://schemas.microsoft.com/office/powerpoint/2010/main" val="308314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Straight Connector 56">
            <a:extLst>
              <a:ext uri="{FF2B5EF4-FFF2-40B4-BE49-F238E27FC236}">
                <a16:creationId xmlns:a16="http://schemas.microsoft.com/office/drawing/2014/main" id="{40002E81-8BA3-4844-875A-B6EF3109E9A4}"/>
              </a:ext>
            </a:extLst>
          </p:cNvPr>
          <p:cNvCxnSpPr>
            <a:cxnSpLocks/>
            <a:endCxn id="58" idx="2"/>
          </p:cNvCxnSpPr>
          <p:nvPr/>
        </p:nvCxnSpPr>
        <p:spPr>
          <a:xfrm>
            <a:off x="959546" y="3264188"/>
            <a:ext cx="1938097" cy="15577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B9305EE-D882-4245-9CAE-E3948EFD91E2}"/>
              </a:ext>
            </a:extLst>
          </p:cNvPr>
          <p:cNvCxnSpPr>
            <a:cxnSpLocks/>
          </p:cNvCxnSpPr>
          <p:nvPr/>
        </p:nvCxnSpPr>
        <p:spPr>
          <a:xfrm flipV="1">
            <a:off x="959547" y="2217278"/>
            <a:ext cx="4374452" cy="10469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object 4"/>
          <p:cNvSpPr txBox="1">
            <a:spLocks noGrp="1"/>
          </p:cNvSpPr>
          <p:nvPr>
            <p:ph type="title"/>
          </p:nvPr>
        </p:nvSpPr>
        <p:spPr>
          <a:xfrm>
            <a:off x="466688" y="302952"/>
            <a:ext cx="9799320" cy="1002839"/>
          </a:xfrm>
          <a:prstGeom prst="rect">
            <a:avLst/>
          </a:prstGeom>
        </p:spPr>
        <p:txBody>
          <a:bodyPr vert="horz" wrap="square" lIns="0" tIns="109220" rIns="0" bIns="0" rtlCol="0">
            <a:spAutoFit/>
          </a:bodyPr>
          <a:lstStyle/>
          <a:p>
            <a:pPr marL="12700" algn="l">
              <a:lnSpc>
                <a:spcPct val="100000"/>
              </a:lnSpc>
              <a:spcBef>
                <a:spcPts val="860"/>
              </a:spcBef>
            </a:pPr>
            <a:r>
              <a:rPr spc="-5" dirty="0" err="1"/>
              <a:t>mmWave</a:t>
            </a:r>
            <a:r>
              <a:rPr spc="-5" dirty="0"/>
              <a:t> Communications </a:t>
            </a:r>
            <a:br>
              <a:rPr spc="-5" dirty="0"/>
            </a:br>
            <a:r>
              <a:rPr lang="en-US" sz="2400" spc="-5" dirty="0"/>
              <a:t>Fundamental challenges (1/2)</a:t>
            </a:r>
            <a:endParaRPr sz="2400" spc="-5" dirty="0"/>
          </a:p>
        </p:txBody>
      </p:sp>
      <p:sp>
        <p:nvSpPr>
          <p:cNvPr id="32" name="Slide Number Placeholder 2">
            <a:extLst>
              <a:ext uri="{FF2B5EF4-FFF2-40B4-BE49-F238E27FC236}">
                <a16:creationId xmlns:a16="http://schemas.microsoft.com/office/drawing/2014/main" id="{4ED9DFAD-CDF3-4142-B4E4-758415644DDE}"/>
              </a:ext>
            </a:extLst>
          </p:cNvPr>
          <p:cNvSpPr txBox="1">
            <a:spLocks/>
          </p:cNvSpPr>
          <p:nvPr/>
        </p:nvSpPr>
        <p:spPr>
          <a:xfrm>
            <a:off x="9100361" y="6352950"/>
            <a:ext cx="2804160" cy="342900"/>
          </a:xfrm>
          <a:prstGeom prst="rect">
            <a:avLst/>
          </a:prstGeom>
        </p:spPr>
        <p:txBody>
          <a:bodyPr vert="horz" wrap="square" lIns="91440" tIns="45720" rIns="91440" bIns="45720" rtlCol="0" anchor="ctr">
            <a:spAutoFit/>
          </a:bodyP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en-US" sz="1100" b="0" i="0" u="none" strike="noStrike" kern="1200" cap="none" spc="0" normalizeH="0" baseline="0" noProof="0" smtClean="0">
                <a:ln>
                  <a:noFill/>
                </a:ln>
                <a:solidFill>
                  <a:srgbClr val="0074AF"/>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100" b="0" i="0" u="none" strike="noStrike" kern="1200" cap="none" spc="0" normalizeH="0" baseline="0" noProof="0" dirty="0">
              <a:ln>
                <a:noFill/>
              </a:ln>
              <a:solidFill>
                <a:srgbClr val="0074AF"/>
              </a:solidFill>
              <a:effectLst/>
              <a:uLnTx/>
              <a:uFillTx/>
              <a:latin typeface="Segoe UI"/>
              <a:ea typeface="+mn-ea"/>
              <a:cs typeface="+mn-cs"/>
            </a:endParaRPr>
          </a:p>
        </p:txBody>
      </p:sp>
      <p:grpSp>
        <p:nvGrpSpPr>
          <p:cNvPr id="3" name="Group 2">
            <a:extLst>
              <a:ext uri="{FF2B5EF4-FFF2-40B4-BE49-F238E27FC236}">
                <a16:creationId xmlns:a16="http://schemas.microsoft.com/office/drawing/2014/main" id="{9F9070CE-C650-4318-8538-FD0F58A3696E}"/>
              </a:ext>
            </a:extLst>
          </p:cNvPr>
          <p:cNvGrpSpPr/>
          <p:nvPr/>
        </p:nvGrpSpPr>
        <p:grpSpPr>
          <a:xfrm>
            <a:off x="358358" y="3187988"/>
            <a:ext cx="601190" cy="602975"/>
            <a:chOff x="11263275" y="2653982"/>
            <a:chExt cx="601190" cy="602975"/>
          </a:xfrm>
        </p:grpSpPr>
        <p:cxnSp>
          <p:nvCxnSpPr>
            <p:cNvPr id="127" name="Connector: Elbow 126">
              <a:extLst>
                <a:ext uri="{FF2B5EF4-FFF2-40B4-BE49-F238E27FC236}">
                  <a16:creationId xmlns:a16="http://schemas.microsoft.com/office/drawing/2014/main" id="{A5FA5F6C-8041-4458-80EC-329FFA7DF2A6}"/>
                </a:ext>
              </a:extLst>
            </p:cNvPr>
            <p:cNvCxnSpPr>
              <a:cxnSpLocks/>
            </p:cNvCxnSpPr>
            <p:nvPr/>
          </p:nvCxnSpPr>
          <p:spPr>
            <a:xfrm rot="5400000" flipH="1" flipV="1">
              <a:off x="11252865" y="2721557"/>
              <a:ext cx="545810" cy="524989"/>
            </a:xfrm>
            <a:prstGeom prst="bentConnector3">
              <a:avLst>
                <a:gd name="adj1" fmla="val 5816"/>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Freeform: Shape 130">
              <a:extLst>
                <a:ext uri="{FF2B5EF4-FFF2-40B4-BE49-F238E27FC236}">
                  <a16:creationId xmlns:a16="http://schemas.microsoft.com/office/drawing/2014/main" id="{C5F3A3EE-A719-4C27-B7B3-21968CDBA791}"/>
                </a:ext>
              </a:extLst>
            </p:cNvPr>
            <p:cNvSpPr/>
            <p:nvPr/>
          </p:nvSpPr>
          <p:spPr>
            <a:xfrm>
              <a:off x="11712065" y="2653982"/>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74" name="Group 73">
            <a:extLst>
              <a:ext uri="{FF2B5EF4-FFF2-40B4-BE49-F238E27FC236}">
                <a16:creationId xmlns:a16="http://schemas.microsoft.com/office/drawing/2014/main" id="{15750CF8-BD0C-4202-9748-F87F75EF6FA2}"/>
              </a:ext>
            </a:extLst>
          </p:cNvPr>
          <p:cNvGrpSpPr/>
          <p:nvPr/>
        </p:nvGrpSpPr>
        <p:grpSpPr>
          <a:xfrm flipH="1">
            <a:off x="6526492" y="3426358"/>
            <a:ext cx="601190" cy="602975"/>
            <a:chOff x="11263275" y="2653982"/>
            <a:chExt cx="601190" cy="602975"/>
          </a:xfrm>
        </p:grpSpPr>
        <p:cxnSp>
          <p:nvCxnSpPr>
            <p:cNvPr id="75" name="Connector: Elbow 74">
              <a:extLst>
                <a:ext uri="{FF2B5EF4-FFF2-40B4-BE49-F238E27FC236}">
                  <a16:creationId xmlns:a16="http://schemas.microsoft.com/office/drawing/2014/main" id="{DEA08DF4-8EA6-49DB-AC3A-EDA61B6453A3}"/>
                </a:ext>
              </a:extLst>
            </p:cNvPr>
            <p:cNvCxnSpPr>
              <a:cxnSpLocks/>
            </p:cNvCxnSpPr>
            <p:nvPr/>
          </p:nvCxnSpPr>
          <p:spPr>
            <a:xfrm rot="5400000" flipH="1" flipV="1">
              <a:off x="11252865" y="2721557"/>
              <a:ext cx="545810" cy="524989"/>
            </a:xfrm>
            <a:prstGeom prst="bentConnector3">
              <a:avLst>
                <a:gd name="adj1" fmla="val 5816"/>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Freeform: Shape 77">
              <a:extLst>
                <a:ext uri="{FF2B5EF4-FFF2-40B4-BE49-F238E27FC236}">
                  <a16:creationId xmlns:a16="http://schemas.microsoft.com/office/drawing/2014/main" id="{FC146883-98ED-403F-8BD9-9FAE812871F6}"/>
                </a:ext>
              </a:extLst>
            </p:cNvPr>
            <p:cNvSpPr/>
            <p:nvPr/>
          </p:nvSpPr>
          <p:spPr>
            <a:xfrm>
              <a:off x="11712065" y="2653982"/>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80" name="Rectangle 79">
            <a:extLst>
              <a:ext uri="{FF2B5EF4-FFF2-40B4-BE49-F238E27FC236}">
                <a16:creationId xmlns:a16="http://schemas.microsoft.com/office/drawing/2014/main" id="{F6D4ECE5-52E5-472A-B4B0-4299B31AD291}"/>
              </a:ext>
            </a:extLst>
          </p:cNvPr>
          <p:cNvSpPr/>
          <p:nvPr/>
        </p:nvSpPr>
        <p:spPr>
          <a:xfrm rot="5400000">
            <a:off x="4684736" y="3733800"/>
            <a:ext cx="1146127" cy="152400"/>
          </a:xfrm>
          <a:prstGeom prst="rect">
            <a:avLst/>
          </a:prstGeom>
          <a:pattFill prst="wdDnDiag">
            <a:fgClr>
              <a:schemeClr val="accent1"/>
            </a:fgClr>
            <a:bgClr>
              <a:schemeClr val="bg1"/>
            </a:bgClr>
          </a:patt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81" name="Rectangle 80">
            <a:extLst>
              <a:ext uri="{FF2B5EF4-FFF2-40B4-BE49-F238E27FC236}">
                <a16:creationId xmlns:a16="http://schemas.microsoft.com/office/drawing/2014/main" id="{034A2AF6-5A9C-49CC-810F-4FF183F476A6}"/>
              </a:ext>
            </a:extLst>
          </p:cNvPr>
          <p:cNvSpPr/>
          <p:nvPr/>
        </p:nvSpPr>
        <p:spPr>
          <a:xfrm>
            <a:off x="2514600" y="4825722"/>
            <a:ext cx="1676400" cy="487297"/>
          </a:xfrm>
          <a:prstGeom prst="rect">
            <a:avLst/>
          </a:prstGeom>
          <a:pattFill prst="wdDnDiag">
            <a:fgClr>
              <a:schemeClr val="accent1"/>
            </a:fgClr>
            <a:bgClr>
              <a:schemeClr val="bg1"/>
            </a:bgClr>
          </a:patt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grpSp>
        <p:nvGrpSpPr>
          <p:cNvPr id="86" name="Group 85">
            <a:extLst>
              <a:ext uri="{FF2B5EF4-FFF2-40B4-BE49-F238E27FC236}">
                <a16:creationId xmlns:a16="http://schemas.microsoft.com/office/drawing/2014/main" id="{59012CFA-F8FF-447A-9EEA-A317FCC2B672}"/>
              </a:ext>
            </a:extLst>
          </p:cNvPr>
          <p:cNvGrpSpPr/>
          <p:nvPr/>
        </p:nvGrpSpPr>
        <p:grpSpPr>
          <a:xfrm flipH="1">
            <a:off x="3448995" y="5632935"/>
            <a:ext cx="601190" cy="602975"/>
            <a:chOff x="11263275" y="2653982"/>
            <a:chExt cx="601190" cy="602975"/>
          </a:xfrm>
        </p:grpSpPr>
        <p:cxnSp>
          <p:nvCxnSpPr>
            <p:cNvPr id="91" name="Connector: Elbow 90">
              <a:extLst>
                <a:ext uri="{FF2B5EF4-FFF2-40B4-BE49-F238E27FC236}">
                  <a16:creationId xmlns:a16="http://schemas.microsoft.com/office/drawing/2014/main" id="{AF272BED-A828-4813-9DFD-65E19F9FFB19}"/>
                </a:ext>
              </a:extLst>
            </p:cNvPr>
            <p:cNvCxnSpPr>
              <a:cxnSpLocks/>
            </p:cNvCxnSpPr>
            <p:nvPr/>
          </p:nvCxnSpPr>
          <p:spPr>
            <a:xfrm rot="5400000" flipH="1" flipV="1">
              <a:off x="11252865" y="2721557"/>
              <a:ext cx="545810" cy="524989"/>
            </a:xfrm>
            <a:prstGeom prst="bentConnector3">
              <a:avLst>
                <a:gd name="adj1" fmla="val 5816"/>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Freeform: Shape 91">
              <a:extLst>
                <a:ext uri="{FF2B5EF4-FFF2-40B4-BE49-F238E27FC236}">
                  <a16:creationId xmlns:a16="http://schemas.microsoft.com/office/drawing/2014/main" id="{7E731D1C-0B75-45D7-9BD4-17907B05A1FD}"/>
                </a:ext>
              </a:extLst>
            </p:cNvPr>
            <p:cNvSpPr/>
            <p:nvPr/>
          </p:nvSpPr>
          <p:spPr>
            <a:xfrm>
              <a:off x="11712065" y="2653982"/>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cxnSp>
        <p:nvCxnSpPr>
          <p:cNvPr id="98" name="Straight Arrow Connector 97">
            <a:extLst>
              <a:ext uri="{FF2B5EF4-FFF2-40B4-BE49-F238E27FC236}">
                <a16:creationId xmlns:a16="http://schemas.microsoft.com/office/drawing/2014/main" id="{5CA67BFF-06FF-4BC8-9604-7DF42AF676A0}"/>
              </a:ext>
            </a:extLst>
          </p:cNvPr>
          <p:cNvCxnSpPr>
            <a:cxnSpLocks/>
          </p:cNvCxnSpPr>
          <p:nvPr/>
        </p:nvCxnSpPr>
        <p:spPr>
          <a:xfrm rot="5400000">
            <a:off x="4114800" y="5045510"/>
            <a:ext cx="457200" cy="0"/>
          </a:xfrm>
          <a:prstGeom prst="straightConnector1">
            <a:avLst/>
          </a:prstGeom>
          <a:ln w="19050">
            <a:headEnd type="arrow"/>
            <a:tailEnd type="arrow"/>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44A4A9D3-2970-4237-AFBA-233DEC8E08C3}"/>
                  </a:ext>
                </a:extLst>
              </p:cNvPr>
              <p:cNvSpPr txBox="1"/>
              <p:nvPr/>
            </p:nvSpPr>
            <p:spPr>
              <a:xfrm>
                <a:off x="3453335" y="2544168"/>
                <a:ext cx="2705132" cy="6216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5" normalizeH="0" baseline="0" noProof="0" dirty="0">
                    <a:ln>
                      <a:noFill/>
                    </a:ln>
                    <a:solidFill>
                      <a:srgbClr val="FF0000"/>
                    </a:solidFill>
                    <a:effectLst/>
                    <a:uLnTx/>
                    <a:uFillTx/>
                    <a:ea typeface="+mn-ea"/>
                    <a:cs typeface="Microsoft Sans Serif"/>
                  </a:rPr>
                  <a:t>Path</a:t>
                </a:r>
                <a:r>
                  <a:rPr kumimoji="0" lang="en-US" sz="2000" u="none" strike="noStrike" kern="1200" cap="none" spc="-5" normalizeH="0" noProof="0" dirty="0">
                    <a:ln>
                      <a:noFill/>
                    </a:ln>
                    <a:solidFill>
                      <a:srgbClr val="FF0000"/>
                    </a:solidFill>
                    <a:effectLst/>
                    <a:uLnTx/>
                    <a:uFillTx/>
                    <a:ea typeface="+mn-ea"/>
                    <a:cs typeface="Microsoft Sans Serif"/>
                  </a:rPr>
                  <a:t>  loss </a:t>
                </a:r>
                <a14:m>
                  <m:oMath xmlns:m="http://schemas.openxmlformats.org/officeDocument/2006/math">
                    <m:r>
                      <a:rPr lang="en-US" sz="2000" b="1" i="1" spc="-5">
                        <a:solidFill>
                          <a:srgbClr val="FF0000"/>
                        </a:solidFill>
                        <a:latin typeface="Cambria Math" panose="02040503050406030204" pitchFamily="18" charset="0"/>
                        <a:cs typeface="Microsoft Sans Serif"/>
                      </a:rPr>
                      <m:t>∝</m:t>
                    </m:r>
                    <m:sSup>
                      <m:sSupPr>
                        <m:ctrlPr>
                          <a:rPr kumimoji="0" lang="en-US" sz="2000" b="1" i="1" u="none" strike="noStrike" kern="1200" cap="none" spc="-5" normalizeH="0" baseline="0" noProof="0" smtClean="0">
                            <a:ln>
                              <a:noFill/>
                            </a:ln>
                            <a:solidFill>
                              <a:srgbClr val="FF0000"/>
                            </a:solidFill>
                            <a:effectLst/>
                            <a:uLnTx/>
                            <a:uFillTx/>
                            <a:latin typeface="Cambria Math" panose="02040503050406030204" pitchFamily="18" charset="0"/>
                            <a:ea typeface="+mn-ea"/>
                            <a:cs typeface="Microsoft Sans Serif"/>
                          </a:rPr>
                        </m:ctrlPr>
                      </m:sSupPr>
                      <m:e>
                        <m:d>
                          <m:dPr>
                            <m:ctrlPr>
                              <a:rPr kumimoji="0" lang="en-US" sz="2000" b="1" i="1" u="none" strike="noStrike" kern="1200" cap="none" spc="-5" normalizeH="0" baseline="0" noProof="0" smtClean="0">
                                <a:ln>
                                  <a:noFill/>
                                </a:ln>
                                <a:solidFill>
                                  <a:srgbClr val="FF0000"/>
                                </a:solidFill>
                                <a:effectLst/>
                                <a:uLnTx/>
                                <a:uFillTx/>
                                <a:latin typeface="Cambria Math" panose="02040503050406030204" pitchFamily="18" charset="0"/>
                                <a:ea typeface="+mn-ea"/>
                                <a:cs typeface="Microsoft Sans Serif"/>
                              </a:rPr>
                            </m:ctrlPr>
                          </m:dPr>
                          <m:e>
                            <m:f>
                              <m:fPr>
                                <m:ctrlPr>
                                  <a:rPr kumimoji="0" lang="en-US" sz="2000" b="1" i="1" u="none" strike="noStrike" kern="1200" cap="none" spc="-5" normalizeH="0" baseline="0" noProof="0" smtClean="0">
                                    <a:ln>
                                      <a:noFill/>
                                    </a:ln>
                                    <a:solidFill>
                                      <a:srgbClr val="FF0000"/>
                                    </a:solidFill>
                                    <a:effectLst/>
                                    <a:uLnTx/>
                                    <a:uFillTx/>
                                    <a:latin typeface="Cambria Math" panose="02040503050406030204" pitchFamily="18" charset="0"/>
                                    <a:ea typeface="+mn-ea"/>
                                    <a:cs typeface="Microsoft Sans Serif"/>
                                  </a:rPr>
                                </m:ctrlPr>
                              </m:fPr>
                              <m:num>
                                <m:r>
                                  <a:rPr kumimoji="0" lang="en-US" sz="2000" b="1" i="1" u="none" strike="noStrike" kern="1200" cap="none" spc="-5" normalizeH="0" baseline="0" noProof="0" smtClean="0">
                                    <a:ln>
                                      <a:noFill/>
                                    </a:ln>
                                    <a:solidFill>
                                      <a:srgbClr val="FF0000"/>
                                    </a:solidFill>
                                    <a:effectLst/>
                                    <a:uLnTx/>
                                    <a:uFillTx/>
                                    <a:latin typeface="Cambria Math" panose="02040503050406030204" pitchFamily="18" charset="0"/>
                                    <a:ea typeface="+mn-ea"/>
                                    <a:cs typeface="Microsoft Sans Serif"/>
                                  </a:rPr>
                                  <m:t>𝟒</m:t>
                                </m:r>
                                <m:r>
                                  <a:rPr kumimoji="0" lang="en-US" sz="2000" b="1" i="1" u="none" strike="noStrike" kern="1200" cap="none" spc="-5" normalizeH="0" baseline="0" noProof="0" smtClean="0">
                                    <a:ln>
                                      <a:noFill/>
                                    </a:ln>
                                    <a:solidFill>
                                      <a:srgbClr val="FF0000"/>
                                    </a:solidFill>
                                    <a:effectLst/>
                                    <a:uLnTx/>
                                    <a:uFillTx/>
                                    <a:latin typeface="Cambria Math" panose="02040503050406030204" pitchFamily="18" charset="0"/>
                                    <a:ea typeface="+mn-ea"/>
                                    <a:cs typeface="Microsoft Sans Serif"/>
                                  </a:rPr>
                                  <m:t> </m:t>
                                </m:r>
                                <m:r>
                                  <a:rPr kumimoji="0" lang="en-US" sz="2000" b="1" i="1" u="none" strike="noStrike" kern="1200" cap="none" spc="-5" normalizeH="0" baseline="0" noProof="0" smtClean="0">
                                    <a:ln>
                                      <a:noFill/>
                                    </a:ln>
                                    <a:solidFill>
                                      <a:srgbClr val="FF0000"/>
                                    </a:solidFill>
                                    <a:effectLst/>
                                    <a:uLnTx/>
                                    <a:uFillTx/>
                                    <a:latin typeface="Cambria Math" panose="02040503050406030204" pitchFamily="18" charset="0"/>
                                    <a:ea typeface="+mn-ea"/>
                                    <a:cs typeface="Microsoft Sans Serif"/>
                                  </a:rPr>
                                  <m:t>𝝅</m:t>
                                </m:r>
                                <m:r>
                                  <a:rPr kumimoji="0" lang="en-US" sz="2000" b="1" i="1" u="none" strike="noStrike" kern="1200" cap="none" spc="-5" normalizeH="0" baseline="0" noProof="0" smtClean="0">
                                    <a:ln>
                                      <a:noFill/>
                                    </a:ln>
                                    <a:solidFill>
                                      <a:srgbClr val="FF0000"/>
                                    </a:solidFill>
                                    <a:effectLst/>
                                    <a:uLnTx/>
                                    <a:uFillTx/>
                                    <a:latin typeface="Cambria Math" panose="02040503050406030204" pitchFamily="18" charset="0"/>
                                    <a:ea typeface="+mn-ea"/>
                                    <a:cs typeface="Microsoft Sans Serif"/>
                                  </a:rPr>
                                  <m:t> </m:t>
                                </m:r>
                                <m:r>
                                  <a:rPr kumimoji="0" lang="en-US" sz="2000" b="1" i="1" u="none" strike="noStrike" kern="1200" cap="none" spc="-5" normalizeH="0" baseline="0" noProof="0" smtClean="0">
                                    <a:ln>
                                      <a:noFill/>
                                    </a:ln>
                                    <a:solidFill>
                                      <a:srgbClr val="FF0000"/>
                                    </a:solidFill>
                                    <a:effectLst/>
                                    <a:uLnTx/>
                                    <a:uFillTx/>
                                    <a:latin typeface="Cambria Math" panose="02040503050406030204" pitchFamily="18" charset="0"/>
                                    <a:ea typeface="+mn-ea"/>
                                    <a:cs typeface="Microsoft Sans Serif"/>
                                  </a:rPr>
                                  <m:t>𝒅</m:t>
                                </m:r>
                              </m:num>
                              <m:den>
                                <m:r>
                                  <a:rPr kumimoji="0" lang="en-US" sz="2000" b="1" i="1" u="none" strike="noStrike" kern="1200" cap="none" spc="-5" normalizeH="0" baseline="0" noProof="0" smtClean="0">
                                    <a:ln>
                                      <a:noFill/>
                                    </a:ln>
                                    <a:solidFill>
                                      <a:srgbClr val="FF0000"/>
                                    </a:solidFill>
                                    <a:effectLst/>
                                    <a:uLnTx/>
                                    <a:uFillTx/>
                                    <a:latin typeface="Cambria Math" panose="02040503050406030204" pitchFamily="18" charset="0"/>
                                    <a:ea typeface="+mn-ea"/>
                                    <a:cs typeface="Microsoft Sans Serif"/>
                                  </a:rPr>
                                  <m:t>𝝀</m:t>
                                </m:r>
                              </m:den>
                            </m:f>
                          </m:e>
                        </m:d>
                      </m:e>
                      <m:sup>
                        <m:r>
                          <a:rPr kumimoji="0" lang="en-US" sz="2000" b="1" i="1" u="none" strike="noStrike" kern="1200" cap="none" spc="-5" normalizeH="0" baseline="0" noProof="0" smtClean="0">
                            <a:ln>
                              <a:noFill/>
                            </a:ln>
                            <a:solidFill>
                              <a:srgbClr val="FF0000"/>
                            </a:solidFill>
                            <a:effectLst/>
                            <a:uLnTx/>
                            <a:uFillTx/>
                            <a:latin typeface="Cambria Math" panose="02040503050406030204" pitchFamily="18" charset="0"/>
                            <a:ea typeface="+mn-ea"/>
                            <a:cs typeface="Microsoft Sans Serif"/>
                          </a:rPr>
                          <m:t>𝟐</m:t>
                        </m:r>
                      </m:sup>
                    </m:sSup>
                  </m:oMath>
                </a14:m>
                <a:endParaRPr kumimoji="0" lang="en-US" sz="1800" b="1" i="0" u="none" strike="noStrike" kern="1200" cap="none" spc="0" normalizeH="0" baseline="0" noProof="0" dirty="0">
                  <a:ln>
                    <a:noFill/>
                  </a:ln>
                  <a:solidFill>
                    <a:srgbClr val="0070C0"/>
                  </a:solidFill>
                  <a:effectLst/>
                  <a:uLnTx/>
                  <a:uFillTx/>
                  <a:latin typeface="Segoe UI"/>
                  <a:ea typeface="+mn-ea"/>
                  <a:cs typeface="+mn-cs"/>
                </a:endParaRPr>
              </a:p>
            </p:txBody>
          </p:sp>
        </mc:Choice>
        <mc:Fallback xmlns="">
          <p:sp>
            <p:nvSpPr>
              <p:cNvPr id="111" name="TextBox 110">
                <a:extLst>
                  <a:ext uri="{FF2B5EF4-FFF2-40B4-BE49-F238E27FC236}">
                    <a16:creationId xmlns:a16="http://schemas.microsoft.com/office/drawing/2014/main" id="{44A4A9D3-2970-4237-AFBA-233DEC8E08C3}"/>
                  </a:ext>
                </a:extLst>
              </p:cNvPr>
              <p:cNvSpPr txBox="1">
                <a:spLocks noRot="1" noChangeAspect="1" noMove="1" noResize="1" noEditPoints="1" noAdjustHandles="1" noChangeArrowheads="1" noChangeShapeType="1" noTextEdit="1"/>
              </p:cNvSpPr>
              <p:nvPr/>
            </p:nvSpPr>
            <p:spPr>
              <a:xfrm>
                <a:off x="3453335" y="2544168"/>
                <a:ext cx="2705132" cy="621645"/>
              </a:xfrm>
              <a:prstGeom prst="rect">
                <a:avLst/>
              </a:prstGeom>
              <a:blipFill>
                <a:blip r:embed="rId3"/>
                <a:stretch>
                  <a:fillRect l="-2252" b="-3922"/>
                </a:stretch>
              </a:blipFill>
            </p:spPr>
            <p:txBody>
              <a:bodyPr/>
              <a:lstStyle/>
              <a:p>
                <a:r>
                  <a:rPr lang="en-US">
                    <a:noFill/>
                  </a:rPr>
                  <a:t> </a:t>
                </a:r>
              </a:p>
            </p:txBody>
          </p:sp>
        </mc:Fallback>
      </mc:AlternateContent>
      <p:grpSp>
        <p:nvGrpSpPr>
          <p:cNvPr id="36" name="Group 35">
            <a:extLst>
              <a:ext uri="{FF2B5EF4-FFF2-40B4-BE49-F238E27FC236}">
                <a16:creationId xmlns:a16="http://schemas.microsoft.com/office/drawing/2014/main" id="{0DD5C62A-8B52-4889-90AE-DE1F7F53FAB3}"/>
              </a:ext>
            </a:extLst>
          </p:cNvPr>
          <p:cNvGrpSpPr/>
          <p:nvPr/>
        </p:nvGrpSpPr>
        <p:grpSpPr>
          <a:xfrm>
            <a:off x="1130486" y="2232409"/>
            <a:ext cx="3687745" cy="2263391"/>
            <a:chOff x="6752492" y="2994409"/>
            <a:chExt cx="3687745" cy="2263391"/>
          </a:xfrm>
        </p:grpSpPr>
        <p:sp>
          <p:nvSpPr>
            <p:cNvPr id="21" name="Freeform: Shape 20">
              <a:extLst>
                <a:ext uri="{FF2B5EF4-FFF2-40B4-BE49-F238E27FC236}">
                  <a16:creationId xmlns:a16="http://schemas.microsoft.com/office/drawing/2014/main" id="{80D6D9C6-986A-4AEE-A86C-770E2A313221}"/>
                </a:ext>
              </a:extLst>
            </p:cNvPr>
            <p:cNvSpPr/>
            <p:nvPr/>
          </p:nvSpPr>
          <p:spPr>
            <a:xfrm>
              <a:off x="6752492" y="3023680"/>
              <a:ext cx="3657600" cy="2234120"/>
            </a:xfrm>
            <a:custGeom>
              <a:avLst/>
              <a:gdLst>
                <a:gd name="connsiteX0" fmla="*/ 0 w 3758084"/>
                <a:gd name="connsiteY0" fmla="*/ 2231061 h 2231061"/>
                <a:gd name="connsiteX1" fmla="*/ 432079 w 3758084"/>
                <a:gd name="connsiteY1" fmla="*/ 327 h 2231061"/>
                <a:gd name="connsiteX2" fmla="*/ 723482 w 3758084"/>
                <a:gd name="connsiteY2" fmla="*/ 2050191 h 2231061"/>
                <a:gd name="connsiteX3" fmla="*/ 894304 w 3758084"/>
                <a:gd name="connsiteY3" fmla="*/ 130956 h 2231061"/>
                <a:gd name="connsiteX4" fmla="*/ 1276141 w 3758084"/>
                <a:gd name="connsiteY4" fmla="*/ 1899465 h 2231061"/>
                <a:gd name="connsiteX5" fmla="*/ 1497205 w 3758084"/>
                <a:gd name="connsiteY5" fmla="*/ 291729 h 2231061"/>
                <a:gd name="connsiteX6" fmla="*/ 1979526 w 3758084"/>
                <a:gd name="connsiteY6" fmla="*/ 1718595 h 2231061"/>
                <a:gd name="connsiteX7" fmla="*/ 2230734 w 3758084"/>
                <a:gd name="connsiteY7" fmla="*/ 472600 h 2231061"/>
                <a:gd name="connsiteX8" fmla="*/ 2572378 w 3758084"/>
                <a:gd name="connsiteY8" fmla="*/ 1547773 h 2231061"/>
                <a:gd name="connsiteX9" fmla="*/ 2813539 w 3758084"/>
                <a:gd name="connsiteY9" fmla="*/ 663518 h 2231061"/>
                <a:gd name="connsiteX10" fmla="*/ 3175279 w 3758084"/>
                <a:gd name="connsiteY10" fmla="*/ 1336758 h 2231061"/>
                <a:gd name="connsiteX11" fmla="*/ 3336053 w 3758084"/>
                <a:gd name="connsiteY11" fmla="*/ 804195 h 2231061"/>
                <a:gd name="connsiteX12" fmla="*/ 3526972 w 3758084"/>
                <a:gd name="connsiteY12" fmla="*/ 1276468 h 2231061"/>
                <a:gd name="connsiteX13" fmla="*/ 3667649 w 3758084"/>
                <a:gd name="connsiteY13" fmla="*/ 894630 h 2231061"/>
                <a:gd name="connsiteX14" fmla="*/ 3758084 w 3758084"/>
                <a:gd name="connsiteY14" fmla="*/ 1175984 h 2231061"/>
                <a:gd name="connsiteX15" fmla="*/ 3758084 w 3758084"/>
                <a:gd name="connsiteY15" fmla="*/ 1175984 h 2231061"/>
                <a:gd name="connsiteX0" fmla="*/ 0 w 3758084"/>
                <a:gd name="connsiteY0" fmla="*/ 2231061 h 2231061"/>
                <a:gd name="connsiteX1" fmla="*/ 341644 w 3758084"/>
                <a:gd name="connsiteY1" fmla="*/ 327 h 2231061"/>
                <a:gd name="connsiteX2" fmla="*/ 723482 w 3758084"/>
                <a:gd name="connsiteY2" fmla="*/ 2050191 h 2231061"/>
                <a:gd name="connsiteX3" fmla="*/ 894304 w 3758084"/>
                <a:gd name="connsiteY3" fmla="*/ 130956 h 2231061"/>
                <a:gd name="connsiteX4" fmla="*/ 1276141 w 3758084"/>
                <a:gd name="connsiteY4" fmla="*/ 1899465 h 2231061"/>
                <a:gd name="connsiteX5" fmla="*/ 1497205 w 3758084"/>
                <a:gd name="connsiteY5" fmla="*/ 291729 h 2231061"/>
                <a:gd name="connsiteX6" fmla="*/ 1979526 w 3758084"/>
                <a:gd name="connsiteY6" fmla="*/ 1718595 h 2231061"/>
                <a:gd name="connsiteX7" fmla="*/ 2230734 w 3758084"/>
                <a:gd name="connsiteY7" fmla="*/ 472600 h 2231061"/>
                <a:gd name="connsiteX8" fmla="*/ 2572378 w 3758084"/>
                <a:gd name="connsiteY8" fmla="*/ 1547773 h 2231061"/>
                <a:gd name="connsiteX9" fmla="*/ 2813539 w 3758084"/>
                <a:gd name="connsiteY9" fmla="*/ 663518 h 2231061"/>
                <a:gd name="connsiteX10" fmla="*/ 3175279 w 3758084"/>
                <a:gd name="connsiteY10" fmla="*/ 1336758 h 2231061"/>
                <a:gd name="connsiteX11" fmla="*/ 3336053 w 3758084"/>
                <a:gd name="connsiteY11" fmla="*/ 804195 h 2231061"/>
                <a:gd name="connsiteX12" fmla="*/ 3526972 w 3758084"/>
                <a:gd name="connsiteY12" fmla="*/ 1276468 h 2231061"/>
                <a:gd name="connsiteX13" fmla="*/ 3667649 w 3758084"/>
                <a:gd name="connsiteY13" fmla="*/ 894630 h 2231061"/>
                <a:gd name="connsiteX14" fmla="*/ 3758084 w 3758084"/>
                <a:gd name="connsiteY14" fmla="*/ 1175984 h 2231061"/>
                <a:gd name="connsiteX15" fmla="*/ 3758084 w 3758084"/>
                <a:gd name="connsiteY15" fmla="*/ 1175984 h 2231061"/>
                <a:gd name="connsiteX0" fmla="*/ 0 w 3758084"/>
                <a:gd name="connsiteY0" fmla="*/ 2231061 h 2231061"/>
                <a:gd name="connsiteX1" fmla="*/ 341644 w 3758084"/>
                <a:gd name="connsiteY1" fmla="*/ 327 h 2231061"/>
                <a:gd name="connsiteX2" fmla="*/ 723482 w 3758084"/>
                <a:gd name="connsiteY2" fmla="*/ 2050191 h 2231061"/>
                <a:gd name="connsiteX3" fmla="*/ 894304 w 3758084"/>
                <a:gd name="connsiteY3" fmla="*/ 130956 h 2231061"/>
                <a:gd name="connsiteX4" fmla="*/ 1276141 w 3758084"/>
                <a:gd name="connsiteY4" fmla="*/ 1899465 h 2231061"/>
                <a:gd name="connsiteX5" fmla="*/ 1497205 w 3758084"/>
                <a:gd name="connsiteY5" fmla="*/ 291729 h 2231061"/>
                <a:gd name="connsiteX6" fmla="*/ 1979526 w 3758084"/>
                <a:gd name="connsiteY6" fmla="*/ 1718595 h 2231061"/>
                <a:gd name="connsiteX7" fmla="*/ 2140299 w 3758084"/>
                <a:gd name="connsiteY7" fmla="*/ 432406 h 2231061"/>
                <a:gd name="connsiteX8" fmla="*/ 2572378 w 3758084"/>
                <a:gd name="connsiteY8" fmla="*/ 1547773 h 2231061"/>
                <a:gd name="connsiteX9" fmla="*/ 2813539 w 3758084"/>
                <a:gd name="connsiteY9" fmla="*/ 663518 h 2231061"/>
                <a:gd name="connsiteX10" fmla="*/ 3175279 w 3758084"/>
                <a:gd name="connsiteY10" fmla="*/ 1336758 h 2231061"/>
                <a:gd name="connsiteX11" fmla="*/ 3336053 w 3758084"/>
                <a:gd name="connsiteY11" fmla="*/ 804195 h 2231061"/>
                <a:gd name="connsiteX12" fmla="*/ 3526972 w 3758084"/>
                <a:gd name="connsiteY12" fmla="*/ 1276468 h 2231061"/>
                <a:gd name="connsiteX13" fmla="*/ 3667649 w 3758084"/>
                <a:gd name="connsiteY13" fmla="*/ 894630 h 2231061"/>
                <a:gd name="connsiteX14" fmla="*/ 3758084 w 3758084"/>
                <a:gd name="connsiteY14" fmla="*/ 1175984 h 2231061"/>
                <a:gd name="connsiteX15" fmla="*/ 3758084 w 3758084"/>
                <a:gd name="connsiteY15" fmla="*/ 1175984 h 2231061"/>
                <a:gd name="connsiteX0" fmla="*/ 0 w 3758084"/>
                <a:gd name="connsiteY0" fmla="*/ 2231061 h 2231061"/>
                <a:gd name="connsiteX1" fmla="*/ 341644 w 3758084"/>
                <a:gd name="connsiteY1" fmla="*/ 327 h 2231061"/>
                <a:gd name="connsiteX2" fmla="*/ 723482 w 3758084"/>
                <a:gd name="connsiteY2" fmla="*/ 2050191 h 2231061"/>
                <a:gd name="connsiteX3" fmla="*/ 894304 w 3758084"/>
                <a:gd name="connsiteY3" fmla="*/ 130956 h 2231061"/>
                <a:gd name="connsiteX4" fmla="*/ 1276141 w 3758084"/>
                <a:gd name="connsiteY4" fmla="*/ 1899465 h 2231061"/>
                <a:gd name="connsiteX5" fmla="*/ 1497205 w 3758084"/>
                <a:gd name="connsiteY5" fmla="*/ 291729 h 2231061"/>
                <a:gd name="connsiteX6" fmla="*/ 1858946 w 3758084"/>
                <a:gd name="connsiteY6" fmla="*/ 1718595 h 2231061"/>
                <a:gd name="connsiteX7" fmla="*/ 2140299 w 3758084"/>
                <a:gd name="connsiteY7" fmla="*/ 432406 h 2231061"/>
                <a:gd name="connsiteX8" fmla="*/ 2572378 w 3758084"/>
                <a:gd name="connsiteY8" fmla="*/ 1547773 h 2231061"/>
                <a:gd name="connsiteX9" fmla="*/ 2813539 w 3758084"/>
                <a:gd name="connsiteY9" fmla="*/ 663518 h 2231061"/>
                <a:gd name="connsiteX10" fmla="*/ 3175279 w 3758084"/>
                <a:gd name="connsiteY10" fmla="*/ 1336758 h 2231061"/>
                <a:gd name="connsiteX11" fmla="*/ 3336053 w 3758084"/>
                <a:gd name="connsiteY11" fmla="*/ 804195 h 2231061"/>
                <a:gd name="connsiteX12" fmla="*/ 3526972 w 3758084"/>
                <a:gd name="connsiteY12" fmla="*/ 1276468 h 2231061"/>
                <a:gd name="connsiteX13" fmla="*/ 3667649 w 3758084"/>
                <a:gd name="connsiteY13" fmla="*/ 894630 h 2231061"/>
                <a:gd name="connsiteX14" fmla="*/ 3758084 w 3758084"/>
                <a:gd name="connsiteY14" fmla="*/ 1175984 h 2231061"/>
                <a:gd name="connsiteX15" fmla="*/ 3758084 w 3758084"/>
                <a:gd name="connsiteY15" fmla="*/ 1175984 h 2231061"/>
                <a:gd name="connsiteX0" fmla="*/ 0 w 3758084"/>
                <a:gd name="connsiteY0" fmla="*/ 2231061 h 2231061"/>
                <a:gd name="connsiteX1" fmla="*/ 341644 w 3758084"/>
                <a:gd name="connsiteY1" fmla="*/ 327 h 2231061"/>
                <a:gd name="connsiteX2" fmla="*/ 723482 w 3758084"/>
                <a:gd name="connsiteY2" fmla="*/ 2050191 h 2231061"/>
                <a:gd name="connsiteX3" fmla="*/ 894304 w 3758084"/>
                <a:gd name="connsiteY3" fmla="*/ 130956 h 2231061"/>
                <a:gd name="connsiteX4" fmla="*/ 1276141 w 3758084"/>
                <a:gd name="connsiteY4" fmla="*/ 1899465 h 2231061"/>
                <a:gd name="connsiteX5" fmla="*/ 1497205 w 3758084"/>
                <a:gd name="connsiteY5" fmla="*/ 291729 h 2231061"/>
                <a:gd name="connsiteX6" fmla="*/ 1858946 w 3758084"/>
                <a:gd name="connsiteY6" fmla="*/ 1718595 h 2231061"/>
                <a:gd name="connsiteX7" fmla="*/ 2140299 w 3758084"/>
                <a:gd name="connsiteY7" fmla="*/ 432406 h 2231061"/>
                <a:gd name="connsiteX8" fmla="*/ 2512088 w 3758084"/>
                <a:gd name="connsiteY8" fmla="*/ 1598015 h 2231061"/>
                <a:gd name="connsiteX9" fmla="*/ 2813539 w 3758084"/>
                <a:gd name="connsiteY9" fmla="*/ 663518 h 2231061"/>
                <a:gd name="connsiteX10" fmla="*/ 3175279 w 3758084"/>
                <a:gd name="connsiteY10" fmla="*/ 1336758 h 2231061"/>
                <a:gd name="connsiteX11" fmla="*/ 3336053 w 3758084"/>
                <a:gd name="connsiteY11" fmla="*/ 804195 h 2231061"/>
                <a:gd name="connsiteX12" fmla="*/ 3526972 w 3758084"/>
                <a:gd name="connsiteY12" fmla="*/ 1276468 h 2231061"/>
                <a:gd name="connsiteX13" fmla="*/ 3667649 w 3758084"/>
                <a:gd name="connsiteY13" fmla="*/ 894630 h 2231061"/>
                <a:gd name="connsiteX14" fmla="*/ 3758084 w 3758084"/>
                <a:gd name="connsiteY14" fmla="*/ 1175984 h 2231061"/>
                <a:gd name="connsiteX15" fmla="*/ 3758084 w 3758084"/>
                <a:gd name="connsiteY15" fmla="*/ 1175984 h 2231061"/>
                <a:gd name="connsiteX0" fmla="*/ 0 w 3758084"/>
                <a:gd name="connsiteY0" fmla="*/ 2231061 h 2231061"/>
                <a:gd name="connsiteX1" fmla="*/ 341644 w 3758084"/>
                <a:gd name="connsiteY1" fmla="*/ 327 h 2231061"/>
                <a:gd name="connsiteX2" fmla="*/ 723482 w 3758084"/>
                <a:gd name="connsiteY2" fmla="*/ 2050191 h 2231061"/>
                <a:gd name="connsiteX3" fmla="*/ 894304 w 3758084"/>
                <a:gd name="connsiteY3" fmla="*/ 130956 h 2231061"/>
                <a:gd name="connsiteX4" fmla="*/ 1276141 w 3758084"/>
                <a:gd name="connsiteY4" fmla="*/ 1899465 h 2231061"/>
                <a:gd name="connsiteX5" fmla="*/ 1497205 w 3758084"/>
                <a:gd name="connsiteY5" fmla="*/ 291729 h 2231061"/>
                <a:gd name="connsiteX6" fmla="*/ 1858946 w 3758084"/>
                <a:gd name="connsiteY6" fmla="*/ 1718595 h 2231061"/>
                <a:gd name="connsiteX7" fmla="*/ 2140299 w 3758084"/>
                <a:gd name="connsiteY7" fmla="*/ 432406 h 2231061"/>
                <a:gd name="connsiteX8" fmla="*/ 2512088 w 3758084"/>
                <a:gd name="connsiteY8" fmla="*/ 1598015 h 2231061"/>
                <a:gd name="connsiteX9" fmla="*/ 2682910 w 3758084"/>
                <a:gd name="connsiteY9" fmla="*/ 633372 h 2231061"/>
                <a:gd name="connsiteX10" fmla="*/ 3175279 w 3758084"/>
                <a:gd name="connsiteY10" fmla="*/ 1336758 h 2231061"/>
                <a:gd name="connsiteX11" fmla="*/ 3336053 w 3758084"/>
                <a:gd name="connsiteY11" fmla="*/ 804195 h 2231061"/>
                <a:gd name="connsiteX12" fmla="*/ 3526972 w 3758084"/>
                <a:gd name="connsiteY12" fmla="*/ 1276468 h 2231061"/>
                <a:gd name="connsiteX13" fmla="*/ 3667649 w 3758084"/>
                <a:gd name="connsiteY13" fmla="*/ 894630 h 2231061"/>
                <a:gd name="connsiteX14" fmla="*/ 3758084 w 3758084"/>
                <a:gd name="connsiteY14" fmla="*/ 1175984 h 2231061"/>
                <a:gd name="connsiteX15" fmla="*/ 3758084 w 3758084"/>
                <a:gd name="connsiteY15" fmla="*/ 1175984 h 2231061"/>
                <a:gd name="connsiteX0" fmla="*/ 0 w 3758084"/>
                <a:gd name="connsiteY0" fmla="*/ 2231061 h 2231061"/>
                <a:gd name="connsiteX1" fmla="*/ 341644 w 3758084"/>
                <a:gd name="connsiteY1" fmla="*/ 327 h 2231061"/>
                <a:gd name="connsiteX2" fmla="*/ 723482 w 3758084"/>
                <a:gd name="connsiteY2" fmla="*/ 2050191 h 2231061"/>
                <a:gd name="connsiteX3" fmla="*/ 894304 w 3758084"/>
                <a:gd name="connsiteY3" fmla="*/ 130956 h 2231061"/>
                <a:gd name="connsiteX4" fmla="*/ 1276141 w 3758084"/>
                <a:gd name="connsiteY4" fmla="*/ 1899465 h 2231061"/>
                <a:gd name="connsiteX5" fmla="*/ 1497205 w 3758084"/>
                <a:gd name="connsiteY5" fmla="*/ 291729 h 2231061"/>
                <a:gd name="connsiteX6" fmla="*/ 1858946 w 3758084"/>
                <a:gd name="connsiteY6" fmla="*/ 1718595 h 2231061"/>
                <a:gd name="connsiteX7" fmla="*/ 2140299 w 3758084"/>
                <a:gd name="connsiteY7" fmla="*/ 432406 h 2231061"/>
                <a:gd name="connsiteX8" fmla="*/ 2512088 w 3758084"/>
                <a:gd name="connsiteY8" fmla="*/ 1598015 h 2231061"/>
                <a:gd name="connsiteX9" fmla="*/ 2682910 w 3758084"/>
                <a:gd name="connsiteY9" fmla="*/ 633372 h 2231061"/>
                <a:gd name="connsiteX10" fmla="*/ 3024554 w 3758084"/>
                <a:gd name="connsiteY10" fmla="*/ 1387000 h 2231061"/>
                <a:gd name="connsiteX11" fmla="*/ 3336053 w 3758084"/>
                <a:gd name="connsiteY11" fmla="*/ 804195 h 2231061"/>
                <a:gd name="connsiteX12" fmla="*/ 3526972 w 3758084"/>
                <a:gd name="connsiteY12" fmla="*/ 1276468 h 2231061"/>
                <a:gd name="connsiteX13" fmla="*/ 3667649 w 3758084"/>
                <a:gd name="connsiteY13" fmla="*/ 894630 h 2231061"/>
                <a:gd name="connsiteX14" fmla="*/ 3758084 w 3758084"/>
                <a:gd name="connsiteY14" fmla="*/ 1175984 h 2231061"/>
                <a:gd name="connsiteX15" fmla="*/ 3758084 w 3758084"/>
                <a:gd name="connsiteY15" fmla="*/ 1175984 h 2231061"/>
                <a:gd name="connsiteX0" fmla="*/ 0 w 3758084"/>
                <a:gd name="connsiteY0" fmla="*/ 2231061 h 2231061"/>
                <a:gd name="connsiteX1" fmla="*/ 341644 w 3758084"/>
                <a:gd name="connsiteY1" fmla="*/ 327 h 2231061"/>
                <a:gd name="connsiteX2" fmla="*/ 723482 w 3758084"/>
                <a:gd name="connsiteY2" fmla="*/ 2050191 h 2231061"/>
                <a:gd name="connsiteX3" fmla="*/ 894304 w 3758084"/>
                <a:gd name="connsiteY3" fmla="*/ 130956 h 2231061"/>
                <a:gd name="connsiteX4" fmla="*/ 1276141 w 3758084"/>
                <a:gd name="connsiteY4" fmla="*/ 1899465 h 2231061"/>
                <a:gd name="connsiteX5" fmla="*/ 1497205 w 3758084"/>
                <a:gd name="connsiteY5" fmla="*/ 291729 h 2231061"/>
                <a:gd name="connsiteX6" fmla="*/ 1858946 w 3758084"/>
                <a:gd name="connsiteY6" fmla="*/ 1718595 h 2231061"/>
                <a:gd name="connsiteX7" fmla="*/ 2140299 w 3758084"/>
                <a:gd name="connsiteY7" fmla="*/ 432406 h 2231061"/>
                <a:gd name="connsiteX8" fmla="*/ 2512088 w 3758084"/>
                <a:gd name="connsiteY8" fmla="*/ 1598015 h 2231061"/>
                <a:gd name="connsiteX9" fmla="*/ 2682910 w 3758084"/>
                <a:gd name="connsiteY9" fmla="*/ 633372 h 2231061"/>
                <a:gd name="connsiteX10" fmla="*/ 3024554 w 3758084"/>
                <a:gd name="connsiteY10" fmla="*/ 1387000 h 2231061"/>
                <a:gd name="connsiteX11" fmla="*/ 3195376 w 3758084"/>
                <a:gd name="connsiteY11" fmla="*/ 764002 h 2231061"/>
                <a:gd name="connsiteX12" fmla="*/ 3526972 w 3758084"/>
                <a:gd name="connsiteY12" fmla="*/ 1276468 h 2231061"/>
                <a:gd name="connsiteX13" fmla="*/ 3667649 w 3758084"/>
                <a:gd name="connsiteY13" fmla="*/ 894630 h 2231061"/>
                <a:gd name="connsiteX14" fmla="*/ 3758084 w 3758084"/>
                <a:gd name="connsiteY14" fmla="*/ 1175984 h 2231061"/>
                <a:gd name="connsiteX15" fmla="*/ 3758084 w 3758084"/>
                <a:gd name="connsiteY15" fmla="*/ 1175984 h 2231061"/>
                <a:gd name="connsiteX0" fmla="*/ 0 w 3758084"/>
                <a:gd name="connsiteY0" fmla="*/ 2231061 h 2231061"/>
                <a:gd name="connsiteX1" fmla="*/ 341644 w 3758084"/>
                <a:gd name="connsiteY1" fmla="*/ 327 h 2231061"/>
                <a:gd name="connsiteX2" fmla="*/ 723482 w 3758084"/>
                <a:gd name="connsiteY2" fmla="*/ 2050191 h 2231061"/>
                <a:gd name="connsiteX3" fmla="*/ 894304 w 3758084"/>
                <a:gd name="connsiteY3" fmla="*/ 130956 h 2231061"/>
                <a:gd name="connsiteX4" fmla="*/ 1276141 w 3758084"/>
                <a:gd name="connsiteY4" fmla="*/ 1899465 h 2231061"/>
                <a:gd name="connsiteX5" fmla="*/ 1497205 w 3758084"/>
                <a:gd name="connsiteY5" fmla="*/ 291729 h 2231061"/>
                <a:gd name="connsiteX6" fmla="*/ 1858946 w 3758084"/>
                <a:gd name="connsiteY6" fmla="*/ 1718595 h 2231061"/>
                <a:gd name="connsiteX7" fmla="*/ 2140299 w 3758084"/>
                <a:gd name="connsiteY7" fmla="*/ 432406 h 2231061"/>
                <a:gd name="connsiteX8" fmla="*/ 2512088 w 3758084"/>
                <a:gd name="connsiteY8" fmla="*/ 1598015 h 2231061"/>
                <a:gd name="connsiteX9" fmla="*/ 2682910 w 3758084"/>
                <a:gd name="connsiteY9" fmla="*/ 633372 h 2231061"/>
                <a:gd name="connsiteX10" fmla="*/ 3024554 w 3758084"/>
                <a:gd name="connsiteY10" fmla="*/ 1387000 h 2231061"/>
                <a:gd name="connsiteX11" fmla="*/ 3195376 w 3758084"/>
                <a:gd name="connsiteY11" fmla="*/ 764002 h 2231061"/>
                <a:gd name="connsiteX12" fmla="*/ 3396343 w 3758084"/>
                <a:gd name="connsiteY12" fmla="*/ 1306613 h 2231061"/>
                <a:gd name="connsiteX13" fmla="*/ 3667649 w 3758084"/>
                <a:gd name="connsiteY13" fmla="*/ 894630 h 2231061"/>
                <a:gd name="connsiteX14" fmla="*/ 3758084 w 3758084"/>
                <a:gd name="connsiteY14" fmla="*/ 1175984 h 2231061"/>
                <a:gd name="connsiteX15" fmla="*/ 3758084 w 3758084"/>
                <a:gd name="connsiteY15" fmla="*/ 1175984 h 2231061"/>
                <a:gd name="connsiteX0" fmla="*/ 0 w 3758084"/>
                <a:gd name="connsiteY0" fmla="*/ 2231061 h 2231061"/>
                <a:gd name="connsiteX1" fmla="*/ 341644 w 3758084"/>
                <a:gd name="connsiteY1" fmla="*/ 327 h 2231061"/>
                <a:gd name="connsiteX2" fmla="*/ 723482 w 3758084"/>
                <a:gd name="connsiteY2" fmla="*/ 2050191 h 2231061"/>
                <a:gd name="connsiteX3" fmla="*/ 894304 w 3758084"/>
                <a:gd name="connsiteY3" fmla="*/ 130956 h 2231061"/>
                <a:gd name="connsiteX4" fmla="*/ 1276141 w 3758084"/>
                <a:gd name="connsiteY4" fmla="*/ 1899465 h 2231061"/>
                <a:gd name="connsiteX5" fmla="*/ 1497205 w 3758084"/>
                <a:gd name="connsiteY5" fmla="*/ 291729 h 2231061"/>
                <a:gd name="connsiteX6" fmla="*/ 1858946 w 3758084"/>
                <a:gd name="connsiteY6" fmla="*/ 1718595 h 2231061"/>
                <a:gd name="connsiteX7" fmla="*/ 2140299 w 3758084"/>
                <a:gd name="connsiteY7" fmla="*/ 432406 h 2231061"/>
                <a:gd name="connsiteX8" fmla="*/ 2512088 w 3758084"/>
                <a:gd name="connsiteY8" fmla="*/ 1598015 h 2231061"/>
                <a:gd name="connsiteX9" fmla="*/ 2682910 w 3758084"/>
                <a:gd name="connsiteY9" fmla="*/ 633372 h 2231061"/>
                <a:gd name="connsiteX10" fmla="*/ 3024554 w 3758084"/>
                <a:gd name="connsiteY10" fmla="*/ 1387000 h 2231061"/>
                <a:gd name="connsiteX11" fmla="*/ 3195376 w 3758084"/>
                <a:gd name="connsiteY11" fmla="*/ 764002 h 2231061"/>
                <a:gd name="connsiteX12" fmla="*/ 3396343 w 3758084"/>
                <a:gd name="connsiteY12" fmla="*/ 1306613 h 2231061"/>
                <a:gd name="connsiteX13" fmla="*/ 3506875 w 3758084"/>
                <a:gd name="connsiteY13" fmla="*/ 864485 h 2231061"/>
                <a:gd name="connsiteX14" fmla="*/ 3758084 w 3758084"/>
                <a:gd name="connsiteY14" fmla="*/ 1175984 h 2231061"/>
                <a:gd name="connsiteX15" fmla="*/ 3758084 w 3758084"/>
                <a:gd name="connsiteY15" fmla="*/ 1175984 h 2231061"/>
                <a:gd name="connsiteX0" fmla="*/ 0 w 3758084"/>
                <a:gd name="connsiteY0" fmla="*/ 2231061 h 2231061"/>
                <a:gd name="connsiteX1" fmla="*/ 341644 w 3758084"/>
                <a:gd name="connsiteY1" fmla="*/ 327 h 2231061"/>
                <a:gd name="connsiteX2" fmla="*/ 723482 w 3758084"/>
                <a:gd name="connsiteY2" fmla="*/ 2050191 h 2231061"/>
                <a:gd name="connsiteX3" fmla="*/ 894304 w 3758084"/>
                <a:gd name="connsiteY3" fmla="*/ 130956 h 2231061"/>
                <a:gd name="connsiteX4" fmla="*/ 1276141 w 3758084"/>
                <a:gd name="connsiteY4" fmla="*/ 1899465 h 2231061"/>
                <a:gd name="connsiteX5" fmla="*/ 1497205 w 3758084"/>
                <a:gd name="connsiteY5" fmla="*/ 291729 h 2231061"/>
                <a:gd name="connsiteX6" fmla="*/ 1858946 w 3758084"/>
                <a:gd name="connsiteY6" fmla="*/ 1718595 h 2231061"/>
                <a:gd name="connsiteX7" fmla="*/ 2140299 w 3758084"/>
                <a:gd name="connsiteY7" fmla="*/ 432406 h 2231061"/>
                <a:gd name="connsiteX8" fmla="*/ 2512088 w 3758084"/>
                <a:gd name="connsiteY8" fmla="*/ 1598015 h 2231061"/>
                <a:gd name="connsiteX9" fmla="*/ 2682910 w 3758084"/>
                <a:gd name="connsiteY9" fmla="*/ 633372 h 2231061"/>
                <a:gd name="connsiteX10" fmla="*/ 3024554 w 3758084"/>
                <a:gd name="connsiteY10" fmla="*/ 1387000 h 2231061"/>
                <a:gd name="connsiteX11" fmla="*/ 3195376 w 3758084"/>
                <a:gd name="connsiteY11" fmla="*/ 764002 h 2231061"/>
                <a:gd name="connsiteX12" fmla="*/ 3396343 w 3758084"/>
                <a:gd name="connsiteY12" fmla="*/ 1306613 h 2231061"/>
                <a:gd name="connsiteX13" fmla="*/ 3506875 w 3758084"/>
                <a:gd name="connsiteY13" fmla="*/ 864485 h 2231061"/>
                <a:gd name="connsiteX14" fmla="*/ 3758084 w 3758084"/>
                <a:gd name="connsiteY14" fmla="*/ 1175984 h 2231061"/>
                <a:gd name="connsiteX15" fmla="*/ 3647552 w 3758084"/>
                <a:gd name="connsiteY15" fmla="*/ 1216177 h 2231061"/>
                <a:gd name="connsiteX0" fmla="*/ 0 w 3657600"/>
                <a:gd name="connsiteY0" fmla="*/ 2231061 h 2231061"/>
                <a:gd name="connsiteX1" fmla="*/ 341644 w 3657600"/>
                <a:gd name="connsiteY1" fmla="*/ 327 h 2231061"/>
                <a:gd name="connsiteX2" fmla="*/ 723482 w 3657600"/>
                <a:gd name="connsiteY2" fmla="*/ 2050191 h 2231061"/>
                <a:gd name="connsiteX3" fmla="*/ 894304 w 3657600"/>
                <a:gd name="connsiteY3" fmla="*/ 130956 h 2231061"/>
                <a:gd name="connsiteX4" fmla="*/ 1276141 w 3657600"/>
                <a:gd name="connsiteY4" fmla="*/ 1899465 h 2231061"/>
                <a:gd name="connsiteX5" fmla="*/ 1497205 w 3657600"/>
                <a:gd name="connsiteY5" fmla="*/ 291729 h 2231061"/>
                <a:gd name="connsiteX6" fmla="*/ 1858946 w 3657600"/>
                <a:gd name="connsiteY6" fmla="*/ 1718595 h 2231061"/>
                <a:gd name="connsiteX7" fmla="*/ 2140299 w 3657600"/>
                <a:gd name="connsiteY7" fmla="*/ 432406 h 2231061"/>
                <a:gd name="connsiteX8" fmla="*/ 2512088 w 3657600"/>
                <a:gd name="connsiteY8" fmla="*/ 1598015 h 2231061"/>
                <a:gd name="connsiteX9" fmla="*/ 2682910 w 3657600"/>
                <a:gd name="connsiteY9" fmla="*/ 633372 h 2231061"/>
                <a:gd name="connsiteX10" fmla="*/ 3024554 w 3657600"/>
                <a:gd name="connsiteY10" fmla="*/ 1387000 h 2231061"/>
                <a:gd name="connsiteX11" fmla="*/ 3195376 w 3657600"/>
                <a:gd name="connsiteY11" fmla="*/ 764002 h 2231061"/>
                <a:gd name="connsiteX12" fmla="*/ 3396343 w 3657600"/>
                <a:gd name="connsiteY12" fmla="*/ 1306613 h 2231061"/>
                <a:gd name="connsiteX13" fmla="*/ 3506875 w 3657600"/>
                <a:gd name="connsiteY13" fmla="*/ 864485 h 2231061"/>
                <a:gd name="connsiteX14" fmla="*/ 3657600 w 3657600"/>
                <a:gd name="connsiteY14" fmla="*/ 1196081 h 2231061"/>
                <a:gd name="connsiteX15" fmla="*/ 3647552 w 3657600"/>
                <a:gd name="connsiteY15" fmla="*/ 1216177 h 2231061"/>
                <a:gd name="connsiteX0" fmla="*/ 0 w 3657600"/>
                <a:gd name="connsiteY0" fmla="*/ 2231075 h 2231075"/>
                <a:gd name="connsiteX1" fmla="*/ 341644 w 3657600"/>
                <a:gd name="connsiteY1" fmla="*/ 341 h 2231075"/>
                <a:gd name="connsiteX2" fmla="*/ 723482 w 3657600"/>
                <a:gd name="connsiteY2" fmla="*/ 2050205 h 2231075"/>
                <a:gd name="connsiteX3" fmla="*/ 924449 w 3657600"/>
                <a:gd name="connsiteY3" fmla="*/ 613291 h 2231075"/>
                <a:gd name="connsiteX4" fmla="*/ 1276141 w 3657600"/>
                <a:gd name="connsiteY4" fmla="*/ 1899479 h 2231075"/>
                <a:gd name="connsiteX5" fmla="*/ 1497205 w 3657600"/>
                <a:gd name="connsiteY5" fmla="*/ 291743 h 2231075"/>
                <a:gd name="connsiteX6" fmla="*/ 1858946 w 3657600"/>
                <a:gd name="connsiteY6" fmla="*/ 1718609 h 2231075"/>
                <a:gd name="connsiteX7" fmla="*/ 2140299 w 3657600"/>
                <a:gd name="connsiteY7" fmla="*/ 432420 h 2231075"/>
                <a:gd name="connsiteX8" fmla="*/ 2512088 w 3657600"/>
                <a:gd name="connsiteY8" fmla="*/ 1598029 h 2231075"/>
                <a:gd name="connsiteX9" fmla="*/ 2682910 w 3657600"/>
                <a:gd name="connsiteY9" fmla="*/ 633386 h 2231075"/>
                <a:gd name="connsiteX10" fmla="*/ 3024554 w 3657600"/>
                <a:gd name="connsiteY10" fmla="*/ 1387014 h 2231075"/>
                <a:gd name="connsiteX11" fmla="*/ 3195376 w 3657600"/>
                <a:gd name="connsiteY11" fmla="*/ 764016 h 2231075"/>
                <a:gd name="connsiteX12" fmla="*/ 3396343 w 3657600"/>
                <a:gd name="connsiteY12" fmla="*/ 1306627 h 2231075"/>
                <a:gd name="connsiteX13" fmla="*/ 3506875 w 3657600"/>
                <a:gd name="connsiteY13" fmla="*/ 864499 h 2231075"/>
                <a:gd name="connsiteX14" fmla="*/ 3657600 w 3657600"/>
                <a:gd name="connsiteY14" fmla="*/ 1196095 h 2231075"/>
                <a:gd name="connsiteX15" fmla="*/ 3647552 w 3657600"/>
                <a:gd name="connsiteY15" fmla="*/ 1216191 h 2231075"/>
                <a:gd name="connsiteX0" fmla="*/ 0 w 3657600"/>
                <a:gd name="connsiteY0" fmla="*/ 2234120 h 2234120"/>
                <a:gd name="connsiteX1" fmla="*/ 341644 w 3657600"/>
                <a:gd name="connsiteY1" fmla="*/ 3386 h 2234120"/>
                <a:gd name="connsiteX2" fmla="*/ 703385 w 3657600"/>
                <a:gd name="connsiteY2" fmla="*/ 1701558 h 2234120"/>
                <a:gd name="connsiteX3" fmla="*/ 924449 w 3657600"/>
                <a:gd name="connsiteY3" fmla="*/ 616336 h 2234120"/>
                <a:gd name="connsiteX4" fmla="*/ 1276141 w 3657600"/>
                <a:gd name="connsiteY4" fmla="*/ 1902524 h 2234120"/>
                <a:gd name="connsiteX5" fmla="*/ 1497205 w 3657600"/>
                <a:gd name="connsiteY5" fmla="*/ 294788 h 2234120"/>
                <a:gd name="connsiteX6" fmla="*/ 1858946 w 3657600"/>
                <a:gd name="connsiteY6" fmla="*/ 1721654 h 2234120"/>
                <a:gd name="connsiteX7" fmla="*/ 2140299 w 3657600"/>
                <a:gd name="connsiteY7" fmla="*/ 435465 h 2234120"/>
                <a:gd name="connsiteX8" fmla="*/ 2512088 w 3657600"/>
                <a:gd name="connsiteY8" fmla="*/ 1601074 h 2234120"/>
                <a:gd name="connsiteX9" fmla="*/ 2682910 w 3657600"/>
                <a:gd name="connsiteY9" fmla="*/ 636431 h 2234120"/>
                <a:gd name="connsiteX10" fmla="*/ 3024554 w 3657600"/>
                <a:gd name="connsiteY10" fmla="*/ 1390059 h 2234120"/>
                <a:gd name="connsiteX11" fmla="*/ 3195376 w 3657600"/>
                <a:gd name="connsiteY11" fmla="*/ 767061 h 2234120"/>
                <a:gd name="connsiteX12" fmla="*/ 3396343 w 3657600"/>
                <a:gd name="connsiteY12" fmla="*/ 1309672 h 2234120"/>
                <a:gd name="connsiteX13" fmla="*/ 3506875 w 3657600"/>
                <a:gd name="connsiteY13" fmla="*/ 867544 h 2234120"/>
                <a:gd name="connsiteX14" fmla="*/ 3657600 w 3657600"/>
                <a:gd name="connsiteY14" fmla="*/ 1199140 h 2234120"/>
                <a:gd name="connsiteX15" fmla="*/ 3647552 w 3657600"/>
                <a:gd name="connsiteY15" fmla="*/ 1219236 h 2234120"/>
                <a:gd name="connsiteX0" fmla="*/ 0 w 3657600"/>
                <a:gd name="connsiteY0" fmla="*/ 2234120 h 2234120"/>
                <a:gd name="connsiteX1" fmla="*/ 341644 w 3657600"/>
                <a:gd name="connsiteY1" fmla="*/ 3386 h 2234120"/>
                <a:gd name="connsiteX2" fmla="*/ 703385 w 3657600"/>
                <a:gd name="connsiteY2" fmla="*/ 1701558 h 2234120"/>
                <a:gd name="connsiteX3" fmla="*/ 924449 w 3657600"/>
                <a:gd name="connsiteY3" fmla="*/ 616336 h 2234120"/>
                <a:gd name="connsiteX4" fmla="*/ 1256045 w 3657600"/>
                <a:gd name="connsiteY4" fmla="*/ 1430251 h 2234120"/>
                <a:gd name="connsiteX5" fmla="*/ 1497205 w 3657600"/>
                <a:gd name="connsiteY5" fmla="*/ 294788 h 2234120"/>
                <a:gd name="connsiteX6" fmla="*/ 1858946 w 3657600"/>
                <a:gd name="connsiteY6" fmla="*/ 1721654 h 2234120"/>
                <a:gd name="connsiteX7" fmla="*/ 2140299 w 3657600"/>
                <a:gd name="connsiteY7" fmla="*/ 435465 h 2234120"/>
                <a:gd name="connsiteX8" fmla="*/ 2512088 w 3657600"/>
                <a:gd name="connsiteY8" fmla="*/ 1601074 h 2234120"/>
                <a:gd name="connsiteX9" fmla="*/ 2682910 w 3657600"/>
                <a:gd name="connsiteY9" fmla="*/ 636431 h 2234120"/>
                <a:gd name="connsiteX10" fmla="*/ 3024554 w 3657600"/>
                <a:gd name="connsiteY10" fmla="*/ 1390059 h 2234120"/>
                <a:gd name="connsiteX11" fmla="*/ 3195376 w 3657600"/>
                <a:gd name="connsiteY11" fmla="*/ 767061 h 2234120"/>
                <a:gd name="connsiteX12" fmla="*/ 3396343 w 3657600"/>
                <a:gd name="connsiteY12" fmla="*/ 1309672 h 2234120"/>
                <a:gd name="connsiteX13" fmla="*/ 3506875 w 3657600"/>
                <a:gd name="connsiteY13" fmla="*/ 867544 h 2234120"/>
                <a:gd name="connsiteX14" fmla="*/ 3657600 w 3657600"/>
                <a:gd name="connsiteY14" fmla="*/ 1199140 h 2234120"/>
                <a:gd name="connsiteX15" fmla="*/ 3647552 w 3657600"/>
                <a:gd name="connsiteY15" fmla="*/ 1219236 h 2234120"/>
                <a:gd name="connsiteX0" fmla="*/ 0 w 3657600"/>
                <a:gd name="connsiteY0" fmla="*/ 2234120 h 2234120"/>
                <a:gd name="connsiteX1" fmla="*/ 341644 w 3657600"/>
                <a:gd name="connsiteY1" fmla="*/ 3386 h 2234120"/>
                <a:gd name="connsiteX2" fmla="*/ 703385 w 3657600"/>
                <a:gd name="connsiteY2" fmla="*/ 1701558 h 2234120"/>
                <a:gd name="connsiteX3" fmla="*/ 924449 w 3657600"/>
                <a:gd name="connsiteY3" fmla="*/ 616336 h 2234120"/>
                <a:gd name="connsiteX4" fmla="*/ 1256045 w 3657600"/>
                <a:gd name="connsiteY4" fmla="*/ 1430251 h 2234120"/>
                <a:gd name="connsiteX5" fmla="*/ 1517302 w 3657600"/>
                <a:gd name="connsiteY5" fmla="*/ 847447 h 2234120"/>
                <a:gd name="connsiteX6" fmla="*/ 1858946 w 3657600"/>
                <a:gd name="connsiteY6" fmla="*/ 1721654 h 2234120"/>
                <a:gd name="connsiteX7" fmla="*/ 2140299 w 3657600"/>
                <a:gd name="connsiteY7" fmla="*/ 435465 h 2234120"/>
                <a:gd name="connsiteX8" fmla="*/ 2512088 w 3657600"/>
                <a:gd name="connsiteY8" fmla="*/ 1601074 h 2234120"/>
                <a:gd name="connsiteX9" fmla="*/ 2682910 w 3657600"/>
                <a:gd name="connsiteY9" fmla="*/ 636431 h 2234120"/>
                <a:gd name="connsiteX10" fmla="*/ 3024554 w 3657600"/>
                <a:gd name="connsiteY10" fmla="*/ 1390059 h 2234120"/>
                <a:gd name="connsiteX11" fmla="*/ 3195376 w 3657600"/>
                <a:gd name="connsiteY11" fmla="*/ 767061 h 2234120"/>
                <a:gd name="connsiteX12" fmla="*/ 3396343 w 3657600"/>
                <a:gd name="connsiteY12" fmla="*/ 1309672 h 2234120"/>
                <a:gd name="connsiteX13" fmla="*/ 3506875 w 3657600"/>
                <a:gd name="connsiteY13" fmla="*/ 867544 h 2234120"/>
                <a:gd name="connsiteX14" fmla="*/ 3657600 w 3657600"/>
                <a:gd name="connsiteY14" fmla="*/ 1199140 h 2234120"/>
                <a:gd name="connsiteX15" fmla="*/ 3647552 w 3657600"/>
                <a:gd name="connsiteY15" fmla="*/ 1219236 h 2234120"/>
                <a:gd name="connsiteX0" fmla="*/ 0 w 3657600"/>
                <a:gd name="connsiteY0" fmla="*/ 2234120 h 2234120"/>
                <a:gd name="connsiteX1" fmla="*/ 341644 w 3657600"/>
                <a:gd name="connsiteY1" fmla="*/ 3386 h 2234120"/>
                <a:gd name="connsiteX2" fmla="*/ 703385 w 3657600"/>
                <a:gd name="connsiteY2" fmla="*/ 1701558 h 2234120"/>
                <a:gd name="connsiteX3" fmla="*/ 924449 w 3657600"/>
                <a:gd name="connsiteY3" fmla="*/ 616336 h 2234120"/>
                <a:gd name="connsiteX4" fmla="*/ 1256045 w 3657600"/>
                <a:gd name="connsiteY4" fmla="*/ 1430251 h 2234120"/>
                <a:gd name="connsiteX5" fmla="*/ 1517302 w 3657600"/>
                <a:gd name="connsiteY5" fmla="*/ 847447 h 2234120"/>
                <a:gd name="connsiteX6" fmla="*/ 1858946 w 3657600"/>
                <a:gd name="connsiteY6" fmla="*/ 1721654 h 2234120"/>
                <a:gd name="connsiteX7" fmla="*/ 2170444 w 3657600"/>
                <a:gd name="connsiteY7" fmla="*/ 907737 h 2234120"/>
                <a:gd name="connsiteX8" fmla="*/ 2512088 w 3657600"/>
                <a:gd name="connsiteY8" fmla="*/ 1601074 h 2234120"/>
                <a:gd name="connsiteX9" fmla="*/ 2682910 w 3657600"/>
                <a:gd name="connsiteY9" fmla="*/ 636431 h 2234120"/>
                <a:gd name="connsiteX10" fmla="*/ 3024554 w 3657600"/>
                <a:gd name="connsiteY10" fmla="*/ 1390059 h 2234120"/>
                <a:gd name="connsiteX11" fmla="*/ 3195376 w 3657600"/>
                <a:gd name="connsiteY11" fmla="*/ 767061 h 2234120"/>
                <a:gd name="connsiteX12" fmla="*/ 3396343 w 3657600"/>
                <a:gd name="connsiteY12" fmla="*/ 1309672 h 2234120"/>
                <a:gd name="connsiteX13" fmla="*/ 3506875 w 3657600"/>
                <a:gd name="connsiteY13" fmla="*/ 867544 h 2234120"/>
                <a:gd name="connsiteX14" fmla="*/ 3657600 w 3657600"/>
                <a:gd name="connsiteY14" fmla="*/ 1199140 h 2234120"/>
                <a:gd name="connsiteX15" fmla="*/ 3647552 w 3657600"/>
                <a:gd name="connsiteY15" fmla="*/ 1219236 h 2234120"/>
                <a:gd name="connsiteX0" fmla="*/ 0 w 3657600"/>
                <a:gd name="connsiteY0" fmla="*/ 2234120 h 2234120"/>
                <a:gd name="connsiteX1" fmla="*/ 341644 w 3657600"/>
                <a:gd name="connsiteY1" fmla="*/ 3386 h 2234120"/>
                <a:gd name="connsiteX2" fmla="*/ 703385 w 3657600"/>
                <a:gd name="connsiteY2" fmla="*/ 1701558 h 2234120"/>
                <a:gd name="connsiteX3" fmla="*/ 924449 w 3657600"/>
                <a:gd name="connsiteY3" fmla="*/ 616336 h 2234120"/>
                <a:gd name="connsiteX4" fmla="*/ 1256045 w 3657600"/>
                <a:gd name="connsiteY4" fmla="*/ 1430251 h 2234120"/>
                <a:gd name="connsiteX5" fmla="*/ 1517302 w 3657600"/>
                <a:gd name="connsiteY5" fmla="*/ 847447 h 2234120"/>
                <a:gd name="connsiteX6" fmla="*/ 1858946 w 3657600"/>
                <a:gd name="connsiteY6" fmla="*/ 1289575 h 2234120"/>
                <a:gd name="connsiteX7" fmla="*/ 2170444 w 3657600"/>
                <a:gd name="connsiteY7" fmla="*/ 907737 h 2234120"/>
                <a:gd name="connsiteX8" fmla="*/ 2512088 w 3657600"/>
                <a:gd name="connsiteY8" fmla="*/ 1601074 h 2234120"/>
                <a:gd name="connsiteX9" fmla="*/ 2682910 w 3657600"/>
                <a:gd name="connsiteY9" fmla="*/ 636431 h 2234120"/>
                <a:gd name="connsiteX10" fmla="*/ 3024554 w 3657600"/>
                <a:gd name="connsiteY10" fmla="*/ 1390059 h 2234120"/>
                <a:gd name="connsiteX11" fmla="*/ 3195376 w 3657600"/>
                <a:gd name="connsiteY11" fmla="*/ 767061 h 2234120"/>
                <a:gd name="connsiteX12" fmla="*/ 3396343 w 3657600"/>
                <a:gd name="connsiteY12" fmla="*/ 1309672 h 2234120"/>
                <a:gd name="connsiteX13" fmla="*/ 3506875 w 3657600"/>
                <a:gd name="connsiteY13" fmla="*/ 867544 h 2234120"/>
                <a:gd name="connsiteX14" fmla="*/ 3657600 w 3657600"/>
                <a:gd name="connsiteY14" fmla="*/ 1199140 h 2234120"/>
                <a:gd name="connsiteX15" fmla="*/ 3647552 w 3657600"/>
                <a:gd name="connsiteY15" fmla="*/ 1219236 h 2234120"/>
                <a:gd name="connsiteX0" fmla="*/ 0 w 3657600"/>
                <a:gd name="connsiteY0" fmla="*/ 2234120 h 2234120"/>
                <a:gd name="connsiteX1" fmla="*/ 341644 w 3657600"/>
                <a:gd name="connsiteY1" fmla="*/ 3386 h 2234120"/>
                <a:gd name="connsiteX2" fmla="*/ 703385 w 3657600"/>
                <a:gd name="connsiteY2" fmla="*/ 1701558 h 2234120"/>
                <a:gd name="connsiteX3" fmla="*/ 924449 w 3657600"/>
                <a:gd name="connsiteY3" fmla="*/ 616336 h 2234120"/>
                <a:gd name="connsiteX4" fmla="*/ 1256045 w 3657600"/>
                <a:gd name="connsiteY4" fmla="*/ 1430251 h 2234120"/>
                <a:gd name="connsiteX5" fmla="*/ 1517302 w 3657600"/>
                <a:gd name="connsiteY5" fmla="*/ 847447 h 2234120"/>
                <a:gd name="connsiteX6" fmla="*/ 1858946 w 3657600"/>
                <a:gd name="connsiteY6" fmla="*/ 1289575 h 2234120"/>
                <a:gd name="connsiteX7" fmla="*/ 2170444 w 3657600"/>
                <a:gd name="connsiteY7" fmla="*/ 907737 h 2234120"/>
                <a:gd name="connsiteX8" fmla="*/ 2461847 w 3657600"/>
                <a:gd name="connsiteY8" fmla="*/ 1249382 h 2234120"/>
                <a:gd name="connsiteX9" fmla="*/ 2682910 w 3657600"/>
                <a:gd name="connsiteY9" fmla="*/ 636431 h 2234120"/>
                <a:gd name="connsiteX10" fmla="*/ 3024554 w 3657600"/>
                <a:gd name="connsiteY10" fmla="*/ 1390059 h 2234120"/>
                <a:gd name="connsiteX11" fmla="*/ 3195376 w 3657600"/>
                <a:gd name="connsiteY11" fmla="*/ 767061 h 2234120"/>
                <a:gd name="connsiteX12" fmla="*/ 3396343 w 3657600"/>
                <a:gd name="connsiteY12" fmla="*/ 1309672 h 2234120"/>
                <a:gd name="connsiteX13" fmla="*/ 3506875 w 3657600"/>
                <a:gd name="connsiteY13" fmla="*/ 867544 h 2234120"/>
                <a:gd name="connsiteX14" fmla="*/ 3657600 w 3657600"/>
                <a:gd name="connsiteY14" fmla="*/ 1199140 h 2234120"/>
                <a:gd name="connsiteX15" fmla="*/ 3647552 w 3657600"/>
                <a:gd name="connsiteY15" fmla="*/ 1219236 h 2234120"/>
                <a:gd name="connsiteX0" fmla="*/ 0 w 3657600"/>
                <a:gd name="connsiteY0" fmla="*/ 2234120 h 2234120"/>
                <a:gd name="connsiteX1" fmla="*/ 341644 w 3657600"/>
                <a:gd name="connsiteY1" fmla="*/ 3386 h 2234120"/>
                <a:gd name="connsiteX2" fmla="*/ 703385 w 3657600"/>
                <a:gd name="connsiteY2" fmla="*/ 1701558 h 2234120"/>
                <a:gd name="connsiteX3" fmla="*/ 924449 w 3657600"/>
                <a:gd name="connsiteY3" fmla="*/ 616336 h 2234120"/>
                <a:gd name="connsiteX4" fmla="*/ 1256045 w 3657600"/>
                <a:gd name="connsiteY4" fmla="*/ 1430251 h 2234120"/>
                <a:gd name="connsiteX5" fmla="*/ 1517302 w 3657600"/>
                <a:gd name="connsiteY5" fmla="*/ 847447 h 2234120"/>
                <a:gd name="connsiteX6" fmla="*/ 1858946 w 3657600"/>
                <a:gd name="connsiteY6" fmla="*/ 1289575 h 2234120"/>
                <a:gd name="connsiteX7" fmla="*/ 2170444 w 3657600"/>
                <a:gd name="connsiteY7" fmla="*/ 907737 h 2234120"/>
                <a:gd name="connsiteX8" fmla="*/ 2461847 w 3657600"/>
                <a:gd name="connsiteY8" fmla="*/ 1249382 h 2234120"/>
                <a:gd name="connsiteX9" fmla="*/ 2692959 w 3657600"/>
                <a:gd name="connsiteY9" fmla="*/ 988123 h 2234120"/>
                <a:gd name="connsiteX10" fmla="*/ 3024554 w 3657600"/>
                <a:gd name="connsiteY10" fmla="*/ 1390059 h 2234120"/>
                <a:gd name="connsiteX11" fmla="*/ 3195376 w 3657600"/>
                <a:gd name="connsiteY11" fmla="*/ 767061 h 2234120"/>
                <a:gd name="connsiteX12" fmla="*/ 3396343 w 3657600"/>
                <a:gd name="connsiteY12" fmla="*/ 1309672 h 2234120"/>
                <a:gd name="connsiteX13" fmla="*/ 3506875 w 3657600"/>
                <a:gd name="connsiteY13" fmla="*/ 867544 h 2234120"/>
                <a:gd name="connsiteX14" fmla="*/ 3657600 w 3657600"/>
                <a:gd name="connsiteY14" fmla="*/ 1199140 h 2234120"/>
                <a:gd name="connsiteX15" fmla="*/ 3647552 w 3657600"/>
                <a:gd name="connsiteY15" fmla="*/ 1219236 h 2234120"/>
                <a:gd name="connsiteX0" fmla="*/ 0 w 3657600"/>
                <a:gd name="connsiteY0" fmla="*/ 2234120 h 2234120"/>
                <a:gd name="connsiteX1" fmla="*/ 341644 w 3657600"/>
                <a:gd name="connsiteY1" fmla="*/ 3386 h 2234120"/>
                <a:gd name="connsiteX2" fmla="*/ 703385 w 3657600"/>
                <a:gd name="connsiteY2" fmla="*/ 1701558 h 2234120"/>
                <a:gd name="connsiteX3" fmla="*/ 924449 w 3657600"/>
                <a:gd name="connsiteY3" fmla="*/ 616336 h 2234120"/>
                <a:gd name="connsiteX4" fmla="*/ 1256045 w 3657600"/>
                <a:gd name="connsiteY4" fmla="*/ 1430251 h 2234120"/>
                <a:gd name="connsiteX5" fmla="*/ 1517302 w 3657600"/>
                <a:gd name="connsiteY5" fmla="*/ 847447 h 2234120"/>
                <a:gd name="connsiteX6" fmla="*/ 1858946 w 3657600"/>
                <a:gd name="connsiteY6" fmla="*/ 1289575 h 2234120"/>
                <a:gd name="connsiteX7" fmla="*/ 2170444 w 3657600"/>
                <a:gd name="connsiteY7" fmla="*/ 907737 h 2234120"/>
                <a:gd name="connsiteX8" fmla="*/ 2461847 w 3657600"/>
                <a:gd name="connsiteY8" fmla="*/ 1249382 h 2234120"/>
                <a:gd name="connsiteX9" fmla="*/ 2692959 w 3657600"/>
                <a:gd name="connsiteY9" fmla="*/ 988123 h 2234120"/>
                <a:gd name="connsiteX10" fmla="*/ 3004457 w 3657600"/>
                <a:gd name="connsiteY10" fmla="*/ 1199140 h 2234120"/>
                <a:gd name="connsiteX11" fmla="*/ 3195376 w 3657600"/>
                <a:gd name="connsiteY11" fmla="*/ 767061 h 2234120"/>
                <a:gd name="connsiteX12" fmla="*/ 3396343 w 3657600"/>
                <a:gd name="connsiteY12" fmla="*/ 1309672 h 2234120"/>
                <a:gd name="connsiteX13" fmla="*/ 3506875 w 3657600"/>
                <a:gd name="connsiteY13" fmla="*/ 867544 h 2234120"/>
                <a:gd name="connsiteX14" fmla="*/ 3657600 w 3657600"/>
                <a:gd name="connsiteY14" fmla="*/ 1199140 h 2234120"/>
                <a:gd name="connsiteX15" fmla="*/ 3647552 w 3657600"/>
                <a:gd name="connsiteY15" fmla="*/ 1219236 h 2234120"/>
                <a:gd name="connsiteX0" fmla="*/ 0 w 3657600"/>
                <a:gd name="connsiteY0" fmla="*/ 2234120 h 2234120"/>
                <a:gd name="connsiteX1" fmla="*/ 341644 w 3657600"/>
                <a:gd name="connsiteY1" fmla="*/ 3386 h 2234120"/>
                <a:gd name="connsiteX2" fmla="*/ 703385 w 3657600"/>
                <a:gd name="connsiteY2" fmla="*/ 1701558 h 2234120"/>
                <a:gd name="connsiteX3" fmla="*/ 924449 w 3657600"/>
                <a:gd name="connsiteY3" fmla="*/ 616336 h 2234120"/>
                <a:gd name="connsiteX4" fmla="*/ 1256045 w 3657600"/>
                <a:gd name="connsiteY4" fmla="*/ 1430251 h 2234120"/>
                <a:gd name="connsiteX5" fmla="*/ 1517302 w 3657600"/>
                <a:gd name="connsiteY5" fmla="*/ 847447 h 2234120"/>
                <a:gd name="connsiteX6" fmla="*/ 1858946 w 3657600"/>
                <a:gd name="connsiteY6" fmla="*/ 1289575 h 2234120"/>
                <a:gd name="connsiteX7" fmla="*/ 2170444 w 3657600"/>
                <a:gd name="connsiteY7" fmla="*/ 907737 h 2234120"/>
                <a:gd name="connsiteX8" fmla="*/ 2461847 w 3657600"/>
                <a:gd name="connsiteY8" fmla="*/ 1249382 h 2234120"/>
                <a:gd name="connsiteX9" fmla="*/ 2692959 w 3657600"/>
                <a:gd name="connsiteY9" fmla="*/ 988123 h 2234120"/>
                <a:gd name="connsiteX10" fmla="*/ 3004457 w 3657600"/>
                <a:gd name="connsiteY10" fmla="*/ 1199140 h 2234120"/>
                <a:gd name="connsiteX11" fmla="*/ 3195376 w 3657600"/>
                <a:gd name="connsiteY11" fmla="*/ 998173 h 2234120"/>
                <a:gd name="connsiteX12" fmla="*/ 3396343 w 3657600"/>
                <a:gd name="connsiteY12" fmla="*/ 1309672 h 2234120"/>
                <a:gd name="connsiteX13" fmla="*/ 3506875 w 3657600"/>
                <a:gd name="connsiteY13" fmla="*/ 867544 h 2234120"/>
                <a:gd name="connsiteX14" fmla="*/ 3657600 w 3657600"/>
                <a:gd name="connsiteY14" fmla="*/ 1199140 h 2234120"/>
                <a:gd name="connsiteX15" fmla="*/ 3647552 w 3657600"/>
                <a:gd name="connsiteY15" fmla="*/ 1219236 h 2234120"/>
                <a:gd name="connsiteX0" fmla="*/ 0 w 3657600"/>
                <a:gd name="connsiteY0" fmla="*/ 2234120 h 2234120"/>
                <a:gd name="connsiteX1" fmla="*/ 341644 w 3657600"/>
                <a:gd name="connsiteY1" fmla="*/ 3386 h 2234120"/>
                <a:gd name="connsiteX2" fmla="*/ 703385 w 3657600"/>
                <a:gd name="connsiteY2" fmla="*/ 1701558 h 2234120"/>
                <a:gd name="connsiteX3" fmla="*/ 924449 w 3657600"/>
                <a:gd name="connsiteY3" fmla="*/ 616336 h 2234120"/>
                <a:gd name="connsiteX4" fmla="*/ 1256045 w 3657600"/>
                <a:gd name="connsiteY4" fmla="*/ 1430251 h 2234120"/>
                <a:gd name="connsiteX5" fmla="*/ 1517302 w 3657600"/>
                <a:gd name="connsiteY5" fmla="*/ 847447 h 2234120"/>
                <a:gd name="connsiteX6" fmla="*/ 1858946 w 3657600"/>
                <a:gd name="connsiteY6" fmla="*/ 1289575 h 2234120"/>
                <a:gd name="connsiteX7" fmla="*/ 2170444 w 3657600"/>
                <a:gd name="connsiteY7" fmla="*/ 907737 h 2234120"/>
                <a:gd name="connsiteX8" fmla="*/ 2461847 w 3657600"/>
                <a:gd name="connsiteY8" fmla="*/ 1249382 h 2234120"/>
                <a:gd name="connsiteX9" fmla="*/ 2692959 w 3657600"/>
                <a:gd name="connsiteY9" fmla="*/ 988123 h 2234120"/>
                <a:gd name="connsiteX10" fmla="*/ 3004457 w 3657600"/>
                <a:gd name="connsiteY10" fmla="*/ 1199140 h 2234120"/>
                <a:gd name="connsiteX11" fmla="*/ 3195376 w 3657600"/>
                <a:gd name="connsiteY11" fmla="*/ 998173 h 2234120"/>
                <a:gd name="connsiteX12" fmla="*/ 3396343 w 3657600"/>
                <a:gd name="connsiteY12" fmla="*/ 1179043 h 2234120"/>
                <a:gd name="connsiteX13" fmla="*/ 3506875 w 3657600"/>
                <a:gd name="connsiteY13" fmla="*/ 867544 h 2234120"/>
                <a:gd name="connsiteX14" fmla="*/ 3657600 w 3657600"/>
                <a:gd name="connsiteY14" fmla="*/ 1199140 h 2234120"/>
                <a:gd name="connsiteX15" fmla="*/ 3647552 w 3657600"/>
                <a:gd name="connsiteY15" fmla="*/ 1219236 h 2234120"/>
                <a:gd name="connsiteX0" fmla="*/ 0 w 3657600"/>
                <a:gd name="connsiteY0" fmla="*/ 2234120 h 2234120"/>
                <a:gd name="connsiteX1" fmla="*/ 341644 w 3657600"/>
                <a:gd name="connsiteY1" fmla="*/ 3386 h 2234120"/>
                <a:gd name="connsiteX2" fmla="*/ 703385 w 3657600"/>
                <a:gd name="connsiteY2" fmla="*/ 1701558 h 2234120"/>
                <a:gd name="connsiteX3" fmla="*/ 924449 w 3657600"/>
                <a:gd name="connsiteY3" fmla="*/ 616336 h 2234120"/>
                <a:gd name="connsiteX4" fmla="*/ 1256045 w 3657600"/>
                <a:gd name="connsiteY4" fmla="*/ 1430251 h 2234120"/>
                <a:gd name="connsiteX5" fmla="*/ 1517302 w 3657600"/>
                <a:gd name="connsiteY5" fmla="*/ 847447 h 2234120"/>
                <a:gd name="connsiteX6" fmla="*/ 1858946 w 3657600"/>
                <a:gd name="connsiteY6" fmla="*/ 1289575 h 2234120"/>
                <a:gd name="connsiteX7" fmla="*/ 2170444 w 3657600"/>
                <a:gd name="connsiteY7" fmla="*/ 907737 h 2234120"/>
                <a:gd name="connsiteX8" fmla="*/ 2461847 w 3657600"/>
                <a:gd name="connsiteY8" fmla="*/ 1249382 h 2234120"/>
                <a:gd name="connsiteX9" fmla="*/ 2692959 w 3657600"/>
                <a:gd name="connsiteY9" fmla="*/ 988123 h 2234120"/>
                <a:gd name="connsiteX10" fmla="*/ 3004457 w 3657600"/>
                <a:gd name="connsiteY10" fmla="*/ 1199140 h 2234120"/>
                <a:gd name="connsiteX11" fmla="*/ 3195376 w 3657600"/>
                <a:gd name="connsiteY11" fmla="*/ 998173 h 2234120"/>
                <a:gd name="connsiteX12" fmla="*/ 3396343 w 3657600"/>
                <a:gd name="connsiteY12" fmla="*/ 1179043 h 2234120"/>
                <a:gd name="connsiteX13" fmla="*/ 3506875 w 3657600"/>
                <a:gd name="connsiteY13" fmla="*/ 957979 h 2234120"/>
                <a:gd name="connsiteX14" fmla="*/ 3657600 w 3657600"/>
                <a:gd name="connsiteY14" fmla="*/ 1199140 h 2234120"/>
                <a:gd name="connsiteX15" fmla="*/ 3647552 w 3657600"/>
                <a:gd name="connsiteY15" fmla="*/ 1219236 h 223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2234120">
                  <a:moveTo>
                    <a:pt x="0" y="2234120"/>
                  </a:moveTo>
                  <a:cubicBezTo>
                    <a:pt x="155749" y="1133825"/>
                    <a:pt x="224413" y="92146"/>
                    <a:pt x="341644" y="3386"/>
                  </a:cubicBezTo>
                  <a:cubicBezTo>
                    <a:pt x="458875" y="-85374"/>
                    <a:pt x="606251" y="1599400"/>
                    <a:pt x="703385" y="1701558"/>
                  </a:cubicBezTo>
                  <a:cubicBezTo>
                    <a:pt x="800519" y="1803716"/>
                    <a:pt x="832339" y="661554"/>
                    <a:pt x="924449" y="616336"/>
                  </a:cubicBezTo>
                  <a:cubicBezTo>
                    <a:pt x="1016559" y="571118"/>
                    <a:pt x="1157236" y="1391732"/>
                    <a:pt x="1256045" y="1430251"/>
                  </a:cubicBezTo>
                  <a:cubicBezTo>
                    <a:pt x="1354854" y="1468770"/>
                    <a:pt x="1416819" y="870893"/>
                    <a:pt x="1517302" y="847447"/>
                  </a:cubicBezTo>
                  <a:cubicBezTo>
                    <a:pt x="1617785" y="824001"/>
                    <a:pt x="1750089" y="1279527"/>
                    <a:pt x="1858946" y="1289575"/>
                  </a:cubicBezTo>
                  <a:cubicBezTo>
                    <a:pt x="1967803" y="1299623"/>
                    <a:pt x="2069960" y="914436"/>
                    <a:pt x="2170444" y="907737"/>
                  </a:cubicBezTo>
                  <a:cubicBezTo>
                    <a:pt x="2270928" y="901038"/>
                    <a:pt x="2374761" y="1235984"/>
                    <a:pt x="2461847" y="1249382"/>
                  </a:cubicBezTo>
                  <a:cubicBezTo>
                    <a:pt x="2548933" y="1262780"/>
                    <a:pt x="2602524" y="996497"/>
                    <a:pt x="2692959" y="988123"/>
                  </a:cubicBezTo>
                  <a:cubicBezTo>
                    <a:pt x="2783394" y="979749"/>
                    <a:pt x="2920721" y="1197465"/>
                    <a:pt x="3004457" y="1199140"/>
                  </a:cubicBezTo>
                  <a:cubicBezTo>
                    <a:pt x="3088193" y="1200815"/>
                    <a:pt x="3130062" y="1001522"/>
                    <a:pt x="3195376" y="998173"/>
                  </a:cubicBezTo>
                  <a:cubicBezTo>
                    <a:pt x="3260690" y="994824"/>
                    <a:pt x="3344427" y="1185742"/>
                    <a:pt x="3396343" y="1179043"/>
                  </a:cubicBezTo>
                  <a:cubicBezTo>
                    <a:pt x="3448260" y="1172344"/>
                    <a:pt x="3463332" y="954630"/>
                    <a:pt x="3506875" y="957979"/>
                  </a:cubicBezTo>
                  <a:cubicBezTo>
                    <a:pt x="3550418" y="961328"/>
                    <a:pt x="3657600" y="1199140"/>
                    <a:pt x="3657600" y="1199140"/>
                  </a:cubicBezTo>
                  <a:lnTo>
                    <a:pt x="3647552" y="1219236"/>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 name="Freeform: Shape 32">
              <a:extLst>
                <a:ext uri="{FF2B5EF4-FFF2-40B4-BE49-F238E27FC236}">
                  <a16:creationId xmlns:a16="http://schemas.microsoft.com/office/drawing/2014/main" id="{2B120321-CE4A-4B94-9861-8BA567ACE597}"/>
                </a:ext>
              </a:extLst>
            </p:cNvPr>
            <p:cNvSpPr/>
            <p:nvPr/>
          </p:nvSpPr>
          <p:spPr>
            <a:xfrm>
              <a:off x="7074040" y="2994409"/>
              <a:ext cx="3366197" cy="1035147"/>
            </a:xfrm>
            <a:custGeom>
              <a:avLst/>
              <a:gdLst>
                <a:gd name="connsiteX0" fmla="*/ 0 w 3366197"/>
                <a:gd name="connsiteY0" fmla="*/ 0 h 1035147"/>
                <a:gd name="connsiteX1" fmla="*/ 1075173 w 3366197"/>
                <a:gd name="connsiteY1" fmla="*/ 874206 h 1035147"/>
                <a:gd name="connsiteX2" fmla="*/ 3366197 w 3366197"/>
                <a:gd name="connsiteY2" fmla="*/ 1034980 h 1035147"/>
                <a:gd name="connsiteX3" fmla="*/ 3366197 w 3366197"/>
                <a:gd name="connsiteY3" fmla="*/ 1034980 h 1035147"/>
              </a:gdLst>
              <a:ahLst/>
              <a:cxnLst>
                <a:cxn ang="0">
                  <a:pos x="connsiteX0" y="connsiteY0"/>
                </a:cxn>
                <a:cxn ang="0">
                  <a:pos x="connsiteX1" y="connsiteY1"/>
                </a:cxn>
                <a:cxn ang="0">
                  <a:pos x="connsiteX2" y="connsiteY2"/>
                </a:cxn>
                <a:cxn ang="0">
                  <a:pos x="connsiteX3" y="connsiteY3"/>
                </a:cxn>
              </a:cxnLst>
              <a:rect l="l" t="t" r="r" b="b"/>
              <a:pathLst>
                <a:path w="3366197" h="1035147">
                  <a:moveTo>
                    <a:pt x="0" y="0"/>
                  </a:moveTo>
                  <a:cubicBezTo>
                    <a:pt x="257070" y="350854"/>
                    <a:pt x="514140" y="701709"/>
                    <a:pt x="1075173" y="874206"/>
                  </a:cubicBezTo>
                  <a:cubicBezTo>
                    <a:pt x="1636206" y="1046703"/>
                    <a:pt x="3366197" y="1034980"/>
                    <a:pt x="3366197" y="1034980"/>
                  </a:cubicBezTo>
                  <a:lnTo>
                    <a:pt x="3366197" y="103498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2" name="Freeform: Shape 111">
              <a:extLst>
                <a:ext uri="{FF2B5EF4-FFF2-40B4-BE49-F238E27FC236}">
                  <a16:creationId xmlns:a16="http://schemas.microsoft.com/office/drawing/2014/main" id="{8DA01ADB-8523-4556-BF3F-561602B989B6}"/>
                </a:ext>
              </a:extLst>
            </p:cNvPr>
            <p:cNvSpPr/>
            <p:nvPr/>
          </p:nvSpPr>
          <p:spPr>
            <a:xfrm flipV="1">
              <a:off x="7074040" y="4198772"/>
              <a:ext cx="3366197" cy="1035147"/>
            </a:xfrm>
            <a:custGeom>
              <a:avLst/>
              <a:gdLst>
                <a:gd name="connsiteX0" fmla="*/ 0 w 3366197"/>
                <a:gd name="connsiteY0" fmla="*/ 0 h 1035147"/>
                <a:gd name="connsiteX1" fmla="*/ 1075173 w 3366197"/>
                <a:gd name="connsiteY1" fmla="*/ 874206 h 1035147"/>
                <a:gd name="connsiteX2" fmla="*/ 3366197 w 3366197"/>
                <a:gd name="connsiteY2" fmla="*/ 1034980 h 1035147"/>
                <a:gd name="connsiteX3" fmla="*/ 3366197 w 3366197"/>
                <a:gd name="connsiteY3" fmla="*/ 1034980 h 1035147"/>
              </a:gdLst>
              <a:ahLst/>
              <a:cxnLst>
                <a:cxn ang="0">
                  <a:pos x="connsiteX0" y="connsiteY0"/>
                </a:cxn>
                <a:cxn ang="0">
                  <a:pos x="connsiteX1" y="connsiteY1"/>
                </a:cxn>
                <a:cxn ang="0">
                  <a:pos x="connsiteX2" y="connsiteY2"/>
                </a:cxn>
                <a:cxn ang="0">
                  <a:pos x="connsiteX3" y="connsiteY3"/>
                </a:cxn>
              </a:cxnLst>
              <a:rect l="l" t="t" r="r" b="b"/>
              <a:pathLst>
                <a:path w="3366197" h="1035147">
                  <a:moveTo>
                    <a:pt x="0" y="0"/>
                  </a:moveTo>
                  <a:cubicBezTo>
                    <a:pt x="257070" y="350854"/>
                    <a:pt x="514140" y="701709"/>
                    <a:pt x="1075173" y="874206"/>
                  </a:cubicBezTo>
                  <a:cubicBezTo>
                    <a:pt x="1636206" y="1046703"/>
                    <a:pt x="3366197" y="1034980"/>
                    <a:pt x="3366197" y="1034980"/>
                  </a:cubicBezTo>
                  <a:lnTo>
                    <a:pt x="3366197" y="103498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grpSp>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75E92E64-8F7C-40F5-A8E4-E38D32CEF10E}"/>
                  </a:ext>
                </a:extLst>
              </p:cNvPr>
              <p:cNvSpPr txBox="1"/>
              <p:nvPr/>
            </p:nvSpPr>
            <p:spPr>
              <a:xfrm>
                <a:off x="6997002" y="1777935"/>
                <a:ext cx="9076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&gt;</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𝜆</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oMath>
                  </m:oMathPara>
                </a14:m>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mc:Choice>
        <mc:Fallback xmlns="">
          <p:sp>
            <p:nvSpPr>
              <p:cNvPr id="113" name="TextBox 112">
                <a:extLst>
                  <a:ext uri="{FF2B5EF4-FFF2-40B4-BE49-F238E27FC236}">
                    <a16:creationId xmlns:a16="http://schemas.microsoft.com/office/drawing/2014/main" id="{75E92E64-8F7C-40F5-A8E4-E38D32CEF10E}"/>
                  </a:ext>
                </a:extLst>
              </p:cNvPr>
              <p:cNvSpPr txBox="1">
                <a:spLocks noRot="1" noChangeAspect="1" noMove="1" noResize="1" noEditPoints="1" noAdjustHandles="1" noChangeArrowheads="1" noChangeShapeType="1" noTextEdit="1"/>
              </p:cNvSpPr>
              <p:nvPr/>
            </p:nvSpPr>
            <p:spPr>
              <a:xfrm>
                <a:off x="6997002" y="1777935"/>
                <a:ext cx="907632" cy="369332"/>
              </a:xfrm>
              <a:prstGeom prst="rect">
                <a:avLst/>
              </a:prstGeom>
              <a:blipFill>
                <a:blip r:embed="rId4"/>
                <a:stretch>
                  <a:fillRect b="-16667"/>
                </a:stretch>
              </a:blipFill>
            </p:spPr>
            <p:txBody>
              <a:bodyPr/>
              <a:lstStyle/>
              <a:p>
                <a:r>
                  <a:rPr lang="en-US">
                    <a:noFill/>
                  </a:rPr>
                  <a:t> </a:t>
                </a:r>
              </a:p>
            </p:txBody>
          </p:sp>
        </mc:Fallback>
      </mc:AlternateContent>
      <p:cxnSp>
        <p:nvCxnSpPr>
          <p:cNvPr id="44" name="Straight Connector 43">
            <a:extLst>
              <a:ext uri="{FF2B5EF4-FFF2-40B4-BE49-F238E27FC236}">
                <a16:creationId xmlns:a16="http://schemas.microsoft.com/office/drawing/2014/main" id="{745DE7C7-D5C2-4307-87F4-516D54954DFF}"/>
              </a:ext>
            </a:extLst>
          </p:cNvPr>
          <p:cNvCxnSpPr>
            <a:cxnSpLocks/>
            <a:stCxn id="131" idx="0"/>
            <a:endCxn id="78" idx="0"/>
          </p:cNvCxnSpPr>
          <p:nvPr/>
        </p:nvCxnSpPr>
        <p:spPr>
          <a:xfrm>
            <a:off x="959548" y="3264188"/>
            <a:ext cx="5566944" cy="2383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A9F6B40C-61A5-4DC8-892C-D1F7108981EA}"/>
              </a:ext>
            </a:extLst>
          </p:cNvPr>
          <p:cNvCxnSpPr>
            <a:cxnSpLocks/>
          </p:cNvCxnSpPr>
          <p:nvPr/>
        </p:nvCxnSpPr>
        <p:spPr>
          <a:xfrm rot="5400000">
            <a:off x="6768402" y="1952459"/>
            <a:ext cx="457200" cy="0"/>
          </a:xfrm>
          <a:prstGeom prst="straightConnector1">
            <a:avLst/>
          </a:prstGeom>
          <a:ln w="19050">
            <a:headEnd type="arrow"/>
            <a:tailEnd type="arrow"/>
          </a:ln>
        </p:spPr>
        <p:style>
          <a:lnRef idx="2">
            <a:schemeClr val="dk1"/>
          </a:lnRef>
          <a:fillRef idx="0">
            <a:schemeClr val="dk1"/>
          </a:fillRef>
          <a:effectRef idx="1">
            <a:schemeClr val="dk1"/>
          </a:effectRef>
          <a:fontRef idx="minor">
            <a:schemeClr val="tx1"/>
          </a:fontRef>
        </p:style>
      </p:cxnSp>
      <p:sp>
        <p:nvSpPr>
          <p:cNvPr id="128" name="Rectangle 127">
            <a:extLst>
              <a:ext uri="{FF2B5EF4-FFF2-40B4-BE49-F238E27FC236}">
                <a16:creationId xmlns:a16="http://schemas.microsoft.com/office/drawing/2014/main" id="{B8B614C7-A57B-492C-8125-65AF84A9BB87}"/>
              </a:ext>
            </a:extLst>
          </p:cNvPr>
          <p:cNvSpPr/>
          <p:nvPr/>
        </p:nvSpPr>
        <p:spPr>
          <a:xfrm>
            <a:off x="5150687" y="1708811"/>
            <a:ext cx="1676400" cy="487297"/>
          </a:xfrm>
          <a:prstGeom prst="rect">
            <a:avLst/>
          </a:prstGeom>
          <a:pattFill prst="wdDnDiag">
            <a:fgClr>
              <a:schemeClr val="accent1"/>
            </a:fgClr>
            <a:bgClr>
              <a:schemeClr val="bg1"/>
            </a:bgClr>
          </a:patt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mc:AlternateContent xmlns:mc="http://schemas.openxmlformats.org/markup-compatibility/2006" xmlns:a14="http://schemas.microsoft.com/office/drawing/2010/main">
        <mc:Choice Requires="a14">
          <p:sp>
            <p:nvSpPr>
              <p:cNvPr id="129" name="TextBox 128">
                <a:extLst>
                  <a:ext uri="{FF2B5EF4-FFF2-40B4-BE49-F238E27FC236}">
                    <a16:creationId xmlns:a16="http://schemas.microsoft.com/office/drawing/2014/main" id="{0C4D6E36-55E6-4240-933D-97F9F528AA89}"/>
                  </a:ext>
                </a:extLst>
              </p:cNvPr>
              <p:cNvSpPr txBox="1"/>
              <p:nvPr/>
            </p:nvSpPr>
            <p:spPr>
              <a:xfrm>
                <a:off x="4324140" y="4814382"/>
                <a:ext cx="9076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&gt;</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𝜆</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oMath>
                  </m:oMathPara>
                </a14:m>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mc:Choice>
        <mc:Fallback xmlns="">
          <p:sp>
            <p:nvSpPr>
              <p:cNvPr id="129" name="TextBox 128">
                <a:extLst>
                  <a:ext uri="{FF2B5EF4-FFF2-40B4-BE49-F238E27FC236}">
                    <a16:creationId xmlns:a16="http://schemas.microsoft.com/office/drawing/2014/main" id="{0C4D6E36-55E6-4240-933D-97F9F528AA89}"/>
                  </a:ext>
                </a:extLst>
              </p:cNvPr>
              <p:cNvSpPr txBox="1">
                <a:spLocks noRot="1" noChangeAspect="1" noMove="1" noResize="1" noEditPoints="1" noAdjustHandles="1" noChangeArrowheads="1" noChangeShapeType="1" noTextEdit="1"/>
              </p:cNvSpPr>
              <p:nvPr/>
            </p:nvSpPr>
            <p:spPr>
              <a:xfrm>
                <a:off x="4324140" y="4814382"/>
                <a:ext cx="907632" cy="369332"/>
              </a:xfrm>
              <a:prstGeom prst="rect">
                <a:avLst/>
              </a:prstGeom>
              <a:blipFill>
                <a:blip r:embed="rId5"/>
                <a:stretch>
                  <a:fillRect b="-16667"/>
                </a:stretch>
              </a:blipFill>
            </p:spPr>
            <p:txBody>
              <a:bodyPr/>
              <a:lstStyle/>
              <a:p>
                <a:r>
                  <a:rPr lang="en-US">
                    <a:noFill/>
                  </a:rPr>
                  <a:t> </a:t>
                </a:r>
              </a:p>
            </p:txBody>
          </p:sp>
        </mc:Fallback>
      </mc:AlternateContent>
      <p:cxnSp>
        <p:nvCxnSpPr>
          <p:cNvPr id="130" name="Straight Connector 129">
            <a:extLst>
              <a:ext uri="{FF2B5EF4-FFF2-40B4-BE49-F238E27FC236}">
                <a16:creationId xmlns:a16="http://schemas.microsoft.com/office/drawing/2014/main" id="{1B9F43D1-2B9F-42CF-9DBA-91A1021E0167}"/>
              </a:ext>
            </a:extLst>
          </p:cNvPr>
          <p:cNvCxnSpPr>
            <a:cxnSpLocks/>
            <a:stCxn id="78" idx="3"/>
          </p:cNvCxnSpPr>
          <p:nvPr/>
        </p:nvCxnSpPr>
        <p:spPr>
          <a:xfrm flipH="1" flipV="1">
            <a:off x="5334000" y="2231830"/>
            <a:ext cx="1268692" cy="11945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0" name="TextBox 139">
                <a:extLst>
                  <a:ext uri="{FF2B5EF4-FFF2-40B4-BE49-F238E27FC236}">
                    <a16:creationId xmlns:a16="http://schemas.microsoft.com/office/drawing/2014/main" id="{1B0BC9FC-F5D9-4927-A781-D0687AD1CB5E}"/>
                  </a:ext>
                </a:extLst>
              </p:cNvPr>
              <p:cNvSpPr txBox="1"/>
              <p:nvPr/>
            </p:nvSpPr>
            <p:spPr>
              <a:xfrm>
                <a:off x="5679150" y="2470910"/>
                <a:ext cx="9076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𝑟</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ub>
                      </m:sSub>
                    </m:oMath>
                  </m:oMathPara>
                </a14:m>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mc:Choice>
        <mc:Fallback xmlns="">
          <p:sp>
            <p:nvSpPr>
              <p:cNvPr id="140" name="TextBox 139">
                <a:extLst>
                  <a:ext uri="{FF2B5EF4-FFF2-40B4-BE49-F238E27FC236}">
                    <a16:creationId xmlns:a16="http://schemas.microsoft.com/office/drawing/2014/main" id="{1B0BC9FC-F5D9-4927-A781-D0687AD1CB5E}"/>
                  </a:ext>
                </a:extLst>
              </p:cNvPr>
              <p:cNvSpPr txBox="1">
                <a:spLocks noRot="1" noChangeAspect="1" noMove="1" noResize="1" noEditPoints="1" noAdjustHandles="1" noChangeArrowheads="1" noChangeShapeType="1" noTextEdit="1"/>
              </p:cNvSpPr>
              <p:nvPr/>
            </p:nvSpPr>
            <p:spPr>
              <a:xfrm>
                <a:off x="5679150" y="2470910"/>
                <a:ext cx="907632" cy="369332"/>
              </a:xfrm>
              <a:prstGeom prst="rect">
                <a:avLst/>
              </a:prstGeom>
              <a:blipFill>
                <a:blip r:embed="rId7"/>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C6B65E7D-E2F1-4832-BBEF-9B680655994F}"/>
                  </a:ext>
                </a:extLst>
              </p:cNvPr>
              <p:cNvSpPr txBox="1"/>
              <p:nvPr/>
            </p:nvSpPr>
            <p:spPr>
              <a:xfrm>
                <a:off x="5438330" y="3499034"/>
                <a:ext cx="9076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𝑟</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b>
                      </m:sSub>
                    </m:oMath>
                  </m:oMathPara>
                </a14:m>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mc:Choice>
        <mc:Fallback xmlns="">
          <p:sp>
            <p:nvSpPr>
              <p:cNvPr id="141" name="TextBox 140">
                <a:extLst>
                  <a:ext uri="{FF2B5EF4-FFF2-40B4-BE49-F238E27FC236}">
                    <a16:creationId xmlns:a16="http://schemas.microsoft.com/office/drawing/2014/main" id="{C6B65E7D-E2F1-4832-BBEF-9B680655994F}"/>
                  </a:ext>
                </a:extLst>
              </p:cNvPr>
              <p:cNvSpPr txBox="1">
                <a:spLocks noRot="1" noChangeAspect="1" noMove="1" noResize="1" noEditPoints="1" noAdjustHandles="1" noChangeArrowheads="1" noChangeShapeType="1" noTextEdit="1"/>
              </p:cNvSpPr>
              <p:nvPr/>
            </p:nvSpPr>
            <p:spPr>
              <a:xfrm>
                <a:off x="5438330" y="3499034"/>
                <a:ext cx="907632" cy="369332"/>
              </a:xfrm>
              <a:prstGeom prst="rect">
                <a:avLst/>
              </a:prstGeom>
              <a:blipFill>
                <a:blip r:embed="rId8"/>
                <a:stretch>
                  <a:fillRect b="-1639"/>
                </a:stretch>
              </a:blipFill>
            </p:spPr>
            <p:txBody>
              <a:bodyPr/>
              <a:lstStyle/>
              <a:p>
                <a:r>
                  <a:rPr lang="en-US">
                    <a:noFill/>
                  </a:rPr>
                  <a:t> </a:t>
                </a:r>
              </a:p>
            </p:txBody>
          </p:sp>
        </mc:Fallback>
      </mc:AlternateContent>
      <p:sp>
        <p:nvSpPr>
          <p:cNvPr id="142" name="Arc 141">
            <a:extLst>
              <a:ext uri="{FF2B5EF4-FFF2-40B4-BE49-F238E27FC236}">
                <a16:creationId xmlns:a16="http://schemas.microsoft.com/office/drawing/2014/main" id="{554BDC28-0A6D-4F21-9D0B-4F037476D5EF}"/>
              </a:ext>
            </a:extLst>
          </p:cNvPr>
          <p:cNvSpPr/>
          <p:nvPr/>
        </p:nvSpPr>
        <p:spPr>
          <a:xfrm rot="15894735">
            <a:off x="6029046" y="3165756"/>
            <a:ext cx="1115471" cy="964660"/>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mc:AlternateContent xmlns:mc="http://schemas.openxmlformats.org/markup-compatibility/2006" xmlns:a14="http://schemas.microsoft.com/office/drawing/2010/main">
        <mc:Choice Requires="a14">
          <p:sp>
            <p:nvSpPr>
              <p:cNvPr id="143" name="TextBox 142">
                <a:extLst>
                  <a:ext uri="{FF2B5EF4-FFF2-40B4-BE49-F238E27FC236}">
                    <a16:creationId xmlns:a16="http://schemas.microsoft.com/office/drawing/2014/main" id="{56F4AEA5-ED9A-45B7-BE99-1724BF84E5DB}"/>
                  </a:ext>
                </a:extLst>
              </p:cNvPr>
              <p:cNvSpPr txBox="1"/>
              <p:nvPr/>
            </p:nvSpPr>
            <p:spPr>
              <a:xfrm>
                <a:off x="8603498" y="2625790"/>
                <a:ext cx="205497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h</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𝑟</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ub>
                      </m:s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𝑟</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b>
                      </m:s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oMath>
                  </m:oMathPara>
                </a14:m>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mc:Choice>
        <mc:Fallback xmlns="">
          <p:sp>
            <p:nvSpPr>
              <p:cNvPr id="143" name="TextBox 142">
                <a:extLst>
                  <a:ext uri="{FF2B5EF4-FFF2-40B4-BE49-F238E27FC236}">
                    <a16:creationId xmlns:a16="http://schemas.microsoft.com/office/drawing/2014/main" id="{56F4AEA5-ED9A-45B7-BE99-1724BF84E5DB}"/>
                  </a:ext>
                </a:extLst>
              </p:cNvPr>
              <p:cNvSpPr txBox="1">
                <a:spLocks noRot="1" noChangeAspect="1" noMove="1" noResize="1" noEditPoints="1" noAdjustHandles="1" noChangeArrowheads="1" noChangeShapeType="1" noTextEdit="1"/>
              </p:cNvSpPr>
              <p:nvPr/>
            </p:nvSpPr>
            <p:spPr>
              <a:xfrm>
                <a:off x="8603498" y="2625790"/>
                <a:ext cx="2054973" cy="369332"/>
              </a:xfrm>
              <a:prstGeom prst="rect">
                <a:avLst/>
              </a:prstGeom>
              <a:blipFill>
                <a:blip r:embed="rId9"/>
                <a:stretch>
                  <a:fillRect b="-3333"/>
                </a:stretch>
              </a:blipFill>
            </p:spPr>
            <p:txBody>
              <a:bodyPr/>
              <a:lstStyle/>
              <a:p>
                <a:r>
                  <a:rPr lang="en-US">
                    <a:noFill/>
                  </a:rPr>
                  <a:t> </a:t>
                </a:r>
              </a:p>
            </p:txBody>
          </p:sp>
        </mc:Fallback>
      </mc:AlternateContent>
      <p:sp>
        <p:nvSpPr>
          <p:cNvPr id="144" name="Rectangle 143">
            <a:extLst>
              <a:ext uri="{FF2B5EF4-FFF2-40B4-BE49-F238E27FC236}">
                <a16:creationId xmlns:a16="http://schemas.microsoft.com/office/drawing/2014/main" id="{A05B7C1A-65B2-48DB-837F-21A1E401A9A0}"/>
              </a:ext>
            </a:extLst>
          </p:cNvPr>
          <p:cNvSpPr/>
          <p:nvPr/>
        </p:nvSpPr>
        <p:spPr>
          <a:xfrm>
            <a:off x="7128741" y="3511907"/>
            <a:ext cx="1787718" cy="838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mc:AlternateContent xmlns:mc="http://schemas.openxmlformats.org/markup-compatibility/2006" xmlns:a14="http://schemas.microsoft.com/office/drawing/2010/main">
        <mc:Choice Requires="a14">
          <p:sp>
            <p:nvSpPr>
              <p:cNvPr id="146" name="TextBox 145">
                <a:extLst>
                  <a:ext uri="{FF2B5EF4-FFF2-40B4-BE49-F238E27FC236}">
                    <a16:creationId xmlns:a16="http://schemas.microsoft.com/office/drawing/2014/main" id="{007A6925-B8BC-420C-98EE-0D20B75C6D5A}"/>
                  </a:ext>
                </a:extLst>
              </p:cNvPr>
              <p:cNvSpPr txBox="1"/>
              <p:nvPr/>
            </p:nvSpPr>
            <p:spPr>
              <a:xfrm>
                <a:off x="6854544" y="3660341"/>
                <a:ext cx="2260556"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h</m:t>
                      </m:r>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𝑡</m:t>
                      </m:r>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unc>
                        <m:funcPr>
                          <m:ctrlPr>
                            <a:rPr kumimoji="0" lang="en-US"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uncPr>
                        <m:fName>
                          <m:r>
                            <m:rPr>
                              <m:sty m:val="p"/>
                            </m:rPr>
                            <a:rPr kumimoji="0" lang="en-US"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cos</m:t>
                          </m:r>
                        </m:fName>
                        <m:e>
                          <m:d>
                            <m:dPr>
                              <m:ctrlPr>
                                <a:rPr kumimoji="0" lang="en-US"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US"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r>
                                <a:rPr kumimoji="0" lang="en-US"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𝜋</m:t>
                              </m:r>
                              <m:sSub>
                                <m:sSubPr>
                                  <m:ctrlPr>
                                    <a:rPr kumimoji="0" lang="en-US" sz="1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𝑓</m:t>
                                  </m:r>
                                </m:e>
                                <m:sub>
                                  <m:r>
                                    <a:rPr kumimoji="0" lang="en-US" sz="1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𝑐</m:t>
                                  </m:r>
                                </m:sub>
                              </m:sSub>
                              <m:r>
                                <a:rPr kumimoji="0" lang="en-US"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d>
                        </m:e>
                      </m:func>
                    </m:oMath>
                  </m:oMathPara>
                </a14:m>
                <a:endParaRPr kumimoji="0" lang="en-US" sz="2000" b="0" i="0" u="none" strike="noStrike" kern="1200" cap="none" spc="0" normalizeH="0" baseline="0" noProof="0" dirty="0">
                  <a:ln>
                    <a:noFill/>
                  </a:ln>
                  <a:solidFill>
                    <a:srgbClr val="000000"/>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mn-cs"/>
                  </a:rPr>
                  <a:t>LPF</a:t>
                </a:r>
              </a:p>
            </p:txBody>
          </p:sp>
        </mc:Choice>
        <mc:Fallback xmlns="">
          <p:sp>
            <p:nvSpPr>
              <p:cNvPr id="146" name="TextBox 145">
                <a:extLst>
                  <a:ext uri="{FF2B5EF4-FFF2-40B4-BE49-F238E27FC236}">
                    <a16:creationId xmlns:a16="http://schemas.microsoft.com/office/drawing/2014/main" id="{007A6925-B8BC-420C-98EE-0D20B75C6D5A}"/>
                  </a:ext>
                </a:extLst>
              </p:cNvPr>
              <p:cNvSpPr txBox="1">
                <a:spLocks noRot="1" noChangeAspect="1" noMove="1" noResize="1" noEditPoints="1" noAdjustHandles="1" noChangeArrowheads="1" noChangeShapeType="1" noTextEdit="1"/>
              </p:cNvSpPr>
              <p:nvPr/>
            </p:nvSpPr>
            <p:spPr>
              <a:xfrm>
                <a:off x="6854544" y="3660341"/>
                <a:ext cx="2260556" cy="615553"/>
              </a:xfrm>
              <a:prstGeom prst="rect">
                <a:avLst/>
              </a:prstGeom>
              <a:blipFill>
                <a:blip r:embed="rId10"/>
                <a:stretch>
                  <a:fillRect b="-17822"/>
                </a:stretch>
              </a:blipFill>
            </p:spPr>
            <p:txBody>
              <a:bodyPr/>
              <a:lstStyle/>
              <a:p>
                <a:r>
                  <a:rPr lang="en-US">
                    <a:noFill/>
                  </a:rPr>
                  <a:t> </a:t>
                </a:r>
              </a:p>
            </p:txBody>
          </p:sp>
        </mc:Fallback>
      </mc:AlternateContent>
      <p:sp>
        <p:nvSpPr>
          <p:cNvPr id="149" name="Rectangle 148">
            <a:extLst>
              <a:ext uri="{FF2B5EF4-FFF2-40B4-BE49-F238E27FC236}">
                <a16:creationId xmlns:a16="http://schemas.microsoft.com/office/drawing/2014/main" id="{B0030953-784F-44FB-BB07-2D921E12D064}"/>
              </a:ext>
            </a:extLst>
          </p:cNvPr>
          <p:cNvSpPr/>
          <p:nvPr/>
        </p:nvSpPr>
        <p:spPr>
          <a:xfrm>
            <a:off x="10210800" y="3525751"/>
            <a:ext cx="1905000" cy="838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DAAE4CB9-A0C6-4E9C-A5C5-7EF996112461}"/>
                  </a:ext>
                </a:extLst>
              </p:cNvPr>
              <p:cNvSpPr txBox="1"/>
              <p:nvPr/>
            </p:nvSpPr>
            <p:spPr>
              <a:xfrm>
                <a:off x="365115" y="4173921"/>
                <a:ext cx="70189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𝑋</m:t>
                          </m:r>
                        </m:sub>
                      </m:sSub>
                    </m:oMath>
                  </m:oMathPara>
                </a14:m>
                <a:endParaRPr kumimoji="0" lang="en-US" sz="2000" b="0" i="0" u="none" strike="noStrike" kern="1200" cap="none" spc="0" normalizeH="0" baseline="0" noProof="0" dirty="0">
                  <a:ln>
                    <a:noFill/>
                  </a:ln>
                  <a:solidFill>
                    <a:srgbClr val="000000"/>
                  </a:solidFill>
                  <a:effectLst/>
                  <a:uLnTx/>
                  <a:uFillTx/>
                  <a:latin typeface="Segoe UI"/>
                  <a:ea typeface="+mn-ea"/>
                  <a:cs typeface="+mn-cs"/>
                </a:endParaRPr>
              </a:p>
            </p:txBody>
          </p:sp>
        </mc:Choice>
        <mc:Fallback xmlns="">
          <p:sp>
            <p:nvSpPr>
              <p:cNvPr id="152" name="TextBox 151">
                <a:extLst>
                  <a:ext uri="{FF2B5EF4-FFF2-40B4-BE49-F238E27FC236}">
                    <a16:creationId xmlns:a16="http://schemas.microsoft.com/office/drawing/2014/main" id="{DAAE4CB9-A0C6-4E9C-A5C5-7EF996112461}"/>
                  </a:ext>
                </a:extLst>
              </p:cNvPr>
              <p:cNvSpPr txBox="1">
                <a:spLocks noRot="1" noChangeAspect="1" noMove="1" noResize="1" noEditPoints="1" noAdjustHandles="1" noChangeArrowheads="1" noChangeShapeType="1" noTextEdit="1"/>
              </p:cNvSpPr>
              <p:nvPr/>
            </p:nvSpPr>
            <p:spPr>
              <a:xfrm>
                <a:off x="365115" y="4173921"/>
                <a:ext cx="701893" cy="400110"/>
              </a:xfrm>
              <a:prstGeom prst="rect">
                <a:avLst/>
              </a:prstGeom>
              <a:blipFill>
                <a:blip r:embed="rId11"/>
                <a:stretch>
                  <a:fillRect b="-4615"/>
                </a:stretch>
              </a:blipFill>
            </p:spPr>
            <p:txBody>
              <a:bodyPr/>
              <a:lstStyle/>
              <a:p>
                <a:r>
                  <a:rPr lang="en-US">
                    <a:noFill/>
                  </a:rPr>
                  <a:t> </a:t>
                </a:r>
              </a:p>
            </p:txBody>
          </p:sp>
        </mc:Fallback>
      </mc:AlternateContent>
      <p:cxnSp>
        <p:nvCxnSpPr>
          <p:cNvPr id="153" name="Straight Connector 152">
            <a:extLst>
              <a:ext uri="{FF2B5EF4-FFF2-40B4-BE49-F238E27FC236}">
                <a16:creationId xmlns:a16="http://schemas.microsoft.com/office/drawing/2014/main" id="{89A1FFC8-97C6-421E-BCC8-32F8586BA477}"/>
              </a:ext>
            </a:extLst>
          </p:cNvPr>
          <p:cNvCxnSpPr>
            <a:cxnSpLocks/>
          </p:cNvCxnSpPr>
          <p:nvPr/>
        </p:nvCxnSpPr>
        <p:spPr>
          <a:xfrm>
            <a:off x="8915400" y="3962400"/>
            <a:ext cx="1295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451D0A60-B2B7-4C72-A022-6B10207DC5D3}"/>
                  </a:ext>
                </a:extLst>
              </p:cNvPr>
              <p:cNvSpPr txBox="1"/>
              <p:nvPr/>
            </p:nvSpPr>
            <p:spPr>
              <a:xfrm>
                <a:off x="8412353" y="3635650"/>
                <a:ext cx="226055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h</m:t>
                      </m:r>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US"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a</m:t>
                          </m:r>
                        </m:e>
                        <m:sub>
                          <m:r>
                            <m:rPr>
                              <m:sty m:val="p"/>
                            </m:rPr>
                            <a:rPr kumimoji="0" lang="en-US" sz="14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n</m:t>
                          </m:r>
                        </m:sub>
                      </m:sSub>
                    </m:oMath>
                  </m:oMathPara>
                </a14:m>
                <a:endParaRPr kumimoji="0" lang="en-US" sz="1400" b="0" i="0" u="none" strike="noStrike" kern="1200" cap="none" spc="0" normalizeH="0" baseline="0" noProof="0" dirty="0">
                  <a:ln>
                    <a:noFill/>
                  </a:ln>
                  <a:solidFill>
                    <a:srgbClr val="000000"/>
                  </a:solidFill>
                  <a:effectLst/>
                  <a:uLnTx/>
                  <a:uFillTx/>
                  <a:latin typeface="Segoe UI"/>
                  <a:ea typeface="+mn-ea"/>
                  <a:cs typeface="+mn-cs"/>
                </a:endParaRPr>
              </a:p>
            </p:txBody>
          </p:sp>
        </mc:Choice>
        <mc:Fallback xmlns="">
          <p:sp>
            <p:nvSpPr>
              <p:cNvPr id="156" name="TextBox 155">
                <a:extLst>
                  <a:ext uri="{FF2B5EF4-FFF2-40B4-BE49-F238E27FC236}">
                    <a16:creationId xmlns:a16="http://schemas.microsoft.com/office/drawing/2014/main" id="{451D0A60-B2B7-4C72-A022-6B10207DC5D3}"/>
                  </a:ext>
                </a:extLst>
              </p:cNvPr>
              <p:cNvSpPr txBox="1">
                <a:spLocks noRot="1" noChangeAspect="1" noMove="1" noResize="1" noEditPoints="1" noAdjustHandles="1" noChangeArrowheads="1" noChangeShapeType="1" noTextEdit="1"/>
              </p:cNvSpPr>
              <p:nvPr/>
            </p:nvSpPr>
            <p:spPr>
              <a:xfrm>
                <a:off x="8412353" y="3635650"/>
                <a:ext cx="2260556" cy="30777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7" name="TextBox 156">
                <a:extLst>
                  <a:ext uri="{FF2B5EF4-FFF2-40B4-BE49-F238E27FC236}">
                    <a16:creationId xmlns:a16="http://schemas.microsoft.com/office/drawing/2014/main" id="{605F7470-4171-460A-B557-8AE2172581F3}"/>
                  </a:ext>
                </a:extLst>
              </p:cNvPr>
              <p:cNvSpPr txBox="1"/>
              <p:nvPr/>
            </p:nvSpPr>
            <p:spPr>
              <a:xfrm>
                <a:off x="9931444" y="3578758"/>
                <a:ext cx="2260556" cy="5951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h</m:t>
                      </m:r>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n-US" sz="16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a</m:t>
                          </m:r>
                        </m:e>
                        <m:sub>
                          <m:r>
                            <m:rPr>
                              <m:sty m:val="p"/>
                            </m:rPr>
                            <a:rPr kumimoji="0" lang="en-US" sz="16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n</m:t>
                          </m:r>
                        </m:sub>
                      </m:sSub>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en-US" sz="1600" b="1"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ctrlPr>
                        </m:fPr>
                        <m:num>
                          <m:sSup>
                            <m:sSupPr>
                              <m:ctrlPr>
                                <a:rPr kumimoji="0" lang="en-US" sz="1600" b="1"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ctrlPr>
                            </m:sSupPr>
                            <m:e>
                              <m:r>
                                <a:rPr kumimoji="0" lang="en-US" sz="1600" b="1"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𝒉</m:t>
                              </m:r>
                            </m:e>
                            <m:sup>
                              <m:r>
                                <a:rPr kumimoji="0" lang="en-US" sz="1600" b="1"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m:t>
                              </m:r>
                            </m:sup>
                          </m:sSup>
                        </m:num>
                        <m:den>
                          <m:sSup>
                            <m:sSupPr>
                              <m:ctrlPr>
                                <a:rPr kumimoji="0" lang="en-US" sz="1600" b="1"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ctrlPr>
                            </m:sSupPr>
                            <m:e>
                              <m:d>
                                <m:dPr>
                                  <m:begChr m:val="|"/>
                                  <m:endChr m:val="|"/>
                                  <m:ctrlPr>
                                    <a:rPr kumimoji="0" lang="en-US" sz="1600" b="1"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ctrlPr>
                                </m:dPr>
                                <m:e>
                                  <m:r>
                                    <a:rPr kumimoji="0" lang="en-US" sz="1600" b="1"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𝒉</m:t>
                                  </m:r>
                                </m:e>
                              </m:d>
                            </m:e>
                            <m:sup>
                              <m:r>
                                <a:rPr kumimoji="0" lang="en-US" sz="1600" b="1"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𝟐</m:t>
                              </m:r>
                            </m:sup>
                          </m:sSup>
                        </m:den>
                      </m:f>
                    </m:oMath>
                  </m:oMathPara>
                </a14:m>
                <a:endParaRPr kumimoji="0" lang="en-US" sz="1600" b="1" i="0" u="none" strike="noStrike" kern="1200" cap="none" spc="0" normalizeH="0" baseline="0" noProof="0" dirty="0">
                  <a:ln>
                    <a:noFill/>
                  </a:ln>
                  <a:solidFill>
                    <a:srgbClr val="000000"/>
                  </a:solidFill>
                  <a:effectLst/>
                  <a:uLnTx/>
                  <a:uFillTx/>
                  <a:latin typeface="Segoe UI"/>
                  <a:ea typeface="+mn-ea"/>
                  <a:cs typeface="+mn-cs"/>
                </a:endParaRPr>
              </a:p>
            </p:txBody>
          </p:sp>
        </mc:Choice>
        <mc:Fallback xmlns="">
          <p:sp>
            <p:nvSpPr>
              <p:cNvPr id="157" name="TextBox 156">
                <a:extLst>
                  <a:ext uri="{FF2B5EF4-FFF2-40B4-BE49-F238E27FC236}">
                    <a16:creationId xmlns:a16="http://schemas.microsoft.com/office/drawing/2014/main" id="{605F7470-4171-460A-B557-8AE2172581F3}"/>
                  </a:ext>
                </a:extLst>
              </p:cNvPr>
              <p:cNvSpPr txBox="1">
                <a:spLocks noRot="1" noChangeAspect="1" noMove="1" noResize="1" noEditPoints="1" noAdjustHandles="1" noChangeArrowheads="1" noChangeShapeType="1" noTextEdit="1"/>
              </p:cNvSpPr>
              <p:nvPr/>
            </p:nvSpPr>
            <p:spPr>
              <a:xfrm>
                <a:off x="9931444" y="3578758"/>
                <a:ext cx="2260556" cy="595163"/>
              </a:xfrm>
              <a:prstGeom prst="rect">
                <a:avLst/>
              </a:prstGeom>
              <a:blipFill>
                <a:blip r:embed="rId13"/>
                <a:stretch>
                  <a:fillRect/>
                </a:stretch>
              </a:blipFill>
            </p:spPr>
            <p:txBody>
              <a:bodyPr/>
              <a:lstStyle/>
              <a:p>
                <a:r>
                  <a:rPr lang="en-US">
                    <a:noFill/>
                  </a:rPr>
                  <a:t> </a:t>
                </a:r>
              </a:p>
            </p:txBody>
          </p:sp>
        </mc:Fallback>
      </mc:AlternateContent>
      <p:sp>
        <p:nvSpPr>
          <p:cNvPr id="159" name="TextBox 158">
            <a:extLst>
              <a:ext uri="{FF2B5EF4-FFF2-40B4-BE49-F238E27FC236}">
                <a16:creationId xmlns:a16="http://schemas.microsoft.com/office/drawing/2014/main" id="{78448434-DF74-4956-A068-CC3C4CF123DA}"/>
              </a:ext>
            </a:extLst>
          </p:cNvPr>
          <p:cNvSpPr txBox="1"/>
          <p:nvPr/>
        </p:nvSpPr>
        <p:spPr>
          <a:xfrm>
            <a:off x="6708719" y="3116446"/>
            <a:ext cx="266076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Segoe UI"/>
                <a:ea typeface="+mn-ea"/>
                <a:cs typeface="+mn-cs"/>
              </a:rPr>
              <a:t>Down-converter+LPF</a:t>
            </a:r>
            <a:endParaRPr kumimoji="0" lang="en-US" sz="1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61" name="TextBox 160">
            <a:extLst>
              <a:ext uri="{FF2B5EF4-FFF2-40B4-BE49-F238E27FC236}">
                <a16:creationId xmlns:a16="http://schemas.microsoft.com/office/drawing/2014/main" id="{4D539A69-BA79-4D5D-8323-F6E1C0A0FA96}"/>
              </a:ext>
            </a:extLst>
          </p:cNvPr>
          <p:cNvSpPr txBox="1"/>
          <p:nvPr/>
        </p:nvSpPr>
        <p:spPr>
          <a:xfrm>
            <a:off x="10266008" y="2913770"/>
            <a:ext cx="174877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Channel equalization</a:t>
            </a:r>
          </a:p>
        </p:txBody>
      </p:sp>
      <p:grpSp>
        <p:nvGrpSpPr>
          <p:cNvPr id="166" name="Group 165">
            <a:extLst>
              <a:ext uri="{FF2B5EF4-FFF2-40B4-BE49-F238E27FC236}">
                <a16:creationId xmlns:a16="http://schemas.microsoft.com/office/drawing/2014/main" id="{D15335A7-EC85-4380-B78E-78DB42CFC6B6}"/>
              </a:ext>
            </a:extLst>
          </p:cNvPr>
          <p:cNvGrpSpPr/>
          <p:nvPr/>
        </p:nvGrpSpPr>
        <p:grpSpPr>
          <a:xfrm>
            <a:off x="519748" y="3007854"/>
            <a:ext cx="3918221" cy="536549"/>
            <a:chOff x="5444205" y="5541043"/>
            <a:chExt cx="3918221" cy="536549"/>
          </a:xfrm>
          <a:solidFill>
            <a:srgbClr val="FF0000">
              <a:alpha val="42000"/>
            </a:srgbClr>
          </a:solidFill>
        </p:grpSpPr>
        <p:sp>
          <p:nvSpPr>
            <p:cNvPr id="162" name="Oval 161">
              <a:extLst>
                <a:ext uri="{FF2B5EF4-FFF2-40B4-BE49-F238E27FC236}">
                  <a16:creationId xmlns:a16="http://schemas.microsoft.com/office/drawing/2014/main" id="{79878DEC-2F51-4445-8F6D-75D5331E297E}"/>
                </a:ext>
              </a:extLst>
            </p:cNvPr>
            <p:cNvSpPr/>
            <p:nvPr/>
          </p:nvSpPr>
          <p:spPr>
            <a:xfrm>
              <a:off x="5783214" y="5557216"/>
              <a:ext cx="3579212" cy="5203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3" name="Oval 162">
              <a:extLst>
                <a:ext uri="{FF2B5EF4-FFF2-40B4-BE49-F238E27FC236}">
                  <a16:creationId xmlns:a16="http://schemas.microsoft.com/office/drawing/2014/main" id="{601C8E02-622F-426C-8634-0080C97B01E2}"/>
                </a:ext>
              </a:extLst>
            </p:cNvPr>
            <p:cNvSpPr/>
            <p:nvPr/>
          </p:nvSpPr>
          <p:spPr>
            <a:xfrm rot="19687476">
              <a:off x="5745534" y="5541043"/>
              <a:ext cx="459202" cy="2089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4" name="Oval 163">
              <a:extLst>
                <a:ext uri="{FF2B5EF4-FFF2-40B4-BE49-F238E27FC236}">
                  <a16:creationId xmlns:a16="http://schemas.microsoft.com/office/drawing/2014/main" id="{B01835FA-AEA2-4D78-8032-0853CDADD6F7}"/>
                </a:ext>
              </a:extLst>
            </p:cNvPr>
            <p:cNvSpPr/>
            <p:nvPr/>
          </p:nvSpPr>
          <p:spPr>
            <a:xfrm rot="2393879">
              <a:off x="5738546" y="5862063"/>
              <a:ext cx="459202" cy="2089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5" name="Oval 164">
              <a:extLst>
                <a:ext uri="{FF2B5EF4-FFF2-40B4-BE49-F238E27FC236}">
                  <a16:creationId xmlns:a16="http://schemas.microsoft.com/office/drawing/2014/main" id="{B418DBCC-2CF2-44D8-8B85-62EC30AE1DAF}"/>
                </a:ext>
              </a:extLst>
            </p:cNvPr>
            <p:cNvSpPr/>
            <p:nvPr/>
          </p:nvSpPr>
          <p:spPr>
            <a:xfrm rot="19687476" flipV="1">
              <a:off x="5444205" y="5635891"/>
              <a:ext cx="459202" cy="37633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0BC4A392-8AFA-4D1E-BA5B-D5321404A03D}"/>
                  </a:ext>
                </a:extLst>
              </p:cNvPr>
              <p:cNvSpPr txBox="1"/>
              <p:nvPr/>
            </p:nvSpPr>
            <p:spPr>
              <a:xfrm>
                <a:off x="5081631" y="4385652"/>
                <a:ext cx="9076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&lt;</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𝜆</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oMath>
                  </m:oMathPara>
                </a14:m>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mc:Choice>
        <mc:Fallback xmlns="">
          <p:sp>
            <p:nvSpPr>
              <p:cNvPr id="51" name="TextBox 50">
                <a:extLst>
                  <a:ext uri="{FF2B5EF4-FFF2-40B4-BE49-F238E27FC236}">
                    <a16:creationId xmlns:a16="http://schemas.microsoft.com/office/drawing/2014/main" id="{0BC4A392-8AFA-4D1E-BA5B-D5321404A03D}"/>
                  </a:ext>
                </a:extLst>
              </p:cNvPr>
              <p:cNvSpPr txBox="1">
                <a:spLocks noRot="1" noChangeAspect="1" noMove="1" noResize="1" noEditPoints="1" noAdjustHandles="1" noChangeArrowheads="1" noChangeShapeType="1" noTextEdit="1"/>
              </p:cNvSpPr>
              <p:nvPr/>
            </p:nvSpPr>
            <p:spPr>
              <a:xfrm>
                <a:off x="5081631" y="4385652"/>
                <a:ext cx="907632" cy="369332"/>
              </a:xfrm>
              <a:prstGeom prst="rect">
                <a:avLst/>
              </a:prstGeom>
              <a:blipFill>
                <a:blip r:embed="rId14"/>
                <a:stretch>
                  <a:fillRect b="-16393"/>
                </a:stretch>
              </a:blipFill>
            </p:spPr>
            <p:txBody>
              <a:bodyPr/>
              <a:lstStyle/>
              <a:p>
                <a:r>
                  <a:rPr lang="en-US">
                    <a:noFill/>
                  </a:rPr>
                  <a:t> </a:t>
                </a:r>
              </a:p>
            </p:txBody>
          </p:sp>
        </mc:Fallback>
      </mc:AlternateContent>
      <p:sp>
        <p:nvSpPr>
          <p:cNvPr id="56" name="Graphic 135" descr="Close">
            <a:extLst>
              <a:ext uri="{FF2B5EF4-FFF2-40B4-BE49-F238E27FC236}">
                <a16:creationId xmlns:a16="http://schemas.microsoft.com/office/drawing/2014/main" id="{24E63B06-D6E2-4EA3-A075-DF86B13E8E11}"/>
              </a:ext>
            </a:extLst>
          </p:cNvPr>
          <p:cNvSpPr/>
          <p:nvPr/>
        </p:nvSpPr>
        <p:spPr>
          <a:xfrm rot="20203530">
            <a:off x="5074022" y="1984496"/>
            <a:ext cx="457200" cy="4572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solidFill>
          <a:ln w="9525"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8" name="Graphic 135" descr="Close">
            <a:extLst>
              <a:ext uri="{FF2B5EF4-FFF2-40B4-BE49-F238E27FC236}">
                <a16:creationId xmlns:a16="http://schemas.microsoft.com/office/drawing/2014/main" id="{F15F8C5F-1495-44D4-A0EC-A0BAF8F28A69}"/>
              </a:ext>
            </a:extLst>
          </p:cNvPr>
          <p:cNvSpPr/>
          <p:nvPr/>
        </p:nvSpPr>
        <p:spPr>
          <a:xfrm rot="20203530">
            <a:off x="2690732" y="4643726"/>
            <a:ext cx="457200" cy="4572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solidFill>
          <a:ln w="9525"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2" name="TextBox 51">
            <a:extLst>
              <a:ext uri="{FF2B5EF4-FFF2-40B4-BE49-F238E27FC236}">
                <a16:creationId xmlns:a16="http://schemas.microsoft.com/office/drawing/2014/main" id="{15B3798D-B307-48D0-8D70-771010D93214}"/>
              </a:ext>
            </a:extLst>
          </p:cNvPr>
          <p:cNvSpPr txBox="1"/>
          <p:nvPr/>
        </p:nvSpPr>
        <p:spPr>
          <a:xfrm>
            <a:off x="6678892" y="4830768"/>
            <a:ext cx="2804160" cy="104644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5" normalizeH="0" baseline="0" noProof="0" dirty="0">
                <a:ln>
                  <a:noFill/>
                </a:ln>
                <a:solidFill>
                  <a:srgbClr val="0000FF"/>
                </a:solidFill>
                <a:effectLst/>
                <a:uLnTx/>
                <a:uFillTx/>
                <a:ea typeface="+mn-ea"/>
                <a:cs typeface="Microsoft Sans Serif"/>
              </a:rPr>
              <a:t>Phase noise</a:t>
            </a:r>
            <a:endParaRPr kumimoji="0" lang="en-US" sz="1800" b="1" i="0" u="none" strike="noStrike" kern="1200" cap="none" spc="0" normalizeH="0" baseline="0" noProof="0" dirty="0">
              <a:ln>
                <a:noFill/>
              </a:ln>
              <a:solidFill>
                <a:srgbClr val="0000FF"/>
              </a:solidFill>
              <a:effectLst/>
              <a:uLnTx/>
              <a:uFillTx/>
              <a:latin typeface="Segoe UI"/>
              <a:ea typeface="+mn-ea"/>
              <a:cs typeface="+mn-cs"/>
            </a:endParaRPr>
          </a:p>
          <a:p>
            <a:pPr lvl="0">
              <a:defRPr/>
            </a:pPr>
            <a:r>
              <a:rPr lang="en-US" sz="1400" spc="-10" noProof="0" dirty="0">
                <a:solidFill>
                  <a:schemeClr val="bg1">
                    <a:lumMod val="50000"/>
                  </a:schemeClr>
                </a:solidFill>
                <a:cs typeface="Microsoft Sans Serif"/>
              </a:rPr>
              <a:t>Mismatch between transmitter LO frequency and the receiver LO frequency</a:t>
            </a:r>
            <a:endParaRPr kumimoji="0" lang="en-US" sz="1400" i="0" u="none" strike="noStrike" kern="1200" cap="none" spc="0" normalizeH="0" noProof="0" dirty="0">
              <a:ln>
                <a:noFill/>
              </a:ln>
              <a:solidFill>
                <a:schemeClr val="bg1">
                  <a:lumMod val="50000"/>
                </a:schemeClr>
              </a:solidFill>
              <a:effectLst/>
              <a:uLnTx/>
              <a:uFillTx/>
              <a:latin typeface="Segoe UI"/>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D436E67-CF19-F318-DFAB-FA44866C79D8}"/>
                  </a:ext>
                </a:extLst>
              </p:cNvPr>
              <p:cNvSpPr txBox="1"/>
              <p:nvPr/>
            </p:nvSpPr>
            <p:spPr>
              <a:xfrm>
                <a:off x="6519912" y="2892544"/>
                <a:ext cx="70189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𝑅</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𝑋</m:t>
                          </m:r>
                        </m:sub>
                      </m:sSub>
                    </m:oMath>
                  </m:oMathPara>
                </a14:m>
                <a:endParaRPr kumimoji="0" lang="en-US" sz="2000" b="0" i="0" u="none" strike="noStrike" kern="1200" cap="none" spc="0" normalizeH="0" baseline="0" noProof="0" dirty="0">
                  <a:ln>
                    <a:noFill/>
                  </a:ln>
                  <a:solidFill>
                    <a:srgbClr val="000000"/>
                  </a:solidFill>
                  <a:effectLst/>
                  <a:uLnTx/>
                  <a:uFillTx/>
                  <a:latin typeface="Segoe UI"/>
                  <a:ea typeface="+mn-ea"/>
                  <a:cs typeface="+mn-cs"/>
                </a:endParaRPr>
              </a:p>
            </p:txBody>
          </p:sp>
        </mc:Choice>
        <mc:Fallback xmlns="">
          <p:sp>
            <p:nvSpPr>
              <p:cNvPr id="2" name="TextBox 1">
                <a:extLst>
                  <a:ext uri="{FF2B5EF4-FFF2-40B4-BE49-F238E27FC236}">
                    <a16:creationId xmlns:a16="http://schemas.microsoft.com/office/drawing/2014/main" id="{BD436E67-CF19-F318-DFAB-FA44866C79D8}"/>
                  </a:ext>
                </a:extLst>
              </p:cNvPr>
              <p:cNvSpPr txBox="1">
                <a:spLocks noRot="1" noChangeAspect="1" noMove="1" noResize="1" noEditPoints="1" noAdjustHandles="1" noChangeArrowheads="1" noChangeShapeType="1" noTextEdit="1"/>
              </p:cNvSpPr>
              <p:nvPr/>
            </p:nvSpPr>
            <p:spPr>
              <a:xfrm>
                <a:off x="6519912" y="2892544"/>
                <a:ext cx="701893" cy="400110"/>
              </a:xfrm>
              <a:prstGeom prst="rect">
                <a:avLst/>
              </a:prstGeom>
              <a:blipFill>
                <a:blip r:embed="rId16"/>
                <a:stretch>
                  <a:fillRect b="-3030"/>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0EBA108C-D036-D6C5-70BA-BDE19A21100B}"/>
              </a:ext>
            </a:extLst>
          </p:cNvPr>
          <p:cNvGrpSpPr/>
          <p:nvPr/>
        </p:nvGrpSpPr>
        <p:grpSpPr>
          <a:xfrm rot="820904">
            <a:off x="465064" y="3393837"/>
            <a:ext cx="3918221" cy="536549"/>
            <a:chOff x="5444205" y="5541043"/>
            <a:chExt cx="3918221" cy="536549"/>
          </a:xfrm>
          <a:solidFill>
            <a:srgbClr val="FF0000">
              <a:alpha val="42000"/>
            </a:srgbClr>
          </a:solidFill>
        </p:grpSpPr>
        <p:sp>
          <p:nvSpPr>
            <p:cNvPr id="6" name="Oval 5">
              <a:extLst>
                <a:ext uri="{FF2B5EF4-FFF2-40B4-BE49-F238E27FC236}">
                  <a16:creationId xmlns:a16="http://schemas.microsoft.com/office/drawing/2014/main" id="{FD54F8F3-50E2-019E-F343-BCBB9BF013CB}"/>
                </a:ext>
              </a:extLst>
            </p:cNvPr>
            <p:cNvSpPr/>
            <p:nvPr/>
          </p:nvSpPr>
          <p:spPr>
            <a:xfrm>
              <a:off x="5783214" y="5557216"/>
              <a:ext cx="3579212" cy="5203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Oval 6">
              <a:extLst>
                <a:ext uri="{FF2B5EF4-FFF2-40B4-BE49-F238E27FC236}">
                  <a16:creationId xmlns:a16="http://schemas.microsoft.com/office/drawing/2014/main" id="{3B4A4467-E2AC-C635-6A1D-13E94F6297D8}"/>
                </a:ext>
              </a:extLst>
            </p:cNvPr>
            <p:cNvSpPr/>
            <p:nvPr/>
          </p:nvSpPr>
          <p:spPr>
            <a:xfrm rot="19687476">
              <a:off x="5745534" y="5541043"/>
              <a:ext cx="459202" cy="2089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 name="Oval 7">
              <a:extLst>
                <a:ext uri="{FF2B5EF4-FFF2-40B4-BE49-F238E27FC236}">
                  <a16:creationId xmlns:a16="http://schemas.microsoft.com/office/drawing/2014/main" id="{A9B14428-E089-593D-CE80-60D21C475116}"/>
                </a:ext>
              </a:extLst>
            </p:cNvPr>
            <p:cNvSpPr/>
            <p:nvPr/>
          </p:nvSpPr>
          <p:spPr>
            <a:xfrm rot="2393879">
              <a:off x="5738546" y="5862063"/>
              <a:ext cx="459202" cy="2089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 name="Oval 8">
              <a:extLst>
                <a:ext uri="{FF2B5EF4-FFF2-40B4-BE49-F238E27FC236}">
                  <a16:creationId xmlns:a16="http://schemas.microsoft.com/office/drawing/2014/main" id="{D7ED853A-FB8F-D06A-6A2B-5AE32D2E2951}"/>
                </a:ext>
              </a:extLst>
            </p:cNvPr>
            <p:cNvSpPr/>
            <p:nvPr/>
          </p:nvSpPr>
          <p:spPr>
            <a:xfrm rot="19687476" flipV="1">
              <a:off x="5444205" y="5635891"/>
              <a:ext cx="459202" cy="37633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C871684-2AA9-E33C-46FF-F0D7829AF38C}"/>
                  </a:ext>
                </a:extLst>
              </p:cNvPr>
              <p:cNvSpPr txBox="1"/>
              <p:nvPr/>
            </p:nvSpPr>
            <p:spPr>
              <a:xfrm>
                <a:off x="10583844" y="4389365"/>
                <a:ext cx="45615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𝒉</m:t>
                          </m:r>
                        </m:e>
                        <m:sub>
                          <m:r>
                            <a:rPr kumimoji="0" lang="en-US" sz="1800" b="1"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𝟏</m:t>
                          </m:r>
                        </m:sub>
                      </m:sSub>
                    </m:oMath>
                  </m:oMathPara>
                </a14:m>
                <a:endParaRPr lang="en-US" dirty="0"/>
              </a:p>
            </p:txBody>
          </p:sp>
        </mc:Choice>
        <mc:Fallback xmlns="">
          <p:sp>
            <p:nvSpPr>
              <p:cNvPr id="12" name="TextBox 11">
                <a:extLst>
                  <a:ext uri="{FF2B5EF4-FFF2-40B4-BE49-F238E27FC236}">
                    <a16:creationId xmlns:a16="http://schemas.microsoft.com/office/drawing/2014/main" id="{DC871684-2AA9-E33C-46FF-F0D7829AF38C}"/>
                  </a:ext>
                </a:extLst>
              </p:cNvPr>
              <p:cNvSpPr txBox="1">
                <a:spLocks noRot="1" noChangeAspect="1" noMove="1" noResize="1" noEditPoints="1" noAdjustHandles="1" noChangeArrowheads="1" noChangeShapeType="1" noTextEdit="1"/>
              </p:cNvSpPr>
              <p:nvPr/>
            </p:nvSpPr>
            <p:spPr>
              <a:xfrm>
                <a:off x="10583844" y="4389365"/>
                <a:ext cx="456154" cy="369332"/>
              </a:xfrm>
              <a:prstGeom prst="rect">
                <a:avLst/>
              </a:prstGeom>
              <a:blipFill>
                <a:blip r:embed="rId17"/>
                <a:stretch>
                  <a:fillRect b="-3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F233658-3BE2-F350-7508-8C3E43874B08}"/>
                  </a:ext>
                </a:extLst>
              </p:cNvPr>
              <p:cNvSpPr txBox="1"/>
              <p:nvPr/>
            </p:nvSpPr>
            <p:spPr>
              <a:xfrm>
                <a:off x="11129758" y="4382608"/>
                <a:ext cx="45615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𝒉</m:t>
                          </m:r>
                        </m:e>
                        <m:sub>
                          <m:r>
                            <a:rPr kumimoji="0" lang="en-US" sz="1800" b="1"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𝟐</m:t>
                          </m:r>
                        </m:sub>
                      </m:sSub>
                    </m:oMath>
                  </m:oMathPara>
                </a14:m>
                <a:endParaRPr lang="en-US" dirty="0"/>
              </a:p>
            </p:txBody>
          </p:sp>
        </mc:Choice>
        <mc:Fallback xmlns="">
          <p:sp>
            <p:nvSpPr>
              <p:cNvPr id="13" name="TextBox 12">
                <a:extLst>
                  <a:ext uri="{FF2B5EF4-FFF2-40B4-BE49-F238E27FC236}">
                    <a16:creationId xmlns:a16="http://schemas.microsoft.com/office/drawing/2014/main" id="{3F233658-3BE2-F350-7508-8C3E43874B08}"/>
                  </a:ext>
                </a:extLst>
              </p:cNvPr>
              <p:cNvSpPr txBox="1">
                <a:spLocks noRot="1" noChangeAspect="1" noMove="1" noResize="1" noEditPoints="1" noAdjustHandles="1" noChangeArrowheads="1" noChangeShapeType="1" noTextEdit="1"/>
              </p:cNvSpPr>
              <p:nvPr/>
            </p:nvSpPr>
            <p:spPr>
              <a:xfrm>
                <a:off x="11129758" y="4382608"/>
                <a:ext cx="456154" cy="369332"/>
              </a:xfrm>
              <a:prstGeom prst="rect">
                <a:avLst/>
              </a:prstGeom>
              <a:blipFill>
                <a:blip r:embed="rId18"/>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E04D956-B710-1300-E528-698656738B1F}"/>
                  </a:ext>
                </a:extLst>
              </p:cNvPr>
              <p:cNvSpPr txBox="1"/>
              <p:nvPr/>
            </p:nvSpPr>
            <p:spPr>
              <a:xfrm>
                <a:off x="7126842" y="4354571"/>
                <a:ext cx="45615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ctrlPr>
                        </m:sSubPr>
                        <m:e>
                          <m:sSub>
                            <m:sSubPr>
                              <m:ctrlPr>
                                <a:rPr kumimoji="0" lang="en-US" sz="1800" b="1"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ctrlPr>
                            </m:sSubPr>
                            <m:e>
                              <m:r>
                                <a:rPr kumimoji="0" lang="en-US" sz="1800" b="1" i="0"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𝐟</m:t>
                              </m:r>
                            </m:e>
                            <m:sub>
                              <m:r>
                                <a:rPr kumimoji="0" lang="en-US" sz="1800" b="1" i="0"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𝐜</m:t>
                              </m:r>
                            </m:sub>
                          </m:sSub>
                          <m:r>
                            <a:rPr kumimoji="0" lang="en-US" sz="1800" b="1" i="0"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m:t>
                          </m:r>
                          <m:r>
                            <a:rPr kumimoji="0" lang="en-US" sz="1800" b="1" i="0"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𝚫</m:t>
                          </m:r>
                        </m:e>
                        <m:sub>
                          <m:r>
                            <a:rPr kumimoji="0" lang="en-US" sz="1800" b="1"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𝟏</m:t>
                          </m:r>
                        </m:sub>
                      </m:sSub>
                    </m:oMath>
                  </m:oMathPara>
                </a14:m>
                <a:endParaRPr lang="en-US" dirty="0"/>
              </a:p>
            </p:txBody>
          </p:sp>
        </mc:Choice>
        <mc:Fallback xmlns="">
          <p:sp>
            <p:nvSpPr>
              <p:cNvPr id="10" name="TextBox 9">
                <a:extLst>
                  <a:ext uri="{FF2B5EF4-FFF2-40B4-BE49-F238E27FC236}">
                    <a16:creationId xmlns:a16="http://schemas.microsoft.com/office/drawing/2014/main" id="{8E04D956-B710-1300-E528-698656738B1F}"/>
                  </a:ext>
                </a:extLst>
              </p:cNvPr>
              <p:cNvSpPr txBox="1">
                <a:spLocks noRot="1" noChangeAspect="1" noMove="1" noResize="1" noEditPoints="1" noAdjustHandles="1" noChangeArrowheads="1" noChangeShapeType="1" noTextEdit="1"/>
              </p:cNvSpPr>
              <p:nvPr/>
            </p:nvSpPr>
            <p:spPr>
              <a:xfrm>
                <a:off x="7126842" y="4354571"/>
                <a:ext cx="456154" cy="369332"/>
              </a:xfrm>
              <a:prstGeom prst="rect">
                <a:avLst/>
              </a:prstGeom>
              <a:blipFill>
                <a:blip r:embed="rId19"/>
                <a:stretch>
                  <a:fillRect r="-88000" b="-3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C23D751-972A-162C-8BD9-0A52790BBF57}"/>
                  </a:ext>
                </a:extLst>
              </p:cNvPr>
              <p:cNvSpPr txBox="1"/>
              <p:nvPr/>
            </p:nvSpPr>
            <p:spPr>
              <a:xfrm>
                <a:off x="8058476" y="4348381"/>
                <a:ext cx="45615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sz="1800" b="1"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ctrlPr>
                        </m:sSubPr>
                        <m:e>
                          <m:sSub>
                            <m:sSubPr>
                              <m:ctrlPr>
                                <a:rPr kumimoji="0" lang="en-US" sz="1800" b="1"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ctrlPr>
                            </m:sSubPr>
                            <m:e>
                              <m:r>
                                <a:rPr kumimoji="0" lang="en-US" sz="1800" b="1" i="0"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𝐟</m:t>
                              </m:r>
                            </m:e>
                            <m:sub>
                              <m:r>
                                <a:rPr kumimoji="0" lang="en-US" sz="1800" b="1" i="0"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𝐜</m:t>
                              </m:r>
                            </m:sub>
                          </m:sSub>
                          <m:r>
                            <a:rPr kumimoji="0" lang="en-US" sz="1800" b="1" i="0"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m:t>
                          </m:r>
                          <m:r>
                            <a:rPr kumimoji="0" lang="en-US" sz="1800" b="1" i="0"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𝚫</m:t>
                          </m:r>
                        </m:e>
                        <m:sub>
                          <m:r>
                            <a:rPr kumimoji="0" lang="en-US" sz="1800" b="1" i="1" u="none" strike="noStrike" kern="1200" cap="none" spc="0" normalizeH="0" baseline="0" noProof="0" smtClean="0">
                              <a:ln>
                                <a:noFill/>
                              </a:ln>
                              <a:solidFill>
                                <a:srgbClr val="0000FF"/>
                              </a:solidFill>
                              <a:effectLst/>
                              <a:uLnTx/>
                              <a:uFillTx/>
                              <a:latin typeface="Cambria Math" panose="02040503050406030204" pitchFamily="18" charset="0"/>
                              <a:ea typeface="+mn-ea"/>
                              <a:cs typeface="+mn-cs"/>
                            </a:rPr>
                            <m:t>𝟐</m:t>
                          </m:r>
                        </m:sub>
                      </m:sSub>
                    </m:oMath>
                  </m:oMathPara>
                </a14:m>
                <a:endParaRPr lang="en-US" dirty="0"/>
              </a:p>
            </p:txBody>
          </p:sp>
        </mc:Choice>
        <mc:Fallback xmlns="">
          <p:sp>
            <p:nvSpPr>
              <p:cNvPr id="11" name="TextBox 10">
                <a:extLst>
                  <a:ext uri="{FF2B5EF4-FFF2-40B4-BE49-F238E27FC236}">
                    <a16:creationId xmlns:a16="http://schemas.microsoft.com/office/drawing/2014/main" id="{2C23D751-972A-162C-8BD9-0A52790BBF57}"/>
                  </a:ext>
                </a:extLst>
              </p:cNvPr>
              <p:cNvSpPr txBox="1">
                <a:spLocks noRot="1" noChangeAspect="1" noMove="1" noResize="1" noEditPoints="1" noAdjustHandles="1" noChangeArrowheads="1" noChangeShapeType="1" noTextEdit="1"/>
              </p:cNvSpPr>
              <p:nvPr/>
            </p:nvSpPr>
            <p:spPr>
              <a:xfrm>
                <a:off x="8058476" y="4348381"/>
                <a:ext cx="456154" cy="369332"/>
              </a:xfrm>
              <a:prstGeom prst="rect">
                <a:avLst/>
              </a:prstGeom>
              <a:blipFill>
                <a:blip r:embed="rId20"/>
                <a:stretch>
                  <a:fillRect r="-88000" b="-3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B1F26EA-394A-60CE-004E-5C8DFF25E119}"/>
                  </a:ext>
                </a:extLst>
              </p:cNvPr>
              <p:cNvSpPr txBox="1"/>
              <p:nvPr/>
            </p:nvSpPr>
            <p:spPr>
              <a:xfrm>
                <a:off x="9611631" y="4786953"/>
                <a:ext cx="2804160" cy="12808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5" normalizeH="0" baseline="0" noProof="0" dirty="0">
                    <a:ln>
                      <a:noFill/>
                    </a:ln>
                    <a:solidFill>
                      <a:srgbClr val="0000FF"/>
                    </a:solidFill>
                    <a:effectLst/>
                    <a:uLnTx/>
                    <a:uFillTx/>
                    <a:ea typeface="+mn-ea"/>
                    <a:cs typeface="Microsoft Sans Serif"/>
                  </a:rPr>
                  <a:t>Channel</a:t>
                </a:r>
                <a:r>
                  <a:rPr kumimoji="0" lang="en-US" sz="2000" u="none" strike="noStrike" kern="1200" cap="none" spc="-5" normalizeH="0" noProof="0" dirty="0">
                    <a:ln>
                      <a:noFill/>
                    </a:ln>
                    <a:solidFill>
                      <a:srgbClr val="0000FF"/>
                    </a:solidFill>
                    <a:effectLst/>
                    <a:uLnTx/>
                    <a:uFillTx/>
                    <a:ea typeface="+mn-ea"/>
                    <a:cs typeface="Microsoft Sans Serif"/>
                  </a:rPr>
                  <a:t> coherence time (CCT) </a:t>
                </a:r>
                <a14:m>
                  <m:oMath xmlns:m="http://schemas.openxmlformats.org/officeDocument/2006/math">
                    <m:r>
                      <a:rPr kumimoji="0" lang="en-US" sz="2000" b="0" i="1" u="none" strike="noStrike" kern="1200" cap="none" spc="-5" normalizeH="0" baseline="0" noProof="0" smtClean="0">
                        <a:ln>
                          <a:noFill/>
                        </a:ln>
                        <a:solidFill>
                          <a:srgbClr val="0000FF"/>
                        </a:solidFill>
                        <a:effectLst/>
                        <a:uLnTx/>
                        <a:uFillTx/>
                        <a:latin typeface="Cambria Math" panose="02040503050406030204" pitchFamily="18" charset="0"/>
                        <a:ea typeface="+mn-ea"/>
                        <a:cs typeface="Microsoft Sans Serif"/>
                      </a:rPr>
                      <m:t>∝</m:t>
                    </m:r>
                    <m:f>
                      <m:fPr>
                        <m:ctrlPr>
                          <a:rPr kumimoji="0" lang="en-US" sz="2000" b="1" i="1" u="none" strike="noStrike" kern="1200" cap="none" spc="-5" normalizeH="0" baseline="0" noProof="0" smtClean="0">
                            <a:ln>
                              <a:noFill/>
                            </a:ln>
                            <a:solidFill>
                              <a:srgbClr val="0000FF"/>
                            </a:solidFill>
                            <a:effectLst/>
                            <a:uLnTx/>
                            <a:uFillTx/>
                            <a:latin typeface="Cambria Math" panose="02040503050406030204" pitchFamily="18" charset="0"/>
                            <a:ea typeface="+mn-ea"/>
                            <a:cs typeface="Microsoft Sans Serif"/>
                          </a:rPr>
                        </m:ctrlPr>
                      </m:fPr>
                      <m:num>
                        <m:r>
                          <a:rPr kumimoji="0" lang="en-US" sz="2000" b="1" i="1" u="none" strike="noStrike" kern="1200" cap="none" spc="-5" normalizeH="0" baseline="0" noProof="0" smtClean="0">
                            <a:ln>
                              <a:noFill/>
                            </a:ln>
                            <a:solidFill>
                              <a:srgbClr val="0000FF"/>
                            </a:solidFill>
                            <a:effectLst/>
                            <a:uLnTx/>
                            <a:uFillTx/>
                            <a:latin typeface="Cambria Math" panose="02040503050406030204" pitchFamily="18" charset="0"/>
                            <a:ea typeface="+mn-ea"/>
                            <a:cs typeface="Microsoft Sans Serif"/>
                          </a:rPr>
                          <m:t>𝟗</m:t>
                        </m:r>
                      </m:num>
                      <m:den>
                        <m:r>
                          <a:rPr kumimoji="0" lang="en-US" sz="2000" b="1" i="1" u="none" strike="noStrike" kern="1200" cap="none" spc="-5" normalizeH="0" baseline="0" noProof="0" smtClean="0">
                            <a:ln>
                              <a:noFill/>
                            </a:ln>
                            <a:solidFill>
                              <a:srgbClr val="0000FF"/>
                            </a:solidFill>
                            <a:effectLst/>
                            <a:uLnTx/>
                            <a:uFillTx/>
                            <a:latin typeface="Cambria Math" panose="02040503050406030204" pitchFamily="18" charset="0"/>
                            <a:ea typeface="+mn-ea"/>
                            <a:cs typeface="Microsoft Sans Serif"/>
                          </a:rPr>
                          <m:t>𝟏𝟔</m:t>
                        </m:r>
                        <m:r>
                          <a:rPr kumimoji="0" lang="en-US" sz="2000" b="1" i="1" u="none" strike="noStrike" kern="1200" cap="none" spc="-5" normalizeH="0" baseline="0" noProof="0" smtClean="0">
                            <a:ln>
                              <a:noFill/>
                            </a:ln>
                            <a:solidFill>
                              <a:srgbClr val="0000FF"/>
                            </a:solidFill>
                            <a:effectLst/>
                            <a:uLnTx/>
                            <a:uFillTx/>
                            <a:latin typeface="Cambria Math" panose="02040503050406030204" pitchFamily="18" charset="0"/>
                            <a:ea typeface="+mn-ea"/>
                            <a:cs typeface="Microsoft Sans Serif"/>
                          </a:rPr>
                          <m:t>𝝅</m:t>
                        </m:r>
                      </m:den>
                    </m:f>
                    <m:f>
                      <m:fPr>
                        <m:ctrlPr>
                          <a:rPr kumimoji="0" lang="en-US" sz="2000" b="1" i="1" u="none" strike="noStrike" kern="1200" cap="none" spc="-5" normalizeH="0" baseline="0" noProof="0" smtClean="0">
                            <a:ln>
                              <a:noFill/>
                            </a:ln>
                            <a:solidFill>
                              <a:srgbClr val="0000FF"/>
                            </a:solidFill>
                            <a:effectLst/>
                            <a:uLnTx/>
                            <a:uFillTx/>
                            <a:latin typeface="Cambria Math" panose="02040503050406030204" pitchFamily="18" charset="0"/>
                            <a:ea typeface="+mn-ea"/>
                            <a:cs typeface="Microsoft Sans Serif"/>
                          </a:rPr>
                        </m:ctrlPr>
                      </m:fPr>
                      <m:num>
                        <m:r>
                          <a:rPr kumimoji="0" lang="en-US" sz="2000" b="1" i="1" u="none" strike="noStrike" kern="1200" cap="none" spc="-5" normalizeH="0" baseline="0" noProof="0" smtClean="0">
                            <a:ln>
                              <a:noFill/>
                            </a:ln>
                            <a:solidFill>
                              <a:srgbClr val="0000FF"/>
                            </a:solidFill>
                            <a:effectLst/>
                            <a:uLnTx/>
                            <a:uFillTx/>
                            <a:latin typeface="Cambria Math" panose="02040503050406030204" pitchFamily="18" charset="0"/>
                            <a:ea typeface="+mn-ea"/>
                            <a:cs typeface="Microsoft Sans Serif"/>
                          </a:rPr>
                          <m:t>𝝀</m:t>
                        </m:r>
                      </m:num>
                      <m:den>
                        <m:r>
                          <a:rPr kumimoji="0" lang="en-US" sz="2000" b="1" i="1" u="none" strike="noStrike" kern="1200" cap="none" spc="-5" normalizeH="0" baseline="0" noProof="0" smtClean="0">
                            <a:ln>
                              <a:noFill/>
                            </a:ln>
                            <a:solidFill>
                              <a:srgbClr val="0000FF"/>
                            </a:solidFill>
                            <a:effectLst/>
                            <a:uLnTx/>
                            <a:uFillTx/>
                            <a:latin typeface="Cambria Math" panose="02040503050406030204" pitchFamily="18" charset="0"/>
                            <a:ea typeface="+mn-ea"/>
                            <a:cs typeface="Microsoft Sans Serif"/>
                          </a:rPr>
                          <m:t>𝒗</m:t>
                        </m:r>
                      </m:den>
                    </m:f>
                  </m:oMath>
                </a14:m>
                <a:endParaRPr kumimoji="0" lang="en-US" sz="1800" b="1" i="0" u="none" strike="noStrike" kern="1200" cap="none" spc="0" normalizeH="0" baseline="0" noProof="0" dirty="0">
                  <a:ln>
                    <a:noFill/>
                  </a:ln>
                  <a:solidFill>
                    <a:srgbClr val="0000FF"/>
                  </a:solidFill>
                  <a:effectLst/>
                  <a:uLnTx/>
                  <a:uFillTx/>
                  <a:latin typeface="Segoe UI"/>
                  <a:ea typeface="+mn-ea"/>
                  <a:cs typeface="+mn-cs"/>
                </a:endParaRPr>
              </a:p>
              <a:p>
                <a:pPr lvl="0">
                  <a:defRPr/>
                </a:pPr>
                <a:r>
                  <a:rPr lang="en-US" sz="1400" b="1" spc="-10" dirty="0">
                    <a:solidFill>
                      <a:schemeClr val="bg1">
                        <a:lumMod val="50000"/>
                      </a:schemeClr>
                    </a:solidFill>
                    <a:cs typeface="Microsoft Sans Serif"/>
                  </a:rPr>
                  <a:t>1GHz</a:t>
                </a:r>
                <a:r>
                  <a:rPr lang="en-US" sz="1400" b="1" spc="-10" dirty="0">
                    <a:solidFill>
                      <a:schemeClr val="bg1">
                        <a:lumMod val="50000"/>
                      </a:schemeClr>
                    </a:solidFill>
                    <a:cs typeface="Microsoft Sans Serif"/>
                    <a:sym typeface="Wingdings" panose="05000000000000000000" pitchFamily="2" charset="2"/>
                  </a:rPr>
                  <a:t>30 GHz  =&gt;  30 </a:t>
                </a:r>
                <a14:m>
                  <m:oMath xmlns:m="http://schemas.openxmlformats.org/officeDocument/2006/math">
                    <m:r>
                      <a:rPr lang="en-US" sz="1400" b="0" i="1" spc="-10" smtClean="0">
                        <a:solidFill>
                          <a:schemeClr val="bg1">
                            <a:lumMod val="50000"/>
                          </a:schemeClr>
                        </a:solidFill>
                        <a:latin typeface="Cambria Math" panose="02040503050406030204" pitchFamily="18" charset="0"/>
                        <a:cs typeface="Microsoft Sans Serif"/>
                        <a:sym typeface="Wingdings" panose="05000000000000000000" pitchFamily="2" charset="2"/>
                      </a:rPr>
                      <m:t>×</m:t>
                    </m:r>
                  </m:oMath>
                </a14:m>
                <a:r>
                  <a:rPr kumimoji="0" lang="en-US" sz="1400" i="0" u="none" strike="noStrike" kern="1200" cap="none" spc="0" normalizeH="0" baseline="0" noProof="0" dirty="0">
                    <a:ln>
                      <a:noFill/>
                    </a:ln>
                    <a:solidFill>
                      <a:schemeClr val="bg1">
                        <a:lumMod val="50000"/>
                      </a:schemeClr>
                    </a:solidFill>
                    <a:effectLst/>
                    <a:uLnTx/>
                    <a:uFillTx/>
                    <a:latin typeface="Segoe UI"/>
                  </a:rPr>
                  <a:t> faster</a:t>
                </a:r>
                <a:r>
                  <a:rPr kumimoji="0" lang="en-US" sz="1400" i="0" u="none" strike="noStrike" kern="1200" cap="none" spc="0" normalizeH="0" noProof="0" dirty="0">
                    <a:ln>
                      <a:noFill/>
                    </a:ln>
                    <a:solidFill>
                      <a:schemeClr val="bg1">
                        <a:lumMod val="50000"/>
                      </a:schemeClr>
                    </a:solidFill>
                    <a:effectLst/>
                    <a:uLnTx/>
                    <a:uFillTx/>
                    <a:latin typeface="Segoe UI"/>
                  </a:rPr>
                  <a:t> variations </a:t>
                </a:r>
              </a:p>
            </p:txBody>
          </p:sp>
        </mc:Choice>
        <mc:Fallback xmlns="">
          <p:sp>
            <p:nvSpPr>
              <p:cNvPr id="15" name="TextBox 14">
                <a:extLst>
                  <a:ext uri="{FF2B5EF4-FFF2-40B4-BE49-F238E27FC236}">
                    <a16:creationId xmlns:a16="http://schemas.microsoft.com/office/drawing/2014/main" id="{0B1F26EA-394A-60CE-004E-5C8DFF25E119}"/>
                  </a:ext>
                </a:extLst>
              </p:cNvPr>
              <p:cNvSpPr txBox="1">
                <a:spLocks noRot="1" noChangeAspect="1" noMove="1" noResize="1" noEditPoints="1" noAdjustHandles="1" noChangeArrowheads="1" noChangeShapeType="1" noTextEdit="1"/>
              </p:cNvSpPr>
              <p:nvPr/>
            </p:nvSpPr>
            <p:spPr>
              <a:xfrm>
                <a:off x="9611631" y="4786953"/>
                <a:ext cx="2804160" cy="1280800"/>
              </a:xfrm>
              <a:prstGeom prst="rect">
                <a:avLst/>
              </a:prstGeom>
              <a:blipFill>
                <a:blip r:embed="rId21"/>
                <a:stretch>
                  <a:fillRect l="-2391" t="-2381" b="-3810"/>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DE5308D3-FBC1-5FB7-C0D8-FDE0737ADD55}"/>
              </a:ext>
            </a:extLst>
          </p:cNvPr>
          <p:cNvSpPr txBox="1"/>
          <p:nvPr/>
        </p:nvSpPr>
        <p:spPr>
          <a:xfrm>
            <a:off x="1495562" y="1463953"/>
            <a:ext cx="3471059"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spc="-5" dirty="0">
                <a:solidFill>
                  <a:srgbClr val="0000FF"/>
                </a:solidFill>
                <a:cs typeface="Microsoft Sans Serif"/>
              </a:rPr>
              <a:t>Beam coherence time (BCT) </a:t>
            </a:r>
            <a:endParaRPr kumimoji="0" lang="en-US" sz="1800" b="1" i="0" u="none" strike="noStrike" kern="1200" cap="none" spc="0" normalizeH="0" baseline="0" noProof="0" dirty="0">
              <a:ln>
                <a:noFill/>
              </a:ln>
              <a:solidFill>
                <a:srgbClr val="0000FF"/>
              </a:solidFill>
              <a:effectLst/>
              <a:uLnTx/>
              <a:uFillTx/>
              <a:latin typeface="Segoe UI"/>
              <a:ea typeface="+mn-ea"/>
              <a:cs typeface="+mn-cs"/>
            </a:endParaRPr>
          </a:p>
          <a:p>
            <a:pPr lvl="0">
              <a:defRPr/>
            </a:pPr>
            <a:r>
              <a:rPr lang="en-US" sz="1400" spc="-10" dirty="0">
                <a:solidFill>
                  <a:schemeClr val="bg1">
                    <a:lumMod val="50000"/>
                  </a:schemeClr>
                </a:solidFill>
                <a:cs typeface="Microsoft Sans Serif"/>
              </a:rPr>
              <a:t>BCT=CCT at sub-5GHz</a:t>
            </a:r>
            <a:endParaRPr kumimoji="0" lang="en-US" sz="1400" i="0" u="none" strike="noStrike" kern="1200" cap="none" spc="0" normalizeH="0" noProof="0" dirty="0">
              <a:ln>
                <a:noFill/>
              </a:ln>
              <a:solidFill>
                <a:schemeClr val="bg1">
                  <a:lumMod val="50000"/>
                </a:schemeClr>
              </a:solidFill>
              <a:effectLst/>
              <a:uLnTx/>
              <a:uFillTx/>
              <a:latin typeface="Segoe UI"/>
            </a:endParaRPr>
          </a:p>
        </p:txBody>
      </p:sp>
    </p:spTree>
    <p:extLst>
      <p:ext uri="{BB962C8B-B14F-4D97-AF65-F5344CB8AC3E}">
        <p14:creationId xmlns:p14="http://schemas.microsoft.com/office/powerpoint/2010/main" val="3696742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1"/>
                                        </p:tgtEl>
                                        <p:attrNameLst>
                                          <p:attrName>style.visibility</p:attrName>
                                        </p:attrNameLst>
                                      </p:cBhvr>
                                      <p:to>
                                        <p:strVal val="visible"/>
                                      </p:to>
                                    </p:set>
                                  </p:childTnLst>
                                </p:cTn>
                              </p:par>
                              <p:par>
                                <p:cTn id="10" presetID="22" presetClass="entr" presetSubtype="8"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par>
                                <p:cTn id="13" presetID="22" presetClass="entr" presetSubtype="8"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left)">
                                      <p:cBhvr>
                                        <p:cTn id="15" dur="500"/>
                                        <p:tgtEl>
                                          <p:spTgt spid="5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wipe(left)">
                                      <p:cBhvr>
                                        <p:cTn id="18" dur="500"/>
                                        <p:tgtEl>
                                          <p:spTgt spid="56"/>
                                        </p:tgtEl>
                                      </p:cBhvr>
                                    </p:animEffect>
                                  </p:childTnLst>
                                </p:cTn>
                              </p:par>
                              <p:par>
                                <p:cTn id="19" presetID="22" presetClass="entr" presetSubtype="8" fill="hold" nodeType="withEffect">
                                  <p:stCondLst>
                                    <p:cond delay="0"/>
                                  </p:stCondLst>
                                  <p:childTnLst>
                                    <p:set>
                                      <p:cBhvr>
                                        <p:cTn id="20" dur="1" fill="hold">
                                          <p:stCondLst>
                                            <p:cond delay="0"/>
                                          </p:stCondLst>
                                        </p:cTn>
                                        <p:tgtEl>
                                          <p:spTgt spid="130"/>
                                        </p:tgtEl>
                                        <p:attrNameLst>
                                          <p:attrName>style.visibility</p:attrName>
                                        </p:attrNameLst>
                                      </p:cBhvr>
                                      <p:to>
                                        <p:strVal val="visible"/>
                                      </p:to>
                                    </p:set>
                                    <p:animEffect transition="in" filter="wipe(left)">
                                      <p:cBhvr>
                                        <p:cTn id="21" dur="500"/>
                                        <p:tgtEl>
                                          <p:spTgt spid="130"/>
                                        </p:tgtEl>
                                      </p:cBhvr>
                                    </p:animEffect>
                                  </p:childTnLst>
                                </p:cTn>
                              </p:par>
                              <p:par>
                                <p:cTn id="22" presetID="22" presetClass="entr" presetSubtype="8" fill="hold"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left)">
                                      <p:cBhvr>
                                        <p:cTn id="24" dur="500"/>
                                        <p:tgtEl>
                                          <p:spTgt spid="57"/>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wipe(left)">
                                      <p:cBhvr>
                                        <p:cTn id="27" dur="500"/>
                                        <p:tgtEl>
                                          <p:spTgt spid="5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40"/>
                                        </p:tgtEl>
                                        <p:attrNameLst>
                                          <p:attrName>style.visibility</p:attrName>
                                        </p:attrNameLst>
                                      </p:cBhvr>
                                      <p:to>
                                        <p:strVal val="visible"/>
                                      </p:to>
                                    </p:set>
                                    <p:animEffect transition="in" filter="wipe(down)">
                                      <p:cBhvr>
                                        <p:cTn id="30" dur="500"/>
                                        <p:tgtEl>
                                          <p:spTgt spid="14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41"/>
                                        </p:tgtEl>
                                        <p:attrNameLst>
                                          <p:attrName>style.visibility</p:attrName>
                                        </p:attrNameLst>
                                      </p:cBhvr>
                                      <p:to>
                                        <p:strVal val="visible"/>
                                      </p:to>
                                    </p:set>
                                    <p:animEffect transition="in" filter="wipe(down)">
                                      <p:cBhvr>
                                        <p:cTn id="33" dur="500"/>
                                        <p:tgtEl>
                                          <p:spTgt spid="14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66"/>
                                        </p:tgtEl>
                                        <p:attrNameLst>
                                          <p:attrName>style.visibility</p:attrName>
                                        </p:attrNameLst>
                                      </p:cBhvr>
                                      <p:to>
                                        <p:strVal val="visible"/>
                                      </p:to>
                                    </p:set>
                                    <p:animEffect transition="in" filter="wipe(left)">
                                      <p:cBhvr>
                                        <p:cTn id="38" dur="500"/>
                                        <p:tgtEl>
                                          <p:spTgt spid="16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59"/>
                                        </p:tgtEl>
                                        <p:attrNameLst>
                                          <p:attrName>style.visibility</p:attrName>
                                        </p:attrNameLst>
                                      </p:cBhvr>
                                      <p:to>
                                        <p:strVal val="visible"/>
                                      </p:to>
                                    </p:set>
                                    <p:animEffect transition="in" filter="wipe(left)">
                                      <p:cBhvr>
                                        <p:cTn id="43" dur="500"/>
                                        <p:tgtEl>
                                          <p:spTgt spid="159"/>
                                        </p:tgtEl>
                                      </p:cBhvr>
                                    </p:animEffect>
                                  </p:childTnLst>
                                </p:cTn>
                              </p:par>
                              <p:par>
                                <p:cTn id="44" presetID="22" presetClass="entr" presetSubtype="8" fill="hold" nodeType="withEffect">
                                  <p:stCondLst>
                                    <p:cond delay="0"/>
                                  </p:stCondLst>
                                  <p:childTnLst>
                                    <p:set>
                                      <p:cBhvr>
                                        <p:cTn id="45" dur="1" fill="hold">
                                          <p:stCondLst>
                                            <p:cond delay="0"/>
                                          </p:stCondLst>
                                        </p:cTn>
                                        <p:tgtEl>
                                          <p:spTgt spid="153"/>
                                        </p:tgtEl>
                                        <p:attrNameLst>
                                          <p:attrName>style.visibility</p:attrName>
                                        </p:attrNameLst>
                                      </p:cBhvr>
                                      <p:to>
                                        <p:strVal val="visible"/>
                                      </p:to>
                                    </p:set>
                                    <p:animEffect transition="in" filter="wipe(left)">
                                      <p:cBhvr>
                                        <p:cTn id="46" dur="500"/>
                                        <p:tgtEl>
                                          <p:spTgt spid="153"/>
                                        </p:tgtEl>
                                      </p:cBhvr>
                                    </p:animEffect>
                                  </p:childTnLst>
                                </p:cTn>
                              </p:par>
                              <p:par>
                                <p:cTn id="47" presetID="1" presetClass="entr" presetSubtype="0" fill="hold" grpId="0" nodeType="withEffect">
                                  <p:stCondLst>
                                    <p:cond delay="0"/>
                                  </p:stCondLst>
                                  <p:childTnLst>
                                    <p:set>
                                      <p:cBhvr>
                                        <p:cTn id="48" dur="1" fill="hold">
                                          <p:stCondLst>
                                            <p:cond delay="0"/>
                                          </p:stCondLst>
                                        </p:cTn>
                                        <p:tgtEl>
                                          <p:spTgt spid="142"/>
                                        </p:tgtEl>
                                        <p:attrNameLst>
                                          <p:attrName>style.visibility</p:attrName>
                                        </p:attrNameLst>
                                      </p:cBhvr>
                                      <p:to>
                                        <p:strVal val="visible"/>
                                      </p:to>
                                    </p:set>
                                  </p:childTnLst>
                                </p:cTn>
                              </p:par>
                              <p:par>
                                <p:cTn id="49" presetID="22" presetClass="entr" presetSubtype="8" fill="hold" grpId="0" nodeType="withEffect">
                                  <p:stCondLst>
                                    <p:cond delay="0"/>
                                  </p:stCondLst>
                                  <p:childTnLst>
                                    <p:set>
                                      <p:cBhvr>
                                        <p:cTn id="50" dur="1" fill="hold">
                                          <p:stCondLst>
                                            <p:cond delay="0"/>
                                          </p:stCondLst>
                                        </p:cTn>
                                        <p:tgtEl>
                                          <p:spTgt spid="156"/>
                                        </p:tgtEl>
                                        <p:attrNameLst>
                                          <p:attrName>style.visibility</p:attrName>
                                        </p:attrNameLst>
                                      </p:cBhvr>
                                      <p:to>
                                        <p:strVal val="visible"/>
                                      </p:to>
                                    </p:set>
                                    <p:animEffect transition="in" filter="wipe(left)">
                                      <p:cBhvr>
                                        <p:cTn id="51" dur="500"/>
                                        <p:tgtEl>
                                          <p:spTgt spid="156"/>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44"/>
                                        </p:tgtEl>
                                        <p:attrNameLst>
                                          <p:attrName>style.visibility</p:attrName>
                                        </p:attrNameLst>
                                      </p:cBhvr>
                                      <p:to>
                                        <p:strVal val="visible"/>
                                      </p:to>
                                    </p:set>
                                    <p:animEffect transition="in" filter="wipe(left)">
                                      <p:cBhvr>
                                        <p:cTn id="54" dur="500"/>
                                        <p:tgtEl>
                                          <p:spTgt spid="144"/>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143"/>
                                        </p:tgtEl>
                                        <p:attrNameLst>
                                          <p:attrName>style.visibility</p:attrName>
                                        </p:attrNameLst>
                                      </p:cBhvr>
                                      <p:to>
                                        <p:strVal val="visible"/>
                                      </p:to>
                                    </p:set>
                                    <p:animEffect transition="in" filter="wipe(left)">
                                      <p:cBhvr>
                                        <p:cTn id="57" dur="500"/>
                                        <p:tgtEl>
                                          <p:spTgt spid="143"/>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46"/>
                                        </p:tgtEl>
                                        <p:attrNameLst>
                                          <p:attrName>style.visibility</p:attrName>
                                        </p:attrNameLst>
                                      </p:cBhvr>
                                      <p:to>
                                        <p:strVal val="visible"/>
                                      </p:to>
                                    </p:set>
                                    <p:animEffect transition="in" filter="wipe(left)">
                                      <p:cBhvr>
                                        <p:cTn id="60" dur="500"/>
                                        <p:tgtEl>
                                          <p:spTgt spid="14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61"/>
                                        </p:tgtEl>
                                        <p:attrNameLst>
                                          <p:attrName>style.visibility</p:attrName>
                                        </p:attrNameLst>
                                      </p:cBhvr>
                                      <p:to>
                                        <p:strVal val="visible"/>
                                      </p:to>
                                    </p:set>
                                    <p:animEffect transition="in" filter="wipe(left)">
                                      <p:cBhvr>
                                        <p:cTn id="65" dur="500"/>
                                        <p:tgtEl>
                                          <p:spTgt spid="161"/>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157"/>
                                        </p:tgtEl>
                                        <p:attrNameLst>
                                          <p:attrName>style.visibility</p:attrName>
                                        </p:attrNameLst>
                                      </p:cBhvr>
                                      <p:to>
                                        <p:strVal val="visible"/>
                                      </p:to>
                                    </p:set>
                                    <p:animEffect transition="in" filter="wipe(left)">
                                      <p:cBhvr>
                                        <p:cTn id="68" dur="500"/>
                                        <p:tgtEl>
                                          <p:spTgt spid="157"/>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149"/>
                                        </p:tgtEl>
                                        <p:attrNameLst>
                                          <p:attrName>style.visibility</p:attrName>
                                        </p:attrNameLst>
                                      </p:cBhvr>
                                      <p:to>
                                        <p:strVal val="visible"/>
                                      </p:to>
                                    </p:set>
                                    <p:animEffect transition="in" filter="wipe(left)">
                                      <p:cBhvr>
                                        <p:cTn id="71" dur="500"/>
                                        <p:tgtEl>
                                          <p:spTgt spid="149"/>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path" presetSubtype="0" repeatCount="5000" decel="52000" autoRev="1" fill="hold" nodeType="clickEffect">
                                  <p:stCondLst>
                                    <p:cond delay="0"/>
                                  </p:stCondLst>
                                  <p:childTnLst>
                                    <p:animMotion origin="layout" path="M 4.16667E-6 1.48148E-6 L 0.00013 0.05231 " pathEditMode="relative" rAng="0" ptsTypes="AA">
                                      <p:cBhvr>
                                        <p:cTn id="75" dur="250" fill="hold"/>
                                        <p:tgtEl>
                                          <p:spTgt spid="74"/>
                                        </p:tgtEl>
                                        <p:attrNameLst>
                                          <p:attrName>ppt_x</p:attrName>
                                          <p:attrName>ppt_y</p:attrName>
                                        </p:attrNameLst>
                                      </p:cBhvr>
                                      <p:rCtr x="0" y="2616"/>
                                    </p:animMotion>
                                  </p:childTnLst>
                                </p:cTn>
                              </p:par>
                              <p:par>
                                <p:cTn id="76" presetID="35" presetClass="emph" presetSubtype="0" repeatCount="5000" fill="hold" nodeType="withEffect">
                                  <p:stCondLst>
                                    <p:cond delay="0"/>
                                  </p:stCondLst>
                                  <p:childTnLst>
                                    <p:anim calcmode="discrete" valueType="str">
                                      <p:cBhvr>
                                        <p:cTn id="77" dur="500" fill="hold"/>
                                        <p:tgtEl>
                                          <p:spTgt spid="166"/>
                                        </p:tgtEl>
                                        <p:attrNameLst>
                                          <p:attrName>style.visibility</p:attrName>
                                        </p:attrNameLst>
                                      </p:cBhvr>
                                      <p:tavLst>
                                        <p:tav tm="0">
                                          <p:val>
                                            <p:strVal val="hidden"/>
                                          </p:val>
                                        </p:tav>
                                        <p:tav tm="50000">
                                          <p:val>
                                            <p:strVal val="visible"/>
                                          </p:val>
                                        </p:tav>
                                      </p:tavLst>
                                    </p:anim>
                                  </p:childTnLst>
                                </p:cTn>
                              </p:par>
                              <p:par>
                                <p:cTn id="78" presetID="2" presetClass="entr" presetSubtype="4" fill="hold" nodeType="withEffect">
                                  <p:stCondLst>
                                    <p:cond delay="0"/>
                                  </p:stCondLst>
                                  <p:childTnLst>
                                    <p:set>
                                      <p:cBhvr>
                                        <p:cTn id="79" dur="1" fill="hold">
                                          <p:stCondLst>
                                            <p:cond delay="0"/>
                                          </p:stCondLst>
                                        </p:cTn>
                                        <p:tgtEl>
                                          <p:spTgt spid="52">
                                            <p:txEl>
                                              <p:pRg st="0" end="0"/>
                                            </p:txEl>
                                          </p:spTgt>
                                        </p:tgtEl>
                                        <p:attrNameLst>
                                          <p:attrName>style.visibility</p:attrName>
                                        </p:attrNameLst>
                                      </p:cBhvr>
                                      <p:to>
                                        <p:strVal val="visible"/>
                                      </p:to>
                                    </p:set>
                                    <p:anim calcmode="lin" valueType="num">
                                      <p:cBhvr additive="base">
                                        <p:cTn id="80"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52">
                                            <p:txEl>
                                              <p:pRg st="0" end="0"/>
                                            </p:txEl>
                                          </p:spTgt>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52">
                                            <p:txEl>
                                              <p:pRg st="1" end="1"/>
                                            </p:txEl>
                                          </p:spTgt>
                                        </p:tgtEl>
                                        <p:attrNameLst>
                                          <p:attrName>style.visibility</p:attrName>
                                        </p:attrNameLst>
                                      </p:cBhvr>
                                      <p:to>
                                        <p:strVal val="visible"/>
                                      </p:to>
                                    </p:set>
                                    <p:anim calcmode="lin" valueType="num">
                                      <p:cBhvr additive="base">
                                        <p:cTn id="84" dur="500" fill="hold"/>
                                        <p:tgtEl>
                                          <p:spTgt spid="52">
                                            <p:txEl>
                                              <p:pRg st="1" end="1"/>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52">
                                            <p:txEl>
                                              <p:pRg st="1" end="1"/>
                                            </p:txEl>
                                          </p:spTgt>
                                        </p:tgtEl>
                                        <p:attrNameLst>
                                          <p:attrName>ppt_y</p:attrName>
                                        </p:attrNameLst>
                                      </p:cBhvr>
                                      <p:tavLst>
                                        <p:tav tm="0">
                                          <p:val>
                                            <p:strVal val="1+#ppt_h/2"/>
                                          </p:val>
                                        </p:tav>
                                        <p:tav tm="100000">
                                          <p:val>
                                            <p:strVal val="#ppt_y"/>
                                          </p:val>
                                        </p:tav>
                                      </p:tavLst>
                                    </p:anim>
                                  </p:childTnLst>
                                </p:cTn>
                              </p:par>
                              <p:par>
                                <p:cTn id="86" presetID="1" presetClass="entr" presetSubtype="0" fill="hold" nodeType="withEffect">
                                  <p:stCondLst>
                                    <p:cond delay="0"/>
                                  </p:stCondLst>
                                  <p:childTnLst>
                                    <p:set>
                                      <p:cBhvr>
                                        <p:cTn id="87" dur="1" fill="hold">
                                          <p:stCondLst>
                                            <p:cond delay="0"/>
                                          </p:stCondLst>
                                        </p:cTn>
                                        <p:tgtEl>
                                          <p:spTgt spid="5"/>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12"/>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10"/>
                                        </p:tgtEl>
                                        <p:attrNameLst>
                                          <p:attrName>style.visibility</p:attrName>
                                        </p:attrNameLst>
                                      </p:cBhvr>
                                      <p:to>
                                        <p:strVal val="visible"/>
                                      </p:to>
                                    </p:set>
                                  </p:childTnLst>
                                </p:cTn>
                              </p:par>
                              <p:par>
                                <p:cTn id="92" presetID="35" presetClass="emph" presetSubtype="0" repeatCount="5000" fill="hold" grpId="1" nodeType="withEffect">
                                  <p:stCondLst>
                                    <p:cond delay="0"/>
                                  </p:stCondLst>
                                  <p:childTnLst>
                                    <p:anim calcmode="discrete" valueType="str">
                                      <p:cBhvr>
                                        <p:cTn id="93" dur="500" fill="hold"/>
                                        <p:tgtEl>
                                          <p:spTgt spid="10"/>
                                        </p:tgtEl>
                                        <p:attrNameLst>
                                          <p:attrName>style.visibility</p:attrName>
                                        </p:attrNameLst>
                                      </p:cBhvr>
                                      <p:tavLst>
                                        <p:tav tm="0">
                                          <p:val>
                                            <p:strVal val="hidden"/>
                                          </p:val>
                                        </p:tav>
                                        <p:tav tm="50000">
                                          <p:val>
                                            <p:strVal val="visible"/>
                                          </p:val>
                                        </p:tav>
                                      </p:tavLst>
                                    </p:anim>
                                  </p:childTnLst>
                                </p:cTn>
                              </p:par>
                              <p:par>
                                <p:cTn id="94" presetID="35" presetClass="emph" presetSubtype="0" repeatCount="5000" fill="hold" grpId="1" nodeType="withEffect">
                                  <p:stCondLst>
                                    <p:cond delay="0"/>
                                  </p:stCondLst>
                                  <p:childTnLst>
                                    <p:anim calcmode="discrete" valueType="str">
                                      <p:cBhvr>
                                        <p:cTn id="95" dur="500" fill="hold"/>
                                        <p:tgtEl>
                                          <p:spTgt spid="12"/>
                                        </p:tgtEl>
                                        <p:attrNameLst>
                                          <p:attrName>style.visibility</p:attrName>
                                        </p:attrNameLst>
                                      </p:cBhvr>
                                      <p:tavLst>
                                        <p:tav tm="0">
                                          <p:val>
                                            <p:strVal val="hidden"/>
                                          </p:val>
                                        </p:tav>
                                        <p:tav tm="50000">
                                          <p:val>
                                            <p:strVal val="visible"/>
                                          </p:val>
                                        </p:tav>
                                      </p:tavLst>
                                    </p:anim>
                                  </p:childTnLst>
                                </p:cTn>
                              </p:par>
                              <p:par>
                                <p:cTn id="96" presetID="1" presetClass="entr" presetSubtype="0" fill="hold" grpId="0" nodeType="withEffect">
                                  <p:stCondLst>
                                    <p:cond delay="0"/>
                                  </p:stCondLst>
                                  <p:childTnLst>
                                    <p:set>
                                      <p:cBhvr>
                                        <p:cTn id="97" dur="1" fill="hold">
                                          <p:stCondLst>
                                            <p:cond delay="0"/>
                                          </p:stCondLst>
                                        </p:cTn>
                                        <p:tgtEl>
                                          <p:spTgt spid="13"/>
                                        </p:tgtEl>
                                        <p:attrNameLst>
                                          <p:attrName>style.visibility</p:attrName>
                                        </p:attrNameLst>
                                      </p:cBhvr>
                                      <p:to>
                                        <p:strVal val="visible"/>
                                      </p:to>
                                    </p:set>
                                  </p:childTnLst>
                                </p:cTn>
                              </p:par>
                              <p:par>
                                <p:cTn id="98" presetID="35" presetClass="emph" presetSubtype="0" repeatCount="5000" fill="hold" nodeType="withEffect">
                                  <p:stCondLst>
                                    <p:cond delay="250"/>
                                  </p:stCondLst>
                                  <p:childTnLst>
                                    <p:anim calcmode="discrete" valueType="str">
                                      <p:cBhvr>
                                        <p:cTn id="99" dur="500" fill="hold"/>
                                        <p:tgtEl>
                                          <p:spTgt spid="5"/>
                                        </p:tgtEl>
                                        <p:attrNameLst>
                                          <p:attrName>style.visibility</p:attrName>
                                        </p:attrNameLst>
                                      </p:cBhvr>
                                      <p:tavLst>
                                        <p:tav tm="0">
                                          <p:val>
                                            <p:strVal val="hidden"/>
                                          </p:val>
                                        </p:tav>
                                        <p:tav tm="50000">
                                          <p:val>
                                            <p:strVal val="visible"/>
                                          </p:val>
                                        </p:tav>
                                      </p:tavLst>
                                    </p:anim>
                                  </p:childTnLst>
                                </p:cTn>
                              </p:par>
                              <p:par>
                                <p:cTn id="100" presetID="35" presetClass="emph" presetSubtype="0" repeatCount="5000" fill="hold" grpId="1" nodeType="withEffect">
                                  <p:stCondLst>
                                    <p:cond delay="250"/>
                                  </p:stCondLst>
                                  <p:childTnLst>
                                    <p:anim calcmode="discrete" valueType="str">
                                      <p:cBhvr>
                                        <p:cTn id="101" dur="500" fill="hold"/>
                                        <p:tgtEl>
                                          <p:spTgt spid="13"/>
                                        </p:tgtEl>
                                        <p:attrNameLst>
                                          <p:attrName>style.visibility</p:attrName>
                                        </p:attrNameLst>
                                      </p:cBhvr>
                                      <p:tavLst>
                                        <p:tav tm="0">
                                          <p:val>
                                            <p:strVal val="hidden"/>
                                          </p:val>
                                        </p:tav>
                                        <p:tav tm="50000">
                                          <p:val>
                                            <p:strVal val="visible"/>
                                          </p:val>
                                        </p:tav>
                                      </p:tavLst>
                                    </p:anim>
                                  </p:childTnLst>
                                </p:cTn>
                              </p:par>
                              <p:par>
                                <p:cTn id="102" presetID="1" presetClass="entr" presetSubtype="0" fill="hold" grpId="0" nodeType="withEffect">
                                  <p:stCondLst>
                                    <p:cond delay="250"/>
                                  </p:stCondLst>
                                  <p:childTnLst>
                                    <p:set>
                                      <p:cBhvr>
                                        <p:cTn id="103" dur="1" fill="hold">
                                          <p:stCondLst>
                                            <p:cond delay="0"/>
                                          </p:stCondLst>
                                        </p:cTn>
                                        <p:tgtEl>
                                          <p:spTgt spid="11"/>
                                        </p:tgtEl>
                                        <p:attrNameLst>
                                          <p:attrName>style.visibility</p:attrName>
                                        </p:attrNameLst>
                                      </p:cBhvr>
                                      <p:to>
                                        <p:strVal val="visible"/>
                                      </p:to>
                                    </p:set>
                                  </p:childTnLst>
                                </p:cTn>
                              </p:par>
                              <p:par>
                                <p:cTn id="104" presetID="35" presetClass="emph" presetSubtype="0" repeatCount="5000" fill="hold" grpId="1" nodeType="withEffect">
                                  <p:stCondLst>
                                    <p:cond delay="250"/>
                                  </p:stCondLst>
                                  <p:childTnLst>
                                    <p:anim calcmode="discrete" valueType="str">
                                      <p:cBhvr>
                                        <p:cTn id="105" dur="500" fill="hold"/>
                                        <p:tgtEl>
                                          <p:spTgt spid="11"/>
                                        </p:tgtEl>
                                        <p:attrNameLst>
                                          <p:attrName>style.visibility</p:attrName>
                                        </p:attrNameLst>
                                      </p:cBhvr>
                                      <p:tavLst>
                                        <p:tav tm="0">
                                          <p:val>
                                            <p:strVal val="hidden"/>
                                          </p:val>
                                        </p:tav>
                                        <p:tav tm="50000">
                                          <p:val>
                                            <p:strVal val="visible"/>
                                          </p:val>
                                        </p:tav>
                                      </p:tavLst>
                                    </p:anim>
                                  </p:childTnLst>
                                </p:cTn>
                              </p:par>
                              <p:par>
                                <p:cTn id="106" presetID="2" presetClass="entr" presetSubtype="4" fill="hold" nodeType="withEffect">
                                  <p:stCondLst>
                                    <p:cond delay="0"/>
                                  </p:stCondLst>
                                  <p:childTnLst>
                                    <p:set>
                                      <p:cBhvr>
                                        <p:cTn id="107" dur="1" fill="hold">
                                          <p:stCondLst>
                                            <p:cond delay="0"/>
                                          </p:stCondLst>
                                        </p:cTn>
                                        <p:tgtEl>
                                          <p:spTgt spid="15">
                                            <p:txEl>
                                              <p:pRg st="0" end="0"/>
                                            </p:txEl>
                                          </p:spTgt>
                                        </p:tgtEl>
                                        <p:attrNameLst>
                                          <p:attrName>style.visibility</p:attrName>
                                        </p:attrNameLst>
                                      </p:cBhvr>
                                      <p:to>
                                        <p:strVal val="visible"/>
                                      </p:to>
                                    </p:set>
                                    <p:anim calcmode="lin" valueType="num">
                                      <p:cBhvr additive="base">
                                        <p:cTn id="108"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09"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110" presetID="2" presetClass="entr" presetSubtype="4" fill="hold" nodeType="withEffect">
                                  <p:stCondLst>
                                    <p:cond delay="0"/>
                                  </p:stCondLst>
                                  <p:childTnLst>
                                    <p:set>
                                      <p:cBhvr>
                                        <p:cTn id="111" dur="1" fill="hold">
                                          <p:stCondLst>
                                            <p:cond delay="0"/>
                                          </p:stCondLst>
                                        </p:cTn>
                                        <p:tgtEl>
                                          <p:spTgt spid="15">
                                            <p:txEl>
                                              <p:pRg st="1" end="1"/>
                                            </p:txEl>
                                          </p:spTgt>
                                        </p:tgtEl>
                                        <p:attrNameLst>
                                          <p:attrName>style.visibility</p:attrName>
                                        </p:attrNameLst>
                                      </p:cBhvr>
                                      <p:to>
                                        <p:strVal val="visible"/>
                                      </p:to>
                                    </p:set>
                                    <p:anim calcmode="lin" valueType="num">
                                      <p:cBhvr additive="base">
                                        <p:cTn id="112"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13" dur="500" fill="hold"/>
                                        <p:tgtEl>
                                          <p:spTgt spid="15">
                                            <p:txEl>
                                              <p:pRg st="1" end="1"/>
                                            </p:txEl>
                                          </p:spTgt>
                                        </p:tgtEl>
                                        <p:attrNameLst>
                                          <p:attrName>ppt_y</p:attrName>
                                        </p:attrNameLst>
                                      </p:cBhvr>
                                      <p:tavLst>
                                        <p:tav tm="0">
                                          <p:val>
                                            <p:strVal val="1+#ppt_h/2"/>
                                          </p:val>
                                        </p:tav>
                                        <p:tav tm="100000">
                                          <p:val>
                                            <p:strVal val="#ppt_y"/>
                                          </p:val>
                                        </p:tav>
                                      </p:tavLst>
                                    </p:anim>
                                  </p:childTnLst>
                                </p:cTn>
                              </p:par>
                              <p:par>
                                <p:cTn id="114" presetID="2" presetClass="entr" presetSubtype="4" fill="hold" nodeType="withEffect">
                                  <p:stCondLst>
                                    <p:cond delay="0"/>
                                  </p:stCondLst>
                                  <p:childTnLst>
                                    <p:set>
                                      <p:cBhvr>
                                        <p:cTn id="115" dur="1" fill="hold">
                                          <p:stCondLst>
                                            <p:cond delay="0"/>
                                          </p:stCondLst>
                                        </p:cTn>
                                        <p:tgtEl>
                                          <p:spTgt spid="16">
                                            <p:txEl>
                                              <p:pRg st="0" end="0"/>
                                            </p:txEl>
                                          </p:spTgt>
                                        </p:tgtEl>
                                        <p:attrNameLst>
                                          <p:attrName>style.visibility</p:attrName>
                                        </p:attrNameLst>
                                      </p:cBhvr>
                                      <p:to>
                                        <p:strVal val="visible"/>
                                      </p:to>
                                    </p:set>
                                    <p:anim calcmode="lin" valueType="num">
                                      <p:cBhvr additive="base">
                                        <p:cTn id="116"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17" dur="500" fill="hold"/>
                                        <p:tgtEl>
                                          <p:spTgt spid="16">
                                            <p:txEl>
                                              <p:pRg st="0" end="0"/>
                                            </p:txEl>
                                          </p:spTgt>
                                        </p:tgtEl>
                                        <p:attrNameLst>
                                          <p:attrName>ppt_y</p:attrName>
                                        </p:attrNameLst>
                                      </p:cBhvr>
                                      <p:tavLst>
                                        <p:tav tm="0">
                                          <p:val>
                                            <p:strVal val="1+#ppt_h/2"/>
                                          </p:val>
                                        </p:tav>
                                        <p:tav tm="100000">
                                          <p:val>
                                            <p:strVal val="#ppt_y"/>
                                          </p:val>
                                        </p:tav>
                                      </p:tavLst>
                                    </p:anim>
                                  </p:childTnLst>
                                </p:cTn>
                              </p:par>
                              <p:par>
                                <p:cTn id="118" presetID="2" presetClass="entr" presetSubtype="4" fill="hold" nodeType="withEffect">
                                  <p:stCondLst>
                                    <p:cond delay="0"/>
                                  </p:stCondLst>
                                  <p:childTnLst>
                                    <p:set>
                                      <p:cBhvr>
                                        <p:cTn id="119" dur="1" fill="hold">
                                          <p:stCondLst>
                                            <p:cond delay="0"/>
                                          </p:stCondLst>
                                        </p:cTn>
                                        <p:tgtEl>
                                          <p:spTgt spid="16">
                                            <p:txEl>
                                              <p:pRg st="1" end="1"/>
                                            </p:txEl>
                                          </p:spTgt>
                                        </p:tgtEl>
                                        <p:attrNameLst>
                                          <p:attrName>style.visibility</p:attrName>
                                        </p:attrNameLst>
                                      </p:cBhvr>
                                      <p:to>
                                        <p:strVal val="visible"/>
                                      </p:to>
                                    </p:set>
                                    <p:anim calcmode="lin" valueType="num">
                                      <p:cBhvr additive="base">
                                        <p:cTn id="120"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121"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40" grpId="0"/>
      <p:bldP spid="141" grpId="0"/>
      <p:bldP spid="142" grpId="0" animBg="1"/>
      <p:bldP spid="143" grpId="0"/>
      <p:bldP spid="144" grpId="0" animBg="1"/>
      <p:bldP spid="146" grpId="0"/>
      <p:bldP spid="149" grpId="0" animBg="1"/>
      <p:bldP spid="156" grpId="0"/>
      <p:bldP spid="157" grpId="0"/>
      <p:bldP spid="159" grpId="0"/>
      <p:bldP spid="161" grpId="0"/>
      <p:bldP spid="56" grpId="0" animBg="1"/>
      <p:bldP spid="58" grpId="0" animBg="1"/>
      <p:bldP spid="12" grpId="0"/>
      <p:bldP spid="12" grpId="1"/>
      <p:bldP spid="13" grpId="0"/>
      <p:bldP spid="13" grpId="1"/>
      <p:bldP spid="10" grpId="0"/>
      <p:bldP spid="10" grpId="1"/>
      <p:bldP spid="11" grpId="0"/>
      <p:bldP spid="1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81000" y="349556"/>
            <a:ext cx="9799320" cy="1002839"/>
          </a:xfrm>
          <a:prstGeom prst="rect">
            <a:avLst/>
          </a:prstGeom>
        </p:spPr>
        <p:txBody>
          <a:bodyPr vert="horz" wrap="square" lIns="0" tIns="109220" rIns="0" bIns="0" rtlCol="0">
            <a:spAutoFit/>
          </a:bodyPr>
          <a:lstStyle/>
          <a:p>
            <a:pPr marL="12700" algn="l">
              <a:lnSpc>
                <a:spcPct val="100000"/>
              </a:lnSpc>
              <a:spcBef>
                <a:spcPts val="860"/>
              </a:spcBef>
            </a:pPr>
            <a:r>
              <a:rPr spc="-5" dirty="0" err="1"/>
              <a:t>mmWave</a:t>
            </a:r>
            <a:r>
              <a:rPr spc="-5" dirty="0"/>
              <a:t> Communications</a:t>
            </a:r>
            <a:br>
              <a:rPr spc="-5" dirty="0"/>
            </a:br>
            <a:r>
              <a:rPr lang="en-US" sz="2400" spc="-5" dirty="0"/>
              <a:t>Fundamental challenges (2/2)</a:t>
            </a:r>
            <a:endParaRPr sz="2400" spc="-5" dirty="0"/>
          </a:p>
        </p:txBody>
      </p:sp>
      <mc:AlternateContent xmlns:mc="http://schemas.openxmlformats.org/markup-compatibility/2006" xmlns:a14="http://schemas.microsoft.com/office/drawing/2010/main">
        <mc:Choice Requires="a14">
          <p:sp>
            <p:nvSpPr>
              <p:cNvPr id="19" name="object 19"/>
              <p:cNvSpPr txBox="1"/>
              <p:nvPr/>
            </p:nvSpPr>
            <p:spPr>
              <a:xfrm>
                <a:off x="2112894" y="1564978"/>
                <a:ext cx="6154424" cy="1596656"/>
              </a:xfrm>
              <a:prstGeom prst="rect">
                <a:avLst/>
              </a:prstGeom>
            </p:spPr>
            <p:txBody>
              <a:bodyPr vert="horz" wrap="square" lIns="0" tIns="51435" rIns="0" bIns="0" rtlCol="0">
                <a:spAutoFit/>
              </a:bodyPr>
              <a:lstStyle/>
              <a:p>
                <a:pPr marL="12700" marR="0" lvl="0" indent="0" algn="l" defTabSz="914400" rtl="0" eaLnBrk="1" fontAlgn="auto" latinLnBrk="0" hangingPunct="1">
                  <a:lnSpc>
                    <a:spcPct val="100000"/>
                  </a:lnSpc>
                  <a:spcBef>
                    <a:spcPts val="405"/>
                  </a:spcBef>
                  <a:spcAft>
                    <a:spcPts val="0"/>
                  </a:spcAft>
                  <a:buClrTx/>
                  <a:buSzTx/>
                  <a:buFontTx/>
                  <a:buNone/>
                  <a:tabLst/>
                  <a:defRPr/>
                </a:pPr>
                <a:r>
                  <a:rPr kumimoji="0" lang="en-US" sz="2400" b="0" i="0" u="none" strike="noStrike" kern="1200" cap="none" spc="-5" normalizeH="0" baseline="0" noProof="0" dirty="0">
                    <a:ln>
                      <a:noFill/>
                    </a:ln>
                    <a:solidFill>
                      <a:srgbClr val="0D4861"/>
                    </a:solidFill>
                    <a:effectLst/>
                    <a:uLnTx/>
                    <a:uFillTx/>
                    <a:latin typeface="Microsoft Sans Serif"/>
                    <a:ea typeface="+mn-ea"/>
                    <a:cs typeface="Microsoft Sans Serif"/>
                  </a:rPr>
                  <a:t>Channel</a:t>
                </a:r>
                <a:r>
                  <a:rPr kumimoji="0" lang="en-US" sz="2400" b="0" i="0" u="none" strike="noStrike" kern="1200" cap="none" spc="-5" normalizeH="0" noProof="0" dirty="0">
                    <a:ln>
                      <a:noFill/>
                    </a:ln>
                    <a:solidFill>
                      <a:srgbClr val="0D4861"/>
                    </a:solidFill>
                    <a:effectLst/>
                    <a:uLnTx/>
                    <a:uFillTx/>
                    <a:latin typeface="Microsoft Sans Serif"/>
                    <a:ea typeface="+mn-ea"/>
                    <a:cs typeface="Microsoft Sans Serif"/>
                  </a:rPr>
                  <a:t> variation</a:t>
                </a:r>
                <a:endParaRPr kumimoji="0" lang="en-US" sz="2400" b="0" i="0" u="none" strike="noStrike" kern="1200" cap="none" spc="0" normalizeH="0" baseline="0" noProof="0" dirty="0">
                  <a:ln>
                    <a:noFill/>
                  </a:ln>
                  <a:solidFill>
                    <a:srgbClr val="000000"/>
                  </a:solidFill>
                  <a:effectLst/>
                  <a:uLnTx/>
                  <a:uFillTx/>
                  <a:latin typeface="Microsoft Sans Serif"/>
                  <a:ea typeface="+mn-ea"/>
                  <a:cs typeface="Microsoft Sans Serif"/>
                </a:endParaRPr>
              </a:p>
              <a:p>
                <a:pPr marL="180340" lvl="0" indent="-167640">
                  <a:spcBef>
                    <a:spcPts val="200"/>
                  </a:spcBef>
                  <a:buClr>
                    <a:srgbClr val="5EBEB8"/>
                  </a:buClr>
                  <a:buFont typeface="Arial"/>
                  <a:buChar char="•"/>
                  <a:tabLst>
                    <a:tab pos="180340" algn="l"/>
                  </a:tabLst>
                  <a:defRPr/>
                </a:pPr>
                <a:r>
                  <a:rPr kumimoji="0" lang="en-US" sz="1600" b="0" i="0" u="none" strike="noStrike" kern="1200" cap="none" spc="-10" normalizeH="0" baseline="0" noProof="0" dirty="0">
                    <a:ln>
                      <a:noFill/>
                    </a:ln>
                    <a:solidFill>
                      <a:srgbClr val="7E7E7E"/>
                    </a:solidFill>
                    <a:effectLst/>
                    <a:uLnTx/>
                    <a:uFillTx/>
                    <a:latin typeface="Microsoft Sans Serif"/>
                    <a:ea typeface="+mn-ea"/>
                    <a:cs typeface="Microsoft Sans Serif"/>
                  </a:rPr>
                  <a:t>CCT: time during</a:t>
                </a:r>
                <a:r>
                  <a:rPr kumimoji="0" lang="en-US" sz="1600" b="0" i="0" u="none" strike="noStrike" kern="1200" cap="none" spc="-10" normalizeH="0" noProof="0" dirty="0">
                    <a:ln>
                      <a:noFill/>
                    </a:ln>
                    <a:solidFill>
                      <a:srgbClr val="7E7E7E"/>
                    </a:solidFill>
                    <a:effectLst/>
                    <a:uLnTx/>
                    <a:uFillTx/>
                    <a:latin typeface="Microsoft Sans Serif"/>
                    <a:ea typeface="+mn-ea"/>
                    <a:cs typeface="Microsoft Sans Serif"/>
                  </a:rPr>
                  <a:t> which the channel is almost time invariant</a:t>
                </a:r>
                <a14:m>
                  <m:oMath xmlns:m="http://schemas.openxmlformats.org/officeDocument/2006/math">
                    <m:r>
                      <a:rPr lang="en-US" sz="1600" b="0" i="1" spc="-5" smtClean="0">
                        <a:solidFill>
                          <a:srgbClr val="0070C0"/>
                        </a:solidFill>
                        <a:latin typeface="Cambria Math" panose="02040503050406030204" pitchFamily="18" charset="0"/>
                        <a:cs typeface="Microsoft Sans Serif"/>
                      </a:rPr>
                      <m:t>∝</m:t>
                    </m:r>
                    <m:f>
                      <m:fPr>
                        <m:ctrlPr>
                          <a:rPr lang="en-US" sz="1600" b="1" i="1" spc="-5">
                            <a:solidFill>
                              <a:srgbClr val="0070C0"/>
                            </a:solidFill>
                            <a:latin typeface="Cambria Math" panose="02040503050406030204" pitchFamily="18" charset="0"/>
                            <a:cs typeface="Microsoft Sans Serif"/>
                          </a:rPr>
                        </m:ctrlPr>
                      </m:fPr>
                      <m:num>
                        <m:r>
                          <a:rPr lang="en-US" sz="1600" b="1" i="1" spc="-5">
                            <a:solidFill>
                              <a:srgbClr val="0070C0"/>
                            </a:solidFill>
                            <a:latin typeface="Cambria Math" panose="02040503050406030204" pitchFamily="18" charset="0"/>
                            <a:cs typeface="Microsoft Sans Serif"/>
                          </a:rPr>
                          <m:t>𝟗</m:t>
                        </m:r>
                      </m:num>
                      <m:den>
                        <m:r>
                          <a:rPr lang="en-US" sz="1600" b="1" i="1" spc="-5">
                            <a:solidFill>
                              <a:srgbClr val="0070C0"/>
                            </a:solidFill>
                            <a:latin typeface="Cambria Math" panose="02040503050406030204" pitchFamily="18" charset="0"/>
                            <a:cs typeface="Microsoft Sans Serif"/>
                          </a:rPr>
                          <m:t>𝟏𝟔</m:t>
                        </m:r>
                        <m:r>
                          <a:rPr lang="en-US" sz="1600" b="1" i="1" spc="-5">
                            <a:solidFill>
                              <a:srgbClr val="0070C0"/>
                            </a:solidFill>
                            <a:latin typeface="Cambria Math" panose="02040503050406030204" pitchFamily="18" charset="0"/>
                            <a:cs typeface="Microsoft Sans Serif"/>
                          </a:rPr>
                          <m:t>𝝅</m:t>
                        </m:r>
                      </m:den>
                    </m:f>
                    <m:f>
                      <m:fPr>
                        <m:ctrlPr>
                          <a:rPr lang="en-US" sz="1600" b="1" i="1" spc="-5">
                            <a:solidFill>
                              <a:srgbClr val="0070C0"/>
                            </a:solidFill>
                            <a:latin typeface="Cambria Math" panose="02040503050406030204" pitchFamily="18" charset="0"/>
                            <a:cs typeface="Microsoft Sans Serif"/>
                          </a:rPr>
                        </m:ctrlPr>
                      </m:fPr>
                      <m:num>
                        <m:r>
                          <a:rPr lang="en-US" sz="1600" b="1" i="1" spc="-5">
                            <a:solidFill>
                              <a:srgbClr val="0070C0"/>
                            </a:solidFill>
                            <a:latin typeface="Cambria Math" panose="02040503050406030204" pitchFamily="18" charset="0"/>
                            <a:cs typeface="Microsoft Sans Serif"/>
                          </a:rPr>
                          <m:t>𝝀</m:t>
                        </m:r>
                      </m:num>
                      <m:den>
                        <m:r>
                          <a:rPr lang="en-US" sz="1600" b="1" i="1" spc="-5">
                            <a:solidFill>
                              <a:srgbClr val="0070C0"/>
                            </a:solidFill>
                            <a:latin typeface="Cambria Math" panose="02040503050406030204" pitchFamily="18" charset="0"/>
                            <a:cs typeface="Microsoft Sans Serif"/>
                          </a:rPr>
                          <m:t>𝒗</m:t>
                        </m:r>
                      </m:den>
                    </m:f>
                  </m:oMath>
                </a14:m>
                <a:endParaRPr kumimoji="0" lang="en-US" sz="1600" b="0" i="0" u="none" strike="noStrike" kern="1200" cap="none" spc="-10" normalizeH="0" baseline="0" noProof="0" dirty="0">
                  <a:ln>
                    <a:noFill/>
                  </a:ln>
                  <a:solidFill>
                    <a:srgbClr val="7E7E7E"/>
                  </a:solidFill>
                  <a:effectLst/>
                  <a:uLnTx/>
                  <a:uFillTx/>
                  <a:latin typeface="Microsoft Sans Serif"/>
                  <a:ea typeface="+mn-ea"/>
                  <a:cs typeface="Microsoft Sans Serif"/>
                </a:endParaRPr>
              </a:p>
              <a:p>
                <a:pPr marL="180340" marR="0" lvl="0" indent="-167640" algn="l" defTabSz="914400" rtl="0" eaLnBrk="1" fontAlgn="auto" latinLnBrk="0" hangingPunct="1">
                  <a:lnSpc>
                    <a:spcPct val="100000"/>
                  </a:lnSpc>
                  <a:spcBef>
                    <a:spcPts val="200"/>
                  </a:spcBef>
                  <a:spcAft>
                    <a:spcPts val="0"/>
                  </a:spcAft>
                  <a:buClr>
                    <a:srgbClr val="5EBEB8"/>
                  </a:buClr>
                  <a:buSzTx/>
                  <a:buFont typeface="Arial"/>
                  <a:buChar char="•"/>
                  <a:tabLst>
                    <a:tab pos="180340" algn="l"/>
                  </a:tabLst>
                  <a:defRPr/>
                </a:pPr>
                <a:r>
                  <a:rPr kumimoji="0" lang="en-US" sz="1600" b="0" i="0" u="none" strike="noStrike" kern="1200" cap="none" spc="-10" normalizeH="0" baseline="0" noProof="0" dirty="0">
                    <a:ln>
                      <a:noFill/>
                    </a:ln>
                    <a:solidFill>
                      <a:srgbClr val="7E7E7E"/>
                    </a:solidFill>
                    <a:effectLst/>
                    <a:uLnTx/>
                    <a:uFillTx/>
                    <a:latin typeface="Microsoft Sans Serif"/>
                    <a:ea typeface="+mn-ea"/>
                    <a:cs typeface="Microsoft Sans Serif"/>
                  </a:rPr>
                  <a:t>Information is carried by the phase and amplitude of the symbol</a:t>
                </a:r>
                <a:endParaRPr kumimoji="0" lang="en-US" sz="1600" b="0" i="0" u="none" strike="noStrike" kern="1200" cap="none" spc="0" normalizeH="0" baseline="0" noProof="0" dirty="0">
                  <a:ln>
                    <a:noFill/>
                  </a:ln>
                  <a:solidFill>
                    <a:srgbClr val="000000"/>
                  </a:solidFill>
                  <a:effectLst/>
                  <a:uLnTx/>
                  <a:uFillTx/>
                  <a:latin typeface="Microsoft Sans Serif"/>
                  <a:ea typeface="+mn-ea"/>
                  <a:cs typeface="Microsoft Sans Serif"/>
                </a:endParaRPr>
              </a:p>
              <a:p>
                <a:pPr marL="180340" indent="-167640">
                  <a:spcBef>
                    <a:spcPts val="190"/>
                  </a:spcBef>
                  <a:buClr>
                    <a:srgbClr val="5EBEB8"/>
                  </a:buClr>
                  <a:buFont typeface="Arial"/>
                  <a:buChar char="•"/>
                  <a:tabLst>
                    <a:tab pos="180340" algn="l"/>
                  </a:tabLst>
                  <a:defRPr/>
                </a:pPr>
                <a:r>
                  <a:rPr kumimoji="0" lang="en-US" sz="1600" b="0" i="0" u="none" strike="noStrike" kern="1200" cap="none" spc="-10" normalizeH="0" baseline="0" noProof="0" dirty="0">
                    <a:ln>
                      <a:noFill/>
                    </a:ln>
                    <a:solidFill>
                      <a:srgbClr val="7E7E7E"/>
                    </a:solidFill>
                    <a:effectLst/>
                    <a:uLnTx/>
                    <a:uFillTx/>
                    <a:latin typeface="Microsoft Sans Serif"/>
                    <a:ea typeface="+mn-ea"/>
                    <a:cs typeface="Microsoft Sans Serif"/>
                  </a:rPr>
                  <a:t>An estimate of the channel is required a priori: </a:t>
                </a:r>
                <a14:m>
                  <m:oMath xmlns:m="http://schemas.openxmlformats.org/officeDocument/2006/math">
                    <m:r>
                      <a:rPr kumimoji="0" lang="en-US" sz="1600" b="0" i="1" u="none" strike="noStrike" kern="1200" cap="none" spc="-10" normalizeH="0" baseline="0" noProof="0" smtClean="0">
                        <a:ln>
                          <a:noFill/>
                        </a:ln>
                        <a:solidFill>
                          <a:srgbClr val="7E7E7E"/>
                        </a:solidFill>
                        <a:effectLst/>
                        <a:uLnTx/>
                        <a:uFillTx/>
                        <a:latin typeface="Cambria Math" panose="02040503050406030204" pitchFamily="18" charset="0"/>
                        <a:ea typeface="+mn-ea"/>
                        <a:cs typeface="Microsoft Sans Serif"/>
                      </a:rPr>
                      <m:t>h</m:t>
                    </m:r>
                    <m:r>
                      <a:rPr kumimoji="0" lang="en-US" sz="1600" b="0" i="1" u="none" strike="noStrike" kern="1200" cap="none" spc="-10" normalizeH="0" baseline="0" noProof="0" smtClean="0">
                        <a:ln>
                          <a:noFill/>
                        </a:ln>
                        <a:solidFill>
                          <a:srgbClr val="7E7E7E"/>
                        </a:solidFill>
                        <a:effectLst/>
                        <a:uLnTx/>
                        <a:uFillTx/>
                        <a:latin typeface="Cambria Math" panose="02040503050406030204" pitchFamily="18" charset="0"/>
                        <a:ea typeface="+mn-ea"/>
                        <a:cs typeface="Microsoft Sans Serif"/>
                      </a:rPr>
                      <m:t>⇒</m:t>
                    </m:r>
                    <m:r>
                      <m:rPr>
                        <m:nor/>
                      </m:rPr>
                      <a:rPr lang="en-US" sz="1600" b="1" spc="-10" dirty="0">
                        <a:solidFill>
                          <a:srgbClr val="FF0000"/>
                        </a:solidFill>
                        <a:cs typeface="Microsoft Sans Serif"/>
                      </a:rPr>
                      <m:t>1</m:t>
                    </m:r>
                    <m:r>
                      <m:rPr>
                        <m:nor/>
                      </m:rPr>
                      <a:rPr lang="en-US" sz="1600" b="1" spc="-10" dirty="0">
                        <a:solidFill>
                          <a:srgbClr val="FF0000"/>
                        </a:solidFill>
                        <a:cs typeface="Microsoft Sans Serif"/>
                      </a:rPr>
                      <m:t>GHz</m:t>
                    </m:r>
                    <m:r>
                      <m:rPr>
                        <m:nor/>
                      </m:rPr>
                      <a:rPr lang="en-US" sz="1600" b="1" spc="-10" dirty="0">
                        <a:solidFill>
                          <a:srgbClr val="FF0000"/>
                        </a:solidFill>
                        <a:cs typeface="Microsoft Sans Serif"/>
                        <a:sym typeface="Wingdings" panose="05000000000000000000" pitchFamily="2" charset="2"/>
                      </a:rPr>
                      <m:t>30 </m:t>
                    </m:r>
                    <m:r>
                      <m:rPr>
                        <m:nor/>
                      </m:rPr>
                      <a:rPr lang="en-US" sz="1600" b="1" spc="-10" dirty="0">
                        <a:solidFill>
                          <a:srgbClr val="FF0000"/>
                        </a:solidFill>
                        <a:cs typeface="Microsoft Sans Serif"/>
                        <a:sym typeface="Wingdings" panose="05000000000000000000" pitchFamily="2" charset="2"/>
                      </a:rPr>
                      <m:t>GHz</m:t>
                    </m:r>
                    <m:r>
                      <m:rPr>
                        <m:nor/>
                      </m:rPr>
                      <a:rPr lang="en-US" sz="1600" b="1" i="0" spc="-10" dirty="0" smtClean="0">
                        <a:solidFill>
                          <a:srgbClr val="FF0000"/>
                        </a:solidFill>
                        <a:cs typeface="Microsoft Sans Serif"/>
                        <a:sym typeface="Wingdings" panose="05000000000000000000" pitchFamily="2" charset="2"/>
                      </a:rPr>
                      <m:t> </m:t>
                    </m:r>
                    <m:r>
                      <m:rPr>
                        <m:nor/>
                      </m:rPr>
                      <a:rPr lang="en-US" sz="1600" b="1" spc="-10" dirty="0">
                        <a:solidFill>
                          <a:srgbClr val="FF0000"/>
                        </a:solidFill>
                        <a:cs typeface="Microsoft Sans Serif"/>
                        <a:sym typeface="Wingdings" panose="05000000000000000000" pitchFamily="2" charset="2"/>
                      </a:rPr>
                      <m:t>&lt;=&gt;</m:t>
                    </m:r>
                    <m:r>
                      <m:rPr>
                        <m:nor/>
                      </m:rPr>
                      <a:rPr lang="en-US" sz="1600" b="1" i="0" spc="-10" dirty="0" smtClean="0">
                        <a:solidFill>
                          <a:srgbClr val="FF0000"/>
                        </a:solidFill>
                        <a:cs typeface="Microsoft Sans Serif"/>
                        <a:sym typeface="Wingdings" panose="05000000000000000000" pitchFamily="2" charset="2"/>
                      </a:rPr>
                      <m:t> 30</m:t>
                    </m:r>
                    <m:r>
                      <a:rPr lang="en-US" sz="1600" b="1" i="1" spc="-10" dirty="0" smtClean="0">
                        <a:solidFill>
                          <a:srgbClr val="FF0000"/>
                        </a:solidFill>
                        <a:latin typeface="Cambria Math" panose="02040503050406030204" pitchFamily="18" charset="0"/>
                        <a:cs typeface="Microsoft Sans Serif"/>
                        <a:sym typeface="Wingdings" panose="05000000000000000000" pitchFamily="2" charset="2"/>
                      </a:rPr>
                      <m:t>×</m:t>
                    </m:r>
                    <m:r>
                      <m:rPr>
                        <m:nor/>
                      </m:rPr>
                      <a:rPr lang="en-US" sz="1600" b="1" i="0" spc="-10" dirty="0" smtClean="0">
                        <a:solidFill>
                          <a:srgbClr val="FF0000"/>
                        </a:solidFill>
                        <a:cs typeface="Microsoft Sans Serif"/>
                        <a:sym typeface="Wingdings" panose="05000000000000000000" pitchFamily="2" charset="2"/>
                      </a:rPr>
                      <m:t>CCT</m:t>
                    </m:r>
                    <m:r>
                      <m:rPr>
                        <m:nor/>
                      </m:rPr>
                      <a:rPr lang="en-US" sz="1600" b="1" i="0" spc="-10" dirty="0" smtClean="0">
                        <a:solidFill>
                          <a:srgbClr val="FF0000"/>
                        </a:solidFill>
                        <a:cs typeface="Microsoft Sans Serif"/>
                        <a:sym typeface="Wingdings" panose="05000000000000000000" pitchFamily="2" charset="2"/>
                      </a:rPr>
                      <m:t> &lt;=&gt;  30</m:t>
                    </m:r>
                    <m:r>
                      <m:rPr>
                        <m:nor/>
                      </m:rPr>
                      <a:rPr lang="en-US" sz="1600" b="1" spc="-10">
                        <a:solidFill>
                          <a:srgbClr val="FF0000"/>
                        </a:solidFill>
                        <a:latin typeface="Cambria Math" panose="02040503050406030204" pitchFamily="18" charset="0"/>
                        <a:cs typeface="Microsoft Sans Serif"/>
                        <a:sym typeface="Wingdings" panose="05000000000000000000" pitchFamily="2" charset="2"/>
                      </a:rPr>
                      <m:t>×</m:t>
                    </m:r>
                    <m:r>
                      <m:rPr>
                        <m:nor/>
                      </m:rPr>
                      <a:rPr lang="en-US" sz="1600" dirty="0">
                        <a:solidFill>
                          <a:srgbClr val="000000"/>
                        </a:solidFill>
                        <a:cs typeface="Microsoft Sans Serif"/>
                      </a:rPr>
                      <m:t> </m:t>
                    </m:r>
                    <m:r>
                      <m:rPr>
                        <m:nor/>
                      </m:rPr>
                      <a:rPr lang="en-US" sz="1600" b="1" spc="-10" dirty="0">
                        <a:solidFill>
                          <a:srgbClr val="FF0000"/>
                        </a:solidFill>
                        <a:cs typeface="Microsoft Sans Serif"/>
                      </a:rPr>
                      <m:t>overhead</m:t>
                    </m:r>
                  </m:oMath>
                </a14:m>
                <a:endParaRPr lang="en-US" sz="1600" spc="-10" dirty="0">
                  <a:solidFill>
                    <a:srgbClr val="7E7E7E"/>
                  </a:solidFill>
                  <a:cs typeface="Microsoft Sans Serif"/>
                </a:endParaRPr>
              </a:p>
            </p:txBody>
          </p:sp>
        </mc:Choice>
        <mc:Fallback xmlns="">
          <p:sp>
            <p:nvSpPr>
              <p:cNvPr id="19" name="object 19"/>
              <p:cNvSpPr txBox="1">
                <a:spLocks noRot="1" noChangeAspect="1" noMove="1" noResize="1" noEditPoints="1" noAdjustHandles="1" noChangeArrowheads="1" noChangeShapeType="1" noTextEdit="1"/>
              </p:cNvSpPr>
              <p:nvPr/>
            </p:nvSpPr>
            <p:spPr>
              <a:xfrm>
                <a:off x="2112894" y="1564978"/>
                <a:ext cx="6154424" cy="1596656"/>
              </a:xfrm>
              <a:prstGeom prst="rect">
                <a:avLst/>
              </a:prstGeom>
              <a:blipFill>
                <a:blip r:embed="rId3"/>
                <a:stretch>
                  <a:fillRect l="-2874" t="-2672" r="-396" b="-1145"/>
                </a:stretch>
              </a:blipFill>
            </p:spPr>
            <p:txBody>
              <a:bodyPr/>
              <a:lstStyle/>
              <a:p>
                <a:r>
                  <a:rPr lang="en-US">
                    <a:noFill/>
                  </a:rPr>
                  <a:t> </a:t>
                </a:r>
              </a:p>
            </p:txBody>
          </p:sp>
        </mc:Fallback>
      </mc:AlternateContent>
      <p:sp>
        <p:nvSpPr>
          <p:cNvPr id="20" name="object 20"/>
          <p:cNvSpPr/>
          <p:nvPr/>
        </p:nvSpPr>
        <p:spPr>
          <a:xfrm flipH="1">
            <a:off x="1842929" y="4805593"/>
            <a:ext cx="45719" cy="1828800"/>
          </a:xfrm>
          <a:custGeom>
            <a:avLst/>
            <a:gdLst/>
            <a:ahLst/>
            <a:cxnLst/>
            <a:rect l="l" t="t" r="r" b="b"/>
            <a:pathLst>
              <a:path h="998854">
                <a:moveTo>
                  <a:pt x="0" y="0"/>
                </a:moveTo>
                <a:lnTo>
                  <a:pt x="0" y="998550"/>
                </a:lnTo>
              </a:path>
            </a:pathLst>
          </a:custGeom>
          <a:ln w="38100">
            <a:solidFill>
              <a:srgbClr val="BEBE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object 21"/>
          <p:cNvSpPr/>
          <p:nvPr/>
        </p:nvSpPr>
        <p:spPr>
          <a:xfrm flipH="1">
            <a:off x="1866517" y="3360771"/>
            <a:ext cx="45719" cy="1211229"/>
          </a:xfrm>
          <a:custGeom>
            <a:avLst/>
            <a:gdLst/>
            <a:ahLst/>
            <a:cxnLst/>
            <a:rect l="l" t="t" r="r" b="b"/>
            <a:pathLst>
              <a:path h="972185">
                <a:moveTo>
                  <a:pt x="0" y="0"/>
                </a:moveTo>
                <a:lnTo>
                  <a:pt x="0" y="971829"/>
                </a:lnTo>
              </a:path>
            </a:pathLst>
          </a:custGeom>
          <a:ln w="38100">
            <a:solidFill>
              <a:srgbClr val="BEBE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object 22"/>
          <p:cNvSpPr/>
          <p:nvPr/>
        </p:nvSpPr>
        <p:spPr>
          <a:xfrm>
            <a:off x="1906547" y="1661160"/>
            <a:ext cx="0" cy="1463040"/>
          </a:xfrm>
          <a:custGeom>
            <a:avLst/>
            <a:gdLst/>
            <a:ahLst/>
            <a:cxnLst/>
            <a:rect l="l" t="t" r="r" b="b"/>
            <a:pathLst>
              <a:path h="972185">
                <a:moveTo>
                  <a:pt x="0" y="0"/>
                </a:moveTo>
                <a:lnTo>
                  <a:pt x="0" y="971829"/>
                </a:lnTo>
              </a:path>
            </a:pathLst>
          </a:custGeom>
          <a:ln w="38100">
            <a:solidFill>
              <a:srgbClr val="BEBE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object 27"/>
          <p:cNvSpPr txBox="1"/>
          <p:nvPr/>
        </p:nvSpPr>
        <p:spPr>
          <a:xfrm>
            <a:off x="2112895" y="4765295"/>
            <a:ext cx="5811905" cy="1903726"/>
          </a:xfrm>
          <a:prstGeom prst="rect">
            <a:avLst/>
          </a:prstGeom>
        </p:spPr>
        <p:txBody>
          <a:bodyPr vert="horz" wrap="square" lIns="0" tIns="51435" rIns="0" bIns="0" rtlCol="0">
            <a:spAutoFit/>
          </a:bodyPr>
          <a:lstStyle/>
          <a:p>
            <a:pPr marL="12700" marR="0" lvl="0" indent="0" algn="l" defTabSz="914400" rtl="0" eaLnBrk="1" fontAlgn="auto" latinLnBrk="0" hangingPunct="1">
              <a:lnSpc>
                <a:spcPct val="100000"/>
              </a:lnSpc>
              <a:spcBef>
                <a:spcPts val="405"/>
              </a:spcBef>
              <a:spcAft>
                <a:spcPts val="0"/>
              </a:spcAft>
              <a:buClrTx/>
              <a:buSzTx/>
              <a:buFontTx/>
              <a:buNone/>
              <a:tabLst/>
              <a:defRPr/>
            </a:pPr>
            <a:r>
              <a:rPr kumimoji="0" lang="en-US" sz="2400" b="0" i="0" u="none" strike="noStrike" kern="1200" cap="none" spc="-5" normalizeH="0" baseline="0" noProof="0" dirty="0">
                <a:ln>
                  <a:noFill/>
                </a:ln>
                <a:solidFill>
                  <a:srgbClr val="0D4861"/>
                </a:solidFill>
                <a:effectLst/>
                <a:uLnTx/>
                <a:uFillTx/>
                <a:latin typeface="Microsoft Sans Serif"/>
                <a:ea typeface="+mn-ea"/>
                <a:cs typeface="Microsoft Sans Serif"/>
              </a:rPr>
              <a:t>Beam tracking</a:t>
            </a:r>
            <a:endParaRPr kumimoji="0" lang="en-US" sz="2400" b="0" i="0" u="none" strike="noStrike" kern="1200" cap="none" spc="0" normalizeH="0" baseline="0" noProof="0" dirty="0">
              <a:ln>
                <a:noFill/>
              </a:ln>
              <a:solidFill>
                <a:srgbClr val="000000"/>
              </a:solidFill>
              <a:effectLst/>
              <a:uLnTx/>
              <a:uFillTx/>
              <a:latin typeface="Microsoft Sans Serif"/>
              <a:ea typeface="+mn-ea"/>
              <a:cs typeface="Microsoft Sans Serif"/>
            </a:endParaRPr>
          </a:p>
          <a:p>
            <a:pPr marL="180340" marR="0" lvl="0" indent="-167640" algn="l" defTabSz="914400" rtl="0" eaLnBrk="1" fontAlgn="auto" latinLnBrk="0" hangingPunct="1">
              <a:lnSpc>
                <a:spcPct val="100000"/>
              </a:lnSpc>
              <a:spcBef>
                <a:spcPts val="200"/>
              </a:spcBef>
              <a:spcAft>
                <a:spcPts val="0"/>
              </a:spcAft>
              <a:buClr>
                <a:srgbClr val="5EBEB8"/>
              </a:buClr>
              <a:buSzTx/>
              <a:buFont typeface="Arial"/>
              <a:buChar char="•"/>
              <a:tabLst>
                <a:tab pos="180340" algn="l"/>
              </a:tabLst>
              <a:defRPr/>
            </a:pPr>
            <a:r>
              <a:rPr kumimoji="0" lang="en-US" sz="1600" b="0" i="0" u="none" strike="noStrike" kern="1200" cap="none" spc="-10" normalizeH="0" baseline="0" noProof="0" dirty="0">
                <a:ln>
                  <a:noFill/>
                </a:ln>
                <a:solidFill>
                  <a:srgbClr val="7E7E7E"/>
                </a:solidFill>
                <a:effectLst/>
                <a:uLnTx/>
                <a:uFillTx/>
                <a:latin typeface="Microsoft Sans Serif"/>
                <a:ea typeface="+mn-ea"/>
                <a:cs typeface="Microsoft Sans Serif"/>
              </a:rPr>
              <a:t>BCT: time over which the beam</a:t>
            </a:r>
            <a:r>
              <a:rPr kumimoji="0" lang="en-US" sz="1600" b="0" i="0" u="none" strike="noStrike" kern="1200" cap="none" spc="-10" normalizeH="0" noProof="0" dirty="0">
                <a:ln>
                  <a:noFill/>
                </a:ln>
                <a:solidFill>
                  <a:srgbClr val="7E7E7E"/>
                </a:solidFill>
                <a:effectLst/>
                <a:uLnTx/>
                <a:uFillTx/>
                <a:latin typeface="Microsoft Sans Serif"/>
                <a:ea typeface="+mn-ea"/>
                <a:cs typeface="Microsoft Sans Serif"/>
              </a:rPr>
              <a:t> direction is almost invariant</a:t>
            </a:r>
            <a:endParaRPr kumimoji="0" lang="en-US" sz="1600" b="0" i="0" u="none" strike="noStrike" kern="1200" cap="none" spc="-10" normalizeH="0" baseline="0" noProof="0" dirty="0">
              <a:ln>
                <a:noFill/>
              </a:ln>
              <a:solidFill>
                <a:srgbClr val="7E7E7E"/>
              </a:solidFill>
              <a:effectLst/>
              <a:uLnTx/>
              <a:uFillTx/>
              <a:latin typeface="Microsoft Sans Serif"/>
              <a:ea typeface="+mn-ea"/>
              <a:cs typeface="Microsoft Sans Serif"/>
            </a:endParaRPr>
          </a:p>
          <a:p>
            <a:pPr marL="180340" marR="0" lvl="0" indent="-167640" algn="l" defTabSz="914400" rtl="0" eaLnBrk="1" fontAlgn="auto" latinLnBrk="0" hangingPunct="1">
              <a:lnSpc>
                <a:spcPct val="100000"/>
              </a:lnSpc>
              <a:spcBef>
                <a:spcPts val="200"/>
              </a:spcBef>
              <a:spcAft>
                <a:spcPts val="0"/>
              </a:spcAft>
              <a:buClr>
                <a:srgbClr val="5EBEB8"/>
              </a:buClr>
              <a:buSzTx/>
              <a:buFont typeface="Arial"/>
              <a:buChar char="•"/>
              <a:tabLst>
                <a:tab pos="180340" algn="l"/>
              </a:tabLst>
              <a:defRPr/>
            </a:pPr>
            <a:r>
              <a:rPr kumimoji="0" lang="en-US" sz="1600" b="0" i="0" u="none" strike="noStrike" kern="1200" cap="none" spc="-10" normalizeH="0" baseline="0" noProof="0" dirty="0">
                <a:ln>
                  <a:noFill/>
                </a:ln>
                <a:solidFill>
                  <a:srgbClr val="7E7E7E"/>
                </a:solidFill>
                <a:effectLst/>
                <a:uLnTx/>
                <a:uFillTx/>
                <a:latin typeface="Microsoft Sans Serif"/>
                <a:ea typeface="+mn-ea"/>
                <a:cs typeface="Microsoft Sans Serif"/>
              </a:rPr>
              <a:t>Beamforming</a:t>
            </a:r>
            <a:r>
              <a:rPr lang="en-US" sz="1600" spc="-10" dirty="0">
                <a:solidFill>
                  <a:srgbClr val="7E7E7E"/>
                </a:solidFill>
                <a:latin typeface="Microsoft Sans Serif"/>
                <a:cs typeface="Microsoft Sans Serif"/>
              </a:rPr>
              <a:t>: CCT=BCT</a:t>
            </a:r>
          </a:p>
          <a:p>
            <a:pPr marL="180340" marR="0" lvl="0" indent="-167640" algn="l" defTabSz="914400" rtl="0" eaLnBrk="1" fontAlgn="auto" latinLnBrk="0" hangingPunct="1">
              <a:lnSpc>
                <a:spcPct val="100000"/>
              </a:lnSpc>
              <a:spcBef>
                <a:spcPts val="200"/>
              </a:spcBef>
              <a:spcAft>
                <a:spcPts val="0"/>
              </a:spcAft>
              <a:buClr>
                <a:srgbClr val="5EBEB8"/>
              </a:buClr>
              <a:buSzTx/>
              <a:buFont typeface="Arial"/>
              <a:buChar char="•"/>
              <a:tabLst>
                <a:tab pos="180340" algn="l"/>
              </a:tabLst>
              <a:defRPr/>
            </a:pPr>
            <a:r>
              <a:rPr kumimoji="0" lang="en-US" sz="1600" b="0" i="0" u="none" strike="noStrike" kern="1200" cap="none" spc="-10" normalizeH="0" baseline="0" noProof="0" dirty="0">
                <a:ln>
                  <a:noFill/>
                </a:ln>
                <a:solidFill>
                  <a:srgbClr val="7E7E7E"/>
                </a:solidFill>
                <a:effectLst/>
                <a:uLnTx/>
                <a:uFillTx/>
                <a:latin typeface="Microsoft Sans Serif"/>
                <a:ea typeface="+mn-ea"/>
                <a:cs typeface="Microsoft Sans Serif"/>
              </a:rPr>
              <a:t>Beam-steering:</a:t>
            </a:r>
            <a:endParaRPr lang="en-US" sz="1600" spc="-10" dirty="0">
              <a:solidFill>
                <a:srgbClr val="7E7E7E"/>
              </a:solidFill>
              <a:latin typeface="Microsoft Sans Serif"/>
              <a:cs typeface="Microsoft Sans Serif"/>
            </a:endParaRPr>
          </a:p>
          <a:p>
            <a:pPr marL="637540" lvl="1" indent="-167640">
              <a:spcBef>
                <a:spcPts val="200"/>
              </a:spcBef>
              <a:buClr>
                <a:srgbClr val="5EBEB8"/>
              </a:buClr>
              <a:buFont typeface="Arial"/>
              <a:buChar char="•"/>
              <a:tabLst>
                <a:tab pos="180340" algn="l"/>
              </a:tabLst>
              <a:defRPr/>
            </a:pPr>
            <a:r>
              <a:rPr kumimoji="0" lang="en-US" sz="1600" b="0" i="0" u="none" strike="noStrike" kern="1200" cap="none" spc="-10" normalizeH="0" baseline="0" noProof="0" dirty="0">
                <a:ln>
                  <a:noFill/>
                </a:ln>
                <a:solidFill>
                  <a:srgbClr val="7E7E7E"/>
                </a:solidFill>
                <a:effectLst/>
                <a:uLnTx/>
                <a:uFillTx/>
                <a:latin typeface="Microsoft Sans Serif"/>
                <a:ea typeface="+mn-ea"/>
                <a:cs typeface="Microsoft Sans Serif"/>
              </a:rPr>
              <a:t>Sub-6GHz:</a:t>
            </a:r>
            <a:r>
              <a:rPr kumimoji="0" lang="en-US" sz="1600" b="0" i="0" u="none" strike="noStrike" kern="1200" cap="none" spc="-10" normalizeH="0" noProof="0" dirty="0">
                <a:ln>
                  <a:noFill/>
                </a:ln>
                <a:solidFill>
                  <a:srgbClr val="7E7E7E"/>
                </a:solidFill>
                <a:effectLst/>
                <a:uLnTx/>
                <a:uFillTx/>
                <a:latin typeface="Microsoft Sans Serif"/>
                <a:ea typeface="+mn-ea"/>
                <a:cs typeface="Microsoft Sans Serif"/>
              </a:rPr>
              <a:t> CCT=BCT</a:t>
            </a:r>
          </a:p>
          <a:p>
            <a:pPr marL="637540" lvl="1" indent="-167640">
              <a:spcBef>
                <a:spcPts val="200"/>
              </a:spcBef>
              <a:buClr>
                <a:srgbClr val="5EBEB8"/>
              </a:buClr>
              <a:buFont typeface="Arial"/>
              <a:buChar char="•"/>
              <a:tabLst>
                <a:tab pos="180340" algn="l"/>
              </a:tabLst>
              <a:defRPr/>
            </a:pPr>
            <a:r>
              <a:rPr lang="en-US" sz="1600" spc="-10" baseline="0" dirty="0" err="1">
                <a:solidFill>
                  <a:srgbClr val="7E7E7E"/>
                </a:solidFill>
                <a:latin typeface="Microsoft Sans Serif"/>
                <a:cs typeface="Microsoft Sans Serif"/>
              </a:rPr>
              <a:t>mmWave</a:t>
            </a:r>
            <a:r>
              <a:rPr lang="en-US" sz="1600" spc="-10" dirty="0">
                <a:solidFill>
                  <a:srgbClr val="7E7E7E"/>
                </a:solidFill>
                <a:latin typeface="Microsoft Sans Serif"/>
                <a:cs typeface="Microsoft Sans Serif"/>
              </a:rPr>
              <a:t> and sub-THz: BCT </a:t>
            </a:r>
            <a:r>
              <a:rPr lang="en-US" sz="2400" b="1" spc="-10" dirty="0">
                <a:solidFill>
                  <a:srgbClr val="FF0000"/>
                </a:solidFill>
                <a:latin typeface="Microsoft Sans Serif"/>
                <a:cs typeface="Microsoft Sans Serif"/>
              </a:rPr>
              <a:t>?</a:t>
            </a:r>
            <a:r>
              <a:rPr lang="en-US" sz="1600" spc="-10" dirty="0">
                <a:solidFill>
                  <a:srgbClr val="7E7E7E"/>
                </a:solidFill>
                <a:latin typeface="Microsoft Sans Serif"/>
                <a:cs typeface="Microsoft Sans Serif"/>
              </a:rPr>
              <a:t> CCT</a:t>
            </a:r>
            <a:endParaRPr kumimoji="0" lang="en-US" sz="1600" b="0" i="0" u="none" strike="noStrike" kern="1200" cap="none" spc="-10" normalizeH="0" baseline="0" noProof="0" dirty="0">
              <a:ln>
                <a:noFill/>
              </a:ln>
              <a:solidFill>
                <a:srgbClr val="7E7E7E"/>
              </a:solidFill>
              <a:effectLst/>
              <a:uLnTx/>
              <a:uFillTx/>
              <a:latin typeface="Microsoft Sans Serif"/>
              <a:ea typeface="+mn-ea"/>
              <a:cs typeface="Microsoft Sans Serif"/>
            </a:endParaRPr>
          </a:p>
        </p:txBody>
      </p:sp>
      <mc:AlternateContent xmlns:mc="http://schemas.openxmlformats.org/markup-compatibility/2006" xmlns:a14="http://schemas.microsoft.com/office/drawing/2010/main">
        <mc:Choice Requires="a14">
          <p:sp>
            <p:nvSpPr>
              <p:cNvPr id="28" name="object 28"/>
              <p:cNvSpPr txBox="1"/>
              <p:nvPr/>
            </p:nvSpPr>
            <p:spPr>
              <a:xfrm>
                <a:off x="2112896" y="3326373"/>
                <a:ext cx="4922325" cy="1211229"/>
              </a:xfrm>
              <a:prstGeom prst="rect">
                <a:avLst/>
              </a:prstGeom>
            </p:spPr>
            <p:txBody>
              <a:bodyPr vert="horz" wrap="square" lIns="0" tIns="51435" rIns="0" bIns="0" rtlCol="0">
                <a:spAutoFit/>
              </a:bodyPr>
              <a:lstStyle/>
              <a:p>
                <a:pPr marL="12700" marR="0" lvl="0" indent="0" algn="l" defTabSz="914400" rtl="0" eaLnBrk="1" fontAlgn="auto" latinLnBrk="0" hangingPunct="1">
                  <a:lnSpc>
                    <a:spcPct val="100000"/>
                  </a:lnSpc>
                  <a:spcBef>
                    <a:spcPts val="405"/>
                  </a:spcBef>
                  <a:spcAft>
                    <a:spcPts val="0"/>
                  </a:spcAft>
                  <a:buClrTx/>
                  <a:buSzTx/>
                  <a:buFontTx/>
                  <a:buNone/>
                  <a:tabLst/>
                  <a:defRPr/>
                </a:pPr>
                <a:r>
                  <a:rPr lang="en-US" sz="2400" spc="-10" dirty="0">
                    <a:solidFill>
                      <a:srgbClr val="0D4861"/>
                    </a:solidFill>
                    <a:latin typeface="Microsoft Sans Serif"/>
                    <a:cs typeface="Microsoft Sans Serif"/>
                  </a:rPr>
                  <a:t>Phase noise</a:t>
                </a:r>
                <a:endParaRPr kumimoji="0" lang="en-US" sz="2400" b="0" i="0" u="none" strike="noStrike" kern="1200" cap="none" spc="0" normalizeH="0" baseline="0" noProof="0" dirty="0">
                  <a:ln>
                    <a:noFill/>
                  </a:ln>
                  <a:solidFill>
                    <a:srgbClr val="000000"/>
                  </a:solidFill>
                  <a:effectLst/>
                  <a:uLnTx/>
                  <a:uFillTx/>
                  <a:latin typeface="Microsoft Sans Serif"/>
                  <a:ea typeface="+mn-ea"/>
                  <a:cs typeface="Microsoft Sans Serif"/>
                </a:endParaRPr>
              </a:p>
              <a:p>
                <a:pPr marL="180340" indent="-167640">
                  <a:spcBef>
                    <a:spcPts val="200"/>
                  </a:spcBef>
                  <a:buClr>
                    <a:srgbClr val="5EBEB8"/>
                  </a:buClr>
                  <a:buFont typeface="Arial"/>
                  <a:buChar char="•"/>
                  <a:tabLst>
                    <a:tab pos="180340" algn="l"/>
                  </a:tabLst>
                  <a:defRPr/>
                </a:pPr>
                <a:r>
                  <a:rPr lang="en-US" sz="1600" spc="-10" dirty="0">
                    <a:solidFill>
                      <a:schemeClr val="bg1">
                        <a:lumMod val="50000"/>
                      </a:schemeClr>
                    </a:solidFill>
                    <a:cs typeface="Microsoft Sans Serif"/>
                  </a:rPr>
                  <a:t>Mismatch between transmitter LO frequency and the receiver LO frequency</a:t>
                </a:r>
                <a:endParaRPr lang="en-US" sz="1600" spc="-5" dirty="0">
                  <a:solidFill>
                    <a:srgbClr val="7E7E7E"/>
                  </a:solidFill>
                  <a:cs typeface="Microsoft Sans Serif"/>
                </a:endParaRPr>
              </a:p>
              <a:p>
                <a:pPr marL="180340" indent="-167640">
                  <a:spcBef>
                    <a:spcPts val="200"/>
                  </a:spcBef>
                  <a:buClr>
                    <a:srgbClr val="5EBEB8"/>
                  </a:buClr>
                  <a:buFont typeface="Arial"/>
                  <a:buChar char="•"/>
                  <a:tabLst>
                    <a:tab pos="180340" algn="l"/>
                  </a:tabLst>
                  <a:defRPr/>
                </a:pPr>
                <a14:m>
                  <m:oMath xmlns:m="http://schemas.openxmlformats.org/officeDocument/2006/math">
                    <m:r>
                      <a:rPr lang="en-US" sz="1600" i="1" spc="-10">
                        <a:solidFill>
                          <a:srgbClr val="7E7E7E"/>
                        </a:solidFill>
                        <a:latin typeface="Cambria Math" panose="02040503050406030204" pitchFamily="18" charset="0"/>
                        <a:cs typeface="Microsoft Sans Serif"/>
                      </a:rPr>
                      <m:t>×2</m:t>
                    </m:r>
                  </m:oMath>
                </a14:m>
                <a:r>
                  <a:rPr lang="en-US" sz="1600" spc="-10" dirty="0">
                    <a:solidFill>
                      <a:srgbClr val="7E7E7E"/>
                    </a:solidFill>
                    <a:cs typeface="Microsoft Sans Serif"/>
                  </a:rPr>
                  <a:t> frequency mult</a:t>
                </a:r>
                <a:r>
                  <a:rPr kumimoji="0" lang="en-US" sz="1600" b="0" i="0" u="none" strike="noStrike" kern="1200" cap="none" spc="-10" normalizeH="0" noProof="0" dirty="0">
                    <a:ln>
                      <a:noFill/>
                    </a:ln>
                    <a:solidFill>
                      <a:srgbClr val="7E7E7E"/>
                    </a:solidFill>
                    <a:effectLst/>
                    <a:uLnTx/>
                    <a:uFillTx/>
                    <a:latin typeface="Microsoft Sans Serif"/>
                    <a:ea typeface="+mn-ea"/>
                    <a:cs typeface="Microsoft Sans Serif"/>
                  </a:rPr>
                  <a:t>plier </a:t>
                </a:r>
                <a14:m>
                  <m:oMath xmlns:m="http://schemas.openxmlformats.org/officeDocument/2006/math">
                    <m:r>
                      <a:rPr kumimoji="0" lang="en-US" sz="1600" b="0" i="0" u="none" strike="noStrike" kern="1200" cap="none" spc="-10" normalizeH="0" noProof="0" smtClean="0">
                        <a:ln>
                          <a:noFill/>
                        </a:ln>
                        <a:solidFill>
                          <a:srgbClr val="7E7E7E"/>
                        </a:solidFill>
                        <a:effectLst/>
                        <a:uLnTx/>
                        <a:uFillTx/>
                        <a:latin typeface="Cambria Math" panose="02040503050406030204" pitchFamily="18" charset="0"/>
                        <a:ea typeface="+mn-ea"/>
                        <a:cs typeface="Microsoft Sans Serif"/>
                      </a:rPr>
                      <m:t>=</m:t>
                    </m:r>
                    <m:r>
                      <a:rPr kumimoji="0" lang="en-US" sz="1600" b="0" i="1" u="none" strike="noStrike" kern="1200" cap="none" spc="-10" normalizeH="0" noProof="0" smtClean="0">
                        <a:ln>
                          <a:noFill/>
                        </a:ln>
                        <a:solidFill>
                          <a:srgbClr val="7E7E7E"/>
                        </a:solidFill>
                        <a:effectLst/>
                        <a:uLnTx/>
                        <a:uFillTx/>
                        <a:latin typeface="Cambria Math" panose="02040503050406030204" pitchFamily="18" charset="0"/>
                        <a:ea typeface="+mn-ea"/>
                        <a:cs typeface="Microsoft Sans Serif"/>
                      </a:rPr>
                      <m:t>&gt;</m:t>
                    </m:r>
                  </m:oMath>
                </a14:m>
                <a:r>
                  <a:rPr kumimoji="0" lang="en-US" sz="1600" b="0" i="0" u="none" strike="noStrike" kern="1200" cap="none" spc="-10" normalizeH="0" baseline="0" noProof="0" dirty="0">
                    <a:ln>
                      <a:noFill/>
                    </a:ln>
                    <a:solidFill>
                      <a:srgbClr val="7E7E7E"/>
                    </a:solidFill>
                    <a:effectLst/>
                    <a:uLnTx/>
                    <a:uFillTx/>
                    <a:latin typeface="Microsoft Sans Serif"/>
                    <a:ea typeface="+mn-ea"/>
                    <a:cs typeface="Microsoft Sans Serif"/>
                  </a:rPr>
                  <a:t> 6dB loss</a:t>
                </a:r>
              </a:p>
            </p:txBody>
          </p:sp>
        </mc:Choice>
        <mc:Fallback xmlns="">
          <p:sp>
            <p:nvSpPr>
              <p:cNvPr id="28" name="object 28"/>
              <p:cNvSpPr txBox="1">
                <a:spLocks noRot="1" noChangeAspect="1" noMove="1" noResize="1" noEditPoints="1" noAdjustHandles="1" noChangeArrowheads="1" noChangeShapeType="1" noTextEdit="1"/>
              </p:cNvSpPr>
              <p:nvPr/>
            </p:nvSpPr>
            <p:spPr>
              <a:xfrm>
                <a:off x="2112896" y="3326373"/>
                <a:ext cx="4922325" cy="1211229"/>
              </a:xfrm>
              <a:prstGeom prst="rect">
                <a:avLst/>
              </a:prstGeom>
              <a:blipFill>
                <a:blip r:embed="rId4"/>
                <a:stretch>
                  <a:fillRect l="-3594" t="-3535" r="-1735" b="-10101"/>
                </a:stretch>
              </a:blipFill>
            </p:spPr>
            <p:txBody>
              <a:bodyPr/>
              <a:lstStyle/>
              <a:p>
                <a:r>
                  <a:rPr lang="en-US">
                    <a:noFill/>
                  </a:rPr>
                  <a:t> </a:t>
                </a:r>
              </a:p>
            </p:txBody>
          </p:sp>
        </mc:Fallback>
      </mc:AlternateContent>
      <p:sp>
        <p:nvSpPr>
          <p:cNvPr id="32" name="Slide Number Placeholder 2">
            <a:extLst>
              <a:ext uri="{FF2B5EF4-FFF2-40B4-BE49-F238E27FC236}">
                <a16:creationId xmlns:a16="http://schemas.microsoft.com/office/drawing/2014/main" id="{4ED9DFAD-CDF3-4142-B4E4-758415644DDE}"/>
              </a:ext>
            </a:extLst>
          </p:cNvPr>
          <p:cNvSpPr txBox="1">
            <a:spLocks/>
          </p:cNvSpPr>
          <p:nvPr/>
        </p:nvSpPr>
        <p:spPr>
          <a:xfrm>
            <a:off x="9100361" y="6363207"/>
            <a:ext cx="2804160" cy="342900"/>
          </a:xfrm>
          <a:prstGeom prst="rect">
            <a:avLst/>
          </a:prstGeom>
        </p:spPr>
        <p:txBody>
          <a:bodyPr vert="horz" wrap="square" lIns="91440" tIns="45720" rIns="91440" bIns="45720" rtlCol="0" anchor="ctr">
            <a:spAutoFit/>
          </a:bodyP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en-US" sz="1100" b="0" i="0" u="none" strike="noStrike" kern="1200" cap="none" spc="0" normalizeH="0" baseline="0" noProof="0" smtClean="0">
                <a:ln>
                  <a:noFill/>
                </a:ln>
                <a:solidFill>
                  <a:srgbClr val="0074AF"/>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100" b="0" i="0" u="none" strike="noStrike" kern="1200" cap="none" spc="0" normalizeH="0" baseline="0" noProof="0" dirty="0">
              <a:ln>
                <a:noFill/>
              </a:ln>
              <a:solidFill>
                <a:srgbClr val="0074AF"/>
              </a:solidFill>
              <a:effectLst/>
              <a:uLnTx/>
              <a:uFillTx/>
              <a:latin typeface="Segoe UI"/>
              <a:ea typeface="+mn-ea"/>
              <a:cs typeface="+mn-cs"/>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BF0A6D12-DF9A-4547-9B66-4897780BD987}"/>
                  </a:ext>
                </a:extLst>
              </p:cNvPr>
              <p:cNvSpPr txBox="1"/>
              <p:nvPr/>
            </p:nvSpPr>
            <p:spPr>
              <a:xfrm>
                <a:off x="894078" y="1820978"/>
                <a:ext cx="896506" cy="6777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000" b="1" i="1" u="none" strike="noStrike" kern="1200" cap="none" spc="-5" normalizeH="0" baseline="0" noProof="0" smtClean="0">
                              <a:ln>
                                <a:noFill/>
                              </a:ln>
                              <a:solidFill>
                                <a:srgbClr val="0070C0"/>
                              </a:solidFill>
                              <a:effectLst/>
                              <a:uLnTx/>
                              <a:uFillTx/>
                              <a:latin typeface="Cambria Math" panose="02040503050406030204" pitchFamily="18" charset="0"/>
                              <a:ea typeface="+mn-ea"/>
                              <a:cs typeface="Microsoft Sans Serif"/>
                            </a:rPr>
                          </m:ctrlPr>
                        </m:fPr>
                        <m:num>
                          <m:r>
                            <a:rPr kumimoji="0" lang="en-US" sz="2000" b="1" i="1" u="none" strike="noStrike" kern="1200" cap="none" spc="-5" normalizeH="0" baseline="0" noProof="0" smtClean="0">
                              <a:ln>
                                <a:noFill/>
                              </a:ln>
                              <a:solidFill>
                                <a:srgbClr val="0070C0"/>
                              </a:solidFill>
                              <a:effectLst/>
                              <a:uLnTx/>
                              <a:uFillTx/>
                              <a:latin typeface="Cambria Math" panose="02040503050406030204" pitchFamily="18" charset="0"/>
                              <a:ea typeface="+mn-ea"/>
                              <a:cs typeface="Microsoft Sans Serif"/>
                            </a:rPr>
                            <m:t>𝟗</m:t>
                          </m:r>
                        </m:num>
                        <m:den>
                          <m:r>
                            <a:rPr kumimoji="0" lang="en-US" sz="2000" b="1" i="1" u="none" strike="noStrike" kern="1200" cap="none" spc="-5" normalizeH="0" baseline="0" noProof="0" smtClean="0">
                              <a:ln>
                                <a:noFill/>
                              </a:ln>
                              <a:solidFill>
                                <a:srgbClr val="0070C0"/>
                              </a:solidFill>
                              <a:effectLst/>
                              <a:uLnTx/>
                              <a:uFillTx/>
                              <a:latin typeface="Cambria Math" panose="02040503050406030204" pitchFamily="18" charset="0"/>
                              <a:ea typeface="+mn-ea"/>
                              <a:cs typeface="Microsoft Sans Serif"/>
                            </a:rPr>
                            <m:t>𝟏𝟔</m:t>
                          </m:r>
                          <m:r>
                            <a:rPr kumimoji="0" lang="en-US" sz="2000" b="1" i="1" u="none" strike="noStrike" kern="1200" cap="none" spc="-5" normalizeH="0" baseline="0" noProof="0" smtClean="0">
                              <a:ln>
                                <a:noFill/>
                              </a:ln>
                              <a:solidFill>
                                <a:srgbClr val="0070C0"/>
                              </a:solidFill>
                              <a:effectLst/>
                              <a:uLnTx/>
                              <a:uFillTx/>
                              <a:latin typeface="Cambria Math" panose="02040503050406030204" pitchFamily="18" charset="0"/>
                              <a:ea typeface="+mn-ea"/>
                              <a:cs typeface="Microsoft Sans Serif"/>
                            </a:rPr>
                            <m:t>𝝅</m:t>
                          </m:r>
                        </m:den>
                      </m:f>
                      <m:f>
                        <m:fPr>
                          <m:ctrlPr>
                            <a:rPr kumimoji="0" lang="en-US" sz="2000" b="1" i="1" u="none" strike="noStrike" kern="1200" cap="none" spc="-5" normalizeH="0" baseline="0" noProof="0" smtClean="0">
                              <a:ln>
                                <a:noFill/>
                              </a:ln>
                              <a:solidFill>
                                <a:srgbClr val="0070C0"/>
                              </a:solidFill>
                              <a:effectLst/>
                              <a:uLnTx/>
                              <a:uFillTx/>
                              <a:latin typeface="Cambria Math" panose="02040503050406030204" pitchFamily="18" charset="0"/>
                              <a:ea typeface="+mn-ea"/>
                              <a:cs typeface="Microsoft Sans Serif"/>
                            </a:rPr>
                          </m:ctrlPr>
                        </m:fPr>
                        <m:num>
                          <m:r>
                            <a:rPr kumimoji="0" lang="en-US" sz="2000" b="1" i="1" u="none" strike="noStrike" kern="1200" cap="none" spc="-5" normalizeH="0" baseline="0" noProof="0" smtClean="0">
                              <a:ln>
                                <a:noFill/>
                              </a:ln>
                              <a:solidFill>
                                <a:srgbClr val="0070C0"/>
                              </a:solidFill>
                              <a:effectLst/>
                              <a:uLnTx/>
                              <a:uFillTx/>
                              <a:latin typeface="Cambria Math" panose="02040503050406030204" pitchFamily="18" charset="0"/>
                              <a:ea typeface="+mn-ea"/>
                              <a:cs typeface="Microsoft Sans Serif"/>
                            </a:rPr>
                            <m:t>𝝀</m:t>
                          </m:r>
                        </m:num>
                        <m:den>
                          <m:r>
                            <a:rPr kumimoji="0" lang="en-US" sz="2000" b="1" i="1" u="none" strike="noStrike" kern="1200" cap="none" spc="-5" normalizeH="0" baseline="0" noProof="0" smtClean="0">
                              <a:ln>
                                <a:noFill/>
                              </a:ln>
                              <a:solidFill>
                                <a:srgbClr val="0070C0"/>
                              </a:solidFill>
                              <a:effectLst/>
                              <a:uLnTx/>
                              <a:uFillTx/>
                              <a:latin typeface="Cambria Math" panose="02040503050406030204" pitchFamily="18" charset="0"/>
                              <a:ea typeface="+mn-ea"/>
                              <a:cs typeface="Microsoft Sans Serif"/>
                            </a:rPr>
                            <m:t>𝒗</m:t>
                          </m:r>
                        </m:den>
                      </m:f>
                    </m:oMath>
                  </m:oMathPara>
                </a14:m>
                <a:endParaRPr kumimoji="0" lang="en-US" sz="1800" b="1" i="0" u="none" strike="noStrike" kern="1200" cap="none" spc="0" normalizeH="0" baseline="0" noProof="0" dirty="0">
                  <a:ln>
                    <a:noFill/>
                  </a:ln>
                  <a:solidFill>
                    <a:srgbClr val="0070C0"/>
                  </a:solidFill>
                  <a:effectLst/>
                  <a:uLnTx/>
                  <a:uFillTx/>
                  <a:latin typeface="Segoe UI"/>
                  <a:ea typeface="+mn-ea"/>
                  <a:cs typeface="+mn-cs"/>
                </a:endParaRPr>
              </a:p>
            </p:txBody>
          </p:sp>
        </mc:Choice>
        <mc:Fallback xmlns="">
          <p:sp>
            <p:nvSpPr>
              <p:cNvPr id="33" name="TextBox 32">
                <a:extLst>
                  <a:ext uri="{FF2B5EF4-FFF2-40B4-BE49-F238E27FC236}">
                    <a16:creationId xmlns:a16="http://schemas.microsoft.com/office/drawing/2014/main" id="{BF0A6D12-DF9A-4547-9B66-4897780BD987}"/>
                  </a:ext>
                </a:extLst>
              </p:cNvPr>
              <p:cNvSpPr txBox="1">
                <a:spLocks noRot="1" noChangeAspect="1" noMove="1" noResize="1" noEditPoints="1" noAdjustHandles="1" noChangeArrowheads="1" noChangeShapeType="1" noTextEdit="1"/>
              </p:cNvSpPr>
              <p:nvPr/>
            </p:nvSpPr>
            <p:spPr>
              <a:xfrm>
                <a:off x="894078" y="1820978"/>
                <a:ext cx="896506" cy="677750"/>
              </a:xfrm>
              <a:prstGeom prst="rect">
                <a:avLst/>
              </a:prstGeom>
              <a:blipFill>
                <a:blip r:embed="rId5"/>
                <a:stretch>
                  <a:fillRect/>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EE39898E-5B83-997B-ED54-CE5F91D056F6}"/>
              </a:ext>
            </a:extLst>
          </p:cNvPr>
          <p:cNvGrpSpPr/>
          <p:nvPr/>
        </p:nvGrpSpPr>
        <p:grpSpPr>
          <a:xfrm>
            <a:off x="944952" y="5064498"/>
            <a:ext cx="721360" cy="719455"/>
            <a:chOff x="955040" y="1752600"/>
            <a:chExt cx="721360" cy="719455"/>
          </a:xfrm>
        </p:grpSpPr>
        <p:sp>
          <p:nvSpPr>
            <p:cNvPr id="36" name="object 25">
              <a:extLst>
                <a:ext uri="{FF2B5EF4-FFF2-40B4-BE49-F238E27FC236}">
                  <a16:creationId xmlns:a16="http://schemas.microsoft.com/office/drawing/2014/main" id="{79D7FCDD-47C3-4C6C-93F0-1F0EF8478AA4}"/>
                </a:ext>
              </a:extLst>
            </p:cNvPr>
            <p:cNvSpPr/>
            <p:nvPr/>
          </p:nvSpPr>
          <p:spPr>
            <a:xfrm>
              <a:off x="955040" y="1752600"/>
              <a:ext cx="721360" cy="719455"/>
            </a:xfrm>
            <a:custGeom>
              <a:avLst/>
              <a:gdLst/>
              <a:ahLst/>
              <a:cxnLst/>
              <a:rect l="l" t="t" r="r" b="b"/>
              <a:pathLst>
                <a:path w="721360" h="719455">
                  <a:moveTo>
                    <a:pt x="150914" y="376796"/>
                  </a:moveTo>
                  <a:lnTo>
                    <a:pt x="143814" y="376796"/>
                  </a:lnTo>
                  <a:lnTo>
                    <a:pt x="140258" y="380339"/>
                  </a:lnTo>
                  <a:lnTo>
                    <a:pt x="140258" y="414591"/>
                  </a:lnTo>
                  <a:lnTo>
                    <a:pt x="95674" y="425214"/>
                  </a:lnTo>
                  <a:lnTo>
                    <a:pt x="57140" y="447858"/>
                  </a:lnTo>
                  <a:lnTo>
                    <a:pt x="26873" y="480368"/>
                  </a:lnTo>
                  <a:lnTo>
                    <a:pt x="7087" y="520590"/>
                  </a:lnTo>
                  <a:lnTo>
                    <a:pt x="0" y="566369"/>
                  </a:lnTo>
                  <a:lnTo>
                    <a:pt x="7815" y="614707"/>
                  </a:lnTo>
                  <a:lnTo>
                    <a:pt x="29579" y="656695"/>
                  </a:lnTo>
                  <a:lnTo>
                    <a:pt x="62761" y="689809"/>
                  </a:lnTo>
                  <a:lnTo>
                    <a:pt x="104836" y="711527"/>
                  </a:lnTo>
                  <a:lnTo>
                    <a:pt x="153276" y="719327"/>
                  </a:lnTo>
                  <a:lnTo>
                    <a:pt x="201430" y="711527"/>
                  </a:lnTo>
                  <a:lnTo>
                    <a:pt x="243332" y="689809"/>
                  </a:lnTo>
                  <a:lnTo>
                    <a:pt x="254561" y="678573"/>
                  </a:lnTo>
                  <a:lnTo>
                    <a:pt x="153276" y="678573"/>
                  </a:lnTo>
                  <a:lnTo>
                    <a:pt x="109490" y="669762"/>
                  </a:lnTo>
                  <a:lnTo>
                    <a:pt x="73750" y="645726"/>
                  </a:lnTo>
                  <a:lnTo>
                    <a:pt x="49661" y="610063"/>
                  </a:lnTo>
                  <a:lnTo>
                    <a:pt x="40830" y="566369"/>
                  </a:lnTo>
                  <a:lnTo>
                    <a:pt x="48459" y="525683"/>
                  </a:lnTo>
                  <a:lnTo>
                    <a:pt x="69461" y="491588"/>
                  </a:lnTo>
                  <a:lnTo>
                    <a:pt x="101004" y="467128"/>
                  </a:lnTo>
                  <a:lnTo>
                    <a:pt x="140258" y="455345"/>
                  </a:lnTo>
                  <a:lnTo>
                    <a:pt x="213739" y="455345"/>
                  </a:lnTo>
                  <a:lnTo>
                    <a:pt x="237324" y="441756"/>
                  </a:lnTo>
                  <a:lnTo>
                    <a:pt x="240284" y="440575"/>
                  </a:lnTo>
                  <a:lnTo>
                    <a:pt x="242049" y="437616"/>
                  </a:lnTo>
                  <a:lnTo>
                    <a:pt x="242049" y="431126"/>
                  </a:lnTo>
                  <a:lnTo>
                    <a:pt x="240284" y="428167"/>
                  </a:lnTo>
                  <a:lnTo>
                    <a:pt x="237324" y="426402"/>
                  </a:lnTo>
                  <a:lnTo>
                    <a:pt x="153276" y="377977"/>
                  </a:lnTo>
                  <a:lnTo>
                    <a:pt x="150914" y="376796"/>
                  </a:lnTo>
                  <a:close/>
                </a:path>
                <a:path w="721360" h="719455">
                  <a:moveTo>
                    <a:pt x="492988" y="0"/>
                  </a:moveTo>
                  <a:lnTo>
                    <a:pt x="447201" y="4634"/>
                  </a:lnTo>
                  <a:lnTo>
                    <a:pt x="404548" y="17920"/>
                  </a:lnTo>
                  <a:lnTo>
                    <a:pt x="365944" y="38930"/>
                  </a:lnTo>
                  <a:lnTo>
                    <a:pt x="332306" y="66736"/>
                  </a:lnTo>
                  <a:lnTo>
                    <a:pt x="304549" y="100412"/>
                  </a:lnTo>
                  <a:lnTo>
                    <a:pt x="283589" y="139029"/>
                  </a:lnTo>
                  <a:lnTo>
                    <a:pt x="270341" y="181661"/>
                  </a:lnTo>
                  <a:lnTo>
                    <a:pt x="265722" y="227380"/>
                  </a:lnTo>
                  <a:lnTo>
                    <a:pt x="265722" y="566369"/>
                  </a:lnTo>
                  <a:lnTo>
                    <a:pt x="256808" y="610063"/>
                  </a:lnTo>
                  <a:lnTo>
                    <a:pt x="232583" y="645726"/>
                  </a:lnTo>
                  <a:lnTo>
                    <a:pt x="196815" y="669762"/>
                  </a:lnTo>
                  <a:lnTo>
                    <a:pt x="153276" y="678573"/>
                  </a:lnTo>
                  <a:lnTo>
                    <a:pt x="254561" y="678573"/>
                  </a:lnTo>
                  <a:lnTo>
                    <a:pt x="276426" y="656695"/>
                  </a:lnTo>
                  <a:lnTo>
                    <a:pt x="298157" y="614707"/>
                  </a:lnTo>
                  <a:lnTo>
                    <a:pt x="305968" y="566369"/>
                  </a:lnTo>
                  <a:lnTo>
                    <a:pt x="305968" y="227380"/>
                  </a:lnTo>
                  <a:lnTo>
                    <a:pt x="312670" y="177670"/>
                  </a:lnTo>
                  <a:lnTo>
                    <a:pt x="331572" y="133061"/>
                  </a:lnTo>
                  <a:lnTo>
                    <a:pt x="360864" y="95310"/>
                  </a:lnTo>
                  <a:lnTo>
                    <a:pt x="398736" y="66171"/>
                  </a:lnTo>
                  <a:lnTo>
                    <a:pt x="443381" y="47401"/>
                  </a:lnTo>
                  <a:lnTo>
                    <a:pt x="492988" y="40754"/>
                  </a:lnTo>
                  <a:lnTo>
                    <a:pt x="622440" y="40754"/>
                  </a:lnTo>
                  <a:lnTo>
                    <a:pt x="620226" y="38930"/>
                  </a:lnTo>
                  <a:lnTo>
                    <a:pt x="581527" y="17920"/>
                  </a:lnTo>
                  <a:lnTo>
                    <a:pt x="538804" y="4634"/>
                  </a:lnTo>
                  <a:lnTo>
                    <a:pt x="492988" y="0"/>
                  </a:lnTo>
                  <a:close/>
                </a:path>
                <a:path w="721360" h="719455">
                  <a:moveTo>
                    <a:pt x="151511" y="506717"/>
                  </a:moveTo>
                  <a:lnTo>
                    <a:pt x="128869" y="511368"/>
                  </a:lnTo>
                  <a:lnTo>
                    <a:pt x="110224" y="523994"/>
                  </a:lnTo>
                  <a:lnTo>
                    <a:pt x="97573" y="542598"/>
                  </a:lnTo>
                  <a:lnTo>
                    <a:pt x="92913" y="565188"/>
                  </a:lnTo>
                  <a:lnTo>
                    <a:pt x="97573" y="588120"/>
                  </a:lnTo>
                  <a:lnTo>
                    <a:pt x="110224" y="606898"/>
                  </a:lnTo>
                  <a:lnTo>
                    <a:pt x="128869" y="619584"/>
                  </a:lnTo>
                  <a:lnTo>
                    <a:pt x="151511" y="624243"/>
                  </a:lnTo>
                  <a:lnTo>
                    <a:pt x="174396" y="619584"/>
                  </a:lnTo>
                  <a:lnTo>
                    <a:pt x="193009" y="606898"/>
                  </a:lnTo>
                  <a:lnTo>
                    <a:pt x="205519" y="588120"/>
                  </a:lnTo>
                  <a:lnTo>
                    <a:pt x="210096" y="565188"/>
                  </a:lnTo>
                  <a:lnTo>
                    <a:pt x="205519" y="542598"/>
                  </a:lnTo>
                  <a:lnTo>
                    <a:pt x="193009" y="523994"/>
                  </a:lnTo>
                  <a:lnTo>
                    <a:pt x="174396" y="511368"/>
                  </a:lnTo>
                  <a:lnTo>
                    <a:pt x="151511" y="506717"/>
                  </a:lnTo>
                  <a:close/>
                </a:path>
                <a:path w="721360" h="719455">
                  <a:moveTo>
                    <a:pt x="213739" y="455345"/>
                  </a:moveTo>
                  <a:lnTo>
                    <a:pt x="140258" y="455345"/>
                  </a:lnTo>
                  <a:lnTo>
                    <a:pt x="140258" y="487819"/>
                  </a:lnTo>
                  <a:lnTo>
                    <a:pt x="143814" y="491362"/>
                  </a:lnTo>
                  <a:lnTo>
                    <a:pt x="150914" y="491362"/>
                  </a:lnTo>
                  <a:lnTo>
                    <a:pt x="152095" y="490778"/>
                  </a:lnTo>
                  <a:lnTo>
                    <a:pt x="152692" y="490778"/>
                  </a:lnTo>
                  <a:lnTo>
                    <a:pt x="152692" y="490181"/>
                  </a:lnTo>
                  <a:lnTo>
                    <a:pt x="153276" y="490181"/>
                  </a:lnTo>
                  <a:lnTo>
                    <a:pt x="213739" y="455345"/>
                  </a:lnTo>
                  <a:close/>
                </a:path>
                <a:path w="721360" h="719455">
                  <a:moveTo>
                    <a:pt x="427304" y="376796"/>
                  </a:moveTo>
                  <a:lnTo>
                    <a:pt x="420192" y="376796"/>
                  </a:lnTo>
                  <a:lnTo>
                    <a:pt x="419011" y="377977"/>
                  </a:lnTo>
                  <a:lnTo>
                    <a:pt x="417830" y="377977"/>
                  </a:lnTo>
                  <a:lnTo>
                    <a:pt x="334378" y="426402"/>
                  </a:lnTo>
                  <a:lnTo>
                    <a:pt x="331419" y="427583"/>
                  </a:lnTo>
                  <a:lnTo>
                    <a:pt x="329057" y="430529"/>
                  </a:lnTo>
                  <a:lnTo>
                    <a:pt x="329057" y="437616"/>
                  </a:lnTo>
                  <a:lnTo>
                    <a:pt x="331419" y="440575"/>
                  </a:lnTo>
                  <a:lnTo>
                    <a:pt x="334378" y="441756"/>
                  </a:lnTo>
                  <a:lnTo>
                    <a:pt x="418426" y="490181"/>
                  </a:lnTo>
                  <a:lnTo>
                    <a:pt x="419011" y="490778"/>
                  </a:lnTo>
                  <a:lnTo>
                    <a:pt x="420192" y="491362"/>
                  </a:lnTo>
                  <a:lnTo>
                    <a:pt x="427304" y="491362"/>
                  </a:lnTo>
                  <a:lnTo>
                    <a:pt x="431444" y="487819"/>
                  </a:lnTo>
                  <a:lnTo>
                    <a:pt x="431444" y="454164"/>
                  </a:lnTo>
                  <a:lnTo>
                    <a:pt x="492988" y="454164"/>
                  </a:lnTo>
                  <a:lnTo>
                    <a:pt x="538804" y="449555"/>
                  </a:lnTo>
                  <a:lnTo>
                    <a:pt x="581527" y="436335"/>
                  </a:lnTo>
                  <a:lnTo>
                    <a:pt x="620226" y="415419"/>
                  </a:lnTo>
                  <a:lnTo>
                    <a:pt x="621963" y="413994"/>
                  </a:lnTo>
                  <a:lnTo>
                    <a:pt x="431444" y="413994"/>
                  </a:lnTo>
                  <a:lnTo>
                    <a:pt x="431444" y="380339"/>
                  </a:lnTo>
                  <a:lnTo>
                    <a:pt x="427304" y="376796"/>
                  </a:lnTo>
                  <a:close/>
                </a:path>
                <a:path w="721360" h="719455">
                  <a:moveTo>
                    <a:pt x="622440" y="40754"/>
                  </a:moveTo>
                  <a:lnTo>
                    <a:pt x="492988" y="40754"/>
                  </a:lnTo>
                  <a:lnTo>
                    <a:pt x="542803" y="47401"/>
                  </a:lnTo>
                  <a:lnTo>
                    <a:pt x="587505" y="66171"/>
                  </a:lnTo>
                  <a:lnTo>
                    <a:pt x="625336" y="95310"/>
                  </a:lnTo>
                  <a:lnTo>
                    <a:pt x="654537" y="133061"/>
                  </a:lnTo>
                  <a:lnTo>
                    <a:pt x="673347" y="177670"/>
                  </a:lnTo>
                  <a:lnTo>
                    <a:pt x="680008" y="227380"/>
                  </a:lnTo>
                  <a:lnTo>
                    <a:pt x="673347" y="276883"/>
                  </a:lnTo>
                  <a:lnTo>
                    <a:pt x="654537" y="321431"/>
                  </a:lnTo>
                  <a:lnTo>
                    <a:pt x="625336" y="359221"/>
                  </a:lnTo>
                  <a:lnTo>
                    <a:pt x="587505" y="388447"/>
                  </a:lnTo>
                  <a:lnTo>
                    <a:pt x="542803" y="407307"/>
                  </a:lnTo>
                  <a:lnTo>
                    <a:pt x="492988" y="413994"/>
                  </a:lnTo>
                  <a:lnTo>
                    <a:pt x="621963" y="413994"/>
                  </a:lnTo>
                  <a:lnTo>
                    <a:pt x="653973" y="387721"/>
                  </a:lnTo>
                  <a:lnTo>
                    <a:pt x="681839" y="354154"/>
                  </a:lnTo>
                  <a:lnTo>
                    <a:pt x="702893" y="315633"/>
                  </a:lnTo>
                  <a:lnTo>
                    <a:pt x="716207" y="273070"/>
                  </a:lnTo>
                  <a:lnTo>
                    <a:pt x="720852" y="227380"/>
                  </a:lnTo>
                  <a:lnTo>
                    <a:pt x="716207" y="181661"/>
                  </a:lnTo>
                  <a:lnTo>
                    <a:pt x="702893" y="139029"/>
                  </a:lnTo>
                  <a:lnTo>
                    <a:pt x="681839" y="100412"/>
                  </a:lnTo>
                  <a:lnTo>
                    <a:pt x="653973" y="66736"/>
                  </a:lnTo>
                  <a:lnTo>
                    <a:pt x="622440" y="40754"/>
                  </a:lnTo>
                  <a:close/>
                </a:path>
                <a:path w="721360" h="719455">
                  <a:moveTo>
                    <a:pt x="492988" y="97447"/>
                  </a:moveTo>
                  <a:lnTo>
                    <a:pt x="442437" y="107615"/>
                  </a:lnTo>
                  <a:lnTo>
                    <a:pt x="401037" y="135391"/>
                  </a:lnTo>
                  <a:lnTo>
                    <a:pt x="373062" y="176678"/>
                  </a:lnTo>
                  <a:lnTo>
                    <a:pt x="362788" y="227380"/>
                  </a:lnTo>
                  <a:lnTo>
                    <a:pt x="373062" y="277824"/>
                  </a:lnTo>
                  <a:lnTo>
                    <a:pt x="401037" y="319135"/>
                  </a:lnTo>
                  <a:lnTo>
                    <a:pt x="442437" y="347049"/>
                  </a:lnTo>
                  <a:lnTo>
                    <a:pt x="492988" y="357301"/>
                  </a:lnTo>
                  <a:lnTo>
                    <a:pt x="543796" y="347049"/>
                  </a:lnTo>
                  <a:lnTo>
                    <a:pt x="585168" y="319135"/>
                  </a:lnTo>
                  <a:lnTo>
                    <a:pt x="613000" y="277824"/>
                  </a:lnTo>
                  <a:lnTo>
                    <a:pt x="623189" y="227380"/>
                  </a:lnTo>
                  <a:lnTo>
                    <a:pt x="613000" y="176678"/>
                  </a:lnTo>
                  <a:lnTo>
                    <a:pt x="585168" y="135391"/>
                  </a:lnTo>
                  <a:lnTo>
                    <a:pt x="543796" y="107615"/>
                  </a:lnTo>
                  <a:lnTo>
                    <a:pt x="492988" y="97447"/>
                  </a:lnTo>
                  <a:close/>
                </a:path>
              </a:pathLst>
            </a:custGeom>
            <a:solidFill>
              <a:srgbClr val="3DB5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object 26">
              <a:extLst>
                <a:ext uri="{FF2B5EF4-FFF2-40B4-BE49-F238E27FC236}">
                  <a16:creationId xmlns:a16="http://schemas.microsoft.com/office/drawing/2014/main" id="{6386CC81-74BA-4CFC-8061-CCB1A079996B}"/>
                </a:ext>
              </a:extLst>
            </p:cNvPr>
            <p:cNvSpPr/>
            <p:nvPr/>
          </p:nvSpPr>
          <p:spPr>
            <a:xfrm>
              <a:off x="1076956" y="1927867"/>
              <a:ext cx="422275" cy="419100"/>
            </a:xfrm>
            <a:custGeom>
              <a:avLst/>
              <a:gdLst/>
              <a:ahLst/>
              <a:cxnLst/>
              <a:rect l="l" t="t" r="r" b="b"/>
              <a:pathLst>
                <a:path w="422275" h="419100">
                  <a:moveTo>
                    <a:pt x="370636" y="0"/>
                  </a:moveTo>
                  <a:lnTo>
                    <a:pt x="350597" y="4044"/>
                  </a:lnTo>
                  <a:lnTo>
                    <a:pt x="334222" y="15071"/>
                  </a:lnTo>
                  <a:lnTo>
                    <a:pt x="323177" y="31418"/>
                  </a:lnTo>
                  <a:lnTo>
                    <a:pt x="319125" y="51422"/>
                  </a:lnTo>
                  <a:lnTo>
                    <a:pt x="323177" y="71426"/>
                  </a:lnTo>
                  <a:lnTo>
                    <a:pt x="334222" y="87772"/>
                  </a:lnTo>
                  <a:lnTo>
                    <a:pt x="350597" y="98799"/>
                  </a:lnTo>
                  <a:lnTo>
                    <a:pt x="370636" y="102844"/>
                  </a:lnTo>
                  <a:lnTo>
                    <a:pt x="390676" y="98799"/>
                  </a:lnTo>
                  <a:lnTo>
                    <a:pt x="407050" y="87772"/>
                  </a:lnTo>
                  <a:lnTo>
                    <a:pt x="418096" y="71426"/>
                  </a:lnTo>
                  <a:lnTo>
                    <a:pt x="422148" y="51422"/>
                  </a:lnTo>
                  <a:lnTo>
                    <a:pt x="418096" y="31418"/>
                  </a:lnTo>
                  <a:lnTo>
                    <a:pt x="407050" y="15071"/>
                  </a:lnTo>
                  <a:lnTo>
                    <a:pt x="390676" y="4044"/>
                  </a:lnTo>
                  <a:lnTo>
                    <a:pt x="370636" y="0"/>
                  </a:lnTo>
                  <a:close/>
                </a:path>
                <a:path w="422275" h="419100">
                  <a:moveTo>
                    <a:pt x="29006" y="360578"/>
                  </a:moveTo>
                  <a:lnTo>
                    <a:pt x="17729" y="362859"/>
                  </a:lnTo>
                  <a:lnTo>
                    <a:pt x="8507" y="369074"/>
                  </a:lnTo>
                  <a:lnTo>
                    <a:pt x="2283" y="378280"/>
                  </a:lnTo>
                  <a:lnTo>
                    <a:pt x="0" y="389534"/>
                  </a:lnTo>
                  <a:lnTo>
                    <a:pt x="2283" y="401140"/>
                  </a:lnTo>
                  <a:lnTo>
                    <a:pt x="8507" y="410527"/>
                  </a:lnTo>
                  <a:lnTo>
                    <a:pt x="17729" y="416809"/>
                  </a:lnTo>
                  <a:lnTo>
                    <a:pt x="29006" y="419099"/>
                  </a:lnTo>
                  <a:lnTo>
                    <a:pt x="40629" y="416809"/>
                  </a:lnTo>
                  <a:lnTo>
                    <a:pt x="50028" y="410527"/>
                  </a:lnTo>
                  <a:lnTo>
                    <a:pt x="56317" y="401140"/>
                  </a:lnTo>
                  <a:lnTo>
                    <a:pt x="58610" y="389534"/>
                  </a:lnTo>
                  <a:lnTo>
                    <a:pt x="56317" y="378280"/>
                  </a:lnTo>
                  <a:lnTo>
                    <a:pt x="50028" y="369074"/>
                  </a:lnTo>
                  <a:lnTo>
                    <a:pt x="40629" y="362859"/>
                  </a:lnTo>
                  <a:lnTo>
                    <a:pt x="29006" y="360578"/>
                  </a:lnTo>
                  <a:close/>
                </a:path>
              </a:pathLst>
            </a:custGeom>
            <a:solidFill>
              <a:srgbClr val="0033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6" name="Graphic 5" descr="Processor outline">
            <a:extLst>
              <a:ext uri="{FF2B5EF4-FFF2-40B4-BE49-F238E27FC236}">
                <a16:creationId xmlns:a16="http://schemas.microsoft.com/office/drawing/2014/main" id="{ABBFD704-1FF6-995D-8098-16191163AAC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0805" y="3474787"/>
            <a:ext cx="914400" cy="914400"/>
          </a:xfrm>
          <a:prstGeom prst="rect">
            <a:avLst/>
          </a:prstGeom>
        </p:spPr>
      </p:pic>
      <p:sp>
        <p:nvSpPr>
          <p:cNvPr id="7" name="object 22">
            <a:extLst>
              <a:ext uri="{FF2B5EF4-FFF2-40B4-BE49-F238E27FC236}">
                <a16:creationId xmlns:a16="http://schemas.microsoft.com/office/drawing/2014/main" id="{10BE6258-E690-2408-F829-03B58CE3817A}"/>
              </a:ext>
            </a:extLst>
          </p:cNvPr>
          <p:cNvSpPr/>
          <p:nvPr/>
        </p:nvSpPr>
        <p:spPr>
          <a:xfrm>
            <a:off x="8313037" y="2667000"/>
            <a:ext cx="45719" cy="1280160"/>
          </a:xfrm>
          <a:custGeom>
            <a:avLst/>
            <a:gdLst/>
            <a:ahLst/>
            <a:cxnLst/>
            <a:rect l="l" t="t" r="r" b="b"/>
            <a:pathLst>
              <a:path h="972185">
                <a:moveTo>
                  <a:pt x="0" y="0"/>
                </a:moveTo>
                <a:lnTo>
                  <a:pt x="0" y="971829"/>
                </a:lnTo>
              </a:path>
            </a:pathLst>
          </a:custGeom>
          <a:ln w="38100">
            <a:solidFill>
              <a:srgbClr val="BEBE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Segoe UI"/>
              <a:ea typeface="+mn-ea"/>
              <a:cs typeface="+mn-cs"/>
            </a:endParaRPr>
          </a:p>
        </p:txBody>
      </p:sp>
      <p:sp>
        <p:nvSpPr>
          <p:cNvPr id="8" name="object 22">
            <a:extLst>
              <a:ext uri="{FF2B5EF4-FFF2-40B4-BE49-F238E27FC236}">
                <a16:creationId xmlns:a16="http://schemas.microsoft.com/office/drawing/2014/main" id="{CCA9FD9B-F5CE-7528-08FB-31DA8E04DDD5}"/>
              </a:ext>
            </a:extLst>
          </p:cNvPr>
          <p:cNvSpPr/>
          <p:nvPr/>
        </p:nvSpPr>
        <p:spPr>
          <a:xfrm rot="5400000">
            <a:off x="8724517" y="2910072"/>
            <a:ext cx="0" cy="822960"/>
          </a:xfrm>
          <a:custGeom>
            <a:avLst/>
            <a:gdLst/>
            <a:ahLst/>
            <a:cxnLst/>
            <a:rect l="l" t="t" r="r" b="b"/>
            <a:pathLst>
              <a:path h="972185">
                <a:moveTo>
                  <a:pt x="0" y="0"/>
                </a:moveTo>
                <a:lnTo>
                  <a:pt x="0" y="971829"/>
                </a:lnTo>
              </a:path>
            </a:pathLst>
          </a:custGeom>
          <a:ln w="38100">
            <a:solidFill>
              <a:srgbClr val="BEBEBE"/>
            </a:solidFill>
            <a:headEnd type="arrow" w="med" len="med"/>
            <a:tailEnd type="none" w="med" len="med"/>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object 19">
            <a:extLst>
              <a:ext uri="{FF2B5EF4-FFF2-40B4-BE49-F238E27FC236}">
                <a16:creationId xmlns:a16="http://schemas.microsoft.com/office/drawing/2014/main" id="{EFEFD4C0-1C24-C728-C1EF-1D35CFFDE70A}"/>
              </a:ext>
            </a:extLst>
          </p:cNvPr>
          <p:cNvSpPr txBox="1"/>
          <p:nvPr/>
        </p:nvSpPr>
        <p:spPr>
          <a:xfrm>
            <a:off x="9311640" y="2806766"/>
            <a:ext cx="2804160" cy="1334340"/>
          </a:xfrm>
          <a:prstGeom prst="rect">
            <a:avLst/>
          </a:prstGeom>
        </p:spPr>
        <p:txBody>
          <a:bodyPr vert="horz" wrap="square" lIns="0" tIns="51435" rIns="0" bIns="0" rtlCol="0">
            <a:spAutoFit/>
          </a:bodyPr>
          <a:lstStyle/>
          <a:p>
            <a:pPr marL="180340" marR="0" lvl="0" indent="-167640" algn="l" defTabSz="914400" rtl="0" eaLnBrk="1" fontAlgn="auto" latinLnBrk="0" hangingPunct="1">
              <a:lnSpc>
                <a:spcPct val="100000"/>
              </a:lnSpc>
              <a:spcBef>
                <a:spcPts val="200"/>
              </a:spcBef>
              <a:spcAft>
                <a:spcPts val="0"/>
              </a:spcAft>
              <a:buClr>
                <a:srgbClr val="5EBEB8"/>
              </a:buClr>
              <a:buSzTx/>
              <a:buFont typeface="Arial"/>
              <a:buChar char="•"/>
              <a:tabLst>
                <a:tab pos="180340" algn="l"/>
              </a:tabLst>
              <a:defRPr/>
            </a:pPr>
            <a:r>
              <a:rPr lang="en-US" sz="1600" spc="-10" dirty="0">
                <a:solidFill>
                  <a:srgbClr val="7E7E7E"/>
                </a:solidFill>
                <a:latin typeface="Microsoft Sans Serif"/>
                <a:cs typeface="Microsoft Sans Serif"/>
              </a:rPr>
              <a:t>Alteration of the phase and amplitude of received symbols</a:t>
            </a:r>
          </a:p>
          <a:p>
            <a:pPr marL="180340" marR="0" lvl="0" indent="-167640" algn="l" defTabSz="914400" rtl="0" eaLnBrk="1" fontAlgn="auto" latinLnBrk="0" hangingPunct="1">
              <a:lnSpc>
                <a:spcPct val="100000"/>
              </a:lnSpc>
              <a:spcBef>
                <a:spcPts val="200"/>
              </a:spcBef>
              <a:spcAft>
                <a:spcPts val="0"/>
              </a:spcAft>
              <a:buClr>
                <a:srgbClr val="5EBEB8"/>
              </a:buClr>
              <a:buSzTx/>
              <a:buFont typeface="Arial"/>
              <a:buChar char="•"/>
              <a:tabLst>
                <a:tab pos="180340" algn="l"/>
              </a:tabLst>
              <a:defRPr/>
            </a:pPr>
            <a:r>
              <a:rPr lang="en-US" sz="1600" spc="-10" dirty="0">
                <a:solidFill>
                  <a:srgbClr val="FF0000"/>
                </a:solidFill>
                <a:latin typeface="Microsoft Sans Serif"/>
                <a:cs typeface="Microsoft Sans Serif"/>
              </a:rPr>
              <a:t>Error probability</a:t>
            </a:r>
          </a:p>
          <a:p>
            <a:pPr marL="180340" marR="0" lvl="0" indent="-167640" algn="l" defTabSz="914400" rtl="0" eaLnBrk="1" fontAlgn="auto" latinLnBrk="0" hangingPunct="1">
              <a:lnSpc>
                <a:spcPct val="100000"/>
              </a:lnSpc>
              <a:spcBef>
                <a:spcPts val="200"/>
              </a:spcBef>
              <a:spcAft>
                <a:spcPts val="0"/>
              </a:spcAft>
              <a:buClr>
                <a:srgbClr val="5EBEB8"/>
              </a:buClr>
              <a:buSzTx/>
              <a:buFont typeface="Arial"/>
              <a:buChar char="•"/>
              <a:tabLst>
                <a:tab pos="180340" algn="l"/>
              </a:tabLst>
              <a:defRPr/>
            </a:pPr>
            <a:endParaRPr lang="en-US" sz="1600" spc="-10" dirty="0">
              <a:solidFill>
                <a:srgbClr val="7E7E7E"/>
              </a:solidFill>
              <a:cs typeface="Microsoft Sans Serif"/>
            </a:endParaRPr>
          </a:p>
        </p:txBody>
      </p:sp>
      <p:sp>
        <p:nvSpPr>
          <p:cNvPr id="13" name="object 22">
            <a:extLst>
              <a:ext uri="{FF2B5EF4-FFF2-40B4-BE49-F238E27FC236}">
                <a16:creationId xmlns:a16="http://schemas.microsoft.com/office/drawing/2014/main" id="{B38B82D0-D5D5-D6A4-17A8-48217C9A996D}"/>
              </a:ext>
            </a:extLst>
          </p:cNvPr>
          <p:cNvSpPr/>
          <p:nvPr/>
        </p:nvSpPr>
        <p:spPr>
          <a:xfrm>
            <a:off x="8313037" y="4977017"/>
            <a:ext cx="45719" cy="1280160"/>
          </a:xfrm>
          <a:custGeom>
            <a:avLst/>
            <a:gdLst/>
            <a:ahLst/>
            <a:cxnLst/>
            <a:rect l="l" t="t" r="r" b="b"/>
            <a:pathLst>
              <a:path h="972185">
                <a:moveTo>
                  <a:pt x="0" y="0"/>
                </a:moveTo>
                <a:lnTo>
                  <a:pt x="0" y="971829"/>
                </a:lnTo>
              </a:path>
            </a:pathLst>
          </a:custGeom>
          <a:ln w="38100">
            <a:solidFill>
              <a:srgbClr val="BEBE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object 22">
            <a:extLst>
              <a:ext uri="{FF2B5EF4-FFF2-40B4-BE49-F238E27FC236}">
                <a16:creationId xmlns:a16="http://schemas.microsoft.com/office/drawing/2014/main" id="{2DF3E87F-F243-03E3-71E9-A670349A7528}"/>
              </a:ext>
            </a:extLst>
          </p:cNvPr>
          <p:cNvSpPr/>
          <p:nvPr/>
        </p:nvSpPr>
        <p:spPr>
          <a:xfrm rot="5400000">
            <a:off x="8724517" y="5220089"/>
            <a:ext cx="0" cy="822960"/>
          </a:xfrm>
          <a:custGeom>
            <a:avLst/>
            <a:gdLst/>
            <a:ahLst/>
            <a:cxnLst/>
            <a:rect l="l" t="t" r="r" b="b"/>
            <a:pathLst>
              <a:path h="972185">
                <a:moveTo>
                  <a:pt x="0" y="0"/>
                </a:moveTo>
                <a:lnTo>
                  <a:pt x="0" y="971829"/>
                </a:lnTo>
              </a:path>
            </a:pathLst>
          </a:custGeom>
          <a:ln w="38100">
            <a:solidFill>
              <a:srgbClr val="BEBEBE"/>
            </a:solidFill>
            <a:headEnd type="arrow" w="med" len="med"/>
            <a:tailEnd type="none" w="med" len="med"/>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object 19">
            <a:extLst>
              <a:ext uri="{FF2B5EF4-FFF2-40B4-BE49-F238E27FC236}">
                <a16:creationId xmlns:a16="http://schemas.microsoft.com/office/drawing/2014/main" id="{7C34F67D-D8A7-7C0A-7B45-2FA824823999}"/>
              </a:ext>
            </a:extLst>
          </p:cNvPr>
          <p:cNvSpPr txBox="1"/>
          <p:nvPr/>
        </p:nvSpPr>
        <p:spPr>
          <a:xfrm>
            <a:off x="9318567" y="5427361"/>
            <a:ext cx="2804160" cy="570028"/>
          </a:xfrm>
          <a:prstGeom prst="rect">
            <a:avLst/>
          </a:prstGeom>
        </p:spPr>
        <p:txBody>
          <a:bodyPr vert="horz" wrap="square" lIns="0" tIns="51435" rIns="0" bIns="0" rtlCol="0">
            <a:spAutoFit/>
          </a:bodyPr>
          <a:lstStyle/>
          <a:p>
            <a:pPr marL="12700" marR="0" lvl="0" algn="l" defTabSz="914400" rtl="0" eaLnBrk="1" fontAlgn="auto" latinLnBrk="0" hangingPunct="1">
              <a:lnSpc>
                <a:spcPct val="100000"/>
              </a:lnSpc>
              <a:spcBef>
                <a:spcPts val="200"/>
              </a:spcBef>
              <a:spcAft>
                <a:spcPts val="0"/>
              </a:spcAft>
              <a:buClr>
                <a:srgbClr val="5EBEB8"/>
              </a:buClr>
              <a:buSzTx/>
              <a:tabLst>
                <a:tab pos="180340" algn="l"/>
              </a:tabLst>
              <a:defRPr/>
            </a:pPr>
            <a:r>
              <a:rPr lang="en-US" sz="1600" spc="-10" dirty="0">
                <a:solidFill>
                  <a:srgbClr val="FF0000"/>
                </a:solidFill>
                <a:latin typeface="Microsoft Sans Serif"/>
                <a:cs typeface="Microsoft Sans Serif"/>
              </a:rPr>
              <a:t>Received power</a:t>
            </a:r>
          </a:p>
          <a:p>
            <a:pPr marL="180340" marR="0" lvl="0" indent="-167640" algn="l" defTabSz="914400" rtl="0" eaLnBrk="1" fontAlgn="auto" latinLnBrk="0" hangingPunct="1">
              <a:lnSpc>
                <a:spcPct val="100000"/>
              </a:lnSpc>
              <a:spcBef>
                <a:spcPts val="200"/>
              </a:spcBef>
              <a:spcAft>
                <a:spcPts val="0"/>
              </a:spcAft>
              <a:buClr>
                <a:srgbClr val="5EBEB8"/>
              </a:buClr>
              <a:buSzTx/>
              <a:buFont typeface="Arial"/>
              <a:buChar char="•"/>
              <a:tabLst>
                <a:tab pos="180340" algn="l"/>
              </a:tabLst>
              <a:defRPr/>
            </a:pPr>
            <a:endParaRPr lang="en-US" sz="1600" spc="-10" dirty="0">
              <a:solidFill>
                <a:srgbClr val="7E7E7E"/>
              </a:solidFill>
              <a:cs typeface="Microsoft Sans Serif"/>
            </a:endParaRPr>
          </a:p>
        </p:txBody>
      </p:sp>
    </p:spTree>
    <p:extLst>
      <p:ext uri="{BB962C8B-B14F-4D97-AF65-F5344CB8AC3E}">
        <p14:creationId xmlns:p14="http://schemas.microsoft.com/office/powerpoint/2010/main" val="42522823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3" grpId="0" animBg="1"/>
      <p:bldP spid="14"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
            <a:extLst>
              <a:ext uri="{FF2B5EF4-FFF2-40B4-BE49-F238E27FC236}">
                <a16:creationId xmlns:a16="http://schemas.microsoft.com/office/drawing/2014/main" id="{B312050A-439C-45B9-B412-B55D65DBE44E}"/>
              </a:ext>
            </a:extLst>
          </p:cNvPr>
          <p:cNvSpPr/>
          <p:nvPr/>
        </p:nvSpPr>
        <p:spPr>
          <a:xfrm>
            <a:off x="-85823" y="-27538"/>
            <a:ext cx="3277558" cy="6885538"/>
          </a:xfrm>
          <a:custGeom>
            <a:avLst/>
            <a:gdLst>
              <a:gd name="connsiteX0" fmla="*/ 0 w 5029200"/>
              <a:gd name="connsiteY0" fmla="*/ 0 h 6858000"/>
              <a:gd name="connsiteX1" fmla="*/ 5029200 w 5029200"/>
              <a:gd name="connsiteY1" fmla="*/ 0 h 6858000"/>
              <a:gd name="connsiteX2" fmla="*/ 5029200 w 5029200"/>
              <a:gd name="connsiteY2" fmla="*/ 6858000 h 6858000"/>
              <a:gd name="connsiteX3" fmla="*/ 0 w 5029200"/>
              <a:gd name="connsiteY3" fmla="*/ 6858000 h 6858000"/>
              <a:gd name="connsiteX4" fmla="*/ 0 w 5029200"/>
              <a:gd name="connsiteY4" fmla="*/ 0 h 6858000"/>
              <a:gd name="connsiteX0" fmla="*/ 0 w 5029200"/>
              <a:gd name="connsiteY0" fmla="*/ 0 h 6871647"/>
              <a:gd name="connsiteX1" fmla="*/ 5029200 w 5029200"/>
              <a:gd name="connsiteY1" fmla="*/ 0 h 6871647"/>
              <a:gd name="connsiteX2" fmla="*/ 3418765 w 5029200"/>
              <a:gd name="connsiteY2" fmla="*/ 6871647 h 6871647"/>
              <a:gd name="connsiteX3" fmla="*/ 0 w 5029200"/>
              <a:gd name="connsiteY3" fmla="*/ 6858000 h 6871647"/>
              <a:gd name="connsiteX4" fmla="*/ 0 w 5029200"/>
              <a:gd name="connsiteY4" fmla="*/ 0 h 6871647"/>
              <a:gd name="connsiteX0" fmla="*/ 0 w 6707875"/>
              <a:gd name="connsiteY0" fmla="*/ 27296 h 6898943"/>
              <a:gd name="connsiteX1" fmla="*/ 6707875 w 6707875"/>
              <a:gd name="connsiteY1" fmla="*/ 0 h 6898943"/>
              <a:gd name="connsiteX2" fmla="*/ 3418765 w 6707875"/>
              <a:gd name="connsiteY2" fmla="*/ 6898943 h 6898943"/>
              <a:gd name="connsiteX3" fmla="*/ 0 w 6707875"/>
              <a:gd name="connsiteY3" fmla="*/ 6885296 h 6898943"/>
              <a:gd name="connsiteX4" fmla="*/ 0 w 6707875"/>
              <a:gd name="connsiteY4" fmla="*/ 27296 h 6898943"/>
              <a:gd name="connsiteX0" fmla="*/ 0 w 6707875"/>
              <a:gd name="connsiteY0" fmla="*/ 0 h 6912834"/>
              <a:gd name="connsiteX1" fmla="*/ 6707875 w 6707875"/>
              <a:gd name="connsiteY1" fmla="*/ 13891 h 6912834"/>
              <a:gd name="connsiteX2" fmla="*/ 3418765 w 6707875"/>
              <a:gd name="connsiteY2" fmla="*/ 6912834 h 6912834"/>
              <a:gd name="connsiteX3" fmla="*/ 0 w 6707875"/>
              <a:gd name="connsiteY3" fmla="*/ 6899187 h 6912834"/>
              <a:gd name="connsiteX4" fmla="*/ 0 w 6707875"/>
              <a:gd name="connsiteY4" fmla="*/ 0 h 6912834"/>
              <a:gd name="connsiteX0" fmla="*/ 30036 w 6737911"/>
              <a:gd name="connsiteY0" fmla="*/ 0 h 6912834"/>
              <a:gd name="connsiteX1" fmla="*/ 6737911 w 6737911"/>
              <a:gd name="connsiteY1" fmla="*/ 13891 h 6912834"/>
              <a:gd name="connsiteX2" fmla="*/ 3448801 w 6737911"/>
              <a:gd name="connsiteY2" fmla="*/ 6912834 h 6912834"/>
              <a:gd name="connsiteX3" fmla="*/ 0 w 6737911"/>
              <a:gd name="connsiteY3" fmla="*/ 6899187 h 6912834"/>
              <a:gd name="connsiteX4" fmla="*/ 30036 w 6737911"/>
              <a:gd name="connsiteY4" fmla="*/ 0 h 6912834"/>
              <a:gd name="connsiteX0" fmla="*/ 30036 w 6737911"/>
              <a:gd name="connsiteY0" fmla="*/ 0 h 6926646"/>
              <a:gd name="connsiteX1" fmla="*/ 6737911 w 6737911"/>
              <a:gd name="connsiteY1" fmla="*/ 13891 h 6926646"/>
              <a:gd name="connsiteX2" fmla="*/ 3448801 w 6737911"/>
              <a:gd name="connsiteY2" fmla="*/ 6912834 h 6926646"/>
              <a:gd name="connsiteX3" fmla="*/ 0 w 6737911"/>
              <a:gd name="connsiteY3" fmla="*/ 6926646 h 6926646"/>
              <a:gd name="connsiteX4" fmla="*/ 30036 w 6737911"/>
              <a:gd name="connsiteY4" fmla="*/ 0 h 6926646"/>
              <a:gd name="connsiteX0" fmla="*/ 0 w 6768216"/>
              <a:gd name="connsiteY0" fmla="*/ 0 h 6926646"/>
              <a:gd name="connsiteX1" fmla="*/ 6768216 w 6768216"/>
              <a:gd name="connsiteY1" fmla="*/ 13891 h 6926646"/>
              <a:gd name="connsiteX2" fmla="*/ 3479106 w 6768216"/>
              <a:gd name="connsiteY2" fmla="*/ 6912834 h 6926646"/>
              <a:gd name="connsiteX3" fmla="*/ 30305 w 6768216"/>
              <a:gd name="connsiteY3" fmla="*/ 6926646 h 6926646"/>
              <a:gd name="connsiteX4" fmla="*/ 0 w 6768216"/>
              <a:gd name="connsiteY4" fmla="*/ 0 h 6926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8216" h="6926646">
                <a:moveTo>
                  <a:pt x="0" y="0"/>
                </a:moveTo>
                <a:lnTo>
                  <a:pt x="6768216" y="13891"/>
                </a:lnTo>
                <a:lnTo>
                  <a:pt x="3479106" y="6912834"/>
                </a:lnTo>
                <a:lnTo>
                  <a:pt x="30305" y="6926646"/>
                </a:lnTo>
                <a:lnTo>
                  <a:pt x="0" y="0"/>
                </a:lnTo>
                <a:close/>
              </a:path>
            </a:pathLst>
          </a:custGeom>
          <a:solidFill>
            <a:srgbClr val="00339F"/>
          </a:solidFill>
          <a:ln>
            <a:solidFill>
              <a:srgbClr val="003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lang="en-US" sz="1800" b="1" dirty="0">
              <a:ln w="0"/>
              <a:solidFill>
                <a:srgbClr val="FFFFFF"/>
              </a:solidFill>
              <a:effectLst>
                <a:reflection blurRad="6350" stA="55000" endA="300" endPos="16000" dir="5400000" sy="-100000" algn="bl" rotWithShape="0"/>
              </a:effectLst>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nvGrpSpPr>
          <p:cNvPr id="4" name="Group 3">
            <a:extLst>
              <a:ext uri="{FF2B5EF4-FFF2-40B4-BE49-F238E27FC236}">
                <a16:creationId xmlns:a16="http://schemas.microsoft.com/office/drawing/2014/main" id="{8A0E990C-1C76-4B5D-A977-8BBD651DCD08}"/>
              </a:ext>
            </a:extLst>
          </p:cNvPr>
          <p:cNvGrpSpPr/>
          <p:nvPr/>
        </p:nvGrpSpPr>
        <p:grpSpPr>
          <a:xfrm>
            <a:off x="1966829" y="2481896"/>
            <a:ext cx="2964180" cy="2962910"/>
            <a:chOff x="2279015" y="1973027"/>
            <a:chExt cx="2964180" cy="2962910"/>
          </a:xfrm>
        </p:grpSpPr>
        <p:sp>
          <p:nvSpPr>
            <p:cNvPr id="15" name="object 18">
              <a:extLst>
                <a:ext uri="{FF2B5EF4-FFF2-40B4-BE49-F238E27FC236}">
                  <a16:creationId xmlns:a16="http://schemas.microsoft.com/office/drawing/2014/main" id="{D685DEC1-D704-4C1D-8E24-0A90921ECF50}"/>
                </a:ext>
              </a:extLst>
            </p:cNvPr>
            <p:cNvSpPr/>
            <p:nvPr/>
          </p:nvSpPr>
          <p:spPr>
            <a:xfrm>
              <a:off x="2279015" y="1973027"/>
              <a:ext cx="2964180" cy="2962910"/>
            </a:xfrm>
            <a:custGeom>
              <a:avLst/>
              <a:gdLst/>
              <a:ahLst/>
              <a:cxnLst/>
              <a:rect l="l" t="t" r="r" b="b"/>
              <a:pathLst>
                <a:path w="2964179" h="2962910">
                  <a:moveTo>
                    <a:pt x="1482090" y="0"/>
                  </a:moveTo>
                  <a:lnTo>
                    <a:pt x="1434123" y="761"/>
                  </a:lnTo>
                  <a:lnTo>
                    <a:pt x="1386536" y="3029"/>
                  </a:lnTo>
                  <a:lnTo>
                    <a:pt x="1339354" y="6781"/>
                  </a:lnTo>
                  <a:lnTo>
                    <a:pt x="1292597" y="11993"/>
                  </a:lnTo>
                  <a:lnTo>
                    <a:pt x="1246291" y="18644"/>
                  </a:lnTo>
                  <a:lnTo>
                    <a:pt x="1200457" y="26710"/>
                  </a:lnTo>
                  <a:lnTo>
                    <a:pt x="1155118" y="36167"/>
                  </a:lnTo>
                  <a:lnTo>
                    <a:pt x="1110298" y="46994"/>
                  </a:lnTo>
                  <a:lnTo>
                    <a:pt x="1066020" y="59167"/>
                  </a:lnTo>
                  <a:lnTo>
                    <a:pt x="1022306" y="72662"/>
                  </a:lnTo>
                  <a:lnTo>
                    <a:pt x="979179" y="87458"/>
                  </a:lnTo>
                  <a:lnTo>
                    <a:pt x="936664" y="103530"/>
                  </a:lnTo>
                  <a:lnTo>
                    <a:pt x="894781" y="120857"/>
                  </a:lnTo>
                  <a:lnTo>
                    <a:pt x="853556" y="139414"/>
                  </a:lnTo>
                  <a:lnTo>
                    <a:pt x="813010" y="159180"/>
                  </a:lnTo>
                  <a:lnTo>
                    <a:pt x="773166" y="180130"/>
                  </a:lnTo>
                  <a:lnTo>
                    <a:pt x="734048" y="202243"/>
                  </a:lnTo>
                  <a:lnTo>
                    <a:pt x="695679" y="225494"/>
                  </a:lnTo>
                  <a:lnTo>
                    <a:pt x="658081" y="249862"/>
                  </a:lnTo>
                  <a:lnTo>
                    <a:pt x="621278" y="275323"/>
                  </a:lnTo>
                  <a:lnTo>
                    <a:pt x="585292" y="301854"/>
                  </a:lnTo>
                  <a:lnTo>
                    <a:pt x="550147" y="329432"/>
                  </a:lnTo>
                  <a:lnTo>
                    <a:pt x="515866" y="358034"/>
                  </a:lnTo>
                  <a:lnTo>
                    <a:pt x="482471" y="387637"/>
                  </a:lnTo>
                  <a:lnTo>
                    <a:pt x="449986" y="418218"/>
                  </a:lnTo>
                  <a:lnTo>
                    <a:pt x="418434" y="449754"/>
                  </a:lnTo>
                  <a:lnTo>
                    <a:pt x="387837" y="482223"/>
                  </a:lnTo>
                  <a:lnTo>
                    <a:pt x="358218" y="515600"/>
                  </a:lnTo>
                  <a:lnTo>
                    <a:pt x="329602" y="549864"/>
                  </a:lnTo>
                  <a:lnTo>
                    <a:pt x="302009" y="584991"/>
                  </a:lnTo>
                  <a:lnTo>
                    <a:pt x="275465" y="620958"/>
                  </a:lnTo>
                  <a:lnTo>
                    <a:pt x="249991" y="657742"/>
                  </a:lnTo>
                  <a:lnTo>
                    <a:pt x="225611" y="695320"/>
                  </a:lnTo>
                  <a:lnTo>
                    <a:pt x="202347" y="733670"/>
                  </a:lnTo>
                  <a:lnTo>
                    <a:pt x="180223" y="772768"/>
                  </a:lnTo>
                  <a:lnTo>
                    <a:pt x="159262" y="812591"/>
                  </a:lnTo>
                  <a:lnTo>
                    <a:pt x="139486" y="853116"/>
                  </a:lnTo>
                  <a:lnTo>
                    <a:pt x="120919" y="894321"/>
                  </a:lnTo>
                  <a:lnTo>
                    <a:pt x="103584" y="936181"/>
                  </a:lnTo>
                  <a:lnTo>
                    <a:pt x="87503" y="978675"/>
                  </a:lnTo>
                  <a:lnTo>
                    <a:pt x="72700" y="1021779"/>
                  </a:lnTo>
                  <a:lnTo>
                    <a:pt x="59197" y="1065471"/>
                  </a:lnTo>
                  <a:lnTo>
                    <a:pt x="47018" y="1109727"/>
                  </a:lnTo>
                  <a:lnTo>
                    <a:pt x="36186" y="1154524"/>
                  </a:lnTo>
                  <a:lnTo>
                    <a:pt x="26724" y="1199839"/>
                  </a:lnTo>
                  <a:lnTo>
                    <a:pt x="18654" y="1245650"/>
                  </a:lnTo>
                  <a:lnTo>
                    <a:pt x="12000" y="1291932"/>
                  </a:lnTo>
                  <a:lnTo>
                    <a:pt x="6784" y="1338665"/>
                  </a:lnTo>
                  <a:lnTo>
                    <a:pt x="3030" y="1385823"/>
                  </a:lnTo>
                  <a:lnTo>
                    <a:pt x="761" y="1433385"/>
                  </a:lnTo>
                  <a:lnTo>
                    <a:pt x="0" y="1481327"/>
                  </a:lnTo>
                  <a:lnTo>
                    <a:pt x="761" y="1529269"/>
                  </a:lnTo>
                  <a:lnTo>
                    <a:pt x="3030" y="1576830"/>
                  </a:lnTo>
                  <a:lnTo>
                    <a:pt x="6784" y="1623988"/>
                  </a:lnTo>
                  <a:lnTo>
                    <a:pt x="12000" y="1670720"/>
                  </a:lnTo>
                  <a:lnTo>
                    <a:pt x="18654" y="1717002"/>
                  </a:lnTo>
                  <a:lnTo>
                    <a:pt x="26724" y="1762813"/>
                  </a:lnTo>
                  <a:lnTo>
                    <a:pt x="36186" y="1808128"/>
                  </a:lnTo>
                  <a:lnTo>
                    <a:pt x="47018" y="1852924"/>
                  </a:lnTo>
                  <a:lnTo>
                    <a:pt x="59197" y="1897180"/>
                  </a:lnTo>
                  <a:lnTo>
                    <a:pt x="72700" y="1940871"/>
                  </a:lnTo>
                  <a:lnTo>
                    <a:pt x="87503" y="1983975"/>
                  </a:lnTo>
                  <a:lnTo>
                    <a:pt x="103584" y="2026469"/>
                  </a:lnTo>
                  <a:lnTo>
                    <a:pt x="120919" y="2068329"/>
                  </a:lnTo>
                  <a:lnTo>
                    <a:pt x="139486" y="2109533"/>
                  </a:lnTo>
                  <a:lnTo>
                    <a:pt x="159262" y="2150059"/>
                  </a:lnTo>
                  <a:lnTo>
                    <a:pt x="180223" y="2189882"/>
                  </a:lnTo>
                  <a:lnTo>
                    <a:pt x="202347" y="2228979"/>
                  </a:lnTo>
                  <a:lnTo>
                    <a:pt x="225611" y="2267329"/>
                  </a:lnTo>
                  <a:lnTo>
                    <a:pt x="249991" y="2304907"/>
                  </a:lnTo>
                  <a:lnTo>
                    <a:pt x="275465" y="2341692"/>
                  </a:lnTo>
                  <a:lnTo>
                    <a:pt x="302009" y="2377659"/>
                  </a:lnTo>
                  <a:lnTo>
                    <a:pt x="329602" y="2412786"/>
                  </a:lnTo>
                  <a:lnTo>
                    <a:pt x="358218" y="2447050"/>
                  </a:lnTo>
                  <a:lnTo>
                    <a:pt x="387837" y="2480427"/>
                  </a:lnTo>
                  <a:lnTo>
                    <a:pt x="418434" y="2512896"/>
                  </a:lnTo>
                  <a:lnTo>
                    <a:pt x="449986" y="2544433"/>
                  </a:lnTo>
                  <a:lnTo>
                    <a:pt x="482471" y="2575014"/>
                  </a:lnTo>
                  <a:lnTo>
                    <a:pt x="515866" y="2604617"/>
                  </a:lnTo>
                  <a:lnTo>
                    <a:pt x="550147" y="2633219"/>
                  </a:lnTo>
                  <a:lnTo>
                    <a:pt x="585292" y="2660798"/>
                  </a:lnTo>
                  <a:lnTo>
                    <a:pt x="621278" y="2687329"/>
                  </a:lnTo>
                  <a:lnTo>
                    <a:pt x="658081" y="2712790"/>
                  </a:lnTo>
                  <a:lnTo>
                    <a:pt x="695679" y="2737158"/>
                  </a:lnTo>
                  <a:lnTo>
                    <a:pt x="734048" y="2760409"/>
                  </a:lnTo>
                  <a:lnTo>
                    <a:pt x="773166" y="2782522"/>
                  </a:lnTo>
                  <a:lnTo>
                    <a:pt x="813010" y="2803473"/>
                  </a:lnTo>
                  <a:lnTo>
                    <a:pt x="853556" y="2823239"/>
                  </a:lnTo>
                  <a:lnTo>
                    <a:pt x="894781" y="2841797"/>
                  </a:lnTo>
                  <a:lnTo>
                    <a:pt x="936664" y="2859123"/>
                  </a:lnTo>
                  <a:lnTo>
                    <a:pt x="979179" y="2875196"/>
                  </a:lnTo>
                  <a:lnTo>
                    <a:pt x="1022306" y="2889992"/>
                  </a:lnTo>
                  <a:lnTo>
                    <a:pt x="1066020" y="2903487"/>
                  </a:lnTo>
                  <a:lnTo>
                    <a:pt x="1110298" y="2915660"/>
                  </a:lnTo>
                  <a:lnTo>
                    <a:pt x="1155118" y="2926487"/>
                  </a:lnTo>
                  <a:lnTo>
                    <a:pt x="1200457" y="2935945"/>
                  </a:lnTo>
                  <a:lnTo>
                    <a:pt x="1246291" y="2944011"/>
                  </a:lnTo>
                  <a:lnTo>
                    <a:pt x="1292597" y="2950661"/>
                  </a:lnTo>
                  <a:lnTo>
                    <a:pt x="1339354" y="2955874"/>
                  </a:lnTo>
                  <a:lnTo>
                    <a:pt x="1386536" y="2959626"/>
                  </a:lnTo>
                  <a:lnTo>
                    <a:pt x="1434123" y="2961894"/>
                  </a:lnTo>
                  <a:lnTo>
                    <a:pt x="1482090" y="2962655"/>
                  </a:lnTo>
                  <a:lnTo>
                    <a:pt x="1530056" y="2961894"/>
                  </a:lnTo>
                  <a:lnTo>
                    <a:pt x="1577643" y="2959626"/>
                  </a:lnTo>
                  <a:lnTo>
                    <a:pt x="1624825" y="2955874"/>
                  </a:lnTo>
                  <a:lnTo>
                    <a:pt x="1671582" y="2950661"/>
                  </a:lnTo>
                  <a:lnTo>
                    <a:pt x="1717888" y="2944011"/>
                  </a:lnTo>
                  <a:lnTo>
                    <a:pt x="1763722" y="2935945"/>
                  </a:lnTo>
                  <a:lnTo>
                    <a:pt x="1809061" y="2926487"/>
                  </a:lnTo>
                  <a:lnTo>
                    <a:pt x="1853881" y="2915660"/>
                  </a:lnTo>
                  <a:lnTo>
                    <a:pt x="1898159" y="2903487"/>
                  </a:lnTo>
                  <a:lnTo>
                    <a:pt x="1941873" y="2889992"/>
                  </a:lnTo>
                  <a:lnTo>
                    <a:pt x="1985000" y="2875196"/>
                  </a:lnTo>
                  <a:lnTo>
                    <a:pt x="2027515" y="2859123"/>
                  </a:lnTo>
                  <a:lnTo>
                    <a:pt x="2069398" y="2841797"/>
                  </a:lnTo>
                  <a:lnTo>
                    <a:pt x="2110623" y="2823239"/>
                  </a:lnTo>
                  <a:lnTo>
                    <a:pt x="2151169" y="2803473"/>
                  </a:lnTo>
                  <a:lnTo>
                    <a:pt x="2191013" y="2782522"/>
                  </a:lnTo>
                  <a:lnTo>
                    <a:pt x="2230131" y="2760409"/>
                  </a:lnTo>
                  <a:lnTo>
                    <a:pt x="2268500" y="2737158"/>
                  </a:lnTo>
                  <a:lnTo>
                    <a:pt x="2306098" y="2712790"/>
                  </a:lnTo>
                  <a:lnTo>
                    <a:pt x="2342901" y="2687329"/>
                  </a:lnTo>
                  <a:lnTo>
                    <a:pt x="2378887" y="2660798"/>
                  </a:lnTo>
                  <a:lnTo>
                    <a:pt x="2414032" y="2633219"/>
                  </a:lnTo>
                  <a:lnTo>
                    <a:pt x="2448313" y="2604617"/>
                  </a:lnTo>
                  <a:lnTo>
                    <a:pt x="2481708" y="2575014"/>
                  </a:lnTo>
                  <a:lnTo>
                    <a:pt x="2514193" y="2544433"/>
                  </a:lnTo>
                  <a:lnTo>
                    <a:pt x="2545745" y="2512896"/>
                  </a:lnTo>
                  <a:lnTo>
                    <a:pt x="2576342" y="2480427"/>
                  </a:lnTo>
                  <a:lnTo>
                    <a:pt x="2605961" y="2447050"/>
                  </a:lnTo>
                  <a:lnTo>
                    <a:pt x="2634577" y="2412786"/>
                  </a:lnTo>
                  <a:lnTo>
                    <a:pt x="2662170" y="2377659"/>
                  </a:lnTo>
                  <a:lnTo>
                    <a:pt x="2688714" y="2341692"/>
                  </a:lnTo>
                  <a:lnTo>
                    <a:pt x="2714188" y="2304907"/>
                  </a:lnTo>
                  <a:lnTo>
                    <a:pt x="2738568" y="2267329"/>
                  </a:lnTo>
                  <a:lnTo>
                    <a:pt x="2761832" y="2228979"/>
                  </a:lnTo>
                  <a:lnTo>
                    <a:pt x="2783956" y="2189882"/>
                  </a:lnTo>
                  <a:lnTo>
                    <a:pt x="2804917" y="2150059"/>
                  </a:lnTo>
                  <a:lnTo>
                    <a:pt x="2824693" y="2109533"/>
                  </a:lnTo>
                  <a:lnTo>
                    <a:pt x="2843260" y="2068329"/>
                  </a:lnTo>
                  <a:lnTo>
                    <a:pt x="2860595" y="2026469"/>
                  </a:lnTo>
                  <a:lnTo>
                    <a:pt x="2876676" y="1983975"/>
                  </a:lnTo>
                  <a:lnTo>
                    <a:pt x="2891479" y="1940871"/>
                  </a:lnTo>
                  <a:lnTo>
                    <a:pt x="2904982" y="1897180"/>
                  </a:lnTo>
                  <a:lnTo>
                    <a:pt x="2917161" y="1852924"/>
                  </a:lnTo>
                  <a:lnTo>
                    <a:pt x="2927993" y="1808128"/>
                  </a:lnTo>
                  <a:lnTo>
                    <a:pt x="2937455" y="1762813"/>
                  </a:lnTo>
                  <a:lnTo>
                    <a:pt x="2945525" y="1717002"/>
                  </a:lnTo>
                  <a:lnTo>
                    <a:pt x="2952179" y="1670720"/>
                  </a:lnTo>
                  <a:lnTo>
                    <a:pt x="2957395" y="1623988"/>
                  </a:lnTo>
                  <a:lnTo>
                    <a:pt x="2961149" y="1576830"/>
                  </a:lnTo>
                  <a:lnTo>
                    <a:pt x="2963418" y="1529269"/>
                  </a:lnTo>
                  <a:lnTo>
                    <a:pt x="2964180" y="1481327"/>
                  </a:lnTo>
                  <a:lnTo>
                    <a:pt x="2963418" y="1433385"/>
                  </a:lnTo>
                  <a:lnTo>
                    <a:pt x="2961149" y="1385823"/>
                  </a:lnTo>
                  <a:lnTo>
                    <a:pt x="2957395" y="1338665"/>
                  </a:lnTo>
                  <a:lnTo>
                    <a:pt x="2952179" y="1291932"/>
                  </a:lnTo>
                  <a:lnTo>
                    <a:pt x="2945525" y="1245650"/>
                  </a:lnTo>
                  <a:lnTo>
                    <a:pt x="2937455" y="1199839"/>
                  </a:lnTo>
                  <a:lnTo>
                    <a:pt x="2927993" y="1154524"/>
                  </a:lnTo>
                  <a:lnTo>
                    <a:pt x="2917161" y="1109727"/>
                  </a:lnTo>
                  <a:lnTo>
                    <a:pt x="2904982" y="1065471"/>
                  </a:lnTo>
                  <a:lnTo>
                    <a:pt x="2891479" y="1021779"/>
                  </a:lnTo>
                  <a:lnTo>
                    <a:pt x="2876676" y="978675"/>
                  </a:lnTo>
                  <a:lnTo>
                    <a:pt x="2860595" y="936181"/>
                  </a:lnTo>
                  <a:lnTo>
                    <a:pt x="2843260" y="894321"/>
                  </a:lnTo>
                  <a:lnTo>
                    <a:pt x="2824693" y="853116"/>
                  </a:lnTo>
                  <a:lnTo>
                    <a:pt x="2804917" y="812591"/>
                  </a:lnTo>
                  <a:lnTo>
                    <a:pt x="2783956" y="772768"/>
                  </a:lnTo>
                  <a:lnTo>
                    <a:pt x="2761832" y="733670"/>
                  </a:lnTo>
                  <a:lnTo>
                    <a:pt x="2738568" y="695320"/>
                  </a:lnTo>
                  <a:lnTo>
                    <a:pt x="2714188" y="657742"/>
                  </a:lnTo>
                  <a:lnTo>
                    <a:pt x="2688714" y="620958"/>
                  </a:lnTo>
                  <a:lnTo>
                    <a:pt x="2662170" y="584991"/>
                  </a:lnTo>
                  <a:lnTo>
                    <a:pt x="2634577" y="549864"/>
                  </a:lnTo>
                  <a:lnTo>
                    <a:pt x="2605961" y="515600"/>
                  </a:lnTo>
                  <a:lnTo>
                    <a:pt x="2576342" y="482223"/>
                  </a:lnTo>
                  <a:lnTo>
                    <a:pt x="2545745" y="449754"/>
                  </a:lnTo>
                  <a:lnTo>
                    <a:pt x="2514193" y="418218"/>
                  </a:lnTo>
                  <a:lnTo>
                    <a:pt x="2481708" y="387637"/>
                  </a:lnTo>
                  <a:lnTo>
                    <a:pt x="2448313" y="358034"/>
                  </a:lnTo>
                  <a:lnTo>
                    <a:pt x="2414032" y="329432"/>
                  </a:lnTo>
                  <a:lnTo>
                    <a:pt x="2378887" y="301854"/>
                  </a:lnTo>
                  <a:lnTo>
                    <a:pt x="2342901" y="275323"/>
                  </a:lnTo>
                  <a:lnTo>
                    <a:pt x="2306098" y="249862"/>
                  </a:lnTo>
                  <a:lnTo>
                    <a:pt x="2268500" y="225494"/>
                  </a:lnTo>
                  <a:lnTo>
                    <a:pt x="2230131" y="202243"/>
                  </a:lnTo>
                  <a:lnTo>
                    <a:pt x="2191013" y="180130"/>
                  </a:lnTo>
                  <a:lnTo>
                    <a:pt x="2151169" y="159180"/>
                  </a:lnTo>
                  <a:lnTo>
                    <a:pt x="2110623" y="139414"/>
                  </a:lnTo>
                  <a:lnTo>
                    <a:pt x="2069398" y="120857"/>
                  </a:lnTo>
                  <a:lnTo>
                    <a:pt x="2027515" y="103530"/>
                  </a:lnTo>
                  <a:lnTo>
                    <a:pt x="1985000" y="87458"/>
                  </a:lnTo>
                  <a:lnTo>
                    <a:pt x="1941873" y="72662"/>
                  </a:lnTo>
                  <a:lnTo>
                    <a:pt x="1898159" y="59167"/>
                  </a:lnTo>
                  <a:lnTo>
                    <a:pt x="1853881" y="46994"/>
                  </a:lnTo>
                  <a:lnTo>
                    <a:pt x="1809061" y="36167"/>
                  </a:lnTo>
                  <a:lnTo>
                    <a:pt x="1763722" y="26710"/>
                  </a:lnTo>
                  <a:lnTo>
                    <a:pt x="1717888" y="18644"/>
                  </a:lnTo>
                  <a:lnTo>
                    <a:pt x="1671582" y="11993"/>
                  </a:lnTo>
                  <a:lnTo>
                    <a:pt x="1624825" y="6781"/>
                  </a:lnTo>
                  <a:lnTo>
                    <a:pt x="1577643" y="3029"/>
                  </a:lnTo>
                  <a:lnTo>
                    <a:pt x="1530056" y="761"/>
                  </a:lnTo>
                  <a:lnTo>
                    <a:pt x="1482090" y="0"/>
                  </a:lnTo>
                  <a:close/>
                </a:path>
              </a:pathLst>
            </a:custGeom>
            <a:solidFill>
              <a:srgbClr val="00339F">
                <a:alpha val="34899"/>
              </a:srgbClr>
            </a:solidFill>
            <a:ln>
              <a:solidFill>
                <a:srgbClr val="53658A"/>
              </a:solidFill>
            </a:ln>
          </p:spPr>
          <p:txBody>
            <a:bodyPr wrap="square" lIns="0" tIns="0" rIns="0" bIns="0" rtlCol="0"/>
            <a:lstStyle/>
            <a:p>
              <a:endParaRPr/>
            </a:p>
          </p:txBody>
        </p:sp>
        <p:sp>
          <p:nvSpPr>
            <p:cNvPr id="16" name="object 19">
              <a:extLst>
                <a:ext uri="{FF2B5EF4-FFF2-40B4-BE49-F238E27FC236}">
                  <a16:creationId xmlns:a16="http://schemas.microsoft.com/office/drawing/2014/main" id="{AF8DBAE8-12E0-4C76-8DAF-BD4AFA5C07C9}"/>
                </a:ext>
              </a:extLst>
            </p:cNvPr>
            <p:cNvSpPr/>
            <p:nvPr/>
          </p:nvSpPr>
          <p:spPr>
            <a:xfrm>
              <a:off x="2641727" y="2335739"/>
              <a:ext cx="2239010" cy="2239010"/>
            </a:xfrm>
            <a:custGeom>
              <a:avLst/>
              <a:gdLst/>
              <a:ahLst/>
              <a:cxnLst/>
              <a:rect l="l" t="t" r="r" b="b"/>
              <a:pathLst>
                <a:path w="2239010" h="2239010">
                  <a:moveTo>
                    <a:pt x="1119378" y="0"/>
                  </a:moveTo>
                  <a:lnTo>
                    <a:pt x="1070822" y="1034"/>
                  </a:lnTo>
                  <a:lnTo>
                    <a:pt x="1022794" y="4108"/>
                  </a:lnTo>
                  <a:lnTo>
                    <a:pt x="975337" y="9181"/>
                  </a:lnTo>
                  <a:lnTo>
                    <a:pt x="928492" y="16211"/>
                  </a:lnTo>
                  <a:lnTo>
                    <a:pt x="882301" y="25155"/>
                  </a:lnTo>
                  <a:lnTo>
                    <a:pt x="836807" y="35971"/>
                  </a:lnTo>
                  <a:lnTo>
                    <a:pt x="792051" y="48617"/>
                  </a:lnTo>
                  <a:lnTo>
                    <a:pt x="748075" y="63053"/>
                  </a:lnTo>
                  <a:lnTo>
                    <a:pt x="704922" y="79234"/>
                  </a:lnTo>
                  <a:lnTo>
                    <a:pt x="662633" y="97120"/>
                  </a:lnTo>
                  <a:lnTo>
                    <a:pt x="621251" y="116668"/>
                  </a:lnTo>
                  <a:lnTo>
                    <a:pt x="580817" y="137837"/>
                  </a:lnTo>
                  <a:lnTo>
                    <a:pt x="541373" y="160584"/>
                  </a:lnTo>
                  <a:lnTo>
                    <a:pt x="502961" y="184867"/>
                  </a:lnTo>
                  <a:lnTo>
                    <a:pt x="465624" y="210645"/>
                  </a:lnTo>
                  <a:lnTo>
                    <a:pt x="429404" y="237875"/>
                  </a:lnTo>
                  <a:lnTo>
                    <a:pt x="394341" y="266515"/>
                  </a:lnTo>
                  <a:lnTo>
                    <a:pt x="360479" y="296524"/>
                  </a:lnTo>
                  <a:lnTo>
                    <a:pt x="327860" y="327860"/>
                  </a:lnTo>
                  <a:lnTo>
                    <a:pt x="296524" y="360479"/>
                  </a:lnTo>
                  <a:lnTo>
                    <a:pt x="266515" y="394341"/>
                  </a:lnTo>
                  <a:lnTo>
                    <a:pt x="237875" y="429404"/>
                  </a:lnTo>
                  <a:lnTo>
                    <a:pt x="210645" y="465624"/>
                  </a:lnTo>
                  <a:lnTo>
                    <a:pt x="184867" y="502961"/>
                  </a:lnTo>
                  <a:lnTo>
                    <a:pt x="160584" y="541373"/>
                  </a:lnTo>
                  <a:lnTo>
                    <a:pt x="137837" y="580817"/>
                  </a:lnTo>
                  <a:lnTo>
                    <a:pt x="116668" y="621251"/>
                  </a:lnTo>
                  <a:lnTo>
                    <a:pt x="97120" y="662633"/>
                  </a:lnTo>
                  <a:lnTo>
                    <a:pt x="79234" y="704922"/>
                  </a:lnTo>
                  <a:lnTo>
                    <a:pt x="63053" y="748075"/>
                  </a:lnTo>
                  <a:lnTo>
                    <a:pt x="48617" y="792051"/>
                  </a:lnTo>
                  <a:lnTo>
                    <a:pt x="35971" y="836807"/>
                  </a:lnTo>
                  <a:lnTo>
                    <a:pt x="25155" y="882301"/>
                  </a:lnTo>
                  <a:lnTo>
                    <a:pt x="16211" y="928492"/>
                  </a:lnTo>
                  <a:lnTo>
                    <a:pt x="9181" y="975337"/>
                  </a:lnTo>
                  <a:lnTo>
                    <a:pt x="4108" y="1022794"/>
                  </a:lnTo>
                  <a:lnTo>
                    <a:pt x="1034" y="1070822"/>
                  </a:lnTo>
                  <a:lnTo>
                    <a:pt x="0" y="1119377"/>
                  </a:lnTo>
                  <a:lnTo>
                    <a:pt x="1034" y="1167933"/>
                  </a:lnTo>
                  <a:lnTo>
                    <a:pt x="4108" y="1215961"/>
                  </a:lnTo>
                  <a:lnTo>
                    <a:pt x="9181" y="1263418"/>
                  </a:lnTo>
                  <a:lnTo>
                    <a:pt x="16211" y="1310263"/>
                  </a:lnTo>
                  <a:lnTo>
                    <a:pt x="25155" y="1356454"/>
                  </a:lnTo>
                  <a:lnTo>
                    <a:pt x="35971" y="1401948"/>
                  </a:lnTo>
                  <a:lnTo>
                    <a:pt x="48617" y="1446704"/>
                  </a:lnTo>
                  <a:lnTo>
                    <a:pt x="63053" y="1490680"/>
                  </a:lnTo>
                  <a:lnTo>
                    <a:pt x="79234" y="1533833"/>
                  </a:lnTo>
                  <a:lnTo>
                    <a:pt x="97120" y="1576122"/>
                  </a:lnTo>
                  <a:lnTo>
                    <a:pt x="116668" y="1617504"/>
                  </a:lnTo>
                  <a:lnTo>
                    <a:pt x="137837" y="1657938"/>
                  </a:lnTo>
                  <a:lnTo>
                    <a:pt x="160584" y="1697382"/>
                  </a:lnTo>
                  <a:lnTo>
                    <a:pt x="184867" y="1735794"/>
                  </a:lnTo>
                  <a:lnTo>
                    <a:pt x="210645" y="1773131"/>
                  </a:lnTo>
                  <a:lnTo>
                    <a:pt x="237875" y="1809351"/>
                  </a:lnTo>
                  <a:lnTo>
                    <a:pt x="266515" y="1844414"/>
                  </a:lnTo>
                  <a:lnTo>
                    <a:pt x="296524" y="1878276"/>
                  </a:lnTo>
                  <a:lnTo>
                    <a:pt x="327860" y="1910895"/>
                  </a:lnTo>
                  <a:lnTo>
                    <a:pt x="360479" y="1942231"/>
                  </a:lnTo>
                  <a:lnTo>
                    <a:pt x="394341" y="1972240"/>
                  </a:lnTo>
                  <a:lnTo>
                    <a:pt x="429404" y="2000880"/>
                  </a:lnTo>
                  <a:lnTo>
                    <a:pt x="465624" y="2028110"/>
                  </a:lnTo>
                  <a:lnTo>
                    <a:pt x="502961" y="2053888"/>
                  </a:lnTo>
                  <a:lnTo>
                    <a:pt x="541373" y="2078171"/>
                  </a:lnTo>
                  <a:lnTo>
                    <a:pt x="580817" y="2100918"/>
                  </a:lnTo>
                  <a:lnTo>
                    <a:pt x="621251" y="2122087"/>
                  </a:lnTo>
                  <a:lnTo>
                    <a:pt x="662633" y="2141635"/>
                  </a:lnTo>
                  <a:lnTo>
                    <a:pt x="704922" y="2159521"/>
                  </a:lnTo>
                  <a:lnTo>
                    <a:pt x="748075" y="2175702"/>
                  </a:lnTo>
                  <a:lnTo>
                    <a:pt x="792051" y="2190138"/>
                  </a:lnTo>
                  <a:lnTo>
                    <a:pt x="836807" y="2202784"/>
                  </a:lnTo>
                  <a:lnTo>
                    <a:pt x="882301" y="2213600"/>
                  </a:lnTo>
                  <a:lnTo>
                    <a:pt x="928492" y="2222544"/>
                  </a:lnTo>
                  <a:lnTo>
                    <a:pt x="975337" y="2229574"/>
                  </a:lnTo>
                  <a:lnTo>
                    <a:pt x="1022794" y="2234647"/>
                  </a:lnTo>
                  <a:lnTo>
                    <a:pt x="1070822" y="2237721"/>
                  </a:lnTo>
                  <a:lnTo>
                    <a:pt x="1119378" y="2238755"/>
                  </a:lnTo>
                  <a:lnTo>
                    <a:pt x="1167933" y="2237721"/>
                  </a:lnTo>
                  <a:lnTo>
                    <a:pt x="1215961" y="2234647"/>
                  </a:lnTo>
                  <a:lnTo>
                    <a:pt x="1263418" y="2229574"/>
                  </a:lnTo>
                  <a:lnTo>
                    <a:pt x="1310263" y="2222544"/>
                  </a:lnTo>
                  <a:lnTo>
                    <a:pt x="1356454" y="2213600"/>
                  </a:lnTo>
                  <a:lnTo>
                    <a:pt x="1401948" y="2202784"/>
                  </a:lnTo>
                  <a:lnTo>
                    <a:pt x="1446704" y="2190138"/>
                  </a:lnTo>
                  <a:lnTo>
                    <a:pt x="1490680" y="2175702"/>
                  </a:lnTo>
                  <a:lnTo>
                    <a:pt x="1533833" y="2159521"/>
                  </a:lnTo>
                  <a:lnTo>
                    <a:pt x="1576122" y="2141635"/>
                  </a:lnTo>
                  <a:lnTo>
                    <a:pt x="1617504" y="2122087"/>
                  </a:lnTo>
                  <a:lnTo>
                    <a:pt x="1657938" y="2100918"/>
                  </a:lnTo>
                  <a:lnTo>
                    <a:pt x="1697382" y="2078171"/>
                  </a:lnTo>
                  <a:lnTo>
                    <a:pt x="1735794" y="2053888"/>
                  </a:lnTo>
                  <a:lnTo>
                    <a:pt x="1773131" y="2028110"/>
                  </a:lnTo>
                  <a:lnTo>
                    <a:pt x="1809351" y="2000880"/>
                  </a:lnTo>
                  <a:lnTo>
                    <a:pt x="1844414" y="1972240"/>
                  </a:lnTo>
                  <a:lnTo>
                    <a:pt x="1878276" y="1942231"/>
                  </a:lnTo>
                  <a:lnTo>
                    <a:pt x="1910895" y="1910895"/>
                  </a:lnTo>
                  <a:lnTo>
                    <a:pt x="1942231" y="1878276"/>
                  </a:lnTo>
                  <a:lnTo>
                    <a:pt x="1972240" y="1844414"/>
                  </a:lnTo>
                  <a:lnTo>
                    <a:pt x="2000880" y="1809351"/>
                  </a:lnTo>
                  <a:lnTo>
                    <a:pt x="2028110" y="1773131"/>
                  </a:lnTo>
                  <a:lnTo>
                    <a:pt x="2053888" y="1735794"/>
                  </a:lnTo>
                  <a:lnTo>
                    <a:pt x="2078171" y="1697382"/>
                  </a:lnTo>
                  <a:lnTo>
                    <a:pt x="2100918" y="1657938"/>
                  </a:lnTo>
                  <a:lnTo>
                    <a:pt x="2122087" y="1617504"/>
                  </a:lnTo>
                  <a:lnTo>
                    <a:pt x="2141635" y="1576122"/>
                  </a:lnTo>
                  <a:lnTo>
                    <a:pt x="2159521" y="1533833"/>
                  </a:lnTo>
                  <a:lnTo>
                    <a:pt x="2175702" y="1490680"/>
                  </a:lnTo>
                  <a:lnTo>
                    <a:pt x="2190138" y="1446704"/>
                  </a:lnTo>
                  <a:lnTo>
                    <a:pt x="2202784" y="1401948"/>
                  </a:lnTo>
                  <a:lnTo>
                    <a:pt x="2213600" y="1356454"/>
                  </a:lnTo>
                  <a:lnTo>
                    <a:pt x="2222544" y="1310263"/>
                  </a:lnTo>
                  <a:lnTo>
                    <a:pt x="2229574" y="1263418"/>
                  </a:lnTo>
                  <a:lnTo>
                    <a:pt x="2234647" y="1215961"/>
                  </a:lnTo>
                  <a:lnTo>
                    <a:pt x="2237721" y="1167933"/>
                  </a:lnTo>
                  <a:lnTo>
                    <a:pt x="2238756" y="1119377"/>
                  </a:lnTo>
                  <a:lnTo>
                    <a:pt x="2237721" y="1070822"/>
                  </a:lnTo>
                  <a:lnTo>
                    <a:pt x="2234647" y="1022794"/>
                  </a:lnTo>
                  <a:lnTo>
                    <a:pt x="2229574" y="975337"/>
                  </a:lnTo>
                  <a:lnTo>
                    <a:pt x="2222544" y="928492"/>
                  </a:lnTo>
                  <a:lnTo>
                    <a:pt x="2213600" y="882301"/>
                  </a:lnTo>
                  <a:lnTo>
                    <a:pt x="2202784" y="836807"/>
                  </a:lnTo>
                  <a:lnTo>
                    <a:pt x="2190138" y="792051"/>
                  </a:lnTo>
                  <a:lnTo>
                    <a:pt x="2175702" y="748075"/>
                  </a:lnTo>
                  <a:lnTo>
                    <a:pt x="2159521" y="704922"/>
                  </a:lnTo>
                  <a:lnTo>
                    <a:pt x="2141635" y="662633"/>
                  </a:lnTo>
                  <a:lnTo>
                    <a:pt x="2122087" y="621251"/>
                  </a:lnTo>
                  <a:lnTo>
                    <a:pt x="2100918" y="580817"/>
                  </a:lnTo>
                  <a:lnTo>
                    <a:pt x="2078171" y="541373"/>
                  </a:lnTo>
                  <a:lnTo>
                    <a:pt x="2053888" y="502961"/>
                  </a:lnTo>
                  <a:lnTo>
                    <a:pt x="2028110" y="465624"/>
                  </a:lnTo>
                  <a:lnTo>
                    <a:pt x="2000880" y="429404"/>
                  </a:lnTo>
                  <a:lnTo>
                    <a:pt x="1972240" y="394341"/>
                  </a:lnTo>
                  <a:lnTo>
                    <a:pt x="1942231" y="360479"/>
                  </a:lnTo>
                  <a:lnTo>
                    <a:pt x="1910895" y="327860"/>
                  </a:lnTo>
                  <a:lnTo>
                    <a:pt x="1878276" y="296524"/>
                  </a:lnTo>
                  <a:lnTo>
                    <a:pt x="1844414" y="266515"/>
                  </a:lnTo>
                  <a:lnTo>
                    <a:pt x="1809351" y="237875"/>
                  </a:lnTo>
                  <a:lnTo>
                    <a:pt x="1773131" y="210645"/>
                  </a:lnTo>
                  <a:lnTo>
                    <a:pt x="1735794" y="184867"/>
                  </a:lnTo>
                  <a:lnTo>
                    <a:pt x="1697382" y="160584"/>
                  </a:lnTo>
                  <a:lnTo>
                    <a:pt x="1657938" y="137837"/>
                  </a:lnTo>
                  <a:lnTo>
                    <a:pt x="1617504" y="116668"/>
                  </a:lnTo>
                  <a:lnTo>
                    <a:pt x="1576122" y="97120"/>
                  </a:lnTo>
                  <a:lnTo>
                    <a:pt x="1533833" y="79234"/>
                  </a:lnTo>
                  <a:lnTo>
                    <a:pt x="1490680" y="63053"/>
                  </a:lnTo>
                  <a:lnTo>
                    <a:pt x="1446704" y="48617"/>
                  </a:lnTo>
                  <a:lnTo>
                    <a:pt x="1401948" y="35971"/>
                  </a:lnTo>
                  <a:lnTo>
                    <a:pt x="1356454" y="25155"/>
                  </a:lnTo>
                  <a:lnTo>
                    <a:pt x="1310263" y="16211"/>
                  </a:lnTo>
                  <a:lnTo>
                    <a:pt x="1263418" y="9181"/>
                  </a:lnTo>
                  <a:lnTo>
                    <a:pt x="1215961" y="4108"/>
                  </a:lnTo>
                  <a:lnTo>
                    <a:pt x="1167933" y="1034"/>
                  </a:lnTo>
                  <a:lnTo>
                    <a:pt x="1119378" y="0"/>
                  </a:lnTo>
                  <a:close/>
                </a:path>
              </a:pathLst>
            </a:custGeom>
            <a:solidFill>
              <a:srgbClr val="00339F"/>
            </a:solidFill>
            <a:ln>
              <a:noFill/>
            </a:ln>
          </p:spPr>
          <p:txBody>
            <a:bodyPr wrap="square" lIns="0" tIns="0" rIns="0" bIns="0" rtlCol="0"/>
            <a:lstStyle/>
            <a:p>
              <a:endParaRPr/>
            </a:p>
          </p:txBody>
        </p:sp>
        <p:sp>
          <p:nvSpPr>
            <p:cNvPr id="19" name="object 21">
              <a:extLst>
                <a:ext uri="{FF2B5EF4-FFF2-40B4-BE49-F238E27FC236}">
                  <a16:creationId xmlns:a16="http://schemas.microsoft.com/office/drawing/2014/main" id="{3AC015FC-9B95-4776-83BE-91302CD03F89}"/>
                </a:ext>
              </a:extLst>
            </p:cNvPr>
            <p:cNvSpPr txBox="1"/>
            <p:nvPr/>
          </p:nvSpPr>
          <p:spPr>
            <a:xfrm>
              <a:off x="2985719" y="3096278"/>
              <a:ext cx="1583130" cy="750847"/>
            </a:xfrm>
            <a:prstGeom prst="rect">
              <a:avLst/>
            </a:prstGeom>
            <a:ln>
              <a:noFill/>
            </a:ln>
          </p:spPr>
          <p:txBody>
            <a:bodyPr vert="horz" wrap="square" lIns="0" tIns="12065" rIns="0" bIns="0" rtlCol="0">
              <a:spAutoFit/>
            </a:bodyPr>
            <a:lstStyle/>
            <a:p>
              <a:pPr marL="306705" marR="5080" indent="-294640">
                <a:lnSpc>
                  <a:spcPct val="100000"/>
                </a:lnSpc>
                <a:spcBef>
                  <a:spcPts val="95"/>
                </a:spcBef>
              </a:pPr>
              <a:r>
                <a:rPr lang="en-US" sz="2400" spc="-5" dirty="0">
                  <a:solidFill>
                    <a:srgbClr val="BEE6F7"/>
                  </a:solidFill>
                  <a:latin typeface="Microsoft Sans Serif"/>
                  <a:cs typeface="Microsoft Sans Serif"/>
                </a:rPr>
                <a:t>Multiple antennas</a:t>
              </a:r>
              <a:endParaRPr sz="2400" dirty="0">
                <a:latin typeface="Microsoft Sans Serif"/>
                <a:cs typeface="Microsoft Sans Serif"/>
              </a:endParaRPr>
            </a:p>
          </p:txBody>
        </p:sp>
      </p:grpSp>
      <p:sp>
        <p:nvSpPr>
          <p:cNvPr id="26" name="TextBox 25">
            <a:extLst>
              <a:ext uri="{FF2B5EF4-FFF2-40B4-BE49-F238E27FC236}">
                <a16:creationId xmlns:a16="http://schemas.microsoft.com/office/drawing/2014/main" id="{8151ED21-7DE7-4BAB-802F-88AC31CB05B9}"/>
              </a:ext>
            </a:extLst>
          </p:cNvPr>
          <p:cNvSpPr txBox="1"/>
          <p:nvPr/>
        </p:nvSpPr>
        <p:spPr>
          <a:xfrm>
            <a:off x="9144000" y="1227550"/>
            <a:ext cx="2849880" cy="461665"/>
          </a:xfrm>
          <a:prstGeom prst="rect">
            <a:avLst/>
          </a:prstGeom>
          <a:no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2400" kern="0" dirty="0">
                <a:solidFill>
                  <a:srgbClr val="FF0000"/>
                </a:solidFill>
                <a:latin typeface="Microsoft Sans Serif"/>
              </a:rPr>
              <a:t>B</a:t>
            </a:r>
            <a:r>
              <a:rPr kumimoji="0" lang="en-US" sz="2400" b="0" i="0" u="none" strike="noStrike" kern="0" cap="none" spc="0" normalizeH="0" baseline="0" noProof="0" dirty="0" err="1">
                <a:ln>
                  <a:noFill/>
                </a:ln>
                <a:solidFill>
                  <a:srgbClr val="FF0000"/>
                </a:solidFill>
                <a:effectLst/>
                <a:uLnTx/>
                <a:uFillTx/>
                <a:latin typeface="Microsoft Sans Serif"/>
                <a:ea typeface="+mn-ea"/>
                <a:cs typeface="+mn-cs"/>
              </a:rPr>
              <a:t>eamforming</a:t>
            </a:r>
            <a:r>
              <a:rPr kumimoji="0" lang="en-US" sz="2000" b="0" i="0" u="none" strike="noStrike" kern="0" cap="none" spc="0" normalizeH="0" baseline="0" noProof="0" dirty="0">
                <a:ln>
                  <a:noFill/>
                </a:ln>
                <a:effectLst/>
                <a:uLnTx/>
                <a:uFillTx/>
                <a:latin typeface="Microsoft Sans Serif"/>
                <a:ea typeface="+mn-ea"/>
                <a:cs typeface="+mn-cs"/>
              </a:rPr>
              <a:t> </a:t>
            </a:r>
          </a:p>
        </p:txBody>
      </p:sp>
      <p:sp>
        <p:nvSpPr>
          <p:cNvPr id="27" name="TextBox 26">
            <a:extLst>
              <a:ext uri="{FF2B5EF4-FFF2-40B4-BE49-F238E27FC236}">
                <a16:creationId xmlns:a16="http://schemas.microsoft.com/office/drawing/2014/main" id="{C8592DA9-F8D0-4D9E-B3E6-69A72E562E86}"/>
              </a:ext>
            </a:extLst>
          </p:cNvPr>
          <p:cNvSpPr txBox="1"/>
          <p:nvPr/>
        </p:nvSpPr>
        <p:spPr>
          <a:xfrm>
            <a:off x="8444807" y="4684559"/>
            <a:ext cx="3581400" cy="461665"/>
          </a:xfrm>
          <a:prstGeom prst="rect">
            <a:avLst/>
          </a:prstGeom>
          <a:no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0000"/>
                </a:solidFill>
                <a:effectLst/>
                <a:uLnTx/>
                <a:uFillTx/>
                <a:latin typeface="Microsoft Sans Serif"/>
                <a:ea typeface="+mn-ea"/>
                <a:cs typeface="+mn-cs"/>
              </a:rPr>
              <a:t>Beam-steering</a:t>
            </a:r>
            <a:r>
              <a:rPr kumimoji="0" lang="en-US" sz="2000" b="0" i="0" u="none" strike="noStrike" kern="0" cap="none" spc="0" normalizeH="0" baseline="0" noProof="0" dirty="0">
                <a:ln>
                  <a:noFill/>
                </a:ln>
                <a:effectLst/>
                <a:uLnTx/>
                <a:uFillTx/>
                <a:latin typeface="Microsoft Sans Serif"/>
                <a:ea typeface="+mn-ea"/>
                <a:cs typeface="+mn-cs"/>
              </a:rPr>
              <a:t> </a:t>
            </a:r>
          </a:p>
        </p:txBody>
      </p:sp>
      <p:sp>
        <p:nvSpPr>
          <p:cNvPr id="29" name="TextBox 28">
            <a:extLst>
              <a:ext uri="{FF2B5EF4-FFF2-40B4-BE49-F238E27FC236}">
                <a16:creationId xmlns:a16="http://schemas.microsoft.com/office/drawing/2014/main" id="{6E9B2065-7871-4D06-980F-47232B9F9DE3}"/>
              </a:ext>
            </a:extLst>
          </p:cNvPr>
          <p:cNvSpPr txBox="1"/>
          <p:nvPr/>
        </p:nvSpPr>
        <p:spPr>
          <a:xfrm>
            <a:off x="4780514" y="1692773"/>
            <a:ext cx="6579870" cy="1477328"/>
          </a:xfrm>
          <a:prstGeom prst="rect">
            <a:avLst/>
          </a:prstGeom>
          <a:noFill/>
        </p:spPr>
        <p:txBody>
          <a:bodyPr wrap="square">
            <a:spAutoFit/>
          </a:bodyPr>
          <a:lstStyle/>
          <a:p>
            <a:pPr indent="-182880">
              <a:buFont typeface="Arial" panose="020B0604020202020204" pitchFamily="34" charset="0"/>
              <a:buChar char="•"/>
              <a:defRPr/>
            </a:pPr>
            <a:r>
              <a:rPr lang="en-US" altLang="en-US" spc="30" dirty="0">
                <a:solidFill>
                  <a:schemeClr val="bg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Concept: </a:t>
            </a:r>
            <a:r>
              <a:rPr lang="en-US" altLang="en-US" spc="30" dirty="0" err="1">
                <a:solidFill>
                  <a:schemeClr val="bg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precode</a:t>
            </a:r>
            <a:r>
              <a:rPr lang="en-US" altLang="en-US" spc="30" dirty="0">
                <a:solidFill>
                  <a:schemeClr val="bg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the signal or configure the antennas phase-shifters according to an estimate of the channel</a:t>
            </a:r>
            <a:endParaRPr lang="en-US" sz="1200" b="1" spc="30" dirty="0">
              <a:solidFill>
                <a:schemeClr val="bg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indent="-182880">
              <a:buFont typeface="Arial" panose="020B0604020202020204" pitchFamily="34" charset="0"/>
              <a:buChar char="•"/>
              <a:defRPr/>
            </a:pPr>
            <a:r>
              <a:rPr lang="en-US" sz="1800" spc="30" dirty="0">
                <a:solidFill>
                  <a:schemeClr val="bg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Advantage:</a:t>
            </a:r>
            <a:r>
              <a:rPr lang="en-US" spc="30" dirty="0">
                <a:solidFill>
                  <a:schemeClr val="bg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achieves</a:t>
            </a:r>
            <a:r>
              <a:rPr lang="en-US" b="1" spc="30" dirty="0">
                <a:solidFill>
                  <a:schemeClr val="bg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the maximum array gain</a:t>
            </a:r>
            <a:endParaRPr lang="en-US" sz="1000" b="1" spc="30" dirty="0">
              <a:solidFill>
                <a:schemeClr val="bg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indent="-182880">
              <a:buFont typeface="Arial" panose="020B0604020202020204" pitchFamily="34" charset="0"/>
              <a:buChar char="•"/>
              <a:defRPr/>
            </a:pPr>
            <a:r>
              <a:rPr lang="en-US" sz="1800" b="1" spc="30" dirty="0">
                <a:solidFill>
                  <a:schemeClr val="bg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Drawbacks: </a:t>
            </a:r>
            <a:r>
              <a:rPr lang="en-US" altLang="en-US" kern="0" dirty="0">
                <a:solidFill>
                  <a:schemeClr val="bg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large channel training overhead (short CCT, week channel, etc.)</a:t>
            </a:r>
          </a:p>
        </p:txBody>
      </p:sp>
      <p:sp>
        <p:nvSpPr>
          <p:cNvPr id="31" name="TextBox 30">
            <a:extLst>
              <a:ext uri="{FF2B5EF4-FFF2-40B4-BE49-F238E27FC236}">
                <a16:creationId xmlns:a16="http://schemas.microsoft.com/office/drawing/2014/main" id="{1D4AFE68-5E41-4A74-95A8-ABE3BE47E77C}"/>
              </a:ext>
            </a:extLst>
          </p:cNvPr>
          <p:cNvSpPr txBox="1"/>
          <p:nvPr/>
        </p:nvSpPr>
        <p:spPr>
          <a:xfrm>
            <a:off x="4674547" y="4982255"/>
            <a:ext cx="6791803" cy="1908215"/>
          </a:xfrm>
          <a:prstGeom prst="rect">
            <a:avLst/>
          </a:prstGeom>
          <a:noFill/>
        </p:spPr>
        <p:txBody>
          <a:bodyPr wrap="square">
            <a:spAutoFit/>
          </a:bodyPr>
          <a:lstStyle/>
          <a:p>
            <a:pPr marL="285750" indent="-285750">
              <a:buFont typeface="Arial" panose="020B0604020202020204" pitchFamily="34" charset="0"/>
              <a:buChar char="•"/>
              <a:defRPr/>
            </a:pPr>
            <a:r>
              <a:rPr lang="en-US" altLang="en-US" spc="30" dirty="0">
                <a:solidFill>
                  <a:schemeClr val="bg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Concept: t</a:t>
            </a:r>
            <a:r>
              <a:rPr lang="en-US" altLang="en-US" dirty="0">
                <a:solidFill>
                  <a:schemeClr val="bg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ry different beams, then pick the best</a:t>
            </a:r>
            <a:endParaRPr lang="en-US" spc="30" dirty="0">
              <a:solidFill>
                <a:schemeClr val="bg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5750" indent="-285750">
              <a:buFont typeface="Arial" panose="020B0604020202020204" pitchFamily="34" charset="0"/>
              <a:buChar char="•"/>
              <a:defRPr/>
            </a:pPr>
            <a:r>
              <a:rPr lang="en-US" spc="30" dirty="0">
                <a:solidFill>
                  <a:schemeClr val="bg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Advantage: no need to estimate channel per antenna</a:t>
            </a:r>
            <a:endParaRPr lang="en-US" b="1" spc="30" dirty="0">
              <a:solidFill>
                <a:schemeClr val="bg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5750" indent="-285750">
              <a:buFont typeface="Arial" panose="020B0604020202020204" pitchFamily="34" charset="0"/>
              <a:buChar char="•"/>
              <a:defRPr/>
            </a:pPr>
            <a:r>
              <a:rPr lang="en-US" b="1" spc="30" dirty="0">
                <a:solidFill>
                  <a:schemeClr val="bg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Drawbacks:</a:t>
            </a:r>
          </a:p>
          <a:p>
            <a:pPr marL="800100" lvl="1" indent="-342900">
              <a:buFont typeface="Arial" panose="020B0604020202020204" pitchFamily="34" charset="0"/>
              <a:buChar char="•"/>
              <a:defRPr/>
            </a:pPr>
            <a:r>
              <a:rPr lang="en-US" spc="30" dirty="0">
                <a:solidFill>
                  <a:schemeClr val="bg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How often to update the beam direction? </a:t>
            </a:r>
            <a:r>
              <a:rPr lang="en-US" spc="-10" dirty="0">
                <a:solidFill>
                  <a:srgbClr val="7E7E7E"/>
                </a:solidFill>
                <a:cs typeface="Microsoft Sans Serif"/>
              </a:rPr>
              <a:t>BCT </a:t>
            </a:r>
            <a:r>
              <a:rPr lang="en-US" sz="2800" b="1" spc="-10" dirty="0">
                <a:solidFill>
                  <a:srgbClr val="FF0000"/>
                </a:solidFill>
                <a:cs typeface="Microsoft Sans Serif"/>
              </a:rPr>
              <a:t>?</a:t>
            </a:r>
            <a:r>
              <a:rPr lang="en-US" spc="-10" dirty="0">
                <a:solidFill>
                  <a:srgbClr val="7E7E7E"/>
                </a:solidFill>
                <a:cs typeface="Microsoft Sans Serif"/>
              </a:rPr>
              <a:t> CCT</a:t>
            </a:r>
            <a:endParaRPr lang="en-US" spc="30" dirty="0">
              <a:solidFill>
                <a:schemeClr val="bg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800100" lvl="1" indent="-342900">
              <a:buFont typeface="Arial" panose="020B0604020202020204" pitchFamily="34" charset="0"/>
              <a:buChar char="•"/>
              <a:defRPr/>
            </a:pPr>
            <a:r>
              <a:rPr lang="en-US" spc="30" dirty="0">
                <a:solidFill>
                  <a:schemeClr val="bg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time consuming for exhaustive search</a:t>
            </a:r>
          </a:p>
          <a:p>
            <a:pPr marL="800100" lvl="1" indent="-342900">
              <a:buFont typeface="Arial" panose="020B0604020202020204" pitchFamily="34" charset="0"/>
              <a:buChar char="•"/>
              <a:defRPr/>
            </a:pPr>
            <a:r>
              <a:rPr lang="en-US" spc="30" dirty="0">
                <a:solidFill>
                  <a:schemeClr val="bg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no performance guarantee</a:t>
            </a:r>
          </a:p>
        </p:txBody>
      </p:sp>
      <p:grpSp>
        <p:nvGrpSpPr>
          <p:cNvPr id="36" name="Group 35">
            <a:extLst>
              <a:ext uri="{FF2B5EF4-FFF2-40B4-BE49-F238E27FC236}">
                <a16:creationId xmlns:a16="http://schemas.microsoft.com/office/drawing/2014/main" id="{7E6328CB-C886-4CC5-AFC4-006861E17563}"/>
              </a:ext>
            </a:extLst>
          </p:cNvPr>
          <p:cNvGrpSpPr/>
          <p:nvPr/>
        </p:nvGrpSpPr>
        <p:grpSpPr>
          <a:xfrm>
            <a:off x="5081504" y="3029260"/>
            <a:ext cx="6278880" cy="1902619"/>
            <a:chOff x="5294117" y="2481896"/>
            <a:chExt cx="6278880" cy="1902619"/>
          </a:xfrm>
        </p:grpSpPr>
        <p:sp>
          <p:nvSpPr>
            <p:cNvPr id="33" name="TextBox 32">
              <a:extLst>
                <a:ext uri="{FF2B5EF4-FFF2-40B4-BE49-F238E27FC236}">
                  <a16:creationId xmlns:a16="http://schemas.microsoft.com/office/drawing/2014/main" id="{2FFA1A27-649C-45B3-A712-9C504F5B6C82}"/>
                </a:ext>
              </a:extLst>
            </p:cNvPr>
            <p:cNvSpPr txBox="1"/>
            <p:nvPr/>
          </p:nvSpPr>
          <p:spPr>
            <a:xfrm>
              <a:off x="5294117" y="3069496"/>
              <a:ext cx="6278880" cy="707886"/>
            </a:xfrm>
            <a:prstGeom prst="rect">
              <a:avLst/>
            </a:prstGeom>
            <a:solidFill>
              <a:srgbClr val="00339F"/>
            </a:solidFill>
          </p:spPr>
          <p:txBody>
            <a:bodyPr wrap="square">
              <a:spAutoFit/>
            </a:bodyPr>
            <a:lstStyle/>
            <a:p>
              <a:pPr algn="ctr">
                <a:defRPr/>
              </a:pPr>
              <a:r>
                <a:rPr lang="en-US" sz="2000" b="1" spc="3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Develop a beam-steering technique with short search time and minimum gain guarantee</a:t>
              </a:r>
            </a:p>
          </p:txBody>
        </p:sp>
        <p:sp>
          <p:nvSpPr>
            <p:cNvPr id="34" name="Arrow: Down 33">
              <a:extLst>
                <a:ext uri="{FF2B5EF4-FFF2-40B4-BE49-F238E27FC236}">
                  <a16:creationId xmlns:a16="http://schemas.microsoft.com/office/drawing/2014/main" id="{176FAE5D-6420-4F06-B281-C844AFE50A57}"/>
                </a:ext>
              </a:extLst>
            </p:cNvPr>
            <p:cNvSpPr/>
            <p:nvPr/>
          </p:nvSpPr>
          <p:spPr>
            <a:xfrm>
              <a:off x="8070449" y="3761960"/>
              <a:ext cx="726215" cy="622555"/>
            </a:xfrm>
            <a:prstGeom prst="downArrow">
              <a:avLst/>
            </a:prstGeom>
            <a:solidFill>
              <a:srgbClr val="003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Down 34">
              <a:extLst>
                <a:ext uri="{FF2B5EF4-FFF2-40B4-BE49-F238E27FC236}">
                  <a16:creationId xmlns:a16="http://schemas.microsoft.com/office/drawing/2014/main" id="{EEC5C65D-0BD5-409B-AD00-6B5A747ABEC0}"/>
                </a:ext>
              </a:extLst>
            </p:cNvPr>
            <p:cNvSpPr/>
            <p:nvPr/>
          </p:nvSpPr>
          <p:spPr>
            <a:xfrm rot="10800000">
              <a:off x="8070449" y="2481896"/>
              <a:ext cx="726215" cy="622555"/>
            </a:xfrm>
            <a:prstGeom prst="downArrow">
              <a:avLst/>
            </a:prstGeom>
            <a:solidFill>
              <a:srgbClr val="003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Slide Number Placeholder 2">
            <a:extLst>
              <a:ext uri="{FF2B5EF4-FFF2-40B4-BE49-F238E27FC236}">
                <a16:creationId xmlns:a16="http://schemas.microsoft.com/office/drawing/2014/main" id="{52A1E114-0D34-4255-8961-7D00E46E02F9}"/>
              </a:ext>
            </a:extLst>
          </p:cNvPr>
          <p:cNvSpPr txBox="1">
            <a:spLocks/>
          </p:cNvSpPr>
          <p:nvPr/>
        </p:nvSpPr>
        <p:spPr>
          <a:xfrm>
            <a:off x="9144000" y="6371617"/>
            <a:ext cx="2804160" cy="3429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solidFill>
                  <a:schemeClr val="tx1"/>
                </a:solidFill>
              </a:rPr>
              <a:pPr/>
              <a:t>7</a:t>
            </a:fld>
            <a:endParaRPr lang="en-US" dirty="0">
              <a:solidFill>
                <a:schemeClr val="tx1"/>
              </a:solidFill>
            </a:endParaRPr>
          </a:p>
        </p:txBody>
      </p:sp>
      <p:sp>
        <p:nvSpPr>
          <p:cNvPr id="3" name="Rectangle 2">
            <a:extLst>
              <a:ext uri="{FF2B5EF4-FFF2-40B4-BE49-F238E27FC236}">
                <a16:creationId xmlns:a16="http://schemas.microsoft.com/office/drawing/2014/main" id="{FF8DF1F9-1A4B-E196-AFF8-994106DFC29F}"/>
              </a:ext>
            </a:extLst>
          </p:cNvPr>
          <p:cNvSpPr/>
          <p:nvPr/>
        </p:nvSpPr>
        <p:spPr>
          <a:xfrm>
            <a:off x="-11329" y="360248"/>
            <a:ext cx="10500849" cy="830997"/>
          </a:xfrm>
          <a:prstGeom prst="rect">
            <a:avLst/>
          </a:prstGeom>
          <a:noFill/>
          <a:ln>
            <a:noFill/>
          </a:ln>
          <a:effectLst>
            <a:innerShdw blurRad="63500" dist="50800">
              <a:prstClr val="black">
                <a:alpha val="50000"/>
              </a:prstClr>
            </a:inn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FFFFFF"/>
                </a:solidFill>
                <a:effectLst>
                  <a:reflection blurRad="6350" stA="55000" endA="300" endPos="34000" dir="5400000" sy="-100000" algn="bl" rotWithShape="0"/>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mm    </a:t>
            </a:r>
            <a:r>
              <a:rPr kumimoji="0" lang="en-US" sz="4800" b="1" i="0" u="none" strike="noStrike" kern="1200" cap="none" spc="0" normalizeH="0" baseline="0" noProof="0" dirty="0" err="1">
                <a:ln w="0"/>
                <a:solidFill>
                  <a:srgbClr val="FFFFFF"/>
                </a:solidFill>
                <a:effectLst>
                  <a:reflection blurRad="6350" stA="55000" endA="300" endPos="34000" dir="5400000" sy="-100000" algn="bl" rotWithShape="0"/>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ave</a:t>
            </a:r>
            <a:endParaRPr kumimoji="0" lang="en-US" sz="4400" b="1" i="0" u="none" strike="noStrike" kern="1200" cap="none" spc="0" normalizeH="0" baseline="0" noProof="0" dirty="0">
              <a:ln w="0"/>
              <a:solidFill>
                <a:srgbClr val="FFFFFF"/>
              </a:solidFill>
              <a:effectLst>
                <a:reflection blurRad="6350" stA="55000" endA="300" endPos="34000" dir="5400000" sy="-100000" algn="bl" rotWithShape="0"/>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Graphic 4" descr="Heartbeat">
            <a:extLst>
              <a:ext uri="{FF2B5EF4-FFF2-40B4-BE49-F238E27FC236}">
                <a16:creationId xmlns:a16="http://schemas.microsoft.com/office/drawing/2014/main" id="{BE4F5AD7-F6F4-B6DC-2808-6A63FC8C59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301" y="343985"/>
            <a:ext cx="838200" cy="838200"/>
          </a:xfrm>
          <a:prstGeom prst="rect">
            <a:avLst/>
          </a:prstGeom>
        </p:spPr>
      </p:pic>
      <p:sp>
        <p:nvSpPr>
          <p:cNvPr id="10" name="TextBox 9">
            <a:extLst>
              <a:ext uri="{FF2B5EF4-FFF2-40B4-BE49-F238E27FC236}">
                <a16:creationId xmlns:a16="http://schemas.microsoft.com/office/drawing/2014/main" id="{3B6D8DF4-6C91-8F06-26ED-9E71CA07DC28}"/>
              </a:ext>
            </a:extLst>
          </p:cNvPr>
          <p:cNvSpPr txBox="1"/>
          <p:nvPr/>
        </p:nvSpPr>
        <p:spPr>
          <a:xfrm>
            <a:off x="3886200" y="341810"/>
            <a:ext cx="6285344" cy="954107"/>
          </a:xfrm>
          <a:prstGeom prst="rect">
            <a:avLst/>
          </a:prstGeom>
          <a:noFill/>
        </p:spPr>
        <p:txBody>
          <a:bodyPr wrap="square">
            <a:spAutoFit/>
          </a:bodyPr>
          <a:lstStyle/>
          <a:p>
            <a:pPr algn="ctr"/>
            <a:r>
              <a:rPr lang="en-US" sz="2800" b="1" dirty="0"/>
              <a:t>Fast and Low Overhead Beam Tracking</a:t>
            </a:r>
          </a:p>
        </p:txBody>
      </p:sp>
    </p:spTree>
    <p:extLst>
      <p:ext uri="{BB962C8B-B14F-4D97-AF65-F5344CB8AC3E}">
        <p14:creationId xmlns:p14="http://schemas.microsoft.com/office/powerpoint/2010/main" val="217316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F7755-53F2-443D-9ADC-DE36969B8214}"/>
              </a:ext>
            </a:extLst>
          </p:cNvPr>
          <p:cNvSpPr>
            <a:spLocks noGrp="1"/>
          </p:cNvSpPr>
          <p:nvPr>
            <p:ph type="title"/>
          </p:nvPr>
        </p:nvSpPr>
        <p:spPr>
          <a:xfrm>
            <a:off x="663300" y="648958"/>
            <a:ext cx="11356337" cy="892552"/>
          </a:xfrm>
        </p:spPr>
        <p:txBody>
          <a:bodyPr/>
          <a:lstStyle/>
          <a:p>
            <a:r>
              <a:rPr lang="en-US" dirty="0"/>
              <a:t>Beam Coherence Time/Space</a:t>
            </a:r>
            <a:br>
              <a:rPr lang="en-US" dirty="0"/>
            </a:br>
            <a:r>
              <a:rPr lang="en-US" sz="2400" dirty="0"/>
              <a:t>Definition</a:t>
            </a:r>
            <a:endParaRPr lang="en-US" dirty="0"/>
          </a:p>
        </p:txBody>
      </p:sp>
      <p:sp>
        <p:nvSpPr>
          <p:cNvPr id="36" name="Slide Number Placeholder 1">
            <a:extLst>
              <a:ext uri="{FF2B5EF4-FFF2-40B4-BE49-F238E27FC236}">
                <a16:creationId xmlns:a16="http://schemas.microsoft.com/office/drawing/2014/main" id="{0B0F790D-FCE3-2508-5EA4-3C4D5761528C}"/>
              </a:ext>
            </a:extLst>
          </p:cNvPr>
          <p:cNvSpPr>
            <a:spLocks noGrp="1"/>
          </p:cNvSpPr>
          <p:nvPr>
            <p:ph type="sldNum" sz="quarter" idx="7"/>
          </p:nvPr>
        </p:nvSpPr>
        <p:spPr>
          <a:xfrm>
            <a:off x="8769593" y="6373755"/>
            <a:ext cx="2804160" cy="3429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8</a:t>
            </a:fld>
            <a:endParaRPr lang="en-US" dirty="0"/>
          </a:p>
        </p:txBody>
      </p:sp>
      <p:grpSp>
        <p:nvGrpSpPr>
          <p:cNvPr id="10" name="object 8">
            <a:extLst>
              <a:ext uri="{FF2B5EF4-FFF2-40B4-BE49-F238E27FC236}">
                <a16:creationId xmlns:a16="http://schemas.microsoft.com/office/drawing/2014/main" id="{C3393DB0-7CA5-2919-D75E-84D4DCEEB72E}"/>
              </a:ext>
            </a:extLst>
          </p:cNvPr>
          <p:cNvGrpSpPr/>
          <p:nvPr/>
        </p:nvGrpSpPr>
        <p:grpSpPr>
          <a:xfrm>
            <a:off x="2957265" y="3298094"/>
            <a:ext cx="6442075" cy="567055"/>
            <a:chOff x="5241035" y="4125467"/>
            <a:chExt cx="6442075" cy="567055"/>
          </a:xfrm>
        </p:grpSpPr>
        <p:sp>
          <p:nvSpPr>
            <p:cNvPr id="11" name="object 9">
              <a:extLst>
                <a:ext uri="{FF2B5EF4-FFF2-40B4-BE49-F238E27FC236}">
                  <a16:creationId xmlns:a16="http://schemas.microsoft.com/office/drawing/2014/main" id="{0DCED9D7-85C0-06E8-1971-680CBDD89BAB}"/>
                </a:ext>
              </a:extLst>
            </p:cNvPr>
            <p:cNvSpPr/>
            <p:nvPr/>
          </p:nvSpPr>
          <p:spPr>
            <a:xfrm>
              <a:off x="5241035" y="4125467"/>
              <a:ext cx="6442075" cy="567055"/>
            </a:xfrm>
            <a:custGeom>
              <a:avLst/>
              <a:gdLst/>
              <a:ahLst/>
              <a:cxnLst/>
              <a:rect l="l" t="t" r="r" b="b"/>
              <a:pathLst>
                <a:path w="6442075" h="567054">
                  <a:moveTo>
                    <a:pt x="6158484" y="0"/>
                  </a:moveTo>
                  <a:lnTo>
                    <a:pt x="283464" y="0"/>
                  </a:lnTo>
                  <a:lnTo>
                    <a:pt x="237484" y="3710"/>
                  </a:lnTo>
                  <a:lnTo>
                    <a:pt x="193867" y="14451"/>
                  </a:lnTo>
                  <a:lnTo>
                    <a:pt x="153195" y="31639"/>
                  </a:lnTo>
                  <a:lnTo>
                    <a:pt x="116053" y="54692"/>
                  </a:lnTo>
                  <a:lnTo>
                    <a:pt x="83024" y="83024"/>
                  </a:lnTo>
                  <a:lnTo>
                    <a:pt x="54692" y="116053"/>
                  </a:lnTo>
                  <a:lnTo>
                    <a:pt x="31639" y="153195"/>
                  </a:lnTo>
                  <a:lnTo>
                    <a:pt x="14451" y="193867"/>
                  </a:lnTo>
                  <a:lnTo>
                    <a:pt x="3710" y="237484"/>
                  </a:lnTo>
                  <a:lnTo>
                    <a:pt x="0" y="283463"/>
                  </a:lnTo>
                  <a:lnTo>
                    <a:pt x="3710" y="329443"/>
                  </a:lnTo>
                  <a:lnTo>
                    <a:pt x="14451" y="373060"/>
                  </a:lnTo>
                  <a:lnTo>
                    <a:pt x="31639" y="413732"/>
                  </a:lnTo>
                  <a:lnTo>
                    <a:pt x="54692" y="450874"/>
                  </a:lnTo>
                  <a:lnTo>
                    <a:pt x="83024" y="483903"/>
                  </a:lnTo>
                  <a:lnTo>
                    <a:pt x="116053" y="512235"/>
                  </a:lnTo>
                  <a:lnTo>
                    <a:pt x="153195" y="535288"/>
                  </a:lnTo>
                  <a:lnTo>
                    <a:pt x="193867" y="552476"/>
                  </a:lnTo>
                  <a:lnTo>
                    <a:pt x="237484" y="563217"/>
                  </a:lnTo>
                  <a:lnTo>
                    <a:pt x="283464" y="566927"/>
                  </a:lnTo>
                  <a:lnTo>
                    <a:pt x="6158484" y="566927"/>
                  </a:lnTo>
                  <a:lnTo>
                    <a:pt x="6204463" y="563217"/>
                  </a:lnTo>
                  <a:lnTo>
                    <a:pt x="6248080" y="552476"/>
                  </a:lnTo>
                  <a:lnTo>
                    <a:pt x="6288752" y="535288"/>
                  </a:lnTo>
                  <a:lnTo>
                    <a:pt x="6325894" y="512235"/>
                  </a:lnTo>
                  <a:lnTo>
                    <a:pt x="6358923" y="483903"/>
                  </a:lnTo>
                  <a:lnTo>
                    <a:pt x="6387255" y="450874"/>
                  </a:lnTo>
                  <a:lnTo>
                    <a:pt x="6410308" y="413732"/>
                  </a:lnTo>
                  <a:lnTo>
                    <a:pt x="6427496" y="373060"/>
                  </a:lnTo>
                  <a:lnTo>
                    <a:pt x="6438237" y="329443"/>
                  </a:lnTo>
                  <a:lnTo>
                    <a:pt x="6441948" y="283463"/>
                  </a:lnTo>
                  <a:lnTo>
                    <a:pt x="6438237" y="237484"/>
                  </a:lnTo>
                  <a:lnTo>
                    <a:pt x="6427496" y="193867"/>
                  </a:lnTo>
                  <a:lnTo>
                    <a:pt x="6410308" y="153195"/>
                  </a:lnTo>
                  <a:lnTo>
                    <a:pt x="6387255" y="116053"/>
                  </a:lnTo>
                  <a:lnTo>
                    <a:pt x="6358923" y="83024"/>
                  </a:lnTo>
                  <a:lnTo>
                    <a:pt x="6325894" y="54692"/>
                  </a:lnTo>
                  <a:lnTo>
                    <a:pt x="6288752" y="31639"/>
                  </a:lnTo>
                  <a:lnTo>
                    <a:pt x="6248080" y="14451"/>
                  </a:lnTo>
                  <a:lnTo>
                    <a:pt x="6204463" y="3710"/>
                  </a:lnTo>
                  <a:lnTo>
                    <a:pt x="6158484" y="0"/>
                  </a:lnTo>
                  <a:close/>
                </a:path>
              </a:pathLst>
            </a:custGeom>
            <a:solidFill>
              <a:srgbClr val="A3A8B8">
                <a:alpha val="14900"/>
              </a:srgbClr>
            </a:solidFill>
          </p:spPr>
          <p:txBody>
            <a:bodyPr wrap="square" lIns="0" tIns="0" rIns="0" bIns="0" rtlCol="0"/>
            <a:lstStyle/>
            <a:p>
              <a:endParaRPr/>
            </a:p>
          </p:txBody>
        </p:sp>
        <p:sp>
          <p:nvSpPr>
            <p:cNvPr id="12" name="object 10">
              <a:extLst>
                <a:ext uri="{FF2B5EF4-FFF2-40B4-BE49-F238E27FC236}">
                  <a16:creationId xmlns:a16="http://schemas.microsoft.com/office/drawing/2014/main" id="{00C61B29-7A13-1225-4BE5-5CC6ED07DB7D}"/>
                </a:ext>
              </a:extLst>
            </p:cNvPr>
            <p:cNvSpPr/>
            <p:nvPr/>
          </p:nvSpPr>
          <p:spPr>
            <a:xfrm>
              <a:off x="5320868" y="4149577"/>
              <a:ext cx="3221037" cy="492706"/>
            </a:xfrm>
            <a:prstGeom prst="rect">
              <a:avLst/>
            </a:prstGeom>
            <a:blipFill>
              <a:blip r:embed="rId3" cstate="print"/>
              <a:stretch>
                <a:fillRect/>
              </a:stretch>
            </a:blipFill>
          </p:spPr>
          <p:txBody>
            <a:bodyPr wrap="square" lIns="0" tIns="0" rIns="0" bIns="0" rtlCol="0"/>
            <a:lstStyle/>
            <a:p>
              <a:endParaRPr dirty="0"/>
            </a:p>
          </p:txBody>
        </p:sp>
      </p:grpSp>
      <p:grpSp>
        <p:nvGrpSpPr>
          <p:cNvPr id="13" name="Group 12">
            <a:extLst>
              <a:ext uri="{FF2B5EF4-FFF2-40B4-BE49-F238E27FC236}">
                <a16:creationId xmlns:a16="http://schemas.microsoft.com/office/drawing/2014/main" id="{F2FC2D86-E893-07DF-313B-17783E5CEF80}"/>
              </a:ext>
            </a:extLst>
          </p:cNvPr>
          <p:cNvGrpSpPr/>
          <p:nvPr/>
        </p:nvGrpSpPr>
        <p:grpSpPr>
          <a:xfrm>
            <a:off x="2667000" y="2286000"/>
            <a:ext cx="6482584" cy="988543"/>
            <a:chOff x="4871063" y="2051334"/>
            <a:chExt cx="6482584" cy="988543"/>
          </a:xfrm>
        </p:grpSpPr>
        <p:sp>
          <p:nvSpPr>
            <p:cNvPr id="22" name="object 15">
              <a:extLst>
                <a:ext uri="{FF2B5EF4-FFF2-40B4-BE49-F238E27FC236}">
                  <a16:creationId xmlns:a16="http://schemas.microsoft.com/office/drawing/2014/main" id="{9E46CF3D-925C-1C43-CFCA-E7EB374E4303}"/>
                </a:ext>
              </a:extLst>
            </p:cNvPr>
            <p:cNvSpPr/>
            <p:nvPr/>
          </p:nvSpPr>
          <p:spPr>
            <a:xfrm flipH="1">
              <a:off x="9732439" y="2592209"/>
              <a:ext cx="45719" cy="447668"/>
            </a:xfrm>
            <a:custGeom>
              <a:avLst/>
              <a:gdLst/>
              <a:ahLst/>
              <a:cxnLst/>
              <a:rect l="l" t="t" r="r" b="b"/>
              <a:pathLst>
                <a:path h="260985">
                  <a:moveTo>
                    <a:pt x="0" y="0"/>
                  </a:moveTo>
                  <a:lnTo>
                    <a:pt x="0" y="260489"/>
                  </a:lnTo>
                </a:path>
              </a:pathLst>
            </a:custGeom>
            <a:ln w="38100">
              <a:solidFill>
                <a:srgbClr val="0000FF"/>
              </a:solidFill>
            </a:ln>
          </p:spPr>
          <p:txBody>
            <a:bodyPr wrap="square" lIns="0" tIns="0" rIns="0" bIns="0" rtlCol="0"/>
            <a:lstStyle/>
            <a:p>
              <a:endParaRPr/>
            </a:p>
          </p:txBody>
        </p:sp>
        <p:sp>
          <p:nvSpPr>
            <p:cNvPr id="23" name="object 16">
              <a:extLst>
                <a:ext uri="{FF2B5EF4-FFF2-40B4-BE49-F238E27FC236}">
                  <a16:creationId xmlns:a16="http://schemas.microsoft.com/office/drawing/2014/main" id="{E6EED98C-19EF-E030-3EA6-3E936A6676E2}"/>
                </a:ext>
              </a:extLst>
            </p:cNvPr>
            <p:cNvSpPr/>
            <p:nvPr/>
          </p:nvSpPr>
          <p:spPr>
            <a:xfrm>
              <a:off x="7891448" y="2609726"/>
              <a:ext cx="0" cy="429895"/>
            </a:xfrm>
            <a:custGeom>
              <a:avLst/>
              <a:gdLst/>
              <a:ahLst/>
              <a:cxnLst/>
              <a:rect l="l" t="t" r="r" b="b"/>
              <a:pathLst>
                <a:path h="429895">
                  <a:moveTo>
                    <a:pt x="0" y="0"/>
                  </a:moveTo>
                  <a:lnTo>
                    <a:pt x="0" y="429768"/>
                  </a:lnTo>
                </a:path>
              </a:pathLst>
            </a:custGeom>
            <a:ln w="38100">
              <a:solidFill>
                <a:srgbClr val="0000FF"/>
              </a:solidFill>
            </a:ln>
          </p:spPr>
          <p:txBody>
            <a:bodyPr wrap="square" lIns="0" tIns="0" rIns="0" bIns="0" rtlCol="0"/>
            <a:lstStyle/>
            <a:p>
              <a:endParaRPr/>
            </a:p>
          </p:txBody>
        </p:sp>
        <p:sp>
          <p:nvSpPr>
            <p:cNvPr id="24" name="object 17">
              <a:extLst>
                <a:ext uri="{FF2B5EF4-FFF2-40B4-BE49-F238E27FC236}">
                  <a16:creationId xmlns:a16="http://schemas.microsoft.com/office/drawing/2014/main" id="{E32221C2-626F-9016-B89B-CE496F4AFACD}"/>
                </a:ext>
              </a:extLst>
            </p:cNvPr>
            <p:cNvSpPr/>
            <p:nvPr/>
          </p:nvSpPr>
          <p:spPr>
            <a:xfrm>
              <a:off x="5917869" y="2609726"/>
              <a:ext cx="0" cy="427990"/>
            </a:xfrm>
            <a:custGeom>
              <a:avLst/>
              <a:gdLst/>
              <a:ahLst/>
              <a:cxnLst/>
              <a:rect l="l" t="t" r="r" b="b"/>
              <a:pathLst>
                <a:path h="427989">
                  <a:moveTo>
                    <a:pt x="0" y="0"/>
                  </a:moveTo>
                  <a:lnTo>
                    <a:pt x="0" y="427977"/>
                  </a:lnTo>
                </a:path>
              </a:pathLst>
            </a:custGeom>
            <a:ln w="38100">
              <a:solidFill>
                <a:srgbClr val="0000FF"/>
              </a:solidFill>
            </a:ln>
          </p:spPr>
          <p:txBody>
            <a:bodyPr wrap="square" lIns="0" tIns="0" rIns="0" bIns="0" rtlCol="0"/>
            <a:lstStyle/>
            <a:p>
              <a:endParaRPr/>
            </a:p>
          </p:txBody>
        </p:sp>
        <p:sp>
          <p:nvSpPr>
            <p:cNvPr id="25" name="object 18">
              <a:extLst>
                <a:ext uri="{FF2B5EF4-FFF2-40B4-BE49-F238E27FC236}">
                  <a16:creationId xmlns:a16="http://schemas.microsoft.com/office/drawing/2014/main" id="{B9C98D1A-6127-88ED-10D0-E52E3228EAD9}"/>
                </a:ext>
              </a:extLst>
            </p:cNvPr>
            <p:cNvSpPr txBox="1"/>
            <p:nvPr/>
          </p:nvSpPr>
          <p:spPr>
            <a:xfrm>
              <a:off x="4871063" y="2076034"/>
              <a:ext cx="2144946" cy="530273"/>
            </a:xfrm>
            <a:prstGeom prst="rect">
              <a:avLst/>
            </a:prstGeom>
          </p:spPr>
          <p:txBody>
            <a:bodyPr vert="horz" wrap="square" lIns="0" tIns="37465" rIns="0" bIns="0" rtlCol="0">
              <a:spAutoFit/>
            </a:bodyPr>
            <a:lstStyle/>
            <a:p>
              <a:pPr marL="12700">
                <a:spcBef>
                  <a:spcPts val="295"/>
                </a:spcBef>
              </a:pPr>
              <a:r>
                <a:rPr lang="en-US" sz="1600" spc="-10" dirty="0">
                  <a:solidFill>
                    <a:srgbClr val="3152DC"/>
                  </a:solidFill>
                  <a:latin typeface="Microsoft Sans Serif"/>
                  <a:cs typeface="Microsoft Sans Serif"/>
                </a:rPr>
                <a:t>Channel estimate</a:t>
              </a:r>
              <a:br>
                <a:rPr lang="en-US" sz="1600" spc="-10" dirty="0">
                  <a:solidFill>
                    <a:srgbClr val="3152DC"/>
                  </a:solidFill>
                  <a:latin typeface="Microsoft Sans Serif"/>
                  <a:cs typeface="Microsoft Sans Serif"/>
                </a:rPr>
              </a:br>
              <a:r>
                <a:rPr lang="en-US" sz="1600" spc="-10" dirty="0">
                  <a:solidFill>
                    <a:schemeClr val="bg1">
                      <a:lumMod val="50000"/>
                    </a:schemeClr>
                  </a:solidFill>
                  <a:latin typeface="Microsoft Sans Serif"/>
                  <a:cs typeface="Microsoft Sans Serif"/>
                </a:rPr>
                <a:t>is almost time invariant</a:t>
              </a:r>
              <a:endParaRPr lang="en-US" sz="1400" dirty="0">
                <a:solidFill>
                  <a:schemeClr val="bg1">
                    <a:lumMod val="50000"/>
                  </a:schemeClr>
                </a:solidFill>
                <a:latin typeface="Microsoft Sans Serif"/>
                <a:cs typeface="Microsoft Sans Serif"/>
              </a:endParaRPr>
            </a:p>
          </p:txBody>
        </p:sp>
        <p:sp>
          <p:nvSpPr>
            <p:cNvPr id="26" name="object 19">
              <a:extLst>
                <a:ext uri="{FF2B5EF4-FFF2-40B4-BE49-F238E27FC236}">
                  <a16:creationId xmlns:a16="http://schemas.microsoft.com/office/drawing/2014/main" id="{68985A23-D1EE-25B9-9F51-49F679164DCA}"/>
                </a:ext>
              </a:extLst>
            </p:cNvPr>
            <p:cNvSpPr txBox="1"/>
            <p:nvPr/>
          </p:nvSpPr>
          <p:spPr>
            <a:xfrm>
              <a:off x="6887602" y="2051334"/>
              <a:ext cx="2259142" cy="284052"/>
            </a:xfrm>
            <a:prstGeom prst="rect">
              <a:avLst/>
            </a:prstGeom>
          </p:spPr>
          <p:txBody>
            <a:bodyPr vert="horz" wrap="square" lIns="0" tIns="37465" rIns="0" bIns="0" rtlCol="0">
              <a:spAutoFit/>
            </a:bodyPr>
            <a:lstStyle/>
            <a:p>
              <a:pPr marL="12700">
                <a:lnSpc>
                  <a:spcPct val="100000"/>
                </a:lnSpc>
                <a:spcBef>
                  <a:spcPts val="295"/>
                </a:spcBef>
              </a:pPr>
              <a:r>
                <a:rPr lang="en-US" sz="1600" spc="-10" dirty="0">
                  <a:solidFill>
                    <a:srgbClr val="3152DC"/>
                  </a:solidFill>
                  <a:latin typeface="Microsoft Sans Serif"/>
                  <a:cs typeface="Microsoft Sans Serif"/>
                </a:rPr>
                <a:t>Channel equalization</a:t>
              </a:r>
              <a:endParaRPr lang="en-US" sz="1200" spc="-10" dirty="0">
                <a:solidFill>
                  <a:schemeClr val="bg1">
                    <a:lumMod val="50000"/>
                  </a:schemeClr>
                </a:solidFill>
                <a:latin typeface="Microsoft Sans Serif"/>
                <a:cs typeface="Microsoft Sans Serif"/>
              </a:endParaRPr>
            </a:p>
          </p:txBody>
        </p:sp>
        <p:sp>
          <p:nvSpPr>
            <p:cNvPr id="27" name="object 20">
              <a:extLst>
                <a:ext uri="{FF2B5EF4-FFF2-40B4-BE49-F238E27FC236}">
                  <a16:creationId xmlns:a16="http://schemas.microsoft.com/office/drawing/2014/main" id="{3631B563-00E2-2C16-8FD4-97F01EEC6279}"/>
                </a:ext>
              </a:extLst>
            </p:cNvPr>
            <p:cNvSpPr txBox="1"/>
            <p:nvPr/>
          </p:nvSpPr>
          <p:spPr>
            <a:xfrm>
              <a:off x="9110827" y="2059461"/>
              <a:ext cx="2242820" cy="481735"/>
            </a:xfrm>
            <a:prstGeom prst="rect">
              <a:avLst/>
            </a:prstGeom>
          </p:spPr>
          <p:txBody>
            <a:bodyPr vert="horz" wrap="square" lIns="0" tIns="37465" rIns="0" bIns="0" rtlCol="0">
              <a:spAutoFit/>
            </a:bodyPr>
            <a:lstStyle/>
            <a:p>
              <a:pPr marL="12700">
                <a:lnSpc>
                  <a:spcPct val="100000"/>
                </a:lnSpc>
                <a:spcBef>
                  <a:spcPts val="295"/>
                </a:spcBef>
              </a:pPr>
              <a:r>
                <a:rPr lang="en-US" sz="1600" spc="-10" dirty="0">
                  <a:solidFill>
                    <a:srgbClr val="3152DC"/>
                  </a:solidFill>
                  <a:latin typeface="Microsoft Sans Serif"/>
                  <a:cs typeface="Microsoft Sans Serif"/>
                </a:rPr>
                <a:t>Error probability</a:t>
              </a:r>
              <a:endParaRPr lang="en-US" sz="1300" dirty="0">
                <a:latin typeface="Microsoft Sans Serif"/>
                <a:cs typeface="Microsoft Sans Serif"/>
              </a:endParaRPr>
            </a:p>
            <a:p>
              <a:pPr marL="12700" marR="5080">
                <a:lnSpc>
                  <a:spcPct val="106900"/>
                </a:lnSpc>
                <a:spcBef>
                  <a:spcPts val="45"/>
                </a:spcBef>
              </a:pPr>
              <a:endParaRPr lang="en-US" sz="1300" dirty="0">
                <a:latin typeface="Microsoft Sans Serif"/>
                <a:cs typeface="Microsoft Sans Serif"/>
              </a:endParaRPr>
            </a:p>
          </p:txBody>
        </p:sp>
      </p:grpSp>
      <p:grpSp>
        <p:nvGrpSpPr>
          <p:cNvPr id="28" name="Group 27">
            <a:extLst>
              <a:ext uri="{FF2B5EF4-FFF2-40B4-BE49-F238E27FC236}">
                <a16:creationId xmlns:a16="http://schemas.microsoft.com/office/drawing/2014/main" id="{56DE2E16-8057-6F7E-7D89-5B0EC183653C}"/>
              </a:ext>
            </a:extLst>
          </p:cNvPr>
          <p:cNvGrpSpPr/>
          <p:nvPr/>
        </p:nvGrpSpPr>
        <p:grpSpPr>
          <a:xfrm>
            <a:off x="4790652" y="3900834"/>
            <a:ext cx="4019301" cy="454595"/>
            <a:chOff x="6596115" y="3722727"/>
            <a:chExt cx="4019301" cy="454595"/>
          </a:xfrm>
        </p:grpSpPr>
        <p:sp>
          <p:nvSpPr>
            <p:cNvPr id="30" name="object 11">
              <a:extLst>
                <a:ext uri="{FF2B5EF4-FFF2-40B4-BE49-F238E27FC236}">
                  <a16:creationId xmlns:a16="http://schemas.microsoft.com/office/drawing/2014/main" id="{6D5E1327-596E-201A-A4D6-6E1DEF76ADEA}"/>
                </a:ext>
              </a:extLst>
            </p:cNvPr>
            <p:cNvSpPr/>
            <p:nvPr/>
          </p:nvSpPr>
          <p:spPr>
            <a:xfrm>
              <a:off x="8547600" y="3722727"/>
              <a:ext cx="0" cy="429895"/>
            </a:xfrm>
            <a:custGeom>
              <a:avLst/>
              <a:gdLst/>
              <a:ahLst/>
              <a:cxnLst/>
              <a:rect l="l" t="t" r="r" b="b"/>
              <a:pathLst>
                <a:path h="429895">
                  <a:moveTo>
                    <a:pt x="0" y="0"/>
                  </a:moveTo>
                  <a:lnTo>
                    <a:pt x="0" y="429767"/>
                  </a:lnTo>
                </a:path>
              </a:pathLst>
            </a:custGeom>
            <a:ln w="38100">
              <a:solidFill>
                <a:srgbClr val="92D050"/>
              </a:solidFill>
            </a:ln>
          </p:spPr>
          <p:txBody>
            <a:bodyPr wrap="square" lIns="0" tIns="0" rIns="0" bIns="0" rtlCol="0"/>
            <a:lstStyle/>
            <a:p>
              <a:endParaRPr/>
            </a:p>
          </p:txBody>
        </p:sp>
        <p:sp>
          <p:nvSpPr>
            <p:cNvPr id="31" name="object 12">
              <a:extLst>
                <a:ext uri="{FF2B5EF4-FFF2-40B4-BE49-F238E27FC236}">
                  <a16:creationId xmlns:a16="http://schemas.microsoft.com/office/drawing/2014/main" id="{E468E47D-6F13-C1E2-42DC-B72E5B90747C}"/>
                </a:ext>
              </a:extLst>
            </p:cNvPr>
            <p:cNvSpPr/>
            <p:nvPr/>
          </p:nvSpPr>
          <p:spPr>
            <a:xfrm>
              <a:off x="6596115" y="3730376"/>
              <a:ext cx="0" cy="429895"/>
            </a:xfrm>
            <a:custGeom>
              <a:avLst/>
              <a:gdLst/>
              <a:ahLst/>
              <a:cxnLst/>
              <a:rect l="l" t="t" r="r" b="b"/>
              <a:pathLst>
                <a:path h="429895">
                  <a:moveTo>
                    <a:pt x="0" y="0"/>
                  </a:moveTo>
                  <a:lnTo>
                    <a:pt x="0" y="429767"/>
                  </a:lnTo>
                </a:path>
              </a:pathLst>
            </a:custGeom>
            <a:ln w="38100">
              <a:solidFill>
                <a:srgbClr val="92D050"/>
              </a:solidFill>
            </a:ln>
          </p:spPr>
          <p:txBody>
            <a:bodyPr wrap="square" lIns="0" tIns="0" rIns="0" bIns="0" rtlCol="0"/>
            <a:lstStyle/>
            <a:p>
              <a:endParaRPr/>
            </a:p>
          </p:txBody>
        </p:sp>
        <p:sp>
          <p:nvSpPr>
            <p:cNvPr id="32" name="object 13">
              <a:extLst>
                <a:ext uri="{FF2B5EF4-FFF2-40B4-BE49-F238E27FC236}">
                  <a16:creationId xmlns:a16="http://schemas.microsoft.com/office/drawing/2014/main" id="{939CD159-2C50-A585-CE78-F9F1F080CBD4}"/>
                </a:ext>
              </a:extLst>
            </p:cNvPr>
            <p:cNvSpPr/>
            <p:nvPr/>
          </p:nvSpPr>
          <p:spPr>
            <a:xfrm>
              <a:off x="10615416" y="3747427"/>
              <a:ext cx="0" cy="429895"/>
            </a:xfrm>
            <a:custGeom>
              <a:avLst/>
              <a:gdLst/>
              <a:ahLst/>
              <a:cxnLst/>
              <a:rect l="l" t="t" r="r" b="b"/>
              <a:pathLst>
                <a:path h="429895">
                  <a:moveTo>
                    <a:pt x="0" y="0"/>
                  </a:moveTo>
                  <a:lnTo>
                    <a:pt x="0" y="429767"/>
                  </a:lnTo>
                </a:path>
              </a:pathLst>
            </a:custGeom>
            <a:ln w="38100">
              <a:solidFill>
                <a:srgbClr val="92D050"/>
              </a:solidFill>
            </a:ln>
          </p:spPr>
          <p:txBody>
            <a:bodyPr wrap="square" lIns="0" tIns="0" rIns="0" bIns="0" rtlCol="0"/>
            <a:lstStyle/>
            <a:p>
              <a:endParaRPr/>
            </a:p>
          </p:txBody>
        </p:sp>
      </p:grpSp>
      <p:sp>
        <p:nvSpPr>
          <p:cNvPr id="39" name="object 51">
            <a:extLst>
              <a:ext uri="{FF2B5EF4-FFF2-40B4-BE49-F238E27FC236}">
                <a16:creationId xmlns:a16="http://schemas.microsoft.com/office/drawing/2014/main" id="{BEEEE0AF-1AC8-191A-7C49-1EA721796615}"/>
              </a:ext>
            </a:extLst>
          </p:cNvPr>
          <p:cNvSpPr txBox="1"/>
          <p:nvPr/>
        </p:nvSpPr>
        <p:spPr>
          <a:xfrm>
            <a:off x="4087701" y="3410570"/>
            <a:ext cx="1405902" cy="289823"/>
          </a:xfrm>
          <a:prstGeom prst="rect">
            <a:avLst/>
          </a:prstGeom>
        </p:spPr>
        <p:txBody>
          <a:bodyPr vert="horz" wrap="square" lIns="0" tIns="12700" rIns="0" bIns="0" rtlCol="0">
            <a:spAutoFit/>
          </a:bodyPr>
          <a:lstStyle/>
          <a:p>
            <a:pPr marL="12700">
              <a:lnSpc>
                <a:spcPct val="100000"/>
              </a:lnSpc>
              <a:spcBef>
                <a:spcPts val="100"/>
              </a:spcBef>
            </a:pPr>
            <a:r>
              <a:rPr lang="en-US" spc="-10" dirty="0">
                <a:solidFill>
                  <a:srgbClr val="5E4DDD"/>
                </a:solidFill>
                <a:latin typeface="Microsoft Sans Serif"/>
                <a:cs typeface="Microsoft Sans Serif"/>
              </a:rPr>
              <a:t>Channel CT</a:t>
            </a:r>
            <a:endParaRPr sz="1800" dirty="0">
              <a:solidFill>
                <a:srgbClr val="5E4DDD"/>
              </a:solidFill>
              <a:latin typeface="Microsoft Sans Serif"/>
              <a:cs typeface="Microsoft Sans Serif"/>
            </a:endParaRPr>
          </a:p>
        </p:txBody>
      </p:sp>
      <p:sp>
        <p:nvSpPr>
          <p:cNvPr id="40" name="TextBox 39">
            <a:extLst>
              <a:ext uri="{FF2B5EF4-FFF2-40B4-BE49-F238E27FC236}">
                <a16:creationId xmlns:a16="http://schemas.microsoft.com/office/drawing/2014/main" id="{F6200C59-5F2F-DD33-698D-F072D07762B7}"/>
              </a:ext>
            </a:extLst>
          </p:cNvPr>
          <p:cNvSpPr txBox="1"/>
          <p:nvPr/>
        </p:nvSpPr>
        <p:spPr>
          <a:xfrm>
            <a:off x="7105227" y="3410570"/>
            <a:ext cx="2309353" cy="335989"/>
          </a:xfrm>
          <a:prstGeom prst="rect">
            <a:avLst/>
          </a:prstGeom>
          <a:noFill/>
        </p:spPr>
        <p:txBody>
          <a:bodyPr wrap="square">
            <a:spAutoFit/>
          </a:bodyPr>
          <a:lstStyle/>
          <a:p>
            <a:pPr marL="101600">
              <a:lnSpc>
                <a:spcPts val="1920"/>
              </a:lnSpc>
              <a:spcBef>
                <a:spcPts val="100"/>
              </a:spcBef>
            </a:pPr>
            <a:r>
              <a:rPr lang="en-US" spc="85" dirty="0">
                <a:solidFill>
                  <a:srgbClr val="9EBB00"/>
                </a:solidFill>
                <a:cs typeface="Arial"/>
              </a:rPr>
              <a:t>Beam CT</a:t>
            </a:r>
            <a:endParaRPr lang="en-US" dirty="0">
              <a:cs typeface="Arial"/>
            </a:endParaRPr>
          </a:p>
        </p:txBody>
      </p:sp>
      <p:grpSp>
        <p:nvGrpSpPr>
          <p:cNvPr id="46" name="Group 45">
            <a:extLst>
              <a:ext uri="{FF2B5EF4-FFF2-40B4-BE49-F238E27FC236}">
                <a16:creationId xmlns:a16="http://schemas.microsoft.com/office/drawing/2014/main" id="{A27D2FB6-6062-4A9E-9B84-49BB2B0A94A2}"/>
              </a:ext>
            </a:extLst>
          </p:cNvPr>
          <p:cNvGrpSpPr/>
          <p:nvPr/>
        </p:nvGrpSpPr>
        <p:grpSpPr>
          <a:xfrm>
            <a:off x="3807579" y="3900834"/>
            <a:ext cx="5829192" cy="1234725"/>
            <a:chOff x="5613042" y="3722727"/>
            <a:chExt cx="5829192" cy="1234725"/>
          </a:xfrm>
        </p:grpSpPr>
        <p:sp>
          <p:nvSpPr>
            <p:cNvPr id="47" name="object 11">
              <a:extLst>
                <a:ext uri="{FF2B5EF4-FFF2-40B4-BE49-F238E27FC236}">
                  <a16:creationId xmlns:a16="http://schemas.microsoft.com/office/drawing/2014/main" id="{366DF193-43CF-E633-6850-0D80A358713E}"/>
                </a:ext>
              </a:extLst>
            </p:cNvPr>
            <p:cNvSpPr/>
            <p:nvPr/>
          </p:nvSpPr>
          <p:spPr>
            <a:xfrm>
              <a:off x="8547600" y="3722727"/>
              <a:ext cx="0" cy="429895"/>
            </a:xfrm>
            <a:custGeom>
              <a:avLst/>
              <a:gdLst/>
              <a:ahLst/>
              <a:cxnLst/>
              <a:rect l="l" t="t" r="r" b="b"/>
              <a:pathLst>
                <a:path h="429895">
                  <a:moveTo>
                    <a:pt x="0" y="0"/>
                  </a:moveTo>
                  <a:lnTo>
                    <a:pt x="0" y="429767"/>
                  </a:lnTo>
                </a:path>
              </a:pathLst>
            </a:custGeom>
            <a:ln w="38100">
              <a:solidFill>
                <a:srgbClr val="92D050"/>
              </a:solidFill>
            </a:ln>
          </p:spPr>
          <p:txBody>
            <a:bodyPr wrap="square" lIns="0" tIns="0" rIns="0" bIns="0" rtlCol="0"/>
            <a:lstStyle/>
            <a:p>
              <a:endParaRPr/>
            </a:p>
          </p:txBody>
        </p:sp>
        <p:sp>
          <p:nvSpPr>
            <p:cNvPr id="48" name="object 12">
              <a:extLst>
                <a:ext uri="{FF2B5EF4-FFF2-40B4-BE49-F238E27FC236}">
                  <a16:creationId xmlns:a16="http://schemas.microsoft.com/office/drawing/2014/main" id="{4B3EB2F7-7865-C9FB-ACA3-4FB2D24FF561}"/>
                </a:ext>
              </a:extLst>
            </p:cNvPr>
            <p:cNvSpPr/>
            <p:nvPr/>
          </p:nvSpPr>
          <p:spPr>
            <a:xfrm>
              <a:off x="6596115" y="3730376"/>
              <a:ext cx="0" cy="429895"/>
            </a:xfrm>
            <a:custGeom>
              <a:avLst/>
              <a:gdLst/>
              <a:ahLst/>
              <a:cxnLst/>
              <a:rect l="l" t="t" r="r" b="b"/>
              <a:pathLst>
                <a:path h="429895">
                  <a:moveTo>
                    <a:pt x="0" y="0"/>
                  </a:moveTo>
                  <a:lnTo>
                    <a:pt x="0" y="429767"/>
                  </a:lnTo>
                </a:path>
              </a:pathLst>
            </a:custGeom>
            <a:ln w="38100">
              <a:solidFill>
                <a:srgbClr val="92D050"/>
              </a:solidFill>
            </a:ln>
          </p:spPr>
          <p:txBody>
            <a:bodyPr wrap="square" lIns="0" tIns="0" rIns="0" bIns="0" rtlCol="0"/>
            <a:lstStyle/>
            <a:p>
              <a:endParaRPr/>
            </a:p>
          </p:txBody>
        </p:sp>
        <p:sp>
          <p:nvSpPr>
            <p:cNvPr id="50" name="object 13">
              <a:extLst>
                <a:ext uri="{FF2B5EF4-FFF2-40B4-BE49-F238E27FC236}">
                  <a16:creationId xmlns:a16="http://schemas.microsoft.com/office/drawing/2014/main" id="{572200EB-217F-103B-5FAD-3D7CB7E7AED5}"/>
                </a:ext>
              </a:extLst>
            </p:cNvPr>
            <p:cNvSpPr/>
            <p:nvPr/>
          </p:nvSpPr>
          <p:spPr>
            <a:xfrm>
              <a:off x="10615416" y="3747427"/>
              <a:ext cx="0" cy="429895"/>
            </a:xfrm>
            <a:custGeom>
              <a:avLst/>
              <a:gdLst/>
              <a:ahLst/>
              <a:cxnLst/>
              <a:rect l="l" t="t" r="r" b="b"/>
              <a:pathLst>
                <a:path h="429895">
                  <a:moveTo>
                    <a:pt x="0" y="0"/>
                  </a:moveTo>
                  <a:lnTo>
                    <a:pt x="0" y="429767"/>
                  </a:lnTo>
                </a:path>
              </a:pathLst>
            </a:custGeom>
            <a:ln w="38100">
              <a:solidFill>
                <a:srgbClr val="92D050"/>
              </a:solidFill>
            </a:ln>
          </p:spPr>
          <p:txBody>
            <a:bodyPr wrap="square" lIns="0" tIns="0" rIns="0" bIns="0" rtlCol="0"/>
            <a:lstStyle/>
            <a:p>
              <a:endParaRPr/>
            </a:p>
          </p:txBody>
        </p:sp>
        <p:sp>
          <p:nvSpPr>
            <p:cNvPr id="51" name="object 21">
              <a:extLst>
                <a:ext uri="{FF2B5EF4-FFF2-40B4-BE49-F238E27FC236}">
                  <a16:creationId xmlns:a16="http://schemas.microsoft.com/office/drawing/2014/main" id="{AAC13EB7-D964-CE95-4A29-BFC1EFCE0FBD}"/>
                </a:ext>
              </a:extLst>
            </p:cNvPr>
            <p:cNvSpPr txBox="1"/>
            <p:nvPr/>
          </p:nvSpPr>
          <p:spPr>
            <a:xfrm>
              <a:off x="7983765" y="4177322"/>
              <a:ext cx="1535430" cy="530273"/>
            </a:xfrm>
            <a:prstGeom prst="rect">
              <a:avLst/>
            </a:prstGeom>
          </p:spPr>
          <p:txBody>
            <a:bodyPr vert="horz" wrap="square" lIns="0" tIns="37465" rIns="0" bIns="0" rtlCol="0">
              <a:spAutoFit/>
            </a:bodyPr>
            <a:lstStyle/>
            <a:p>
              <a:pPr marL="12700">
                <a:spcBef>
                  <a:spcPts val="295"/>
                </a:spcBef>
              </a:pPr>
              <a:r>
                <a:rPr lang="en-US" sz="1600" spc="-10" dirty="0">
                  <a:solidFill>
                    <a:srgbClr val="92D050"/>
                  </a:solidFill>
                  <a:latin typeface="Microsoft Sans Serif"/>
                  <a:cs typeface="Microsoft Sans Serif"/>
                </a:rPr>
                <a:t>Beam steering vector</a:t>
              </a:r>
              <a:r>
                <a:rPr lang="en-US" sz="1300" spc="-10" dirty="0">
                  <a:solidFill>
                    <a:srgbClr val="7E7E7E"/>
                  </a:solidFill>
                  <a:latin typeface="Microsoft Sans Serif"/>
                  <a:cs typeface="Microsoft Sans Serif"/>
                </a:rPr>
                <a:t> </a:t>
              </a:r>
              <a:endParaRPr lang="en-US" sz="1300" dirty="0">
                <a:latin typeface="Microsoft Sans Serif"/>
                <a:cs typeface="Microsoft Sans Serif"/>
              </a:endParaRPr>
            </a:p>
          </p:txBody>
        </p:sp>
        <p:sp>
          <p:nvSpPr>
            <p:cNvPr id="52" name="object 22">
              <a:extLst>
                <a:ext uri="{FF2B5EF4-FFF2-40B4-BE49-F238E27FC236}">
                  <a16:creationId xmlns:a16="http://schemas.microsoft.com/office/drawing/2014/main" id="{73093268-6290-CB20-2DCB-7AD562E873F3}"/>
                </a:ext>
              </a:extLst>
            </p:cNvPr>
            <p:cNvSpPr txBox="1"/>
            <p:nvPr/>
          </p:nvSpPr>
          <p:spPr>
            <a:xfrm>
              <a:off x="5613042" y="4149410"/>
              <a:ext cx="2201316" cy="808042"/>
            </a:xfrm>
            <a:prstGeom prst="rect">
              <a:avLst/>
            </a:prstGeom>
          </p:spPr>
          <p:txBody>
            <a:bodyPr vert="horz" wrap="square" lIns="0" tIns="37465" rIns="0" bIns="0" rtlCol="0">
              <a:spAutoFit/>
            </a:bodyPr>
            <a:lstStyle/>
            <a:p>
              <a:pPr marL="12700" marR="5080">
                <a:lnSpc>
                  <a:spcPct val="106900"/>
                </a:lnSpc>
                <a:spcBef>
                  <a:spcPts val="45"/>
                </a:spcBef>
              </a:pPr>
              <a:r>
                <a:rPr lang="pt-BR" sz="1600" dirty="0">
                  <a:solidFill>
                    <a:srgbClr val="9EBB00"/>
                  </a:solidFill>
                  <a:cs typeface="Arial"/>
                </a:rPr>
                <a:t>Beam and width direction estimate </a:t>
              </a:r>
              <a:r>
                <a:rPr lang="en-US" sz="1600" spc="-10" dirty="0">
                  <a:solidFill>
                    <a:schemeClr val="bg1">
                      <a:lumMod val="50000"/>
                    </a:schemeClr>
                  </a:solidFill>
                  <a:latin typeface="Microsoft Sans Serif"/>
                  <a:cs typeface="Microsoft Sans Serif"/>
                </a:rPr>
                <a:t>are almost time invariant</a:t>
              </a:r>
              <a:endParaRPr lang="pt-BR" sz="1600" spc="-235" dirty="0">
                <a:solidFill>
                  <a:srgbClr val="9EBB00"/>
                </a:solidFill>
                <a:cs typeface="Arial"/>
              </a:endParaRPr>
            </a:p>
          </p:txBody>
        </p:sp>
        <p:sp>
          <p:nvSpPr>
            <p:cNvPr id="53" name="object 23">
              <a:extLst>
                <a:ext uri="{FF2B5EF4-FFF2-40B4-BE49-F238E27FC236}">
                  <a16:creationId xmlns:a16="http://schemas.microsoft.com/office/drawing/2014/main" id="{E3E1E990-5EDC-4287-3C99-E574517BF540}"/>
                </a:ext>
              </a:extLst>
            </p:cNvPr>
            <p:cNvSpPr txBox="1"/>
            <p:nvPr/>
          </p:nvSpPr>
          <p:spPr>
            <a:xfrm>
              <a:off x="9788598" y="4221913"/>
              <a:ext cx="1653636" cy="484363"/>
            </a:xfrm>
            <a:prstGeom prst="rect">
              <a:avLst/>
            </a:prstGeom>
          </p:spPr>
          <p:txBody>
            <a:bodyPr vert="horz" wrap="square" lIns="0" tIns="19050" rIns="0" bIns="0" rtlCol="0">
              <a:spAutoFit/>
            </a:bodyPr>
            <a:lstStyle/>
            <a:p>
              <a:pPr marL="12700" marR="5080">
                <a:lnSpc>
                  <a:spcPct val="107500"/>
                </a:lnSpc>
                <a:spcBef>
                  <a:spcPts val="150"/>
                </a:spcBef>
              </a:pPr>
              <a:r>
                <a:rPr lang="en-US" sz="1600" spc="-10" dirty="0">
                  <a:solidFill>
                    <a:srgbClr val="92D050"/>
                  </a:solidFill>
                  <a:latin typeface="Microsoft Sans Serif"/>
                  <a:cs typeface="Microsoft Sans Serif"/>
                </a:rPr>
                <a:t>Received power</a:t>
              </a:r>
              <a:br>
                <a:rPr lang="en-US" sz="1600" spc="-10" dirty="0">
                  <a:solidFill>
                    <a:srgbClr val="3152DC"/>
                  </a:solidFill>
                  <a:latin typeface="Microsoft Sans Serif"/>
                  <a:cs typeface="Microsoft Sans Serif"/>
                </a:rPr>
              </a:br>
              <a:endParaRPr lang="en-US" sz="1300" spc="-5" dirty="0">
                <a:solidFill>
                  <a:srgbClr val="7E7E7E"/>
                </a:solidFill>
                <a:latin typeface="Microsoft Sans Serif"/>
                <a:cs typeface="Microsoft Sans Serif"/>
              </a:endParaRPr>
            </a:p>
          </p:txBody>
        </p:sp>
      </p:grpSp>
      <p:sp>
        <p:nvSpPr>
          <p:cNvPr id="5" name="TextBox 4">
            <a:extLst>
              <a:ext uri="{FF2B5EF4-FFF2-40B4-BE49-F238E27FC236}">
                <a16:creationId xmlns:a16="http://schemas.microsoft.com/office/drawing/2014/main" id="{5605325B-5F1A-0668-6C8D-7E6829C5CC89}"/>
              </a:ext>
            </a:extLst>
          </p:cNvPr>
          <p:cNvSpPr txBox="1"/>
          <p:nvPr/>
        </p:nvSpPr>
        <p:spPr>
          <a:xfrm>
            <a:off x="4741268" y="5455318"/>
            <a:ext cx="2608333" cy="369332"/>
          </a:xfrm>
          <a:prstGeom prst="rect">
            <a:avLst/>
          </a:prstGeom>
          <a:noFill/>
        </p:spPr>
        <p:txBody>
          <a:bodyPr wrap="square">
            <a:spAutoFit/>
          </a:bodyPr>
          <a:lstStyle/>
          <a:p>
            <a:pPr marL="12700">
              <a:lnSpc>
                <a:spcPct val="100000"/>
              </a:lnSpc>
              <a:spcBef>
                <a:spcPts val="200"/>
              </a:spcBef>
              <a:buClr>
                <a:srgbClr val="5EBEB8"/>
              </a:buClr>
              <a:tabLst>
                <a:tab pos="180340" algn="l"/>
              </a:tabLst>
            </a:pPr>
            <a:r>
              <a:rPr lang="en-US" b="1" spc="-10" dirty="0">
                <a:solidFill>
                  <a:srgbClr val="FF0000"/>
                </a:solidFill>
                <a:cs typeface="Microsoft Sans Serif"/>
              </a:rPr>
              <a:t>Sub-6GHz: BCT=CCT</a:t>
            </a:r>
          </a:p>
        </p:txBody>
      </p:sp>
    </p:spTree>
    <p:extLst>
      <p:ext uri="{BB962C8B-B14F-4D97-AF65-F5344CB8AC3E}">
        <p14:creationId xmlns:p14="http://schemas.microsoft.com/office/powerpoint/2010/main" val="4259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Oval 43">
            <a:extLst>
              <a:ext uri="{FF2B5EF4-FFF2-40B4-BE49-F238E27FC236}">
                <a16:creationId xmlns:a16="http://schemas.microsoft.com/office/drawing/2014/main" id="{2226D7DD-0BB3-AFA2-0588-5FB11C71764C}"/>
              </a:ext>
            </a:extLst>
          </p:cNvPr>
          <p:cNvSpPr/>
          <p:nvPr/>
        </p:nvSpPr>
        <p:spPr>
          <a:xfrm>
            <a:off x="2127604" y="2108138"/>
            <a:ext cx="2444396" cy="425960"/>
          </a:xfrm>
          <a:prstGeom prst="ellipse">
            <a:avLst/>
          </a:prstGeom>
          <a:solidFill>
            <a:srgbClr val="FF0000">
              <a:alpha val="73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369E07D3-E32E-CA0E-010B-53E58286B605}"/>
              </a:ext>
            </a:extLst>
          </p:cNvPr>
          <p:cNvSpPr/>
          <p:nvPr/>
        </p:nvSpPr>
        <p:spPr>
          <a:xfrm>
            <a:off x="2334934" y="4262814"/>
            <a:ext cx="2444396" cy="425960"/>
          </a:xfrm>
          <a:prstGeom prst="ellipse">
            <a:avLst/>
          </a:prstGeom>
          <a:solidFill>
            <a:srgbClr val="FF0000">
              <a:alpha val="73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3F7755-53F2-443D-9ADC-DE36969B8214}"/>
              </a:ext>
            </a:extLst>
          </p:cNvPr>
          <p:cNvSpPr>
            <a:spLocks noGrp="1"/>
          </p:cNvSpPr>
          <p:nvPr>
            <p:ph type="title"/>
          </p:nvPr>
        </p:nvSpPr>
        <p:spPr>
          <a:xfrm>
            <a:off x="663300" y="648958"/>
            <a:ext cx="11356337" cy="892552"/>
          </a:xfrm>
        </p:spPr>
        <p:txBody>
          <a:bodyPr/>
          <a:lstStyle/>
          <a:p>
            <a:r>
              <a:rPr lang="en-US" dirty="0"/>
              <a:t>Beam Coherence Time/Space</a:t>
            </a:r>
            <a:br>
              <a:rPr lang="en-US" dirty="0"/>
            </a:br>
            <a:r>
              <a:rPr lang="en-US" sz="2400" dirty="0"/>
              <a:t>CCT vs BCT: </a:t>
            </a:r>
            <a:r>
              <a:rPr lang="en-US" sz="2400" dirty="0">
                <a:solidFill>
                  <a:srgbClr val="FF0000"/>
                </a:solidFill>
              </a:rPr>
              <a:t>the case of free space transmissions (single ray)</a:t>
            </a:r>
            <a:endParaRPr lang="en-US" dirty="0">
              <a:solidFill>
                <a:srgbClr val="FF0000"/>
              </a:solidFill>
            </a:endParaRPr>
          </a:p>
        </p:txBody>
      </p:sp>
      <p:sp>
        <p:nvSpPr>
          <p:cNvPr id="36" name="Slide Number Placeholder 1">
            <a:extLst>
              <a:ext uri="{FF2B5EF4-FFF2-40B4-BE49-F238E27FC236}">
                <a16:creationId xmlns:a16="http://schemas.microsoft.com/office/drawing/2014/main" id="{0B0F790D-FCE3-2508-5EA4-3C4D5761528C}"/>
              </a:ext>
            </a:extLst>
          </p:cNvPr>
          <p:cNvSpPr>
            <a:spLocks noGrp="1"/>
          </p:cNvSpPr>
          <p:nvPr>
            <p:ph type="sldNum" sz="quarter" idx="7"/>
          </p:nvPr>
        </p:nvSpPr>
        <p:spPr>
          <a:xfrm>
            <a:off x="8769593" y="6373755"/>
            <a:ext cx="2804160" cy="3429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9</a:t>
            </a:fld>
            <a:endParaRPr lang="en-US" dirty="0"/>
          </a:p>
        </p:txBody>
      </p:sp>
      <mc:AlternateContent xmlns:mc="http://schemas.openxmlformats.org/markup-compatibility/2006" xmlns:a14="http://schemas.microsoft.com/office/drawing/2010/main">
        <mc:Choice Requires="a14">
          <p:sp>
            <p:nvSpPr>
              <p:cNvPr id="45" name="object 58">
                <a:extLst>
                  <a:ext uri="{FF2B5EF4-FFF2-40B4-BE49-F238E27FC236}">
                    <a16:creationId xmlns:a16="http://schemas.microsoft.com/office/drawing/2014/main" id="{DF335F77-9372-B271-50F0-8C1857A1FB4A}"/>
                  </a:ext>
                </a:extLst>
              </p:cNvPr>
              <p:cNvSpPr txBox="1"/>
              <p:nvPr/>
            </p:nvSpPr>
            <p:spPr>
              <a:xfrm>
                <a:off x="6559005" y="2037942"/>
                <a:ext cx="4642395" cy="1840504"/>
              </a:xfrm>
              <a:prstGeom prst="rect">
                <a:avLst/>
              </a:prstGeom>
            </p:spPr>
            <p:txBody>
              <a:bodyPr vert="horz" wrap="square" lIns="0" tIns="26670" rIns="0" bIns="0" rtlCol="0">
                <a:spAutoFit/>
              </a:bodyPr>
              <a:lstStyle/>
              <a:p>
                <a:pPr marL="55244" marR="5080" indent="-43180" algn="ctr">
                  <a:lnSpc>
                    <a:spcPts val="2110"/>
                  </a:lnSpc>
                  <a:spcBef>
                    <a:spcPts val="210"/>
                  </a:spcBef>
                </a:pPr>
                <a:r>
                  <a:rPr lang="en-US" dirty="0">
                    <a:latin typeface="Microsoft Sans Serif"/>
                    <a:cs typeface="Microsoft Sans Serif"/>
                  </a:rPr>
                  <a:t>Channel coherence time</a:t>
                </a:r>
              </a:p>
              <a:p>
                <a:pPr marL="180340" indent="-167640">
                  <a:lnSpc>
                    <a:spcPct val="100000"/>
                  </a:lnSpc>
                  <a:spcBef>
                    <a:spcPts val="200"/>
                  </a:spcBef>
                  <a:buClr>
                    <a:srgbClr val="5EBEB8"/>
                  </a:buClr>
                  <a:buFont typeface="Arial"/>
                  <a:buChar char="•"/>
                  <a:tabLst>
                    <a:tab pos="180340" algn="l"/>
                  </a:tabLst>
                </a:pPr>
                <a:r>
                  <a:rPr lang="en-US" spc="-10" dirty="0">
                    <a:solidFill>
                      <a:srgbClr val="7E7E7E"/>
                    </a:solidFill>
                    <a:cs typeface="Microsoft Sans Serif"/>
                  </a:rPr>
                  <a:t>The phase of the received signal varies as the user moves</a:t>
                </a:r>
              </a:p>
              <a:p>
                <a:pPr marL="12700">
                  <a:spcBef>
                    <a:spcPts val="200"/>
                  </a:spcBef>
                  <a:buClr>
                    <a:srgbClr val="5EBEB8"/>
                  </a:buClr>
                  <a:tabLst>
                    <a:tab pos="180340" algn="l"/>
                  </a:tabLst>
                </a:pPr>
                <a:r>
                  <a:rPr lang="en-US" b="1" spc="-10" dirty="0">
                    <a:solidFill>
                      <a:srgbClr val="FF0000"/>
                    </a:solidFill>
                    <a:cs typeface="Microsoft Sans Serif"/>
                  </a:rPr>
                  <a:t>1GHz</a:t>
                </a:r>
                <a:r>
                  <a:rPr lang="en-US" b="1" spc="-10" dirty="0">
                    <a:solidFill>
                      <a:srgbClr val="FF0000"/>
                    </a:solidFill>
                    <a:cs typeface="Microsoft Sans Serif"/>
                    <a:sym typeface="Wingdings" panose="05000000000000000000" pitchFamily="2" charset="2"/>
                  </a:rPr>
                  <a:t>30 GHz  =&gt;  30 </a:t>
                </a:r>
                <a14:m>
                  <m:oMath xmlns:m="http://schemas.openxmlformats.org/officeDocument/2006/math">
                    <m:r>
                      <a:rPr lang="en-US" b="1" i="1" spc="-10">
                        <a:solidFill>
                          <a:srgbClr val="FF0000"/>
                        </a:solidFill>
                        <a:latin typeface="Cambria Math" panose="02040503050406030204" pitchFamily="18" charset="0"/>
                        <a:cs typeface="Microsoft Sans Serif"/>
                        <a:sym typeface="Wingdings" panose="05000000000000000000" pitchFamily="2" charset="2"/>
                      </a:rPr>
                      <m:t>×</m:t>
                    </m:r>
                  </m:oMath>
                </a14:m>
                <a:r>
                  <a:rPr lang="en-US" dirty="0">
                    <a:cs typeface="Microsoft Sans Serif"/>
                  </a:rPr>
                  <a:t> </a:t>
                </a:r>
                <a:r>
                  <a:rPr lang="en-US" b="1" spc="-10" dirty="0">
                    <a:solidFill>
                      <a:srgbClr val="FF0000"/>
                    </a:solidFill>
                    <a:cs typeface="Microsoft Sans Serif"/>
                  </a:rPr>
                  <a:t>phase variation rate</a:t>
                </a:r>
              </a:p>
              <a:p>
                <a:pPr marL="12700">
                  <a:spcBef>
                    <a:spcPts val="200"/>
                  </a:spcBef>
                  <a:buClr>
                    <a:srgbClr val="5EBEB8"/>
                  </a:buClr>
                  <a:tabLst>
                    <a:tab pos="180340" algn="l"/>
                  </a:tabLst>
                </a:pPr>
                <a:endParaRPr lang="en-US" spc="-10" dirty="0">
                  <a:solidFill>
                    <a:srgbClr val="7E7E7E"/>
                  </a:solidFill>
                  <a:cs typeface="Microsoft Sans Serif"/>
                </a:endParaRPr>
              </a:p>
              <a:p>
                <a:pPr marL="180340" marR="5080" indent="-167640">
                  <a:lnSpc>
                    <a:spcPts val="1800"/>
                  </a:lnSpc>
                  <a:spcBef>
                    <a:spcPts val="350"/>
                  </a:spcBef>
                  <a:buClr>
                    <a:srgbClr val="5EBEB8"/>
                  </a:buClr>
                  <a:buFont typeface="Arial"/>
                  <a:buChar char="•"/>
                  <a:tabLst>
                    <a:tab pos="180340" algn="l"/>
                  </a:tabLst>
                </a:pPr>
                <a:r>
                  <a:rPr lang="en-US" b="1" spc="-10" dirty="0">
                    <a:solidFill>
                      <a:srgbClr val="FF0000"/>
                    </a:solidFill>
                    <a:cs typeface="Microsoft Sans Serif"/>
                  </a:rPr>
                  <a:t>CCT </a:t>
                </a:r>
                <a14:m>
                  <m:oMath xmlns:m="http://schemas.openxmlformats.org/officeDocument/2006/math">
                    <m:r>
                      <a:rPr lang="en-US" sz="2400" b="1" i="1" spc="-5" dirty="0" smtClean="0">
                        <a:solidFill>
                          <a:srgbClr val="FF0000"/>
                        </a:solidFill>
                        <a:latin typeface="Cambria Math" panose="02040503050406030204" pitchFamily="18" charset="0"/>
                        <a:ea typeface="Cambria Math" panose="02040503050406030204" pitchFamily="18" charset="0"/>
                        <a:cs typeface="Microsoft Sans Serif"/>
                      </a:rPr>
                      <m:t>=</m:t>
                    </m:r>
                    <m:f>
                      <m:fPr>
                        <m:ctrlPr>
                          <a:rPr lang="en-US" sz="2400" b="1" i="1" spc="-5">
                            <a:solidFill>
                              <a:srgbClr val="FF0000"/>
                            </a:solidFill>
                            <a:latin typeface="Cambria Math" panose="02040503050406030204" pitchFamily="18" charset="0"/>
                            <a:cs typeface="Microsoft Sans Serif"/>
                          </a:rPr>
                        </m:ctrlPr>
                      </m:fPr>
                      <m:num>
                        <m:r>
                          <a:rPr lang="en-US" sz="2400" b="1" i="1" spc="-5">
                            <a:solidFill>
                              <a:srgbClr val="FF0000"/>
                            </a:solidFill>
                            <a:latin typeface="Cambria Math" panose="02040503050406030204" pitchFamily="18" charset="0"/>
                            <a:cs typeface="Microsoft Sans Serif"/>
                          </a:rPr>
                          <m:t>𝟗</m:t>
                        </m:r>
                      </m:num>
                      <m:den>
                        <m:r>
                          <a:rPr lang="en-US" sz="2400" b="1" i="1" spc="-5">
                            <a:solidFill>
                              <a:srgbClr val="FF0000"/>
                            </a:solidFill>
                            <a:latin typeface="Cambria Math" panose="02040503050406030204" pitchFamily="18" charset="0"/>
                            <a:cs typeface="Microsoft Sans Serif"/>
                          </a:rPr>
                          <m:t>𝟏𝟔</m:t>
                        </m:r>
                        <m:r>
                          <a:rPr lang="en-US" sz="2400" b="1" i="1" spc="-5">
                            <a:solidFill>
                              <a:srgbClr val="FF0000"/>
                            </a:solidFill>
                            <a:latin typeface="Cambria Math" panose="02040503050406030204" pitchFamily="18" charset="0"/>
                            <a:cs typeface="Microsoft Sans Serif"/>
                          </a:rPr>
                          <m:t>𝝅</m:t>
                        </m:r>
                      </m:den>
                    </m:f>
                    <m:f>
                      <m:fPr>
                        <m:ctrlPr>
                          <a:rPr lang="en-US" sz="2400" b="1" i="1" spc="-5">
                            <a:solidFill>
                              <a:srgbClr val="FF0000"/>
                            </a:solidFill>
                            <a:latin typeface="Cambria Math" panose="02040503050406030204" pitchFamily="18" charset="0"/>
                            <a:cs typeface="Microsoft Sans Serif"/>
                          </a:rPr>
                        </m:ctrlPr>
                      </m:fPr>
                      <m:num>
                        <m:r>
                          <a:rPr lang="en-US" sz="2400" b="1" i="1" spc="-5">
                            <a:solidFill>
                              <a:srgbClr val="FF0000"/>
                            </a:solidFill>
                            <a:latin typeface="Cambria Math" panose="02040503050406030204" pitchFamily="18" charset="0"/>
                            <a:cs typeface="Microsoft Sans Serif"/>
                          </a:rPr>
                          <m:t>𝝀</m:t>
                        </m:r>
                      </m:num>
                      <m:den>
                        <m:r>
                          <a:rPr lang="en-US" sz="2400" b="1" i="1" spc="-5">
                            <a:solidFill>
                              <a:srgbClr val="FF0000"/>
                            </a:solidFill>
                            <a:latin typeface="Cambria Math" panose="02040503050406030204" pitchFamily="18" charset="0"/>
                            <a:cs typeface="Microsoft Sans Serif"/>
                          </a:rPr>
                          <m:t>𝒗</m:t>
                        </m:r>
                      </m:den>
                    </m:f>
                  </m:oMath>
                </a14:m>
                <a:endParaRPr sz="1800" dirty="0">
                  <a:latin typeface="Microsoft Sans Serif"/>
                  <a:cs typeface="Microsoft Sans Serif"/>
                </a:endParaRPr>
              </a:p>
            </p:txBody>
          </p:sp>
        </mc:Choice>
        <mc:Fallback xmlns="">
          <p:sp>
            <p:nvSpPr>
              <p:cNvPr id="45" name="object 58">
                <a:extLst>
                  <a:ext uri="{FF2B5EF4-FFF2-40B4-BE49-F238E27FC236}">
                    <a16:creationId xmlns:a16="http://schemas.microsoft.com/office/drawing/2014/main" id="{DF335F77-9372-B271-50F0-8C1857A1FB4A}"/>
                  </a:ext>
                </a:extLst>
              </p:cNvPr>
              <p:cNvSpPr txBox="1">
                <a:spLocks noRot="1" noChangeAspect="1" noMove="1" noResize="1" noEditPoints="1" noAdjustHandles="1" noChangeArrowheads="1" noChangeShapeType="1" noTextEdit="1"/>
              </p:cNvSpPr>
              <p:nvPr/>
            </p:nvSpPr>
            <p:spPr>
              <a:xfrm>
                <a:off x="6559005" y="2037942"/>
                <a:ext cx="4642395" cy="1840504"/>
              </a:xfrm>
              <a:prstGeom prst="rect">
                <a:avLst/>
              </a:prstGeom>
              <a:blipFill>
                <a:blip r:embed="rId3"/>
                <a:stretch>
                  <a:fillRect l="-2887" t="-2980" r="-2231" b="-1325"/>
                </a:stretch>
              </a:blipFill>
            </p:spPr>
            <p:txBody>
              <a:bodyPr/>
              <a:lstStyle/>
              <a:p>
                <a:r>
                  <a:rPr lang="en-US">
                    <a:noFill/>
                  </a:rPr>
                  <a:t> </a:t>
                </a:r>
              </a:p>
            </p:txBody>
          </p:sp>
        </mc:Fallback>
      </mc:AlternateContent>
      <p:pic>
        <p:nvPicPr>
          <p:cNvPr id="4" name="Picture 2" descr="Nyquist's Sampling Theorem">
            <a:extLst>
              <a:ext uri="{FF2B5EF4-FFF2-40B4-BE49-F238E27FC236}">
                <a16:creationId xmlns:a16="http://schemas.microsoft.com/office/drawing/2014/main" id="{855D6187-6805-8844-A16E-B78C1599F6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418858">
            <a:off x="1800147" y="2106205"/>
            <a:ext cx="2608976" cy="63674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8A27871-62B1-E72D-CA60-26E5B0BF4694}"/>
              </a:ext>
            </a:extLst>
          </p:cNvPr>
          <p:cNvGrpSpPr/>
          <p:nvPr/>
        </p:nvGrpSpPr>
        <p:grpSpPr>
          <a:xfrm flipH="1">
            <a:off x="4779324" y="4155691"/>
            <a:ext cx="807736" cy="1243144"/>
            <a:chOff x="9054651" y="1873542"/>
            <a:chExt cx="807736" cy="1243144"/>
          </a:xfrm>
        </p:grpSpPr>
        <p:sp>
          <p:nvSpPr>
            <p:cNvPr id="6" name="Freeform: Shape 5">
              <a:extLst>
                <a:ext uri="{FF2B5EF4-FFF2-40B4-BE49-F238E27FC236}">
                  <a16:creationId xmlns:a16="http://schemas.microsoft.com/office/drawing/2014/main" id="{894A19E2-38E7-F967-CB51-5072F8193EC7}"/>
                </a:ext>
              </a:extLst>
            </p:cNvPr>
            <p:cNvSpPr/>
            <p:nvPr/>
          </p:nvSpPr>
          <p:spPr>
            <a:xfrm>
              <a:off x="9533759" y="2044230"/>
              <a:ext cx="83482" cy="256785"/>
            </a:xfrm>
            <a:custGeom>
              <a:avLst/>
              <a:gdLst>
                <a:gd name="connsiteX0" fmla="*/ 26670 w 60012"/>
                <a:gd name="connsiteY0" fmla="*/ 161925 h 161925"/>
                <a:gd name="connsiteX1" fmla="*/ 26670 w 60012"/>
                <a:gd name="connsiteY1" fmla="*/ 0 h 161925"/>
                <a:gd name="connsiteX2" fmla="*/ 0 w 60012"/>
                <a:gd name="connsiteY2" fmla="*/ 26670 h 161925"/>
                <a:gd name="connsiteX3" fmla="*/ 21907 w 60012"/>
                <a:gd name="connsiteY3" fmla="*/ 80963 h 161925"/>
                <a:gd name="connsiteX4" fmla="*/ 0 w 60012"/>
                <a:gd name="connsiteY4" fmla="*/ 135255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2" h="161925">
                  <a:moveTo>
                    <a:pt x="26670" y="161925"/>
                  </a:moveTo>
                  <a:cubicBezTo>
                    <a:pt x="71127" y="117104"/>
                    <a:pt x="71127" y="44821"/>
                    <a:pt x="26670" y="0"/>
                  </a:cubicBezTo>
                  <a:lnTo>
                    <a:pt x="0" y="26670"/>
                  </a:lnTo>
                  <a:cubicBezTo>
                    <a:pt x="14241" y="41128"/>
                    <a:pt x="22126" y="60669"/>
                    <a:pt x="21907" y="80963"/>
                  </a:cubicBezTo>
                  <a:cubicBezTo>
                    <a:pt x="21941" y="101219"/>
                    <a:pt x="14083" y="120693"/>
                    <a:pt x="0" y="135255"/>
                  </a:cubicBezTo>
                  <a:close/>
                </a:path>
              </a:pathLst>
            </a:custGeom>
            <a:solidFill>
              <a:schemeClr val="tx1"/>
            </a:solidFill>
            <a:ln w="9525" cap="flat">
              <a:noFill/>
              <a:prstDash val="solid"/>
              <a:miter/>
            </a:ln>
          </p:spPr>
          <p:txBody>
            <a:bodyPr rtlCol="0" anchor="ctr"/>
            <a:lstStyle/>
            <a:p>
              <a:endParaRPr lang="en-US">
                <a:effectLst>
                  <a:reflection blurRad="6350" stA="60000" endA="900" endPos="58000" dir="5400000" sy="-100000" algn="bl" rotWithShape="0"/>
                </a:effectLst>
              </a:endParaRPr>
            </a:p>
          </p:txBody>
        </p:sp>
        <p:sp>
          <p:nvSpPr>
            <p:cNvPr id="7" name="Freeform: Shape 6">
              <a:extLst>
                <a:ext uri="{FF2B5EF4-FFF2-40B4-BE49-F238E27FC236}">
                  <a16:creationId xmlns:a16="http://schemas.microsoft.com/office/drawing/2014/main" id="{1DDA1344-F47A-2D84-4255-89AAC43CD7FC}"/>
                </a:ext>
              </a:extLst>
            </p:cNvPr>
            <p:cNvSpPr/>
            <p:nvPr/>
          </p:nvSpPr>
          <p:spPr>
            <a:xfrm>
              <a:off x="9607958" y="1959640"/>
              <a:ext cx="115266" cy="425960"/>
            </a:xfrm>
            <a:custGeom>
              <a:avLst/>
              <a:gdLst>
                <a:gd name="connsiteX0" fmla="*/ 0 w 82860"/>
                <a:gd name="connsiteY0" fmla="*/ 241935 h 268604"/>
                <a:gd name="connsiteX1" fmla="*/ 26670 w 82860"/>
                <a:gd name="connsiteY1" fmla="*/ 268605 h 268604"/>
                <a:gd name="connsiteX2" fmla="*/ 28568 w 82860"/>
                <a:gd name="connsiteY2" fmla="*/ 1898 h 268604"/>
                <a:gd name="connsiteX3" fmla="*/ 26670 w 82860"/>
                <a:gd name="connsiteY3" fmla="*/ 0 h 268604"/>
                <a:gd name="connsiteX4" fmla="*/ 0 w 82860"/>
                <a:gd name="connsiteY4" fmla="*/ 26670 h 268604"/>
                <a:gd name="connsiteX5" fmla="*/ 683 w 82860"/>
                <a:gd name="connsiteY5" fmla="*/ 241252 h 268604"/>
                <a:gd name="connsiteX6" fmla="*/ 0 w 82860"/>
                <a:gd name="connsiteY6" fmla="*/ 241935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60" h="268604">
                  <a:moveTo>
                    <a:pt x="0" y="241935"/>
                  </a:moveTo>
                  <a:lnTo>
                    <a:pt x="26670" y="268605"/>
                  </a:lnTo>
                  <a:cubicBezTo>
                    <a:pt x="100843" y="195480"/>
                    <a:pt x="101693" y="76071"/>
                    <a:pt x="28568" y="1898"/>
                  </a:cubicBezTo>
                  <a:cubicBezTo>
                    <a:pt x="27940" y="1261"/>
                    <a:pt x="27307" y="629"/>
                    <a:pt x="26670" y="0"/>
                  </a:cubicBezTo>
                  <a:lnTo>
                    <a:pt x="0" y="26670"/>
                  </a:lnTo>
                  <a:cubicBezTo>
                    <a:pt x="59444" y="85736"/>
                    <a:pt x="59749" y="181808"/>
                    <a:pt x="683" y="241252"/>
                  </a:cubicBezTo>
                  <a:cubicBezTo>
                    <a:pt x="456" y="241481"/>
                    <a:pt x="229" y="241708"/>
                    <a:pt x="0" y="241935"/>
                  </a:cubicBezTo>
                  <a:close/>
                </a:path>
              </a:pathLst>
            </a:custGeom>
            <a:solidFill>
              <a:schemeClr val="tx1"/>
            </a:solidFill>
            <a:ln w="9525" cap="flat">
              <a:noFill/>
              <a:prstDash val="solid"/>
              <a:miter/>
            </a:ln>
          </p:spPr>
          <p:txBody>
            <a:bodyPr rtlCol="0" anchor="ctr"/>
            <a:lstStyle/>
            <a:p>
              <a:endParaRPr lang="en-US">
                <a:effectLst>
                  <a:reflection blurRad="6350" stA="60000" endA="900" endPos="58000" dir="5400000" sy="-100000" algn="bl" rotWithShape="0"/>
                </a:effectLst>
              </a:endParaRPr>
            </a:p>
          </p:txBody>
        </p:sp>
        <p:sp>
          <p:nvSpPr>
            <p:cNvPr id="8" name="Freeform: Shape 7">
              <a:extLst>
                <a:ext uri="{FF2B5EF4-FFF2-40B4-BE49-F238E27FC236}">
                  <a16:creationId xmlns:a16="http://schemas.microsoft.com/office/drawing/2014/main" id="{176E4F56-40C1-1C5E-9D58-594BB04658FE}"/>
                </a:ext>
              </a:extLst>
            </p:cNvPr>
            <p:cNvSpPr/>
            <p:nvPr/>
          </p:nvSpPr>
          <p:spPr>
            <a:xfrm>
              <a:off x="9683484" y="1873542"/>
              <a:ext cx="145776" cy="598157"/>
            </a:xfrm>
            <a:custGeom>
              <a:avLst/>
              <a:gdLst>
                <a:gd name="connsiteX0" fmla="*/ 0 w 104793"/>
                <a:gd name="connsiteY0" fmla="*/ 350520 h 377189"/>
                <a:gd name="connsiteX1" fmla="*/ 26670 w 104793"/>
                <a:gd name="connsiteY1" fmla="*/ 377190 h 377189"/>
                <a:gd name="connsiteX2" fmla="*/ 26689 w 104793"/>
                <a:gd name="connsiteY2" fmla="*/ 19 h 377189"/>
                <a:gd name="connsiteX3" fmla="*/ 26670 w 104793"/>
                <a:gd name="connsiteY3" fmla="*/ 0 h 377189"/>
                <a:gd name="connsiteX4" fmla="*/ 0 w 104793"/>
                <a:gd name="connsiteY4" fmla="*/ 26670 h 377189"/>
                <a:gd name="connsiteX5" fmla="*/ 0 w 104793"/>
                <a:gd name="connsiteY5" fmla="*/ 350520 h 37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3" h="377189">
                  <a:moveTo>
                    <a:pt x="0" y="350520"/>
                  </a:moveTo>
                  <a:lnTo>
                    <a:pt x="26670" y="377190"/>
                  </a:lnTo>
                  <a:cubicBezTo>
                    <a:pt x="130828" y="273043"/>
                    <a:pt x="130836" y="104178"/>
                    <a:pt x="26689" y="19"/>
                  </a:cubicBezTo>
                  <a:cubicBezTo>
                    <a:pt x="26683" y="13"/>
                    <a:pt x="26677" y="6"/>
                    <a:pt x="26670" y="0"/>
                  </a:cubicBezTo>
                  <a:lnTo>
                    <a:pt x="0" y="26670"/>
                  </a:lnTo>
                  <a:cubicBezTo>
                    <a:pt x="88915" y="116311"/>
                    <a:pt x="88915" y="260879"/>
                    <a:pt x="0" y="350520"/>
                  </a:cubicBezTo>
                  <a:close/>
                </a:path>
              </a:pathLst>
            </a:custGeom>
            <a:solidFill>
              <a:schemeClr val="tx1"/>
            </a:solidFill>
            <a:ln w="9525" cap="flat">
              <a:noFill/>
              <a:prstDash val="solid"/>
              <a:miter/>
            </a:ln>
          </p:spPr>
          <p:txBody>
            <a:bodyPr rtlCol="0" anchor="ctr"/>
            <a:lstStyle/>
            <a:p>
              <a:endParaRPr lang="en-US">
                <a:effectLst>
                  <a:reflection blurRad="6350" stA="60000" endA="900" endPos="58000" dir="5400000" sy="-100000" algn="bl" rotWithShape="0"/>
                </a:effectLst>
              </a:endParaRPr>
            </a:p>
          </p:txBody>
        </p:sp>
        <p:sp>
          <p:nvSpPr>
            <p:cNvPr id="9" name="Freeform: Shape 8">
              <a:extLst>
                <a:ext uri="{FF2B5EF4-FFF2-40B4-BE49-F238E27FC236}">
                  <a16:creationId xmlns:a16="http://schemas.microsoft.com/office/drawing/2014/main" id="{BA732FAF-08B1-B787-13EE-7B4E669D7D8B}"/>
                </a:ext>
              </a:extLst>
            </p:cNvPr>
            <p:cNvSpPr/>
            <p:nvPr/>
          </p:nvSpPr>
          <p:spPr>
            <a:xfrm>
              <a:off x="9054651" y="2112064"/>
              <a:ext cx="807736" cy="1004622"/>
            </a:xfrm>
            <a:custGeom>
              <a:avLst/>
              <a:gdLst>
                <a:gd name="connsiteX0" fmla="*/ 580631 w 580650"/>
                <a:gd name="connsiteY0" fmla="*/ 611687 h 633500"/>
                <a:gd name="connsiteX1" fmla="*/ 580631 w 580650"/>
                <a:gd name="connsiteY1" fmla="*/ 611687 h 633500"/>
                <a:gd name="connsiteX2" fmla="*/ 579012 w 580650"/>
                <a:gd name="connsiteY2" fmla="*/ 606830 h 633500"/>
                <a:gd name="connsiteX3" fmla="*/ 579012 w 580650"/>
                <a:gd name="connsiteY3" fmla="*/ 606258 h 633500"/>
                <a:gd name="connsiteX4" fmla="*/ 307550 w 580650"/>
                <a:gd name="connsiteY4" fmla="*/ 77621 h 633500"/>
                <a:gd name="connsiteX5" fmla="*/ 304406 w 580650"/>
                <a:gd name="connsiteY5" fmla="*/ 73430 h 633500"/>
                <a:gd name="connsiteX6" fmla="*/ 325439 w 580650"/>
                <a:gd name="connsiteY6" fmla="*/ 23822 h 633500"/>
                <a:gd name="connsiteX7" fmla="*/ 275831 w 580650"/>
                <a:gd name="connsiteY7" fmla="*/ 2790 h 633500"/>
                <a:gd name="connsiteX8" fmla="*/ 254799 w 580650"/>
                <a:gd name="connsiteY8" fmla="*/ 52397 h 633500"/>
                <a:gd name="connsiteX9" fmla="*/ 275831 w 580650"/>
                <a:gd name="connsiteY9" fmla="*/ 73430 h 633500"/>
                <a:gd name="connsiteX10" fmla="*/ 273260 w 580650"/>
                <a:gd name="connsiteY10" fmla="*/ 77144 h 633500"/>
                <a:gd name="connsiteX11" fmla="*/ 1797 w 580650"/>
                <a:gd name="connsiteY11" fmla="*/ 605782 h 633500"/>
                <a:gd name="connsiteX12" fmla="*/ 1797 w 580650"/>
                <a:gd name="connsiteY12" fmla="*/ 606353 h 633500"/>
                <a:gd name="connsiteX13" fmla="*/ 178 w 580650"/>
                <a:gd name="connsiteY13" fmla="*/ 611211 h 633500"/>
                <a:gd name="connsiteX14" fmla="*/ 178 w 580650"/>
                <a:gd name="connsiteY14" fmla="*/ 611211 h 633500"/>
                <a:gd name="connsiteX15" fmla="*/ 178 w 580650"/>
                <a:gd name="connsiteY15" fmla="*/ 615974 h 633500"/>
                <a:gd name="connsiteX16" fmla="*/ 178 w 580650"/>
                <a:gd name="connsiteY16" fmla="*/ 617117 h 633500"/>
                <a:gd name="connsiteX17" fmla="*/ 1511 w 580650"/>
                <a:gd name="connsiteY17" fmla="*/ 621593 h 633500"/>
                <a:gd name="connsiteX18" fmla="*/ 1511 w 580650"/>
                <a:gd name="connsiteY18" fmla="*/ 621593 h 633500"/>
                <a:gd name="connsiteX19" fmla="*/ 2845 w 580650"/>
                <a:gd name="connsiteY19" fmla="*/ 623689 h 633500"/>
                <a:gd name="connsiteX20" fmla="*/ 4750 w 580650"/>
                <a:gd name="connsiteY20" fmla="*/ 626451 h 633500"/>
                <a:gd name="connsiteX21" fmla="*/ 4750 w 580650"/>
                <a:gd name="connsiteY21" fmla="*/ 626451 h 633500"/>
                <a:gd name="connsiteX22" fmla="*/ 6274 w 580650"/>
                <a:gd name="connsiteY22" fmla="*/ 627594 h 633500"/>
                <a:gd name="connsiteX23" fmla="*/ 8941 w 580650"/>
                <a:gd name="connsiteY23" fmla="*/ 629690 h 633500"/>
                <a:gd name="connsiteX24" fmla="*/ 11227 w 580650"/>
                <a:gd name="connsiteY24" fmla="*/ 630737 h 633500"/>
                <a:gd name="connsiteX25" fmla="*/ 14084 w 580650"/>
                <a:gd name="connsiteY25" fmla="*/ 631785 h 633500"/>
                <a:gd name="connsiteX26" fmla="*/ 16561 w 580650"/>
                <a:gd name="connsiteY26" fmla="*/ 631785 h 633500"/>
                <a:gd name="connsiteX27" fmla="*/ 18656 w 580650"/>
                <a:gd name="connsiteY27" fmla="*/ 633500 h 633500"/>
                <a:gd name="connsiteX28" fmla="*/ 19990 w 580650"/>
                <a:gd name="connsiteY28" fmla="*/ 633500 h 633500"/>
                <a:gd name="connsiteX29" fmla="*/ 21228 w 580650"/>
                <a:gd name="connsiteY29" fmla="*/ 633500 h 633500"/>
                <a:gd name="connsiteX30" fmla="*/ 26276 w 580650"/>
                <a:gd name="connsiteY30" fmla="*/ 632166 h 633500"/>
                <a:gd name="connsiteX31" fmla="*/ 290309 w 580650"/>
                <a:gd name="connsiteY31" fmla="*/ 516056 h 633500"/>
                <a:gd name="connsiteX32" fmla="*/ 553961 w 580650"/>
                <a:gd name="connsiteY32" fmla="*/ 631880 h 633500"/>
                <a:gd name="connsiteX33" fmla="*/ 561581 w 580650"/>
                <a:gd name="connsiteY33" fmla="*/ 633500 h 633500"/>
                <a:gd name="connsiteX34" fmla="*/ 561581 w 580650"/>
                <a:gd name="connsiteY34" fmla="*/ 633500 h 633500"/>
                <a:gd name="connsiteX35" fmla="*/ 566249 w 580650"/>
                <a:gd name="connsiteY35" fmla="*/ 632833 h 633500"/>
                <a:gd name="connsiteX36" fmla="*/ 567582 w 580650"/>
                <a:gd name="connsiteY36" fmla="*/ 632833 h 633500"/>
                <a:gd name="connsiteX37" fmla="*/ 571106 w 580650"/>
                <a:gd name="connsiteY37" fmla="*/ 631214 h 633500"/>
                <a:gd name="connsiteX38" fmla="*/ 571964 w 580650"/>
                <a:gd name="connsiteY38" fmla="*/ 630642 h 633500"/>
                <a:gd name="connsiteX39" fmla="*/ 575393 w 580650"/>
                <a:gd name="connsiteY39" fmla="*/ 627880 h 633500"/>
                <a:gd name="connsiteX40" fmla="*/ 575393 w 580650"/>
                <a:gd name="connsiteY40" fmla="*/ 627880 h 633500"/>
                <a:gd name="connsiteX41" fmla="*/ 577393 w 580650"/>
                <a:gd name="connsiteY41" fmla="*/ 624927 h 633500"/>
                <a:gd name="connsiteX42" fmla="*/ 578536 w 580650"/>
                <a:gd name="connsiteY42" fmla="*/ 623022 h 633500"/>
                <a:gd name="connsiteX43" fmla="*/ 578536 w 580650"/>
                <a:gd name="connsiteY43" fmla="*/ 623022 h 633500"/>
                <a:gd name="connsiteX44" fmla="*/ 579869 w 580650"/>
                <a:gd name="connsiteY44" fmla="*/ 618450 h 633500"/>
                <a:gd name="connsiteX45" fmla="*/ 579869 w 580650"/>
                <a:gd name="connsiteY45" fmla="*/ 617402 h 633500"/>
                <a:gd name="connsiteX46" fmla="*/ 580631 w 580650"/>
                <a:gd name="connsiteY46" fmla="*/ 611687 h 633500"/>
                <a:gd name="connsiteX47" fmla="*/ 418706 w 580650"/>
                <a:gd name="connsiteY47" fmla="*/ 377849 h 633500"/>
                <a:gd name="connsiteX48" fmla="*/ 322504 w 580650"/>
                <a:gd name="connsiteY48" fmla="*/ 312793 h 633500"/>
                <a:gd name="connsiteX49" fmla="*/ 368891 w 580650"/>
                <a:gd name="connsiteY49" fmla="*/ 281075 h 633500"/>
                <a:gd name="connsiteX50" fmla="*/ 290119 w 580650"/>
                <a:gd name="connsiteY50" fmla="*/ 127532 h 633500"/>
                <a:gd name="connsiteX51" fmla="*/ 351365 w 580650"/>
                <a:gd name="connsiteY51" fmla="*/ 246689 h 633500"/>
                <a:gd name="connsiteX52" fmla="*/ 288690 w 580650"/>
                <a:gd name="connsiteY52" fmla="*/ 289838 h 633500"/>
                <a:gd name="connsiteX53" fmla="*/ 231540 w 580650"/>
                <a:gd name="connsiteY53" fmla="*/ 251738 h 633500"/>
                <a:gd name="connsiteX54" fmla="*/ 227540 w 580650"/>
                <a:gd name="connsiteY54" fmla="*/ 249642 h 633500"/>
                <a:gd name="connsiteX55" fmla="*/ 210299 w 580650"/>
                <a:gd name="connsiteY55" fmla="*/ 282884 h 633500"/>
                <a:gd name="connsiteX56" fmla="*/ 254972 w 580650"/>
                <a:gd name="connsiteY56" fmla="*/ 313079 h 633500"/>
                <a:gd name="connsiteX57" fmla="*/ 161531 w 580650"/>
                <a:gd name="connsiteY57" fmla="*/ 377182 h 633500"/>
                <a:gd name="connsiteX58" fmla="*/ 60090 w 580650"/>
                <a:gd name="connsiteY58" fmla="*/ 575492 h 633500"/>
                <a:gd name="connsiteX59" fmla="*/ 127337 w 580650"/>
                <a:gd name="connsiteY59" fmla="*/ 444428 h 633500"/>
                <a:gd name="connsiteX60" fmla="*/ 242875 w 580650"/>
                <a:gd name="connsiteY60" fmla="*/ 495197 h 633500"/>
                <a:gd name="connsiteX61" fmla="*/ 166675 w 580650"/>
                <a:gd name="connsiteY61" fmla="*/ 420140 h 633500"/>
                <a:gd name="connsiteX62" fmla="*/ 288881 w 580650"/>
                <a:gd name="connsiteY62" fmla="*/ 336034 h 633500"/>
                <a:gd name="connsiteX63" fmla="*/ 413468 w 580650"/>
                <a:gd name="connsiteY63" fmla="*/ 420330 h 633500"/>
                <a:gd name="connsiteX64" fmla="*/ 290309 w 580650"/>
                <a:gd name="connsiteY64" fmla="*/ 474432 h 633500"/>
                <a:gd name="connsiteX65" fmla="*/ 490525 w 580650"/>
                <a:gd name="connsiteY65" fmla="*/ 562443 h 633500"/>
                <a:gd name="connsiteX66" fmla="*/ 337649 w 580650"/>
                <a:gd name="connsiteY66" fmla="*/ 495292 h 633500"/>
                <a:gd name="connsiteX67" fmla="*/ 452996 w 580650"/>
                <a:gd name="connsiteY67" fmla="*/ 444619 h 633500"/>
                <a:gd name="connsiteX68" fmla="*/ 520148 w 580650"/>
                <a:gd name="connsiteY68" fmla="*/ 575397 h 6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80650" h="633500">
                  <a:moveTo>
                    <a:pt x="580631" y="611687"/>
                  </a:moveTo>
                  <a:lnTo>
                    <a:pt x="580631" y="611687"/>
                  </a:lnTo>
                  <a:cubicBezTo>
                    <a:pt x="580338" y="609996"/>
                    <a:pt x="579792" y="608358"/>
                    <a:pt x="579012" y="606830"/>
                  </a:cubicBezTo>
                  <a:cubicBezTo>
                    <a:pt x="579012" y="606830"/>
                    <a:pt x="579012" y="606830"/>
                    <a:pt x="579012" y="606258"/>
                  </a:cubicBezTo>
                  <a:lnTo>
                    <a:pt x="307550" y="77621"/>
                  </a:lnTo>
                  <a:cubicBezTo>
                    <a:pt x="306723" y="76071"/>
                    <a:pt x="305663" y="74657"/>
                    <a:pt x="304406" y="73430"/>
                  </a:cubicBezTo>
                  <a:cubicBezTo>
                    <a:pt x="323913" y="65539"/>
                    <a:pt x="333329" y="43329"/>
                    <a:pt x="325439" y="23822"/>
                  </a:cubicBezTo>
                  <a:cubicBezTo>
                    <a:pt x="317548" y="4316"/>
                    <a:pt x="295338" y="-5100"/>
                    <a:pt x="275831" y="2790"/>
                  </a:cubicBezTo>
                  <a:cubicBezTo>
                    <a:pt x="256325" y="10681"/>
                    <a:pt x="246909" y="32891"/>
                    <a:pt x="254799" y="52397"/>
                  </a:cubicBezTo>
                  <a:cubicBezTo>
                    <a:pt x="258671" y="61968"/>
                    <a:pt x="266261" y="69558"/>
                    <a:pt x="275831" y="73430"/>
                  </a:cubicBezTo>
                  <a:cubicBezTo>
                    <a:pt x="274814" y="74549"/>
                    <a:pt x="273949" y="75798"/>
                    <a:pt x="273260" y="77144"/>
                  </a:cubicBezTo>
                  <a:lnTo>
                    <a:pt x="1797" y="605782"/>
                  </a:lnTo>
                  <a:cubicBezTo>
                    <a:pt x="1797" y="605782"/>
                    <a:pt x="1797" y="605782"/>
                    <a:pt x="1797" y="606353"/>
                  </a:cubicBezTo>
                  <a:cubicBezTo>
                    <a:pt x="1017" y="607882"/>
                    <a:pt x="471" y="609520"/>
                    <a:pt x="178" y="611211"/>
                  </a:cubicBezTo>
                  <a:lnTo>
                    <a:pt x="178" y="611211"/>
                  </a:lnTo>
                  <a:cubicBezTo>
                    <a:pt x="-59" y="612789"/>
                    <a:pt x="-59" y="614395"/>
                    <a:pt x="178" y="615974"/>
                  </a:cubicBezTo>
                  <a:cubicBezTo>
                    <a:pt x="178" y="615974"/>
                    <a:pt x="178" y="616736"/>
                    <a:pt x="178" y="617117"/>
                  </a:cubicBezTo>
                  <a:cubicBezTo>
                    <a:pt x="437" y="618658"/>
                    <a:pt x="885" y="620162"/>
                    <a:pt x="1511" y="621593"/>
                  </a:cubicBezTo>
                  <a:cubicBezTo>
                    <a:pt x="1511" y="621593"/>
                    <a:pt x="1511" y="621593"/>
                    <a:pt x="1511" y="621593"/>
                  </a:cubicBezTo>
                  <a:cubicBezTo>
                    <a:pt x="1511" y="621593"/>
                    <a:pt x="2464" y="622927"/>
                    <a:pt x="2845" y="623689"/>
                  </a:cubicBezTo>
                  <a:cubicBezTo>
                    <a:pt x="3425" y="624646"/>
                    <a:pt x="4061" y="625568"/>
                    <a:pt x="4750" y="626451"/>
                  </a:cubicBezTo>
                  <a:lnTo>
                    <a:pt x="4750" y="626451"/>
                  </a:lnTo>
                  <a:cubicBezTo>
                    <a:pt x="5235" y="626863"/>
                    <a:pt x="5743" y="627244"/>
                    <a:pt x="6274" y="627594"/>
                  </a:cubicBezTo>
                  <a:cubicBezTo>
                    <a:pt x="7097" y="628373"/>
                    <a:pt x="7989" y="629075"/>
                    <a:pt x="8941" y="629690"/>
                  </a:cubicBezTo>
                  <a:cubicBezTo>
                    <a:pt x="9685" y="630078"/>
                    <a:pt x="10448" y="630428"/>
                    <a:pt x="11227" y="630737"/>
                  </a:cubicBezTo>
                  <a:lnTo>
                    <a:pt x="14084" y="631785"/>
                  </a:lnTo>
                  <a:lnTo>
                    <a:pt x="16561" y="631785"/>
                  </a:lnTo>
                  <a:lnTo>
                    <a:pt x="18656" y="633500"/>
                  </a:lnTo>
                  <a:lnTo>
                    <a:pt x="19990" y="633500"/>
                  </a:lnTo>
                  <a:lnTo>
                    <a:pt x="21228" y="633500"/>
                  </a:lnTo>
                  <a:cubicBezTo>
                    <a:pt x="22973" y="633336"/>
                    <a:pt x="24679" y="632885"/>
                    <a:pt x="26276" y="632166"/>
                  </a:cubicBezTo>
                  <a:lnTo>
                    <a:pt x="290309" y="516056"/>
                  </a:lnTo>
                  <a:lnTo>
                    <a:pt x="553961" y="631880"/>
                  </a:lnTo>
                  <a:cubicBezTo>
                    <a:pt x="556353" y="632970"/>
                    <a:pt x="558953" y="633523"/>
                    <a:pt x="561581" y="633500"/>
                  </a:cubicBezTo>
                  <a:lnTo>
                    <a:pt x="561581" y="633500"/>
                  </a:lnTo>
                  <a:cubicBezTo>
                    <a:pt x="563159" y="633471"/>
                    <a:pt x="564727" y="633247"/>
                    <a:pt x="566249" y="632833"/>
                  </a:cubicBezTo>
                  <a:lnTo>
                    <a:pt x="567582" y="632833"/>
                  </a:lnTo>
                  <a:cubicBezTo>
                    <a:pt x="568792" y="632374"/>
                    <a:pt x="569970" y="631833"/>
                    <a:pt x="571106" y="631214"/>
                  </a:cubicBezTo>
                  <a:lnTo>
                    <a:pt x="571964" y="630642"/>
                  </a:lnTo>
                  <a:cubicBezTo>
                    <a:pt x="573210" y="629857"/>
                    <a:pt x="574360" y="628931"/>
                    <a:pt x="575393" y="627880"/>
                  </a:cubicBezTo>
                  <a:lnTo>
                    <a:pt x="575393" y="627880"/>
                  </a:lnTo>
                  <a:cubicBezTo>
                    <a:pt x="576136" y="626949"/>
                    <a:pt x="576804" y="625962"/>
                    <a:pt x="577393" y="624927"/>
                  </a:cubicBezTo>
                  <a:cubicBezTo>
                    <a:pt x="577808" y="624314"/>
                    <a:pt x="578190" y="623677"/>
                    <a:pt x="578536" y="623022"/>
                  </a:cubicBezTo>
                  <a:cubicBezTo>
                    <a:pt x="578536" y="623022"/>
                    <a:pt x="578536" y="623022"/>
                    <a:pt x="578536" y="623022"/>
                  </a:cubicBezTo>
                  <a:cubicBezTo>
                    <a:pt x="579180" y="621564"/>
                    <a:pt x="579628" y="620027"/>
                    <a:pt x="579869" y="618450"/>
                  </a:cubicBezTo>
                  <a:cubicBezTo>
                    <a:pt x="579869" y="618450"/>
                    <a:pt x="579869" y="617783"/>
                    <a:pt x="579869" y="617402"/>
                  </a:cubicBezTo>
                  <a:cubicBezTo>
                    <a:pt x="580468" y="615559"/>
                    <a:pt x="580726" y="613623"/>
                    <a:pt x="580631" y="611687"/>
                  </a:cubicBezTo>
                  <a:close/>
                  <a:moveTo>
                    <a:pt x="418706" y="377849"/>
                  </a:moveTo>
                  <a:lnTo>
                    <a:pt x="322504" y="312793"/>
                  </a:lnTo>
                  <a:lnTo>
                    <a:pt x="368891" y="281075"/>
                  </a:lnTo>
                  <a:close/>
                  <a:moveTo>
                    <a:pt x="290119" y="127532"/>
                  </a:moveTo>
                  <a:lnTo>
                    <a:pt x="351365" y="246689"/>
                  </a:lnTo>
                  <a:lnTo>
                    <a:pt x="288690" y="289838"/>
                  </a:lnTo>
                  <a:lnTo>
                    <a:pt x="231540" y="251738"/>
                  </a:lnTo>
                  <a:cubicBezTo>
                    <a:pt x="230300" y="250873"/>
                    <a:pt x="228956" y="250169"/>
                    <a:pt x="227540" y="249642"/>
                  </a:cubicBezTo>
                  <a:close/>
                  <a:moveTo>
                    <a:pt x="210299" y="282884"/>
                  </a:moveTo>
                  <a:lnTo>
                    <a:pt x="254972" y="313079"/>
                  </a:lnTo>
                  <a:lnTo>
                    <a:pt x="161531" y="377182"/>
                  </a:lnTo>
                  <a:close/>
                  <a:moveTo>
                    <a:pt x="60090" y="575492"/>
                  </a:moveTo>
                  <a:lnTo>
                    <a:pt x="127337" y="444428"/>
                  </a:lnTo>
                  <a:lnTo>
                    <a:pt x="242875" y="495197"/>
                  </a:lnTo>
                  <a:close/>
                  <a:moveTo>
                    <a:pt x="166675" y="420140"/>
                  </a:moveTo>
                  <a:lnTo>
                    <a:pt x="288881" y="336034"/>
                  </a:lnTo>
                  <a:lnTo>
                    <a:pt x="413468" y="420330"/>
                  </a:lnTo>
                  <a:lnTo>
                    <a:pt x="290309" y="474432"/>
                  </a:lnTo>
                  <a:close/>
                  <a:moveTo>
                    <a:pt x="490525" y="562443"/>
                  </a:moveTo>
                  <a:lnTo>
                    <a:pt x="337649" y="495292"/>
                  </a:lnTo>
                  <a:lnTo>
                    <a:pt x="452996" y="444619"/>
                  </a:lnTo>
                  <a:lnTo>
                    <a:pt x="520148" y="575397"/>
                  </a:lnTo>
                  <a:close/>
                </a:path>
              </a:pathLst>
            </a:custGeom>
            <a:solidFill>
              <a:schemeClr val="tx1"/>
            </a:solidFill>
            <a:ln w="9525" cap="flat">
              <a:noFill/>
              <a:prstDash val="solid"/>
              <a:miter/>
            </a:ln>
          </p:spPr>
          <p:txBody>
            <a:bodyPr rtlCol="0" anchor="ctr"/>
            <a:lstStyle/>
            <a:p>
              <a:endParaRPr lang="en-US">
                <a:effectLst>
                  <a:reflection blurRad="6350" stA="60000" endA="900" endPos="58000" dir="5400000" sy="-100000" algn="bl" rotWithShape="0"/>
                </a:effectLst>
              </a:endParaRPr>
            </a:p>
          </p:txBody>
        </p:sp>
      </p:grpSp>
      <p:sp>
        <p:nvSpPr>
          <p:cNvPr id="14" name="Freeform: Shape 13">
            <a:extLst>
              <a:ext uri="{FF2B5EF4-FFF2-40B4-BE49-F238E27FC236}">
                <a16:creationId xmlns:a16="http://schemas.microsoft.com/office/drawing/2014/main" id="{3782ACD4-6090-CF80-98B0-73A874F4ABF0}"/>
              </a:ext>
            </a:extLst>
          </p:cNvPr>
          <p:cNvSpPr/>
          <p:nvPr/>
        </p:nvSpPr>
        <p:spPr>
          <a:xfrm rot="1208313">
            <a:off x="1858729" y="2659031"/>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solidFill>
            <a:srgbClr val="000000"/>
          </a:solidFill>
          <a:ln w="9525" cap="flat">
            <a:noFill/>
            <a:prstDash val="solid"/>
            <a:miter/>
          </a:ln>
        </p:spPr>
        <p:txBody>
          <a:bodyPr rtlCol="0" anchor="ctr"/>
          <a:lstStyle/>
          <a:p>
            <a:endParaRPr lang="en-US"/>
          </a:p>
        </p:txBody>
      </p:sp>
      <p:pic>
        <p:nvPicPr>
          <p:cNvPr id="15" name="Graphic 14" descr="Cycling">
            <a:extLst>
              <a:ext uri="{FF2B5EF4-FFF2-40B4-BE49-F238E27FC236}">
                <a16:creationId xmlns:a16="http://schemas.microsoft.com/office/drawing/2014/main" id="{E63BD893-FC09-BACA-354C-EC38F40E6C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42036" y="5238216"/>
            <a:ext cx="914400" cy="914400"/>
          </a:xfrm>
          <a:prstGeom prst="rect">
            <a:avLst/>
          </a:prstGeom>
        </p:spPr>
      </p:pic>
      <p:pic>
        <p:nvPicPr>
          <p:cNvPr id="16" name="Picture 2" descr="Nyquist's Sampling Theorem">
            <a:extLst>
              <a:ext uri="{FF2B5EF4-FFF2-40B4-BE49-F238E27FC236}">
                <a16:creationId xmlns:a16="http://schemas.microsoft.com/office/drawing/2014/main" id="{93745765-ECD4-BF81-BDFC-E31F8E21696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3631" b="-21868"/>
          <a:stretch/>
        </p:blipFill>
        <p:spPr bwMode="auto">
          <a:xfrm>
            <a:off x="1997568" y="4546861"/>
            <a:ext cx="2739420" cy="77599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1544883B-8837-B9F9-D4A7-4D218C0F3887}"/>
              </a:ext>
            </a:extLst>
          </p:cNvPr>
          <p:cNvGrpSpPr/>
          <p:nvPr/>
        </p:nvGrpSpPr>
        <p:grpSpPr>
          <a:xfrm flipH="1">
            <a:off x="4629885" y="2049966"/>
            <a:ext cx="807736" cy="1243144"/>
            <a:chOff x="9054651" y="1873542"/>
            <a:chExt cx="807736" cy="1243144"/>
          </a:xfrm>
        </p:grpSpPr>
        <p:sp>
          <p:nvSpPr>
            <p:cNvPr id="19" name="Freeform: Shape 18">
              <a:extLst>
                <a:ext uri="{FF2B5EF4-FFF2-40B4-BE49-F238E27FC236}">
                  <a16:creationId xmlns:a16="http://schemas.microsoft.com/office/drawing/2014/main" id="{897C4627-02F1-D06A-6F76-EF0F789B0BE7}"/>
                </a:ext>
              </a:extLst>
            </p:cNvPr>
            <p:cNvSpPr/>
            <p:nvPr/>
          </p:nvSpPr>
          <p:spPr>
            <a:xfrm>
              <a:off x="9533759" y="2044230"/>
              <a:ext cx="83482" cy="256785"/>
            </a:xfrm>
            <a:custGeom>
              <a:avLst/>
              <a:gdLst>
                <a:gd name="connsiteX0" fmla="*/ 26670 w 60012"/>
                <a:gd name="connsiteY0" fmla="*/ 161925 h 161925"/>
                <a:gd name="connsiteX1" fmla="*/ 26670 w 60012"/>
                <a:gd name="connsiteY1" fmla="*/ 0 h 161925"/>
                <a:gd name="connsiteX2" fmla="*/ 0 w 60012"/>
                <a:gd name="connsiteY2" fmla="*/ 26670 h 161925"/>
                <a:gd name="connsiteX3" fmla="*/ 21907 w 60012"/>
                <a:gd name="connsiteY3" fmla="*/ 80963 h 161925"/>
                <a:gd name="connsiteX4" fmla="*/ 0 w 60012"/>
                <a:gd name="connsiteY4" fmla="*/ 135255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2" h="161925">
                  <a:moveTo>
                    <a:pt x="26670" y="161925"/>
                  </a:moveTo>
                  <a:cubicBezTo>
                    <a:pt x="71127" y="117104"/>
                    <a:pt x="71127" y="44821"/>
                    <a:pt x="26670" y="0"/>
                  </a:cubicBezTo>
                  <a:lnTo>
                    <a:pt x="0" y="26670"/>
                  </a:lnTo>
                  <a:cubicBezTo>
                    <a:pt x="14241" y="41128"/>
                    <a:pt x="22126" y="60669"/>
                    <a:pt x="21907" y="80963"/>
                  </a:cubicBezTo>
                  <a:cubicBezTo>
                    <a:pt x="21941" y="101219"/>
                    <a:pt x="14083" y="120693"/>
                    <a:pt x="0" y="135255"/>
                  </a:cubicBezTo>
                  <a:close/>
                </a:path>
              </a:pathLst>
            </a:custGeom>
            <a:solidFill>
              <a:schemeClr val="tx1"/>
            </a:solidFill>
            <a:ln w="9525" cap="flat">
              <a:noFill/>
              <a:prstDash val="solid"/>
              <a:miter/>
            </a:ln>
          </p:spPr>
          <p:txBody>
            <a:bodyPr rtlCol="0" anchor="ctr"/>
            <a:lstStyle/>
            <a:p>
              <a:endParaRPr lang="en-US">
                <a:effectLst>
                  <a:reflection blurRad="6350" stA="60000" endA="900" endPos="58000" dir="5400000" sy="-100000" algn="bl" rotWithShape="0"/>
                </a:effectLst>
              </a:endParaRPr>
            </a:p>
          </p:txBody>
        </p:sp>
        <p:sp>
          <p:nvSpPr>
            <p:cNvPr id="20" name="Freeform: Shape 19">
              <a:extLst>
                <a:ext uri="{FF2B5EF4-FFF2-40B4-BE49-F238E27FC236}">
                  <a16:creationId xmlns:a16="http://schemas.microsoft.com/office/drawing/2014/main" id="{09B91A09-7115-4ABA-6FB3-255477D0041E}"/>
                </a:ext>
              </a:extLst>
            </p:cNvPr>
            <p:cNvSpPr/>
            <p:nvPr/>
          </p:nvSpPr>
          <p:spPr>
            <a:xfrm>
              <a:off x="9607958" y="1959640"/>
              <a:ext cx="115266" cy="425960"/>
            </a:xfrm>
            <a:custGeom>
              <a:avLst/>
              <a:gdLst>
                <a:gd name="connsiteX0" fmla="*/ 0 w 82860"/>
                <a:gd name="connsiteY0" fmla="*/ 241935 h 268604"/>
                <a:gd name="connsiteX1" fmla="*/ 26670 w 82860"/>
                <a:gd name="connsiteY1" fmla="*/ 268605 h 268604"/>
                <a:gd name="connsiteX2" fmla="*/ 28568 w 82860"/>
                <a:gd name="connsiteY2" fmla="*/ 1898 h 268604"/>
                <a:gd name="connsiteX3" fmla="*/ 26670 w 82860"/>
                <a:gd name="connsiteY3" fmla="*/ 0 h 268604"/>
                <a:gd name="connsiteX4" fmla="*/ 0 w 82860"/>
                <a:gd name="connsiteY4" fmla="*/ 26670 h 268604"/>
                <a:gd name="connsiteX5" fmla="*/ 683 w 82860"/>
                <a:gd name="connsiteY5" fmla="*/ 241252 h 268604"/>
                <a:gd name="connsiteX6" fmla="*/ 0 w 82860"/>
                <a:gd name="connsiteY6" fmla="*/ 241935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60" h="268604">
                  <a:moveTo>
                    <a:pt x="0" y="241935"/>
                  </a:moveTo>
                  <a:lnTo>
                    <a:pt x="26670" y="268605"/>
                  </a:lnTo>
                  <a:cubicBezTo>
                    <a:pt x="100843" y="195480"/>
                    <a:pt x="101693" y="76071"/>
                    <a:pt x="28568" y="1898"/>
                  </a:cubicBezTo>
                  <a:cubicBezTo>
                    <a:pt x="27940" y="1261"/>
                    <a:pt x="27307" y="629"/>
                    <a:pt x="26670" y="0"/>
                  </a:cubicBezTo>
                  <a:lnTo>
                    <a:pt x="0" y="26670"/>
                  </a:lnTo>
                  <a:cubicBezTo>
                    <a:pt x="59444" y="85736"/>
                    <a:pt x="59749" y="181808"/>
                    <a:pt x="683" y="241252"/>
                  </a:cubicBezTo>
                  <a:cubicBezTo>
                    <a:pt x="456" y="241481"/>
                    <a:pt x="229" y="241708"/>
                    <a:pt x="0" y="241935"/>
                  </a:cubicBezTo>
                  <a:close/>
                </a:path>
              </a:pathLst>
            </a:custGeom>
            <a:solidFill>
              <a:schemeClr val="tx1"/>
            </a:solidFill>
            <a:ln w="9525" cap="flat">
              <a:noFill/>
              <a:prstDash val="solid"/>
              <a:miter/>
            </a:ln>
          </p:spPr>
          <p:txBody>
            <a:bodyPr rtlCol="0" anchor="ctr"/>
            <a:lstStyle/>
            <a:p>
              <a:endParaRPr lang="en-US">
                <a:effectLst>
                  <a:reflection blurRad="6350" stA="60000" endA="900" endPos="58000" dir="5400000" sy="-100000" algn="bl" rotWithShape="0"/>
                </a:effectLst>
              </a:endParaRPr>
            </a:p>
          </p:txBody>
        </p:sp>
        <p:sp>
          <p:nvSpPr>
            <p:cNvPr id="21" name="Freeform: Shape 20">
              <a:extLst>
                <a:ext uri="{FF2B5EF4-FFF2-40B4-BE49-F238E27FC236}">
                  <a16:creationId xmlns:a16="http://schemas.microsoft.com/office/drawing/2014/main" id="{42FC6776-FF94-9CFD-643B-992E58FC7648}"/>
                </a:ext>
              </a:extLst>
            </p:cNvPr>
            <p:cNvSpPr/>
            <p:nvPr/>
          </p:nvSpPr>
          <p:spPr>
            <a:xfrm>
              <a:off x="9683484" y="1873542"/>
              <a:ext cx="145776" cy="598157"/>
            </a:xfrm>
            <a:custGeom>
              <a:avLst/>
              <a:gdLst>
                <a:gd name="connsiteX0" fmla="*/ 0 w 104793"/>
                <a:gd name="connsiteY0" fmla="*/ 350520 h 377189"/>
                <a:gd name="connsiteX1" fmla="*/ 26670 w 104793"/>
                <a:gd name="connsiteY1" fmla="*/ 377190 h 377189"/>
                <a:gd name="connsiteX2" fmla="*/ 26689 w 104793"/>
                <a:gd name="connsiteY2" fmla="*/ 19 h 377189"/>
                <a:gd name="connsiteX3" fmla="*/ 26670 w 104793"/>
                <a:gd name="connsiteY3" fmla="*/ 0 h 377189"/>
                <a:gd name="connsiteX4" fmla="*/ 0 w 104793"/>
                <a:gd name="connsiteY4" fmla="*/ 26670 h 377189"/>
                <a:gd name="connsiteX5" fmla="*/ 0 w 104793"/>
                <a:gd name="connsiteY5" fmla="*/ 350520 h 37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3" h="377189">
                  <a:moveTo>
                    <a:pt x="0" y="350520"/>
                  </a:moveTo>
                  <a:lnTo>
                    <a:pt x="26670" y="377190"/>
                  </a:lnTo>
                  <a:cubicBezTo>
                    <a:pt x="130828" y="273043"/>
                    <a:pt x="130836" y="104178"/>
                    <a:pt x="26689" y="19"/>
                  </a:cubicBezTo>
                  <a:cubicBezTo>
                    <a:pt x="26683" y="13"/>
                    <a:pt x="26677" y="6"/>
                    <a:pt x="26670" y="0"/>
                  </a:cubicBezTo>
                  <a:lnTo>
                    <a:pt x="0" y="26670"/>
                  </a:lnTo>
                  <a:cubicBezTo>
                    <a:pt x="88915" y="116311"/>
                    <a:pt x="88915" y="260879"/>
                    <a:pt x="0" y="350520"/>
                  </a:cubicBezTo>
                  <a:close/>
                </a:path>
              </a:pathLst>
            </a:custGeom>
            <a:solidFill>
              <a:schemeClr val="tx1"/>
            </a:solidFill>
            <a:ln w="9525" cap="flat">
              <a:noFill/>
              <a:prstDash val="solid"/>
              <a:miter/>
            </a:ln>
          </p:spPr>
          <p:txBody>
            <a:bodyPr rtlCol="0" anchor="ctr"/>
            <a:lstStyle/>
            <a:p>
              <a:endParaRPr lang="en-US">
                <a:effectLst>
                  <a:reflection blurRad="6350" stA="60000" endA="900" endPos="58000" dir="5400000" sy="-100000" algn="bl" rotWithShape="0"/>
                </a:effectLst>
              </a:endParaRPr>
            </a:p>
          </p:txBody>
        </p:sp>
        <p:sp>
          <p:nvSpPr>
            <p:cNvPr id="29" name="Freeform: Shape 28">
              <a:extLst>
                <a:ext uri="{FF2B5EF4-FFF2-40B4-BE49-F238E27FC236}">
                  <a16:creationId xmlns:a16="http://schemas.microsoft.com/office/drawing/2014/main" id="{4F5B05F8-37AC-8971-F55F-9A43E1E6ACE0}"/>
                </a:ext>
              </a:extLst>
            </p:cNvPr>
            <p:cNvSpPr/>
            <p:nvPr/>
          </p:nvSpPr>
          <p:spPr>
            <a:xfrm>
              <a:off x="9054651" y="2112064"/>
              <a:ext cx="807736" cy="1004622"/>
            </a:xfrm>
            <a:custGeom>
              <a:avLst/>
              <a:gdLst>
                <a:gd name="connsiteX0" fmla="*/ 580631 w 580650"/>
                <a:gd name="connsiteY0" fmla="*/ 611687 h 633500"/>
                <a:gd name="connsiteX1" fmla="*/ 580631 w 580650"/>
                <a:gd name="connsiteY1" fmla="*/ 611687 h 633500"/>
                <a:gd name="connsiteX2" fmla="*/ 579012 w 580650"/>
                <a:gd name="connsiteY2" fmla="*/ 606830 h 633500"/>
                <a:gd name="connsiteX3" fmla="*/ 579012 w 580650"/>
                <a:gd name="connsiteY3" fmla="*/ 606258 h 633500"/>
                <a:gd name="connsiteX4" fmla="*/ 307550 w 580650"/>
                <a:gd name="connsiteY4" fmla="*/ 77621 h 633500"/>
                <a:gd name="connsiteX5" fmla="*/ 304406 w 580650"/>
                <a:gd name="connsiteY5" fmla="*/ 73430 h 633500"/>
                <a:gd name="connsiteX6" fmla="*/ 325439 w 580650"/>
                <a:gd name="connsiteY6" fmla="*/ 23822 h 633500"/>
                <a:gd name="connsiteX7" fmla="*/ 275831 w 580650"/>
                <a:gd name="connsiteY7" fmla="*/ 2790 h 633500"/>
                <a:gd name="connsiteX8" fmla="*/ 254799 w 580650"/>
                <a:gd name="connsiteY8" fmla="*/ 52397 h 633500"/>
                <a:gd name="connsiteX9" fmla="*/ 275831 w 580650"/>
                <a:gd name="connsiteY9" fmla="*/ 73430 h 633500"/>
                <a:gd name="connsiteX10" fmla="*/ 273260 w 580650"/>
                <a:gd name="connsiteY10" fmla="*/ 77144 h 633500"/>
                <a:gd name="connsiteX11" fmla="*/ 1797 w 580650"/>
                <a:gd name="connsiteY11" fmla="*/ 605782 h 633500"/>
                <a:gd name="connsiteX12" fmla="*/ 1797 w 580650"/>
                <a:gd name="connsiteY12" fmla="*/ 606353 h 633500"/>
                <a:gd name="connsiteX13" fmla="*/ 178 w 580650"/>
                <a:gd name="connsiteY13" fmla="*/ 611211 h 633500"/>
                <a:gd name="connsiteX14" fmla="*/ 178 w 580650"/>
                <a:gd name="connsiteY14" fmla="*/ 611211 h 633500"/>
                <a:gd name="connsiteX15" fmla="*/ 178 w 580650"/>
                <a:gd name="connsiteY15" fmla="*/ 615974 h 633500"/>
                <a:gd name="connsiteX16" fmla="*/ 178 w 580650"/>
                <a:gd name="connsiteY16" fmla="*/ 617117 h 633500"/>
                <a:gd name="connsiteX17" fmla="*/ 1511 w 580650"/>
                <a:gd name="connsiteY17" fmla="*/ 621593 h 633500"/>
                <a:gd name="connsiteX18" fmla="*/ 1511 w 580650"/>
                <a:gd name="connsiteY18" fmla="*/ 621593 h 633500"/>
                <a:gd name="connsiteX19" fmla="*/ 2845 w 580650"/>
                <a:gd name="connsiteY19" fmla="*/ 623689 h 633500"/>
                <a:gd name="connsiteX20" fmla="*/ 4750 w 580650"/>
                <a:gd name="connsiteY20" fmla="*/ 626451 h 633500"/>
                <a:gd name="connsiteX21" fmla="*/ 4750 w 580650"/>
                <a:gd name="connsiteY21" fmla="*/ 626451 h 633500"/>
                <a:gd name="connsiteX22" fmla="*/ 6274 w 580650"/>
                <a:gd name="connsiteY22" fmla="*/ 627594 h 633500"/>
                <a:gd name="connsiteX23" fmla="*/ 8941 w 580650"/>
                <a:gd name="connsiteY23" fmla="*/ 629690 h 633500"/>
                <a:gd name="connsiteX24" fmla="*/ 11227 w 580650"/>
                <a:gd name="connsiteY24" fmla="*/ 630737 h 633500"/>
                <a:gd name="connsiteX25" fmla="*/ 14084 w 580650"/>
                <a:gd name="connsiteY25" fmla="*/ 631785 h 633500"/>
                <a:gd name="connsiteX26" fmla="*/ 16561 w 580650"/>
                <a:gd name="connsiteY26" fmla="*/ 631785 h 633500"/>
                <a:gd name="connsiteX27" fmla="*/ 18656 w 580650"/>
                <a:gd name="connsiteY27" fmla="*/ 633500 h 633500"/>
                <a:gd name="connsiteX28" fmla="*/ 19990 w 580650"/>
                <a:gd name="connsiteY28" fmla="*/ 633500 h 633500"/>
                <a:gd name="connsiteX29" fmla="*/ 21228 w 580650"/>
                <a:gd name="connsiteY29" fmla="*/ 633500 h 633500"/>
                <a:gd name="connsiteX30" fmla="*/ 26276 w 580650"/>
                <a:gd name="connsiteY30" fmla="*/ 632166 h 633500"/>
                <a:gd name="connsiteX31" fmla="*/ 290309 w 580650"/>
                <a:gd name="connsiteY31" fmla="*/ 516056 h 633500"/>
                <a:gd name="connsiteX32" fmla="*/ 553961 w 580650"/>
                <a:gd name="connsiteY32" fmla="*/ 631880 h 633500"/>
                <a:gd name="connsiteX33" fmla="*/ 561581 w 580650"/>
                <a:gd name="connsiteY33" fmla="*/ 633500 h 633500"/>
                <a:gd name="connsiteX34" fmla="*/ 561581 w 580650"/>
                <a:gd name="connsiteY34" fmla="*/ 633500 h 633500"/>
                <a:gd name="connsiteX35" fmla="*/ 566249 w 580650"/>
                <a:gd name="connsiteY35" fmla="*/ 632833 h 633500"/>
                <a:gd name="connsiteX36" fmla="*/ 567582 w 580650"/>
                <a:gd name="connsiteY36" fmla="*/ 632833 h 633500"/>
                <a:gd name="connsiteX37" fmla="*/ 571106 w 580650"/>
                <a:gd name="connsiteY37" fmla="*/ 631214 h 633500"/>
                <a:gd name="connsiteX38" fmla="*/ 571964 w 580650"/>
                <a:gd name="connsiteY38" fmla="*/ 630642 h 633500"/>
                <a:gd name="connsiteX39" fmla="*/ 575393 w 580650"/>
                <a:gd name="connsiteY39" fmla="*/ 627880 h 633500"/>
                <a:gd name="connsiteX40" fmla="*/ 575393 w 580650"/>
                <a:gd name="connsiteY40" fmla="*/ 627880 h 633500"/>
                <a:gd name="connsiteX41" fmla="*/ 577393 w 580650"/>
                <a:gd name="connsiteY41" fmla="*/ 624927 h 633500"/>
                <a:gd name="connsiteX42" fmla="*/ 578536 w 580650"/>
                <a:gd name="connsiteY42" fmla="*/ 623022 h 633500"/>
                <a:gd name="connsiteX43" fmla="*/ 578536 w 580650"/>
                <a:gd name="connsiteY43" fmla="*/ 623022 h 633500"/>
                <a:gd name="connsiteX44" fmla="*/ 579869 w 580650"/>
                <a:gd name="connsiteY44" fmla="*/ 618450 h 633500"/>
                <a:gd name="connsiteX45" fmla="*/ 579869 w 580650"/>
                <a:gd name="connsiteY45" fmla="*/ 617402 h 633500"/>
                <a:gd name="connsiteX46" fmla="*/ 580631 w 580650"/>
                <a:gd name="connsiteY46" fmla="*/ 611687 h 633500"/>
                <a:gd name="connsiteX47" fmla="*/ 418706 w 580650"/>
                <a:gd name="connsiteY47" fmla="*/ 377849 h 633500"/>
                <a:gd name="connsiteX48" fmla="*/ 322504 w 580650"/>
                <a:gd name="connsiteY48" fmla="*/ 312793 h 633500"/>
                <a:gd name="connsiteX49" fmla="*/ 368891 w 580650"/>
                <a:gd name="connsiteY49" fmla="*/ 281075 h 633500"/>
                <a:gd name="connsiteX50" fmla="*/ 290119 w 580650"/>
                <a:gd name="connsiteY50" fmla="*/ 127532 h 633500"/>
                <a:gd name="connsiteX51" fmla="*/ 351365 w 580650"/>
                <a:gd name="connsiteY51" fmla="*/ 246689 h 633500"/>
                <a:gd name="connsiteX52" fmla="*/ 288690 w 580650"/>
                <a:gd name="connsiteY52" fmla="*/ 289838 h 633500"/>
                <a:gd name="connsiteX53" fmla="*/ 231540 w 580650"/>
                <a:gd name="connsiteY53" fmla="*/ 251738 h 633500"/>
                <a:gd name="connsiteX54" fmla="*/ 227540 w 580650"/>
                <a:gd name="connsiteY54" fmla="*/ 249642 h 633500"/>
                <a:gd name="connsiteX55" fmla="*/ 210299 w 580650"/>
                <a:gd name="connsiteY55" fmla="*/ 282884 h 633500"/>
                <a:gd name="connsiteX56" fmla="*/ 254972 w 580650"/>
                <a:gd name="connsiteY56" fmla="*/ 313079 h 633500"/>
                <a:gd name="connsiteX57" fmla="*/ 161531 w 580650"/>
                <a:gd name="connsiteY57" fmla="*/ 377182 h 633500"/>
                <a:gd name="connsiteX58" fmla="*/ 60090 w 580650"/>
                <a:gd name="connsiteY58" fmla="*/ 575492 h 633500"/>
                <a:gd name="connsiteX59" fmla="*/ 127337 w 580650"/>
                <a:gd name="connsiteY59" fmla="*/ 444428 h 633500"/>
                <a:gd name="connsiteX60" fmla="*/ 242875 w 580650"/>
                <a:gd name="connsiteY60" fmla="*/ 495197 h 633500"/>
                <a:gd name="connsiteX61" fmla="*/ 166675 w 580650"/>
                <a:gd name="connsiteY61" fmla="*/ 420140 h 633500"/>
                <a:gd name="connsiteX62" fmla="*/ 288881 w 580650"/>
                <a:gd name="connsiteY62" fmla="*/ 336034 h 633500"/>
                <a:gd name="connsiteX63" fmla="*/ 413468 w 580650"/>
                <a:gd name="connsiteY63" fmla="*/ 420330 h 633500"/>
                <a:gd name="connsiteX64" fmla="*/ 290309 w 580650"/>
                <a:gd name="connsiteY64" fmla="*/ 474432 h 633500"/>
                <a:gd name="connsiteX65" fmla="*/ 490525 w 580650"/>
                <a:gd name="connsiteY65" fmla="*/ 562443 h 633500"/>
                <a:gd name="connsiteX66" fmla="*/ 337649 w 580650"/>
                <a:gd name="connsiteY66" fmla="*/ 495292 h 633500"/>
                <a:gd name="connsiteX67" fmla="*/ 452996 w 580650"/>
                <a:gd name="connsiteY67" fmla="*/ 444619 h 633500"/>
                <a:gd name="connsiteX68" fmla="*/ 520148 w 580650"/>
                <a:gd name="connsiteY68" fmla="*/ 575397 h 6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80650" h="633500">
                  <a:moveTo>
                    <a:pt x="580631" y="611687"/>
                  </a:moveTo>
                  <a:lnTo>
                    <a:pt x="580631" y="611687"/>
                  </a:lnTo>
                  <a:cubicBezTo>
                    <a:pt x="580338" y="609996"/>
                    <a:pt x="579792" y="608358"/>
                    <a:pt x="579012" y="606830"/>
                  </a:cubicBezTo>
                  <a:cubicBezTo>
                    <a:pt x="579012" y="606830"/>
                    <a:pt x="579012" y="606830"/>
                    <a:pt x="579012" y="606258"/>
                  </a:cubicBezTo>
                  <a:lnTo>
                    <a:pt x="307550" y="77621"/>
                  </a:lnTo>
                  <a:cubicBezTo>
                    <a:pt x="306723" y="76071"/>
                    <a:pt x="305663" y="74657"/>
                    <a:pt x="304406" y="73430"/>
                  </a:cubicBezTo>
                  <a:cubicBezTo>
                    <a:pt x="323913" y="65539"/>
                    <a:pt x="333329" y="43329"/>
                    <a:pt x="325439" y="23822"/>
                  </a:cubicBezTo>
                  <a:cubicBezTo>
                    <a:pt x="317548" y="4316"/>
                    <a:pt x="295338" y="-5100"/>
                    <a:pt x="275831" y="2790"/>
                  </a:cubicBezTo>
                  <a:cubicBezTo>
                    <a:pt x="256325" y="10681"/>
                    <a:pt x="246909" y="32891"/>
                    <a:pt x="254799" y="52397"/>
                  </a:cubicBezTo>
                  <a:cubicBezTo>
                    <a:pt x="258671" y="61968"/>
                    <a:pt x="266261" y="69558"/>
                    <a:pt x="275831" y="73430"/>
                  </a:cubicBezTo>
                  <a:cubicBezTo>
                    <a:pt x="274814" y="74549"/>
                    <a:pt x="273949" y="75798"/>
                    <a:pt x="273260" y="77144"/>
                  </a:cubicBezTo>
                  <a:lnTo>
                    <a:pt x="1797" y="605782"/>
                  </a:lnTo>
                  <a:cubicBezTo>
                    <a:pt x="1797" y="605782"/>
                    <a:pt x="1797" y="605782"/>
                    <a:pt x="1797" y="606353"/>
                  </a:cubicBezTo>
                  <a:cubicBezTo>
                    <a:pt x="1017" y="607882"/>
                    <a:pt x="471" y="609520"/>
                    <a:pt x="178" y="611211"/>
                  </a:cubicBezTo>
                  <a:lnTo>
                    <a:pt x="178" y="611211"/>
                  </a:lnTo>
                  <a:cubicBezTo>
                    <a:pt x="-59" y="612789"/>
                    <a:pt x="-59" y="614395"/>
                    <a:pt x="178" y="615974"/>
                  </a:cubicBezTo>
                  <a:cubicBezTo>
                    <a:pt x="178" y="615974"/>
                    <a:pt x="178" y="616736"/>
                    <a:pt x="178" y="617117"/>
                  </a:cubicBezTo>
                  <a:cubicBezTo>
                    <a:pt x="437" y="618658"/>
                    <a:pt x="885" y="620162"/>
                    <a:pt x="1511" y="621593"/>
                  </a:cubicBezTo>
                  <a:cubicBezTo>
                    <a:pt x="1511" y="621593"/>
                    <a:pt x="1511" y="621593"/>
                    <a:pt x="1511" y="621593"/>
                  </a:cubicBezTo>
                  <a:cubicBezTo>
                    <a:pt x="1511" y="621593"/>
                    <a:pt x="2464" y="622927"/>
                    <a:pt x="2845" y="623689"/>
                  </a:cubicBezTo>
                  <a:cubicBezTo>
                    <a:pt x="3425" y="624646"/>
                    <a:pt x="4061" y="625568"/>
                    <a:pt x="4750" y="626451"/>
                  </a:cubicBezTo>
                  <a:lnTo>
                    <a:pt x="4750" y="626451"/>
                  </a:lnTo>
                  <a:cubicBezTo>
                    <a:pt x="5235" y="626863"/>
                    <a:pt x="5743" y="627244"/>
                    <a:pt x="6274" y="627594"/>
                  </a:cubicBezTo>
                  <a:cubicBezTo>
                    <a:pt x="7097" y="628373"/>
                    <a:pt x="7989" y="629075"/>
                    <a:pt x="8941" y="629690"/>
                  </a:cubicBezTo>
                  <a:cubicBezTo>
                    <a:pt x="9685" y="630078"/>
                    <a:pt x="10448" y="630428"/>
                    <a:pt x="11227" y="630737"/>
                  </a:cubicBezTo>
                  <a:lnTo>
                    <a:pt x="14084" y="631785"/>
                  </a:lnTo>
                  <a:lnTo>
                    <a:pt x="16561" y="631785"/>
                  </a:lnTo>
                  <a:lnTo>
                    <a:pt x="18656" y="633500"/>
                  </a:lnTo>
                  <a:lnTo>
                    <a:pt x="19990" y="633500"/>
                  </a:lnTo>
                  <a:lnTo>
                    <a:pt x="21228" y="633500"/>
                  </a:lnTo>
                  <a:cubicBezTo>
                    <a:pt x="22973" y="633336"/>
                    <a:pt x="24679" y="632885"/>
                    <a:pt x="26276" y="632166"/>
                  </a:cubicBezTo>
                  <a:lnTo>
                    <a:pt x="290309" y="516056"/>
                  </a:lnTo>
                  <a:lnTo>
                    <a:pt x="553961" y="631880"/>
                  </a:lnTo>
                  <a:cubicBezTo>
                    <a:pt x="556353" y="632970"/>
                    <a:pt x="558953" y="633523"/>
                    <a:pt x="561581" y="633500"/>
                  </a:cubicBezTo>
                  <a:lnTo>
                    <a:pt x="561581" y="633500"/>
                  </a:lnTo>
                  <a:cubicBezTo>
                    <a:pt x="563159" y="633471"/>
                    <a:pt x="564727" y="633247"/>
                    <a:pt x="566249" y="632833"/>
                  </a:cubicBezTo>
                  <a:lnTo>
                    <a:pt x="567582" y="632833"/>
                  </a:lnTo>
                  <a:cubicBezTo>
                    <a:pt x="568792" y="632374"/>
                    <a:pt x="569970" y="631833"/>
                    <a:pt x="571106" y="631214"/>
                  </a:cubicBezTo>
                  <a:lnTo>
                    <a:pt x="571964" y="630642"/>
                  </a:lnTo>
                  <a:cubicBezTo>
                    <a:pt x="573210" y="629857"/>
                    <a:pt x="574360" y="628931"/>
                    <a:pt x="575393" y="627880"/>
                  </a:cubicBezTo>
                  <a:lnTo>
                    <a:pt x="575393" y="627880"/>
                  </a:lnTo>
                  <a:cubicBezTo>
                    <a:pt x="576136" y="626949"/>
                    <a:pt x="576804" y="625962"/>
                    <a:pt x="577393" y="624927"/>
                  </a:cubicBezTo>
                  <a:cubicBezTo>
                    <a:pt x="577808" y="624314"/>
                    <a:pt x="578190" y="623677"/>
                    <a:pt x="578536" y="623022"/>
                  </a:cubicBezTo>
                  <a:cubicBezTo>
                    <a:pt x="578536" y="623022"/>
                    <a:pt x="578536" y="623022"/>
                    <a:pt x="578536" y="623022"/>
                  </a:cubicBezTo>
                  <a:cubicBezTo>
                    <a:pt x="579180" y="621564"/>
                    <a:pt x="579628" y="620027"/>
                    <a:pt x="579869" y="618450"/>
                  </a:cubicBezTo>
                  <a:cubicBezTo>
                    <a:pt x="579869" y="618450"/>
                    <a:pt x="579869" y="617783"/>
                    <a:pt x="579869" y="617402"/>
                  </a:cubicBezTo>
                  <a:cubicBezTo>
                    <a:pt x="580468" y="615559"/>
                    <a:pt x="580726" y="613623"/>
                    <a:pt x="580631" y="611687"/>
                  </a:cubicBezTo>
                  <a:close/>
                  <a:moveTo>
                    <a:pt x="418706" y="377849"/>
                  </a:moveTo>
                  <a:lnTo>
                    <a:pt x="322504" y="312793"/>
                  </a:lnTo>
                  <a:lnTo>
                    <a:pt x="368891" y="281075"/>
                  </a:lnTo>
                  <a:close/>
                  <a:moveTo>
                    <a:pt x="290119" y="127532"/>
                  </a:moveTo>
                  <a:lnTo>
                    <a:pt x="351365" y="246689"/>
                  </a:lnTo>
                  <a:lnTo>
                    <a:pt x="288690" y="289838"/>
                  </a:lnTo>
                  <a:lnTo>
                    <a:pt x="231540" y="251738"/>
                  </a:lnTo>
                  <a:cubicBezTo>
                    <a:pt x="230300" y="250873"/>
                    <a:pt x="228956" y="250169"/>
                    <a:pt x="227540" y="249642"/>
                  </a:cubicBezTo>
                  <a:close/>
                  <a:moveTo>
                    <a:pt x="210299" y="282884"/>
                  </a:moveTo>
                  <a:lnTo>
                    <a:pt x="254972" y="313079"/>
                  </a:lnTo>
                  <a:lnTo>
                    <a:pt x="161531" y="377182"/>
                  </a:lnTo>
                  <a:close/>
                  <a:moveTo>
                    <a:pt x="60090" y="575492"/>
                  </a:moveTo>
                  <a:lnTo>
                    <a:pt x="127337" y="444428"/>
                  </a:lnTo>
                  <a:lnTo>
                    <a:pt x="242875" y="495197"/>
                  </a:lnTo>
                  <a:close/>
                  <a:moveTo>
                    <a:pt x="166675" y="420140"/>
                  </a:moveTo>
                  <a:lnTo>
                    <a:pt x="288881" y="336034"/>
                  </a:lnTo>
                  <a:lnTo>
                    <a:pt x="413468" y="420330"/>
                  </a:lnTo>
                  <a:lnTo>
                    <a:pt x="290309" y="474432"/>
                  </a:lnTo>
                  <a:close/>
                  <a:moveTo>
                    <a:pt x="490525" y="562443"/>
                  </a:moveTo>
                  <a:lnTo>
                    <a:pt x="337649" y="495292"/>
                  </a:lnTo>
                  <a:lnTo>
                    <a:pt x="452996" y="444619"/>
                  </a:lnTo>
                  <a:lnTo>
                    <a:pt x="520148" y="575397"/>
                  </a:lnTo>
                  <a:close/>
                </a:path>
              </a:pathLst>
            </a:custGeom>
            <a:solidFill>
              <a:schemeClr val="tx1"/>
            </a:solidFill>
            <a:ln w="9525" cap="flat">
              <a:noFill/>
              <a:prstDash val="solid"/>
              <a:miter/>
            </a:ln>
          </p:spPr>
          <p:txBody>
            <a:bodyPr rtlCol="0" anchor="ctr"/>
            <a:lstStyle/>
            <a:p>
              <a:endParaRPr lang="en-US">
                <a:effectLst>
                  <a:reflection blurRad="6350" stA="60000" endA="900" endPos="58000" dir="5400000" sy="-100000" algn="bl" rotWithShape="0"/>
                </a:effectLst>
              </a:endParaRPr>
            </a:p>
          </p:txBody>
        </p:sp>
      </p:grpSp>
      <p:sp>
        <p:nvSpPr>
          <p:cNvPr id="33" name="Freeform: Shape 32">
            <a:extLst>
              <a:ext uri="{FF2B5EF4-FFF2-40B4-BE49-F238E27FC236}">
                <a16:creationId xmlns:a16="http://schemas.microsoft.com/office/drawing/2014/main" id="{8D5345B4-24A0-9B74-A783-4D7F229A8E07}"/>
              </a:ext>
            </a:extLst>
          </p:cNvPr>
          <p:cNvSpPr/>
          <p:nvPr/>
        </p:nvSpPr>
        <p:spPr>
          <a:xfrm>
            <a:off x="1899236" y="5107402"/>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solidFill>
            <a:srgbClr val="000000"/>
          </a:solidFill>
          <a:ln w="9525" cap="flat">
            <a:noFill/>
            <a:prstDash val="solid"/>
            <a:miter/>
          </a:ln>
        </p:spPr>
        <p:txBody>
          <a:bodyPr rtlCol="0" anchor="ctr"/>
          <a:lstStyle/>
          <a:p>
            <a:endParaRPr lang="en-US"/>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C0B76DE-8172-0B9C-E2CE-2FF5EE2030DF}"/>
                  </a:ext>
                </a:extLst>
              </p:cNvPr>
              <p:cNvSpPr txBox="1"/>
              <p:nvPr/>
            </p:nvSpPr>
            <p:spPr>
              <a:xfrm>
                <a:off x="2227781" y="2187874"/>
                <a:ext cx="706027" cy="5629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b="1" i="1" dirty="0" smtClean="0">
                              <a:solidFill>
                                <a:srgbClr val="FF0000"/>
                              </a:solidFill>
                              <a:latin typeface="Cambria Math" panose="02040503050406030204" pitchFamily="18" charset="0"/>
                            </a:rPr>
                          </m:ctrlPr>
                        </m:fPr>
                        <m:num>
                          <m:r>
                            <a:rPr lang="en-US" b="1" i="1" dirty="0" smtClean="0">
                              <a:solidFill>
                                <a:srgbClr val="FF0000"/>
                              </a:solidFill>
                              <a:latin typeface="Cambria Math" panose="02040503050406030204" pitchFamily="18" charset="0"/>
                            </a:rPr>
                            <m:t>𝝅</m:t>
                          </m:r>
                        </m:num>
                        <m:den>
                          <m:r>
                            <a:rPr lang="en-US" b="1" i="1" dirty="0" smtClean="0">
                              <a:solidFill>
                                <a:srgbClr val="FF0000"/>
                              </a:solidFill>
                              <a:latin typeface="Cambria Math" panose="02040503050406030204" pitchFamily="18" charset="0"/>
                            </a:rPr>
                            <m:t>𝟐</m:t>
                          </m:r>
                        </m:den>
                      </m:f>
                    </m:oMath>
                  </m:oMathPara>
                </a14:m>
                <a:endParaRPr lang="en-US" b="1" dirty="0"/>
              </a:p>
            </p:txBody>
          </p:sp>
        </mc:Choice>
        <mc:Fallback xmlns="">
          <p:sp>
            <p:nvSpPr>
              <p:cNvPr id="34" name="TextBox 33">
                <a:extLst>
                  <a:ext uri="{FF2B5EF4-FFF2-40B4-BE49-F238E27FC236}">
                    <a16:creationId xmlns:a16="http://schemas.microsoft.com/office/drawing/2014/main" id="{5C0B76DE-8172-0B9C-E2CE-2FF5EE2030DF}"/>
                  </a:ext>
                </a:extLst>
              </p:cNvPr>
              <p:cNvSpPr txBox="1">
                <a:spLocks noRot="1" noChangeAspect="1" noMove="1" noResize="1" noEditPoints="1" noAdjustHandles="1" noChangeArrowheads="1" noChangeShapeType="1" noTextEdit="1"/>
              </p:cNvSpPr>
              <p:nvPr/>
            </p:nvSpPr>
            <p:spPr>
              <a:xfrm>
                <a:off x="2227781" y="2187874"/>
                <a:ext cx="706027" cy="562975"/>
              </a:xfrm>
              <a:prstGeom prst="rect">
                <a:avLst/>
              </a:prstGeom>
              <a:blipFill>
                <a:blip r:embed="rId7"/>
                <a:stretch>
                  <a:fillRect/>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942A94F0-7694-E14E-ED25-C2E17F9A530D}"/>
              </a:ext>
            </a:extLst>
          </p:cNvPr>
          <p:cNvSpPr txBox="1"/>
          <p:nvPr/>
        </p:nvSpPr>
        <p:spPr>
          <a:xfrm>
            <a:off x="3064952" y="1750092"/>
            <a:ext cx="706027" cy="369332"/>
          </a:xfrm>
          <a:prstGeom prst="rect">
            <a:avLst/>
          </a:prstGeom>
          <a:noFill/>
        </p:spPr>
        <p:txBody>
          <a:bodyPr wrap="square" rtlCol="0">
            <a:spAutoFit/>
          </a:bodyPr>
          <a:lstStyle/>
          <a:p>
            <a:r>
              <a:rPr lang="en-US" b="1" dirty="0">
                <a:solidFill>
                  <a:srgbClr val="FF0000"/>
                </a:solidFill>
              </a:rPr>
              <a:t>0</a:t>
            </a: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A62CE8F0-E417-0838-06F1-D85BF2A0FAC6}"/>
                  </a:ext>
                </a:extLst>
              </p:cNvPr>
              <p:cNvSpPr txBox="1"/>
              <p:nvPr/>
            </p:nvSpPr>
            <p:spPr>
              <a:xfrm>
                <a:off x="2788334" y="2642460"/>
                <a:ext cx="70602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FF0000"/>
                          </a:solidFill>
                          <a:latin typeface="Cambria Math" panose="02040503050406030204" pitchFamily="18" charset="0"/>
                        </a:rPr>
                        <m:t>𝝅</m:t>
                      </m:r>
                    </m:oMath>
                  </m:oMathPara>
                </a14:m>
                <a:endParaRPr lang="en-US" b="1" dirty="0"/>
              </a:p>
            </p:txBody>
          </p:sp>
        </mc:Choice>
        <mc:Fallback xmlns="">
          <p:sp>
            <p:nvSpPr>
              <p:cNvPr id="38" name="TextBox 37">
                <a:extLst>
                  <a:ext uri="{FF2B5EF4-FFF2-40B4-BE49-F238E27FC236}">
                    <a16:creationId xmlns:a16="http://schemas.microsoft.com/office/drawing/2014/main" id="{A62CE8F0-E417-0838-06F1-D85BF2A0FAC6}"/>
                  </a:ext>
                </a:extLst>
              </p:cNvPr>
              <p:cNvSpPr txBox="1">
                <a:spLocks noRot="1" noChangeAspect="1" noMove="1" noResize="1" noEditPoints="1" noAdjustHandles="1" noChangeArrowheads="1" noChangeShapeType="1" noTextEdit="1"/>
              </p:cNvSpPr>
              <p:nvPr/>
            </p:nvSpPr>
            <p:spPr>
              <a:xfrm>
                <a:off x="2788334" y="2642460"/>
                <a:ext cx="706027" cy="369332"/>
              </a:xfrm>
              <a:prstGeom prst="rect">
                <a:avLst/>
              </a:prstGeom>
              <a:blipFill>
                <a:blip r:embed="rId8"/>
                <a:stretch>
                  <a:fillRect/>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CA6DB2A7-D7D3-61E0-7E94-CF4946B73355}"/>
              </a:ext>
            </a:extLst>
          </p:cNvPr>
          <p:cNvSpPr txBox="1"/>
          <p:nvPr/>
        </p:nvSpPr>
        <p:spPr>
          <a:xfrm>
            <a:off x="2818505" y="4153359"/>
            <a:ext cx="706027" cy="369332"/>
          </a:xfrm>
          <a:prstGeom prst="rect">
            <a:avLst/>
          </a:prstGeom>
          <a:noFill/>
        </p:spPr>
        <p:txBody>
          <a:bodyPr wrap="square" rtlCol="0">
            <a:spAutoFit/>
          </a:bodyPr>
          <a:lstStyle/>
          <a:p>
            <a:r>
              <a:rPr lang="en-US" b="1" dirty="0">
                <a:solidFill>
                  <a:srgbClr val="FF0000"/>
                </a:solidFill>
              </a:rPr>
              <a:t>0</a:t>
            </a: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71B25496-318F-C2D8-B7D0-1F2B431FD7FC}"/>
                  </a:ext>
                </a:extLst>
              </p:cNvPr>
              <p:cNvSpPr txBox="1"/>
              <p:nvPr/>
            </p:nvSpPr>
            <p:spPr>
              <a:xfrm>
                <a:off x="3447846" y="5133870"/>
                <a:ext cx="70602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FF0000"/>
                          </a:solidFill>
                          <a:latin typeface="Cambria Math" panose="02040503050406030204" pitchFamily="18" charset="0"/>
                        </a:rPr>
                        <m:t>𝝅</m:t>
                      </m:r>
                    </m:oMath>
                  </m:oMathPara>
                </a14:m>
                <a:endParaRPr lang="en-US" b="1" dirty="0"/>
              </a:p>
            </p:txBody>
          </p:sp>
        </mc:Choice>
        <mc:Fallback xmlns="">
          <p:sp>
            <p:nvSpPr>
              <p:cNvPr id="42" name="TextBox 41">
                <a:extLst>
                  <a:ext uri="{FF2B5EF4-FFF2-40B4-BE49-F238E27FC236}">
                    <a16:creationId xmlns:a16="http://schemas.microsoft.com/office/drawing/2014/main" id="{71B25496-318F-C2D8-B7D0-1F2B431FD7FC}"/>
                  </a:ext>
                </a:extLst>
              </p:cNvPr>
              <p:cNvSpPr txBox="1">
                <a:spLocks noRot="1" noChangeAspect="1" noMove="1" noResize="1" noEditPoints="1" noAdjustHandles="1" noChangeArrowheads="1" noChangeShapeType="1" noTextEdit="1"/>
              </p:cNvSpPr>
              <p:nvPr/>
            </p:nvSpPr>
            <p:spPr>
              <a:xfrm>
                <a:off x="3447846" y="5133870"/>
                <a:ext cx="706027" cy="369332"/>
              </a:xfrm>
              <a:prstGeom prst="rect">
                <a:avLst/>
              </a:prstGeom>
              <a:blipFill>
                <a:blip r:embed="rId9"/>
                <a:stretch>
                  <a:fillRect/>
                </a:stretch>
              </a:blipFill>
            </p:spPr>
            <p:txBody>
              <a:bodyPr/>
              <a:lstStyle/>
              <a:p>
                <a:r>
                  <a:rPr lang="en-US">
                    <a:noFill/>
                  </a:rPr>
                  <a:t> </a:t>
                </a:r>
              </a:p>
            </p:txBody>
          </p:sp>
        </mc:Fallback>
      </mc:AlternateContent>
      <p:pic>
        <p:nvPicPr>
          <p:cNvPr id="43" name="Graphic 42" descr="Cycling">
            <a:extLst>
              <a:ext uri="{FF2B5EF4-FFF2-40B4-BE49-F238E27FC236}">
                <a16:creationId xmlns:a16="http://schemas.microsoft.com/office/drawing/2014/main" id="{25CAC400-5CE2-FEFB-C616-3FA3FE4F1E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01414" y="3005586"/>
            <a:ext cx="914400" cy="914400"/>
          </a:xfrm>
          <a:prstGeom prst="rect">
            <a:avLst/>
          </a:prstGeom>
        </p:spPr>
      </p:pic>
      <mc:AlternateContent xmlns:mc="http://schemas.openxmlformats.org/markup-compatibility/2006" xmlns:a14="http://schemas.microsoft.com/office/drawing/2010/main">
        <mc:Choice Requires="a14">
          <p:sp>
            <p:nvSpPr>
              <p:cNvPr id="55" name="object 58">
                <a:extLst>
                  <a:ext uri="{FF2B5EF4-FFF2-40B4-BE49-F238E27FC236}">
                    <a16:creationId xmlns:a16="http://schemas.microsoft.com/office/drawing/2014/main" id="{9456A382-F471-5C3E-291F-9C72B06ECFB0}"/>
                  </a:ext>
                </a:extLst>
              </p:cNvPr>
              <p:cNvSpPr txBox="1"/>
              <p:nvPr/>
            </p:nvSpPr>
            <p:spPr>
              <a:xfrm>
                <a:off x="6605110" y="4185766"/>
                <a:ext cx="4264111" cy="2027478"/>
              </a:xfrm>
              <a:prstGeom prst="rect">
                <a:avLst/>
              </a:prstGeom>
            </p:spPr>
            <p:txBody>
              <a:bodyPr vert="horz" wrap="square" lIns="0" tIns="26670" rIns="0" bIns="0" rtlCol="0">
                <a:spAutoFit/>
              </a:bodyPr>
              <a:lstStyle/>
              <a:p>
                <a:pPr marL="55244" marR="5080" indent="-43180" algn="ctr">
                  <a:lnSpc>
                    <a:spcPts val="2110"/>
                  </a:lnSpc>
                  <a:spcBef>
                    <a:spcPts val="210"/>
                  </a:spcBef>
                </a:pPr>
                <a:r>
                  <a:rPr lang="en-US" dirty="0">
                    <a:latin typeface="Microsoft Sans Serif"/>
                    <a:cs typeface="Microsoft Sans Serif"/>
                  </a:rPr>
                  <a:t>Beam coherence time</a:t>
                </a:r>
              </a:p>
              <a:p>
                <a:pPr marL="180340" indent="-167640">
                  <a:lnSpc>
                    <a:spcPct val="100000"/>
                  </a:lnSpc>
                  <a:spcBef>
                    <a:spcPts val="200"/>
                  </a:spcBef>
                  <a:buClr>
                    <a:srgbClr val="5EBEB8"/>
                  </a:buClr>
                  <a:buFont typeface="Arial"/>
                  <a:buChar char="•"/>
                  <a:tabLst>
                    <a:tab pos="180340" algn="l"/>
                  </a:tabLst>
                </a:pPr>
                <a:r>
                  <a:rPr lang="en-US" spc="-10" dirty="0">
                    <a:solidFill>
                      <a:srgbClr val="7E7E7E"/>
                    </a:solidFill>
                    <a:cs typeface="Microsoft Sans Serif"/>
                  </a:rPr>
                  <a:t>The bam direction is almost time invariant</a:t>
                </a:r>
              </a:p>
              <a:p>
                <a:pPr marL="180340" indent="-167640">
                  <a:lnSpc>
                    <a:spcPct val="100000"/>
                  </a:lnSpc>
                  <a:spcBef>
                    <a:spcPts val="200"/>
                  </a:spcBef>
                  <a:buClr>
                    <a:srgbClr val="5EBEB8"/>
                  </a:buClr>
                  <a:buFont typeface="Arial"/>
                  <a:buChar char="•"/>
                  <a:tabLst>
                    <a:tab pos="180340" algn="l"/>
                  </a:tabLst>
                </a:pPr>
                <a:r>
                  <a:rPr lang="en-US" spc="-10" dirty="0">
                    <a:solidFill>
                      <a:srgbClr val="7E7E7E"/>
                    </a:solidFill>
                    <a:cs typeface="Microsoft Sans Serif"/>
                  </a:rPr>
                  <a:t>Beam coherence time &gt;&gt; channel coherence time </a:t>
                </a:r>
                <a14:m>
                  <m:oMath xmlns:m="http://schemas.openxmlformats.org/officeDocument/2006/math">
                    <m:r>
                      <a:rPr lang="en-US" b="0" i="1" spc="-10" smtClean="0">
                        <a:solidFill>
                          <a:srgbClr val="7E7E7E"/>
                        </a:solidFill>
                        <a:latin typeface="Cambria Math" panose="02040503050406030204" pitchFamily="18" charset="0"/>
                        <a:cs typeface="Microsoft Sans Serif"/>
                      </a:rPr>
                      <m:t>∝</m:t>
                    </m:r>
                    <m:r>
                      <a:rPr lang="en-US" b="0" i="1" spc="-10" smtClean="0">
                        <a:solidFill>
                          <a:srgbClr val="7E7E7E"/>
                        </a:solidFill>
                        <a:latin typeface="Cambria Math" panose="02040503050406030204" pitchFamily="18" charset="0"/>
                        <a:cs typeface="Microsoft Sans Serif"/>
                      </a:rPr>
                      <m:t>𝜆</m:t>
                    </m:r>
                  </m:oMath>
                </a14:m>
                <a:r>
                  <a:rPr lang="en-US" b="1" dirty="0">
                    <a:solidFill>
                      <a:srgbClr val="FF0000"/>
                    </a:solidFill>
                    <a:cs typeface="Microsoft Sans Serif"/>
                  </a:rPr>
                  <a:t>  that is in the order of mm</a:t>
                </a:r>
              </a:p>
              <a:p>
                <a:pPr marL="55244" marR="5080" indent="-43180" algn="ctr">
                  <a:lnSpc>
                    <a:spcPts val="2110"/>
                  </a:lnSpc>
                  <a:spcBef>
                    <a:spcPts val="210"/>
                  </a:spcBef>
                </a:pPr>
                <a:endParaRPr sz="1800" dirty="0">
                  <a:latin typeface="Microsoft Sans Serif"/>
                  <a:cs typeface="Microsoft Sans Serif"/>
                </a:endParaRPr>
              </a:p>
            </p:txBody>
          </p:sp>
        </mc:Choice>
        <mc:Fallback xmlns="">
          <p:sp>
            <p:nvSpPr>
              <p:cNvPr id="55" name="object 58">
                <a:extLst>
                  <a:ext uri="{FF2B5EF4-FFF2-40B4-BE49-F238E27FC236}">
                    <a16:creationId xmlns:a16="http://schemas.microsoft.com/office/drawing/2014/main" id="{9456A382-F471-5C3E-291F-9C72B06ECFB0}"/>
                  </a:ext>
                </a:extLst>
              </p:cNvPr>
              <p:cNvSpPr txBox="1">
                <a:spLocks noRot="1" noChangeAspect="1" noMove="1" noResize="1" noEditPoints="1" noAdjustHandles="1" noChangeArrowheads="1" noChangeShapeType="1" noTextEdit="1"/>
              </p:cNvSpPr>
              <p:nvPr/>
            </p:nvSpPr>
            <p:spPr>
              <a:xfrm>
                <a:off x="6605110" y="4185766"/>
                <a:ext cx="4264111" cy="2027478"/>
              </a:xfrm>
              <a:prstGeom prst="rect">
                <a:avLst/>
              </a:prstGeom>
              <a:blipFill>
                <a:blip r:embed="rId10"/>
                <a:stretch>
                  <a:fillRect l="-2861" t="-3012" r="-143"/>
                </a:stretch>
              </a:blipFill>
            </p:spPr>
            <p:txBody>
              <a:bodyPr/>
              <a:lstStyle/>
              <a:p>
                <a:r>
                  <a:rPr lang="en-US">
                    <a:noFill/>
                  </a:rPr>
                  <a:t> </a:t>
                </a:r>
              </a:p>
            </p:txBody>
          </p:sp>
        </mc:Fallback>
      </mc:AlternateContent>
    </p:spTree>
    <p:extLst>
      <p:ext uri="{BB962C8B-B14F-4D97-AF65-F5344CB8AC3E}">
        <p14:creationId xmlns:p14="http://schemas.microsoft.com/office/powerpoint/2010/main" val="264725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grpId="0" nodeType="clickEffect">
                                  <p:stCondLst>
                                    <p:cond delay="0"/>
                                  </p:stCondLst>
                                  <p:childTnLst>
                                    <p:animMotion origin="layout" path="M -0.00403 0.01158 L -0.00403 0.01181 C -0.00104 -0.0044 0.00235 -0.0199 0.00495 -0.03565 C 0.00547 -0.03819 0.00521 -0.0412 0.0056 -0.04398 C 0.00612 -0.0493 0.00691 -0.0544 0.00782 -0.05949 C 0.01237 -0.07754 0.01146 -0.09977 0.0211 -0.08217 C 0.02214 -0.08009 0.0224 -0.07708 0.02305 -0.07453 C 0.02266 -0.06528 0.02149 -0.0618 0.02461 -0.05416 C 0.02526 -0.05254 0.02644 -0.05162 0.02735 -0.05046 C 0.02709 -0.03912 0.02644 -0.04583 0.03191 -0.0324 L 0.03412 -0.02639 C 0.03659 -0.00787 0.03308 -0.03078 0.03737 -0.01365 C 0.04284 0.0081 0.03464 -0.02014 0.03816 -0.00046 C 0.03855 0.00185 0.03959 0.00371 0.0405 0.00556 C 0.04154 0.00417 0.04323 0.00371 0.04375 0.00139 C 0.05365 -0.04004 0.05313 -0.03287 0.05365 -0.05578 C 0.05521 -0.06828 0.05586 -0.08102 0.0625 -0.09051 C 0.06381 -0.09236 0.06563 -0.0868 0.06719 -0.08495 C 0.0668 -0.07014 0.0655 -0.07569 0.06927 -0.06643 C 0.06967 -0.06342 0.07019 -0.05995 0.07071 -0.05694 C 0.07097 -0.05463 0.07097 -0.05185 0.07175 -0.04977 C 0.07227 -0.04791 0.07344 -0.04722 0.07435 -0.04583 C 0.07644 -0.02916 0.07461 -0.03565 0.07852 -0.02615 C 0.07878 -0.02407 0.07917 -0.02153 0.07943 -0.01898 C 0.07956 -0.01713 0.07878 -0.01481 0.07917 -0.01273 C 0.07969 -0.01088 0.08112 -0.00995 0.08191 -0.00879 C 0.09141 -0.0206 0.07982 -0.00532 0.0875 -0.01782 C 0.08855 -0.01921 0.08972 -0.02037 0.09076 -0.02199 C 0.09441 -0.04074 0.09844 -0.05949 0.10183 -0.07847 C 0.10443 -0.09375 0.09792 -0.07453 0.10469 -0.09143 C 0.10691 -0.08819 0.10847 -0.08657 0.10964 -0.08148 C 0.11029 -0.0794 0.11029 -0.07685 0.11042 -0.07453 C 0.11042 -0.07245 0.1099 -0.07014 0.11042 -0.06828 C 0.11146 -0.06389 0.11511 -0.05648 0.11498 -0.05625 C 0.11485 -0.0456 0.1142 -0.05185 0.11954 -0.03819 L 0.12201 -0.03264 L 0.12422 -0.02685 C 0.12448 -0.02453 0.12448 -0.02199 0.12513 -0.0199 C 0.12605 -0.0162 0.12943 -0.00995 0.13086 -0.00717 C 0.1418 -0.03102 0.13776 -0.02014 0.14623 -0.07361 C 0.14675 -0.07569 0.14571 -0.07824 0.14545 -0.08055 C 0.14558 -0.08727 0.14532 -0.0949 0.14948 -0.0993 C 0.15066 -0.10046 0.15092 -0.09514 0.15157 -0.09328 C 0.1517 -0.0912 0.15157 -0.08912 0.1517 -0.08703 C 0.15183 -0.08148 0.15261 -0.07801 0.15495 -0.07407 C 0.15651 -0.07106 0.16029 -0.06597 0.16016 -0.06551 L 0.16133 -0.05949 L 0.1612 -0.05903 " pathEditMode="relative" rAng="1260000" ptsTypes="AAAAAAAAAAAAAAAAAAAAAAAAAAAAAAAAAAAAAAAAAAAAAAAA">
                                      <p:cBhvr>
                                        <p:cTn id="6" dur="5000" fill="hold"/>
                                        <p:tgtEl>
                                          <p:spTgt spid="14"/>
                                        </p:tgtEl>
                                        <p:attrNameLst>
                                          <p:attrName>ppt_x</p:attrName>
                                          <p:attrName>ppt_y</p:attrName>
                                        </p:attrNameLst>
                                      </p:cBhvr>
                                      <p:rCtr x="8385" y="-5069"/>
                                    </p:animMotion>
                                  </p:childTnLst>
                                </p:cTn>
                              </p:par>
                              <p:par>
                                <p:cTn id="7" presetID="42" presetClass="path" presetSubtype="0" accel="50000" decel="50000" fill="hold" nodeType="withEffect">
                                  <p:stCondLst>
                                    <p:cond delay="0"/>
                                  </p:stCondLst>
                                  <p:childTnLst>
                                    <p:animMotion origin="layout" path="M 8.33333E-7 4.44444E-6 L 0.17044 0.00231 " pathEditMode="relative" rAng="0" ptsTypes="AA">
                                      <p:cBhvr>
                                        <p:cTn id="8" dur="5000" fill="hold"/>
                                        <p:tgtEl>
                                          <p:spTgt spid="15"/>
                                        </p:tgtEl>
                                        <p:attrNameLst>
                                          <p:attrName>ppt_x</p:attrName>
                                          <p:attrName>ppt_y</p:attrName>
                                        </p:attrNameLst>
                                      </p:cBhvr>
                                      <p:rCtr x="8516" y="116"/>
                                    </p:animMotion>
                                  </p:childTnLst>
                                </p:cTn>
                              </p:par>
                              <p:par>
                                <p:cTn id="9" presetID="0" presetClass="path" presetSubtype="0" accel="50000" decel="50000" fill="hold" grpId="0" nodeType="withEffect">
                                  <p:stCondLst>
                                    <p:cond delay="0"/>
                                  </p:stCondLst>
                                  <p:childTnLst>
                                    <p:animMotion origin="layout" path="M 0.00221 -0.01181 L 0.00221 -0.01158 C 0.00482 -0.01042 0.00703 -0.00741 0.00963 -0.00718 C 0.02422 0.00324 0.01888 -0.0051 0.02422 0.00463 C 0.02487 0.0044 0.02917 0.00416 0.03021 0.00393 C 0.03073 0.00347 0.03151 0.00277 0.03229 0.00069 C 0.03346 -0.00023 0.0349 -0.00394 0.03646 -0.00486 C 0.03698 -0.00602 0.03776 -0.00718 0.03828 -0.00834 C 0.03919 -0.00996 0.03958 -0.01227 0.04062 -0.0132 C 0.04154 -0.01435 0.04232 -0.01343 0.04323 -0.01343 C 0.04414 -0.01922 0.04466 -0.02547 0.04622 -0.03079 C 0.04831 -0.0375 0.05 -0.03635 0.05234 -0.03959 C 0.05325 -0.04074 0.05391 -0.0419 0.05443 -0.04537 C 0.05534 -0.04445 0.05573 -0.04676 0.05677 -0.04792 C 0.05742 -0.04861 0.05859 -0.04838 0.05937 -0.04815 C 0.06406 -0.06181 0.05664 -0.04121 0.06276 -0.05533 C 0.06745 -0.06598 0.06302 -0.06042 0.06823 -0.06598 C 0.06966 -0.06991 0.07109 -0.07477 0.07383 -0.07639 L 0.07669 -0.07824 C 0.07695 -0.0794 0.07721 -0.08102 0.07786 -0.08195 C 0.0793 -0.0838 0.08138 -0.0838 0.0832 -0.08403 C 0.0845 -0.08357 0.09453 -0.08056 0.09687 -0.07431 C 0.10286 -0.05834 0.0901 -0.08241 0.09909 -0.06621 C 0.09935 -0.06412 0.09961 -0.06227 0.10013 -0.06088 C 0.10104 -0.05625 0.10495 -0.05324 0.10651 -0.05162 C 0.10703 -0.05093 0.10807 -0.0507 0.10859 -0.04931 C 0.11133 -0.04445 0.1099 -0.04676 0.11289 -0.04329 C 0.11862 -0.03264 0.11133 -0.0456 0.11706 -0.03773 C 0.11771 -0.03635 0.11836 -0.03473 0.11901 -0.0338 C 0.12005 -0.03241 0.12096 -0.03195 0.12213 -0.03102 C 0.12279 -0.03033 0.12357 -0.02963 0.12422 -0.02871 C 0.1263 -0.02685 0.12825 -0.02547 0.13021 -0.02338 L 0.13463 -0.01875 L 0.13672 -0.01644 C 0.1375 -0.01505 0.13789 -0.01273 0.13867 -0.01135 C 0.14115 -0.00718 0.14935 -0.00672 0.15065 -0.00648 C 0.15404 -0.01644 0.14922 -0.0051 0.1543 -0.01065 C 0.15508 -0.01158 0.15521 -0.01343 0.1556 -0.01435 C 0.15625 -0.01551 0.15729 -0.01667 0.15768 -0.01783 C 0.1625 -0.02755 0.15521 -0.01528 0.16133 -0.02547 C 0.16172 -0.02593 0.16198 -0.02755 0.1625 -0.02871 C 0.16315 -0.02986 0.16419 -0.03218 0.16445 -0.03218 C 0.16562 -0.03426 0.16641 -0.03704 0.16732 -0.03959 C 0.16771 -0.04074 0.1681 -0.04236 0.16862 -0.04329 C 0.16927 -0.04445 0.17018 -0.0463 0.1707 -0.04676 C 0.17318 -0.05232 0.17318 -0.05139 0.17344 -0.05533 L 0.17344 -0.0551 " pathEditMode="relative" rAng="780000" ptsTypes="AAAAAAAAAAAAAAAAAAAAAAAAAAAAAAAAAAAAAAAAAAAAAAA">
                                      <p:cBhvr>
                                        <p:cTn id="10" dur="5000" fill="hold"/>
                                        <p:tgtEl>
                                          <p:spTgt spid="33"/>
                                        </p:tgtEl>
                                        <p:attrNameLst>
                                          <p:attrName>ppt_x</p:attrName>
                                          <p:attrName>ppt_y</p:attrName>
                                        </p:attrNameLst>
                                      </p:cBhvr>
                                      <p:rCtr x="8516" y="-1829"/>
                                    </p:animMotion>
                                  </p:childTnLst>
                                </p:cTn>
                              </p:par>
                              <p:par>
                                <p:cTn id="11" presetID="0" presetClass="path" presetSubtype="0" accel="50000" decel="50000" fill="hold" grpId="1" nodeType="withEffect">
                                  <p:stCondLst>
                                    <p:cond delay="0"/>
                                  </p:stCondLst>
                                  <p:childTnLst>
                                    <p:animMotion origin="layout" path="M -3.95833E-6 -2.59259E-6 L -3.95833E-6 0.00023 C 0.00743 -0.02639 0.00066 -0.00324 0.00586 -0.01782 C 0.00899 -0.02824 0.00638 -0.02361 0.01068 -0.0294 C 0.01146 -0.03611 0.01224 -0.04282 0.01289 -0.04953 C 0.01316 -0.05092 0.01263 -0.05278 0.01302 -0.0544 C 0.01511 -0.06342 0.01784 -0.07222 0.02019 -0.08102 C 0.02292 -0.0787 0.02605 -0.07754 0.02813 -0.07407 C 0.02995 -0.07083 0.03125 -0.06227 0.03125 -0.06203 C 0.03151 -0.05949 0.03191 -0.05278 0.0323 -0.05 C 0.03308 -0.04815 0.03373 -0.04676 0.03438 -0.04537 C 0.03464 -0.04352 0.03464 -0.0419 0.03516 -0.04004 C 0.03581 -0.03657 0.03711 -0.03356 0.03763 -0.03009 C 0.03946 -0.01643 0.03711 -0.03333 0.03998 -0.01828 C 0.04076 -0.01551 0.0405 -0.01203 0.04193 -0.00926 C 0.04245 -0.00787 0.04336 -0.00717 0.04401 -0.00625 C 0.04414 -0.00532 0.04441 0.00625 0.04597 0.00672 C 0.04714 0.00695 0.04727 0.00301 0.04805 0.00139 C 0.05157 -0.00694 0.05026 -0.00486 0.05417 -0.00949 C 0.05625 -0.02291 0.05912 -0.03611 0.0612 -0.04953 C 0.06172 -0.05254 0.0612 -0.05926 0.0612 -0.05903 C 0.06198 -0.06551 0.06316 -0.07153 0.06329 -0.07778 C 0.06329 -0.0794 0.06355 -0.08102 0.06329 -0.08287 C 0.06329 -0.08472 0.06276 -0.08634 0.06263 -0.08819 C 0.06498 -0.09352 0.06485 -0.09583 0.0698 -0.0868 C 0.07045 -0.08565 0.06941 -0.08333 0.06967 -0.08194 C 0.06993 -0.08032 0.07097 -0.07916 0.07149 -0.07754 C 0.07188 -0.07639 0.07227 -0.075 0.07266 -0.07338 C 0.0724 -0.07014 0.07227 -0.06643 0.07331 -0.06319 C 0.07422 -0.05972 0.07696 -0.05416 0.07696 -0.05393 C 0.07722 -0.05254 0.07709 -0.05023 0.07761 -0.04838 C 0.07826 -0.04745 0.07943 -0.04699 0.07982 -0.0456 C 0.08047 -0.04352 0.08008 -0.04097 0.08034 -0.03889 C 0.08099 -0.0324 0.08086 -0.03379 0.08269 -0.02893 C 0.08282 -0.02037 0.08243 -0.02731 0.08399 -0.0199 C 0.08412 -0.01805 0.08399 -0.01574 0.08464 -0.01458 C 0.0862 -0.01134 0.08868 -0.00995 0.0905 -0.0074 L 0.09271 -0.0044 C 0.10769 0.00047 0.09805 0.00047 0.1073 -0.05278 C 0.10821 -0.05764 0.10808 -0.06528 0.10808 -0.07037 L 0.10821 -0.07523 C 0.10912 -0.0787 0.10912 -0.08426 0.1112 -0.08634 C 0.1125 -0.0875 0.11342 -0.08333 0.11407 -0.08125 C 0.11524 -0.07754 0.11641 -0.07361 0.11719 -0.06944 L 0.11941 -0.05301 C 0.11967 -0.05139 0.12006 -0.0493 0.12006 -0.04768 C 0.12032 -0.04514 0.12006 -0.04259 0.12058 -0.04051 C 0.12149 -0.03727 0.12435 -0.03171 0.12435 -0.03148 C 0.12448 -0.02963 0.12448 -0.02801 0.125 -0.02639 C 0.12552 -0.02477 0.12657 -0.02453 0.12722 -0.02338 C 0.13191 -0.01458 0.12592 -0.02268 0.13191 -0.01528 C 0.13269 -0.01365 0.13347 -0.01227 0.13386 -0.01041 C 0.13451 -0.00903 0.13412 -0.00671 0.13464 -0.00509 C 0.13516 -0.00416 0.13607 -0.00324 0.13685 -0.00231 C 0.14141 -0.01227 0.13933 -0.00694 0.14297 -0.01805 C 0.14727 -0.04097 0.15066 -0.06342 0.15573 -0.08565 C 0.15612 -0.08703 0.15743 -0.08403 0.15782 -0.08264 C 0.15847 -0.08055 0.15808 -0.0787 0.15873 -0.07708 C 0.15938 -0.07546 0.16055 -0.07477 0.16172 -0.07338 C 0.16237 -0.07268 0.16316 -0.07153 0.16381 -0.0706 C 0.1668 -0.05903 0.16472 -0.06273 0.16862 -0.05787 C 0.16784 -0.04444 0.16784 -0.05787 0.17188 -0.04213 C 0.1724 -0.04097 0.17279 -0.03958 0.17305 -0.03819 C 0.17357 -0.03472 0.17318 -0.03032 0.17448 -0.02754 C 0.17865 -0.01713 0.17657 -0.0206 0.18034 -0.01528 C 0.18881 -0.02639 0.18256 -0.0169 0.19037 -0.05486 L 0.19024 -0.05463 " pathEditMode="relative" rAng="1200000" ptsTypes="AAAAAAAAAAAAAAAAAAAAAAAAAAAAAAAAAAAAAAAAAAAAAAAAAAAAAAAAAAAAAAAAAAA">
                                      <p:cBhvr>
                                        <p:cTn id="12" dur="5000" fill="hold"/>
                                        <p:tgtEl>
                                          <p:spTgt spid="14"/>
                                        </p:tgtEl>
                                        <p:attrNameLst>
                                          <p:attrName>ppt_x</p:attrName>
                                          <p:attrName>ppt_y</p:attrName>
                                        </p:attrNameLst>
                                      </p:cBhvr>
                                      <p:rCtr x="9661" y="-3102"/>
                                    </p:animMotion>
                                  </p:childTnLst>
                                </p:cTn>
                              </p:par>
                              <p:par>
                                <p:cTn id="13" presetID="42" presetClass="path" presetSubtype="0" accel="50000" decel="50000" fill="hold" nodeType="withEffect">
                                  <p:stCondLst>
                                    <p:cond delay="0"/>
                                  </p:stCondLst>
                                  <p:childTnLst>
                                    <p:animMotion origin="layout" path="M -3.95833E-6 -1.11111E-6 L 0.17045 0.00232 " pathEditMode="relative" rAng="0" ptsTypes="AA">
                                      <p:cBhvr>
                                        <p:cTn id="14" dur="5000" fill="hold"/>
                                        <p:tgtEl>
                                          <p:spTgt spid="43"/>
                                        </p:tgtEl>
                                        <p:attrNameLst>
                                          <p:attrName>ppt_x</p:attrName>
                                          <p:attrName>ppt_y</p:attrName>
                                        </p:attrNameLst>
                                      </p:cBhvr>
                                      <p:rCtr x="8516" y="116"/>
                                    </p:animMotion>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45" grpId="0"/>
      <p:bldP spid="14" grpId="0" animBg="1"/>
      <p:bldP spid="14" grpId="1" animBg="1"/>
      <p:bldP spid="33" grpId="0" animBg="1"/>
      <p:bldP spid="5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52525"/>
      </a:hlink>
      <a:folHlink>
        <a:srgbClr val="800080"/>
      </a:folHlink>
    </a:clrScheme>
    <a:fontScheme name="Custom 1">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18201</TotalTime>
  <Words>3287</Words>
  <Application>Microsoft Office PowerPoint</Application>
  <PresentationFormat>Widescreen</PresentationFormat>
  <Paragraphs>593</Paragraphs>
  <Slides>41</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Gungsuh</vt:lpstr>
      <vt:lpstr>Arial</vt:lpstr>
      <vt:lpstr>Calibri</vt:lpstr>
      <vt:lpstr>Cambria Math</vt:lpstr>
      <vt:lpstr>Chalkboard</vt:lpstr>
      <vt:lpstr>Microsoft Sans Serif</vt:lpstr>
      <vt:lpstr>Segoe UI</vt:lpstr>
      <vt:lpstr>Times New Roman</vt:lpstr>
      <vt:lpstr>Wingdings</vt:lpstr>
      <vt:lpstr>Office Theme</vt:lpstr>
      <vt:lpstr>On Advancing mmWave Communications for Mobile Devices</vt:lpstr>
      <vt:lpstr>Outline </vt:lpstr>
      <vt:lpstr>Career Path  </vt:lpstr>
      <vt:lpstr>PowerPoint Presentation</vt:lpstr>
      <vt:lpstr>mmWave Communications  Fundamental challenges (1/2)</vt:lpstr>
      <vt:lpstr>mmWave Communications Fundamental challenges (2/2)</vt:lpstr>
      <vt:lpstr>PowerPoint Presentation</vt:lpstr>
      <vt:lpstr>Beam Coherence Time/Space Definition</vt:lpstr>
      <vt:lpstr>Beam Coherence Time/Space CCT vs BCT: the case of free space transmissions (single ray)</vt:lpstr>
      <vt:lpstr>Beam Coherence Time/Space  Conjecture: sparse vs rich scattering </vt:lpstr>
      <vt:lpstr>Beam Coherence Time/Space Conjectures’ implications</vt:lpstr>
      <vt:lpstr>Beam Coherence Time/Space Harsh propagation environment: Indoor office environment</vt:lpstr>
      <vt:lpstr>Beam Coherence Time/Space AoAs statistics inference</vt:lpstr>
      <vt:lpstr>Beam Coherence Time/Space  Results: conjecture 1</vt:lpstr>
      <vt:lpstr>Beam Coherence Time/Space Results: conjecture 2</vt:lpstr>
      <vt:lpstr>Fast Beam Search  Finger Printing (conjecture 2)</vt:lpstr>
      <vt:lpstr>Fast Beam Search  Finger Printing: implementation DNN</vt:lpstr>
      <vt:lpstr>Fast Beam Search  Finger printing performance: perfect location side information </vt:lpstr>
      <vt:lpstr>Fast Beam Search  Finger printing performance: non perfect location side information </vt:lpstr>
      <vt:lpstr>Fast Beam Search Finger printing: conclusion</vt:lpstr>
      <vt:lpstr>Fast Beam Search Statistical based codebook design (conjecture 1)</vt:lpstr>
      <vt:lpstr>Fast Beam Search Statistical based codebook design: core idea</vt:lpstr>
      <vt:lpstr>Fast Beam Search Statistical based codebook design: performance</vt:lpstr>
      <vt:lpstr>Fast Beam Search Rotating devices</vt:lpstr>
      <vt:lpstr>Fast Beam Search Rotating devices: intuition</vt:lpstr>
      <vt:lpstr>Fast Beam Search Rotating devices: codebook refinement</vt:lpstr>
      <vt:lpstr>PowerPoint Presentation</vt:lpstr>
      <vt:lpstr>Phase Noise and Short CCT Fundamental problems </vt:lpstr>
      <vt:lpstr>Phase Noise and Short CCT Other facts</vt:lpstr>
      <vt:lpstr>Phase Noise and Short CCT Solution</vt:lpstr>
      <vt:lpstr>PowerPoint Presentation</vt:lpstr>
      <vt:lpstr>Outline </vt:lpstr>
      <vt:lpstr>Viability Theory for ToC  Task-oriented vs Semantic Communications</vt:lpstr>
      <vt:lpstr>Viability Theory for ToC  Core idea</vt:lpstr>
      <vt:lpstr>Viability Theory for ToC  Viability space </vt:lpstr>
      <vt:lpstr>Viability Theory for ToC  Size of the viability kernel: communication rate, environment and system capability</vt:lpstr>
      <vt:lpstr>Viability Theory for ToC  Transfer Entropy : knowledge transfer</vt:lpstr>
      <vt:lpstr>Power plant: ToC  System model</vt:lpstr>
      <vt:lpstr>Power plant: ToC  Mathematical formulation</vt:lpstr>
      <vt:lpstr>Coherence Time/Sapce  Simulation results: example in [9]</vt:lpstr>
      <vt:lpstr>Conclusions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detailing why 5G is needed for VR and AR</dc:title>
  <dc:creator>Tyler Lynch</dc:creator>
  <cp:lastModifiedBy>Mohaned Chraiti</cp:lastModifiedBy>
  <cp:revision>1256</cp:revision>
  <dcterms:created xsi:type="dcterms:W3CDTF">2021-01-08T19:12:52Z</dcterms:created>
  <dcterms:modified xsi:type="dcterms:W3CDTF">2024-06-13T12:06:36Z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2018-10-19T00:00:00Z</vt:filetime>
  </property>
  <property fmtid="{D5CDD505-2E9C-101B-9397-08002B2CF9AE}" pid="3" name="Creator">
    <vt:lpwstr>Acrobat PDFMaker 19 for PowerPoint</vt:lpwstr>
  </property>
  <property fmtid="{D5CDD505-2E9C-101B-9397-08002B2CF9AE}" pid="4" name="LastSaved">
    <vt:filetime>2021-01-08T00:00:00Z</vt:filetime>
  </property>
</Properties>
</file>