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522" r:id="rId2"/>
    <p:sldId id="534" r:id="rId3"/>
    <p:sldId id="532" r:id="rId4"/>
    <p:sldId id="482" r:id="rId5"/>
    <p:sldId id="536" r:id="rId6"/>
    <p:sldId id="547" r:id="rId7"/>
    <p:sldId id="543" r:id="rId8"/>
    <p:sldId id="548" r:id="rId9"/>
    <p:sldId id="549" r:id="rId10"/>
    <p:sldId id="542" r:id="rId11"/>
    <p:sldId id="546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54"/>
    <a:srgbClr val="00FF00"/>
    <a:srgbClr val="002060"/>
    <a:srgbClr val="C00000"/>
    <a:srgbClr val="FFFFFF"/>
    <a:srgbClr val="AEB8CC"/>
    <a:srgbClr val="FF0000"/>
    <a:srgbClr val="0000FF"/>
    <a:srgbClr val="454545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56" autoAdjust="0"/>
  </p:normalViewPr>
  <p:slideViewPr>
    <p:cSldViewPr>
      <p:cViewPr varScale="1">
        <p:scale>
          <a:sx n="83" d="100"/>
          <a:sy n="83" d="100"/>
        </p:scale>
        <p:origin x="658" y="77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683C-960D-41D5-8FC3-D9DC48EE387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EB802-20AA-419D-BAE0-A8E3B2FE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9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7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4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89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1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24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4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6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5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417831" y="368010"/>
            <a:ext cx="11356337" cy="892552"/>
          </a:xfrm>
        </p:spPr>
        <p:txBody>
          <a:bodyPr lIns="0" tIns="0" rIns="0" bIns="0"/>
          <a:lstStyle>
            <a:lvl1pPr>
              <a:defRPr sz="34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>
            <a:r>
              <a:rPr lang="en-US" dirty="0" err="1"/>
              <a:t>Bxbxbbxbbx</a:t>
            </a:r>
            <a:br>
              <a:rPr lang="en-US" dirty="0"/>
            </a:br>
            <a:r>
              <a:rPr lang="en-US" sz="2400" dirty="0" err="1"/>
              <a:t>gdggdggd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31391"/>
            <a:ext cx="9772713" cy="5128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534143" y="0"/>
            <a:ext cx="239395" cy="1306195"/>
          </a:xfrm>
          <a:custGeom>
            <a:avLst/>
            <a:gdLst/>
            <a:ahLst/>
            <a:cxnLst/>
            <a:rect l="l" t="t" r="r" b="b"/>
            <a:pathLst>
              <a:path w="239395" h="1306195">
                <a:moveTo>
                  <a:pt x="239280" y="0"/>
                </a:moveTo>
                <a:lnTo>
                  <a:pt x="0" y="0"/>
                </a:lnTo>
                <a:lnTo>
                  <a:pt x="0" y="1306067"/>
                </a:lnTo>
                <a:lnTo>
                  <a:pt x="239280" y="1306067"/>
                </a:lnTo>
                <a:lnTo>
                  <a:pt x="239280" y="0"/>
                </a:lnTo>
                <a:close/>
              </a:path>
            </a:pathLst>
          </a:custGeom>
          <a:solidFill>
            <a:srgbClr val="C9CA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747503" cy="6408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568180" cy="6266815"/>
          </a:xfrm>
          <a:custGeom>
            <a:avLst/>
            <a:gdLst/>
            <a:ahLst/>
            <a:cxnLst/>
            <a:rect l="l" t="t" r="r" b="b"/>
            <a:pathLst>
              <a:path w="9568180" h="6266815">
                <a:moveTo>
                  <a:pt x="9567672" y="0"/>
                </a:moveTo>
                <a:lnTo>
                  <a:pt x="0" y="0"/>
                </a:lnTo>
                <a:lnTo>
                  <a:pt x="0" y="6266688"/>
                </a:lnTo>
                <a:lnTo>
                  <a:pt x="9444278" y="6266688"/>
                </a:lnTo>
                <a:lnTo>
                  <a:pt x="9492309" y="6256991"/>
                </a:lnTo>
                <a:lnTo>
                  <a:pt x="9531530" y="6230546"/>
                </a:lnTo>
                <a:lnTo>
                  <a:pt x="9557975" y="6191325"/>
                </a:lnTo>
                <a:lnTo>
                  <a:pt x="9567672" y="6143294"/>
                </a:lnTo>
                <a:lnTo>
                  <a:pt x="9567672" y="0"/>
                </a:lnTo>
                <a:close/>
              </a:path>
            </a:pathLst>
          </a:custGeom>
          <a:solidFill>
            <a:srgbClr val="7B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307068" y="0"/>
            <a:ext cx="260603" cy="6266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706611" y="0"/>
            <a:ext cx="116205" cy="2105025"/>
          </a:xfrm>
          <a:custGeom>
            <a:avLst/>
            <a:gdLst/>
            <a:ahLst/>
            <a:cxnLst/>
            <a:rect l="l" t="t" r="r" b="b"/>
            <a:pathLst>
              <a:path w="116204" h="2105025">
                <a:moveTo>
                  <a:pt x="115836" y="0"/>
                </a:moveTo>
                <a:lnTo>
                  <a:pt x="0" y="0"/>
                </a:lnTo>
                <a:lnTo>
                  <a:pt x="0" y="2104644"/>
                </a:lnTo>
                <a:lnTo>
                  <a:pt x="115836" y="2104644"/>
                </a:lnTo>
                <a:lnTo>
                  <a:pt x="115836" y="0"/>
                </a:lnTo>
                <a:close/>
              </a:path>
            </a:pathLst>
          </a:custGeom>
          <a:solidFill>
            <a:srgbClr val="5D78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5407164"/>
            <a:ext cx="1292860" cy="81280"/>
          </a:xfrm>
          <a:custGeom>
            <a:avLst/>
            <a:gdLst/>
            <a:ahLst/>
            <a:cxnLst/>
            <a:rect l="l" t="t" r="r" b="b"/>
            <a:pathLst>
              <a:path w="1292860" h="81279">
                <a:moveTo>
                  <a:pt x="1292352" y="0"/>
                </a:moveTo>
                <a:lnTo>
                  <a:pt x="0" y="0"/>
                </a:lnTo>
                <a:lnTo>
                  <a:pt x="0" y="80759"/>
                </a:lnTo>
                <a:lnTo>
                  <a:pt x="1292352" y="80759"/>
                </a:lnTo>
                <a:lnTo>
                  <a:pt x="1292352" y="0"/>
                </a:lnTo>
                <a:close/>
              </a:path>
            </a:pathLst>
          </a:custGeom>
          <a:solidFill>
            <a:srgbClr val="6B8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211580" y="2054351"/>
            <a:ext cx="7610855" cy="3433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8772143" cy="54970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0"/>
            <a:ext cx="8722360" cy="5451475"/>
          </a:xfrm>
          <a:custGeom>
            <a:avLst/>
            <a:gdLst/>
            <a:ahLst/>
            <a:cxnLst/>
            <a:rect l="l" t="t" r="r" b="b"/>
            <a:pathLst>
              <a:path w="8722360" h="5451475">
                <a:moveTo>
                  <a:pt x="8721852" y="0"/>
                </a:moveTo>
                <a:lnTo>
                  <a:pt x="0" y="0"/>
                </a:lnTo>
                <a:lnTo>
                  <a:pt x="0" y="5451348"/>
                </a:lnTo>
                <a:lnTo>
                  <a:pt x="8593861" y="5451348"/>
                </a:lnTo>
                <a:lnTo>
                  <a:pt x="8643681" y="5441289"/>
                </a:lnTo>
                <a:lnTo>
                  <a:pt x="8684364" y="5413860"/>
                </a:lnTo>
                <a:lnTo>
                  <a:pt x="8711793" y="5373177"/>
                </a:lnTo>
                <a:lnTo>
                  <a:pt x="8721852" y="5323357"/>
                </a:lnTo>
                <a:lnTo>
                  <a:pt x="8721852" y="0"/>
                </a:lnTo>
                <a:close/>
              </a:path>
            </a:pathLst>
          </a:custGeom>
          <a:solidFill>
            <a:srgbClr val="315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898892" y="4572"/>
            <a:ext cx="822959" cy="5446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376920" y="365765"/>
            <a:ext cx="1320165" cy="242570"/>
          </a:xfrm>
          <a:custGeom>
            <a:avLst/>
            <a:gdLst/>
            <a:ahLst/>
            <a:cxnLst/>
            <a:rect l="l" t="t" r="r" b="b"/>
            <a:pathLst>
              <a:path w="1320165" h="242570">
                <a:moveTo>
                  <a:pt x="256501" y="69392"/>
                </a:moveTo>
                <a:lnTo>
                  <a:pt x="232600" y="69392"/>
                </a:lnTo>
                <a:lnTo>
                  <a:pt x="229298" y="72199"/>
                </a:lnTo>
                <a:lnTo>
                  <a:pt x="229298" y="152145"/>
                </a:lnTo>
                <a:lnTo>
                  <a:pt x="233339" y="176365"/>
                </a:lnTo>
                <a:lnTo>
                  <a:pt x="244936" y="195100"/>
                </a:lnTo>
                <a:lnTo>
                  <a:pt x="263304" y="207192"/>
                </a:lnTo>
                <a:lnTo>
                  <a:pt x="287655" y="211480"/>
                </a:lnTo>
                <a:lnTo>
                  <a:pt x="302569" y="209916"/>
                </a:lnTo>
                <a:lnTo>
                  <a:pt x="314963" y="205525"/>
                </a:lnTo>
                <a:lnTo>
                  <a:pt x="324913" y="198755"/>
                </a:lnTo>
                <a:lnTo>
                  <a:pt x="332498" y="190055"/>
                </a:lnTo>
                <a:lnTo>
                  <a:pt x="362496" y="190055"/>
                </a:lnTo>
                <a:lnTo>
                  <a:pt x="362496" y="185445"/>
                </a:lnTo>
                <a:lnTo>
                  <a:pt x="295402" y="185445"/>
                </a:lnTo>
                <a:lnTo>
                  <a:pt x="279679" y="182715"/>
                </a:lnTo>
                <a:lnTo>
                  <a:pt x="268392" y="174977"/>
                </a:lnTo>
                <a:lnTo>
                  <a:pt x="261587" y="162910"/>
                </a:lnTo>
                <a:lnTo>
                  <a:pt x="259356" y="147523"/>
                </a:lnTo>
                <a:lnTo>
                  <a:pt x="259308" y="72199"/>
                </a:lnTo>
                <a:lnTo>
                  <a:pt x="256501" y="69392"/>
                </a:lnTo>
                <a:close/>
              </a:path>
              <a:path w="1320165" h="242570">
                <a:moveTo>
                  <a:pt x="362496" y="190055"/>
                </a:moveTo>
                <a:lnTo>
                  <a:pt x="332498" y="190055"/>
                </a:lnTo>
                <a:lnTo>
                  <a:pt x="332498" y="205054"/>
                </a:lnTo>
                <a:lnTo>
                  <a:pt x="335622" y="207695"/>
                </a:lnTo>
                <a:lnTo>
                  <a:pt x="359371" y="207695"/>
                </a:lnTo>
                <a:lnTo>
                  <a:pt x="362496" y="204889"/>
                </a:lnTo>
                <a:lnTo>
                  <a:pt x="362496" y="190055"/>
                </a:lnTo>
                <a:close/>
              </a:path>
              <a:path w="1320165" h="242570">
                <a:moveTo>
                  <a:pt x="359371" y="69392"/>
                </a:moveTo>
                <a:lnTo>
                  <a:pt x="335622" y="69392"/>
                </a:lnTo>
                <a:lnTo>
                  <a:pt x="332498" y="72199"/>
                </a:lnTo>
                <a:lnTo>
                  <a:pt x="332498" y="147523"/>
                </a:lnTo>
                <a:lnTo>
                  <a:pt x="329970" y="162771"/>
                </a:lnTo>
                <a:lnTo>
                  <a:pt x="322665" y="174771"/>
                </a:lnTo>
                <a:lnTo>
                  <a:pt x="311003" y="182627"/>
                </a:lnTo>
                <a:lnTo>
                  <a:pt x="295402" y="185445"/>
                </a:lnTo>
                <a:lnTo>
                  <a:pt x="362496" y="185445"/>
                </a:lnTo>
                <a:lnTo>
                  <a:pt x="362496" y="72199"/>
                </a:lnTo>
                <a:lnTo>
                  <a:pt x="359371" y="69392"/>
                </a:lnTo>
                <a:close/>
              </a:path>
              <a:path w="1320165" h="242570">
                <a:moveTo>
                  <a:pt x="166577" y="207695"/>
                </a:moveTo>
                <a:lnTo>
                  <a:pt x="133858" y="207695"/>
                </a:lnTo>
                <a:lnTo>
                  <a:pt x="145224" y="237032"/>
                </a:lnTo>
                <a:lnTo>
                  <a:pt x="146380" y="240334"/>
                </a:lnTo>
                <a:lnTo>
                  <a:pt x="148691" y="242315"/>
                </a:lnTo>
                <a:lnTo>
                  <a:pt x="175399" y="242315"/>
                </a:lnTo>
                <a:lnTo>
                  <a:pt x="178689" y="239344"/>
                </a:lnTo>
                <a:lnTo>
                  <a:pt x="176542" y="233908"/>
                </a:lnTo>
                <a:lnTo>
                  <a:pt x="166577" y="207695"/>
                </a:lnTo>
                <a:close/>
              </a:path>
              <a:path w="1320165" h="242570">
                <a:moveTo>
                  <a:pt x="105168" y="0"/>
                </a:moveTo>
                <a:lnTo>
                  <a:pt x="64186" y="8001"/>
                </a:lnTo>
                <a:lnTo>
                  <a:pt x="30762" y="30141"/>
                </a:lnTo>
                <a:lnTo>
                  <a:pt x="8249" y="63624"/>
                </a:lnTo>
                <a:lnTo>
                  <a:pt x="0" y="105651"/>
                </a:lnTo>
                <a:lnTo>
                  <a:pt x="8249" y="147711"/>
                </a:lnTo>
                <a:lnTo>
                  <a:pt x="30762" y="181254"/>
                </a:lnTo>
                <a:lnTo>
                  <a:pt x="64186" y="203452"/>
                </a:lnTo>
                <a:lnTo>
                  <a:pt x="105168" y="211480"/>
                </a:lnTo>
                <a:lnTo>
                  <a:pt x="112549" y="211237"/>
                </a:lnTo>
                <a:lnTo>
                  <a:pt x="119822" y="210516"/>
                </a:lnTo>
                <a:lnTo>
                  <a:pt x="126941" y="209331"/>
                </a:lnTo>
                <a:lnTo>
                  <a:pt x="133858" y="207695"/>
                </a:lnTo>
                <a:lnTo>
                  <a:pt x="166577" y="207695"/>
                </a:lnTo>
                <a:lnTo>
                  <a:pt x="161874" y="195326"/>
                </a:lnTo>
                <a:lnTo>
                  <a:pt x="176990" y="182968"/>
                </a:lnTo>
                <a:lnTo>
                  <a:pt x="105168" y="182968"/>
                </a:lnTo>
                <a:lnTo>
                  <a:pt x="75771" y="177054"/>
                </a:lnTo>
                <a:lnTo>
                  <a:pt x="52727" y="160755"/>
                </a:lnTo>
                <a:lnTo>
                  <a:pt x="37688" y="136232"/>
                </a:lnTo>
                <a:lnTo>
                  <a:pt x="32308" y="105651"/>
                </a:lnTo>
                <a:lnTo>
                  <a:pt x="37688" y="75172"/>
                </a:lnTo>
                <a:lnTo>
                  <a:pt x="52727" y="50703"/>
                </a:lnTo>
                <a:lnTo>
                  <a:pt x="75771" y="34422"/>
                </a:lnTo>
                <a:lnTo>
                  <a:pt x="105168" y="28511"/>
                </a:lnTo>
                <a:lnTo>
                  <a:pt x="177113" y="28511"/>
                </a:lnTo>
                <a:lnTo>
                  <a:pt x="146150" y="8001"/>
                </a:lnTo>
                <a:lnTo>
                  <a:pt x="105168" y="0"/>
                </a:lnTo>
                <a:close/>
              </a:path>
              <a:path w="1320165" h="242570">
                <a:moveTo>
                  <a:pt x="134188" y="127088"/>
                </a:moveTo>
                <a:lnTo>
                  <a:pt x="107480" y="127088"/>
                </a:lnTo>
                <a:lnTo>
                  <a:pt x="104013" y="129882"/>
                </a:lnTo>
                <a:lnTo>
                  <a:pt x="105994" y="135331"/>
                </a:lnTo>
                <a:lnTo>
                  <a:pt x="123469" y="180657"/>
                </a:lnTo>
                <a:lnTo>
                  <a:pt x="117690" y="182143"/>
                </a:lnTo>
                <a:lnTo>
                  <a:pt x="111594" y="182968"/>
                </a:lnTo>
                <a:lnTo>
                  <a:pt x="176990" y="182968"/>
                </a:lnTo>
                <a:lnTo>
                  <a:pt x="181758" y="179071"/>
                </a:lnTo>
                <a:lnTo>
                  <a:pt x="190627" y="166979"/>
                </a:lnTo>
                <a:lnTo>
                  <a:pt x="150990" y="166979"/>
                </a:lnTo>
                <a:lnTo>
                  <a:pt x="136486" y="129565"/>
                </a:lnTo>
                <a:lnTo>
                  <a:pt x="134188" y="127088"/>
                </a:lnTo>
                <a:close/>
              </a:path>
              <a:path w="1320165" h="242570">
                <a:moveTo>
                  <a:pt x="177113" y="28511"/>
                </a:moveTo>
                <a:lnTo>
                  <a:pt x="105168" y="28511"/>
                </a:lnTo>
                <a:lnTo>
                  <a:pt x="134566" y="34422"/>
                </a:lnTo>
                <a:lnTo>
                  <a:pt x="157610" y="50703"/>
                </a:lnTo>
                <a:lnTo>
                  <a:pt x="172648" y="75172"/>
                </a:lnTo>
                <a:lnTo>
                  <a:pt x="178028" y="105651"/>
                </a:lnTo>
                <a:lnTo>
                  <a:pt x="176170" y="124067"/>
                </a:lnTo>
                <a:lnTo>
                  <a:pt x="170819" y="140706"/>
                </a:lnTo>
                <a:lnTo>
                  <a:pt x="162314" y="155150"/>
                </a:lnTo>
                <a:lnTo>
                  <a:pt x="150990" y="166979"/>
                </a:lnTo>
                <a:lnTo>
                  <a:pt x="190627" y="166979"/>
                </a:lnTo>
                <a:lnTo>
                  <a:pt x="197050" y="158222"/>
                </a:lnTo>
                <a:lnTo>
                  <a:pt x="206869" y="133507"/>
                </a:lnTo>
                <a:lnTo>
                  <a:pt x="210337" y="105651"/>
                </a:lnTo>
                <a:lnTo>
                  <a:pt x="202087" y="63624"/>
                </a:lnTo>
                <a:lnTo>
                  <a:pt x="179574" y="30141"/>
                </a:lnTo>
                <a:lnTo>
                  <a:pt x="177113" y="28511"/>
                </a:lnTo>
                <a:close/>
              </a:path>
              <a:path w="1320165" h="242570">
                <a:moveTo>
                  <a:pt x="803630" y="65595"/>
                </a:moveTo>
                <a:lnTo>
                  <a:pt x="775259" y="71212"/>
                </a:lnTo>
                <a:lnTo>
                  <a:pt x="752221" y="86658"/>
                </a:lnTo>
                <a:lnTo>
                  <a:pt x="736754" y="109829"/>
                </a:lnTo>
                <a:lnTo>
                  <a:pt x="731100" y="138620"/>
                </a:lnTo>
                <a:lnTo>
                  <a:pt x="736754" y="167460"/>
                </a:lnTo>
                <a:lnTo>
                  <a:pt x="752221" y="190566"/>
                </a:lnTo>
                <a:lnTo>
                  <a:pt x="775259" y="205914"/>
                </a:lnTo>
                <a:lnTo>
                  <a:pt x="803630" y="211480"/>
                </a:lnTo>
                <a:lnTo>
                  <a:pt x="832034" y="205914"/>
                </a:lnTo>
                <a:lnTo>
                  <a:pt x="855133" y="190566"/>
                </a:lnTo>
                <a:lnTo>
                  <a:pt x="859905" y="183464"/>
                </a:lnTo>
                <a:lnTo>
                  <a:pt x="803630" y="183464"/>
                </a:lnTo>
                <a:lnTo>
                  <a:pt x="786579" y="179981"/>
                </a:lnTo>
                <a:lnTo>
                  <a:pt x="773174" y="170438"/>
                </a:lnTo>
                <a:lnTo>
                  <a:pt x="764406" y="156198"/>
                </a:lnTo>
                <a:lnTo>
                  <a:pt x="761263" y="138620"/>
                </a:lnTo>
                <a:lnTo>
                  <a:pt x="764406" y="120884"/>
                </a:lnTo>
                <a:lnTo>
                  <a:pt x="773174" y="106606"/>
                </a:lnTo>
                <a:lnTo>
                  <a:pt x="786579" y="97086"/>
                </a:lnTo>
                <a:lnTo>
                  <a:pt x="803630" y="93624"/>
                </a:lnTo>
                <a:lnTo>
                  <a:pt x="859801" y="93624"/>
                </a:lnTo>
                <a:lnTo>
                  <a:pt x="855133" y="86658"/>
                </a:lnTo>
                <a:lnTo>
                  <a:pt x="832018" y="71208"/>
                </a:lnTo>
                <a:lnTo>
                  <a:pt x="803630" y="65595"/>
                </a:lnTo>
                <a:close/>
              </a:path>
              <a:path w="1320165" h="242570">
                <a:moveTo>
                  <a:pt x="954963" y="69392"/>
                </a:moveTo>
                <a:lnTo>
                  <a:pt x="927277" y="69392"/>
                </a:lnTo>
                <a:lnTo>
                  <a:pt x="924634" y="71212"/>
                </a:lnTo>
                <a:lnTo>
                  <a:pt x="923150" y="74828"/>
                </a:lnTo>
                <a:lnTo>
                  <a:pt x="873696" y="204228"/>
                </a:lnTo>
                <a:lnTo>
                  <a:pt x="875347" y="207695"/>
                </a:lnTo>
                <a:lnTo>
                  <a:pt x="901560" y="207695"/>
                </a:lnTo>
                <a:lnTo>
                  <a:pt x="904519" y="206044"/>
                </a:lnTo>
                <a:lnTo>
                  <a:pt x="905675" y="202577"/>
                </a:lnTo>
                <a:lnTo>
                  <a:pt x="941120" y="107467"/>
                </a:lnTo>
                <a:lnTo>
                  <a:pt x="970975" y="107467"/>
                </a:lnTo>
                <a:lnTo>
                  <a:pt x="958926" y="74828"/>
                </a:lnTo>
                <a:lnTo>
                  <a:pt x="957440" y="71208"/>
                </a:lnTo>
                <a:lnTo>
                  <a:pt x="954963" y="69392"/>
                </a:lnTo>
                <a:close/>
              </a:path>
              <a:path w="1320165" h="242570">
                <a:moveTo>
                  <a:pt x="970975" y="107467"/>
                </a:moveTo>
                <a:lnTo>
                  <a:pt x="941120" y="107467"/>
                </a:lnTo>
                <a:lnTo>
                  <a:pt x="976566" y="202577"/>
                </a:lnTo>
                <a:lnTo>
                  <a:pt x="977874" y="206209"/>
                </a:lnTo>
                <a:lnTo>
                  <a:pt x="980516" y="207695"/>
                </a:lnTo>
                <a:lnTo>
                  <a:pt x="1004417" y="207695"/>
                </a:lnTo>
                <a:lnTo>
                  <a:pt x="1007059" y="206209"/>
                </a:lnTo>
                <a:lnTo>
                  <a:pt x="1008545" y="202577"/>
                </a:lnTo>
                <a:lnTo>
                  <a:pt x="1022183" y="166814"/>
                </a:lnTo>
                <a:lnTo>
                  <a:pt x="992886" y="166814"/>
                </a:lnTo>
                <a:lnTo>
                  <a:pt x="970975" y="107467"/>
                </a:lnTo>
                <a:close/>
              </a:path>
              <a:path w="1320165" h="242570">
                <a:moveTo>
                  <a:pt x="1074717" y="107467"/>
                </a:moveTo>
                <a:lnTo>
                  <a:pt x="1044816" y="107467"/>
                </a:lnTo>
                <a:lnTo>
                  <a:pt x="1079919" y="202577"/>
                </a:lnTo>
                <a:lnTo>
                  <a:pt x="1081405" y="206044"/>
                </a:lnTo>
                <a:lnTo>
                  <a:pt x="1084046" y="207695"/>
                </a:lnTo>
                <a:lnTo>
                  <a:pt x="1108773" y="207695"/>
                </a:lnTo>
                <a:lnTo>
                  <a:pt x="1111415" y="206044"/>
                </a:lnTo>
                <a:lnTo>
                  <a:pt x="1112888" y="202577"/>
                </a:lnTo>
                <a:lnTo>
                  <a:pt x="1126216" y="166814"/>
                </a:lnTo>
                <a:lnTo>
                  <a:pt x="1096733" y="166814"/>
                </a:lnTo>
                <a:lnTo>
                  <a:pt x="1074717" y="107467"/>
                </a:lnTo>
                <a:close/>
              </a:path>
              <a:path w="1320165" h="242570">
                <a:moveTo>
                  <a:pt x="1178423" y="107467"/>
                </a:moveTo>
                <a:lnTo>
                  <a:pt x="1148334" y="107467"/>
                </a:lnTo>
                <a:lnTo>
                  <a:pt x="1184275" y="202577"/>
                </a:lnTo>
                <a:lnTo>
                  <a:pt x="1185760" y="206209"/>
                </a:lnTo>
                <a:lnTo>
                  <a:pt x="1188389" y="207695"/>
                </a:lnTo>
                <a:lnTo>
                  <a:pt x="1212291" y="207695"/>
                </a:lnTo>
                <a:lnTo>
                  <a:pt x="1214767" y="206209"/>
                </a:lnTo>
                <a:lnTo>
                  <a:pt x="1216253" y="202577"/>
                </a:lnTo>
                <a:lnTo>
                  <a:pt x="1229776" y="166814"/>
                </a:lnTo>
                <a:lnTo>
                  <a:pt x="1200759" y="166814"/>
                </a:lnTo>
                <a:lnTo>
                  <a:pt x="1178423" y="107467"/>
                </a:lnTo>
                <a:close/>
              </a:path>
              <a:path w="1320165" h="242570">
                <a:moveTo>
                  <a:pt x="1282828" y="107962"/>
                </a:moveTo>
                <a:lnTo>
                  <a:pt x="1252029" y="107962"/>
                </a:lnTo>
                <a:lnTo>
                  <a:pt x="1287145" y="202577"/>
                </a:lnTo>
                <a:lnTo>
                  <a:pt x="1288288" y="206044"/>
                </a:lnTo>
                <a:lnTo>
                  <a:pt x="1291259" y="207695"/>
                </a:lnTo>
                <a:lnTo>
                  <a:pt x="1317967" y="207695"/>
                </a:lnTo>
                <a:lnTo>
                  <a:pt x="1319784" y="204228"/>
                </a:lnTo>
                <a:lnTo>
                  <a:pt x="1318298" y="200774"/>
                </a:lnTo>
                <a:lnTo>
                  <a:pt x="1282828" y="107962"/>
                </a:lnTo>
                <a:close/>
              </a:path>
              <a:path w="1320165" h="242570">
                <a:moveTo>
                  <a:pt x="859801" y="93624"/>
                </a:moveTo>
                <a:lnTo>
                  <a:pt x="803630" y="93624"/>
                </a:lnTo>
                <a:lnTo>
                  <a:pt x="820751" y="97086"/>
                </a:lnTo>
                <a:lnTo>
                  <a:pt x="834148" y="106606"/>
                </a:lnTo>
                <a:lnTo>
                  <a:pt x="842878" y="120884"/>
                </a:lnTo>
                <a:lnTo>
                  <a:pt x="845997" y="138620"/>
                </a:lnTo>
                <a:lnTo>
                  <a:pt x="842878" y="156198"/>
                </a:lnTo>
                <a:lnTo>
                  <a:pt x="834148" y="170438"/>
                </a:lnTo>
                <a:lnTo>
                  <a:pt x="820751" y="179981"/>
                </a:lnTo>
                <a:lnTo>
                  <a:pt x="803630" y="183464"/>
                </a:lnTo>
                <a:lnTo>
                  <a:pt x="859905" y="183464"/>
                </a:lnTo>
                <a:lnTo>
                  <a:pt x="870658" y="167460"/>
                </a:lnTo>
                <a:lnTo>
                  <a:pt x="876338" y="138620"/>
                </a:lnTo>
                <a:lnTo>
                  <a:pt x="870658" y="109829"/>
                </a:lnTo>
                <a:lnTo>
                  <a:pt x="859801" y="93624"/>
                </a:lnTo>
                <a:close/>
              </a:path>
              <a:path w="1320165" h="242570">
                <a:moveTo>
                  <a:pt x="1058659" y="69392"/>
                </a:moveTo>
                <a:lnTo>
                  <a:pt x="1031290" y="69392"/>
                </a:lnTo>
                <a:lnTo>
                  <a:pt x="1028647" y="71212"/>
                </a:lnTo>
                <a:lnTo>
                  <a:pt x="1027176" y="74828"/>
                </a:lnTo>
                <a:lnTo>
                  <a:pt x="992886" y="166814"/>
                </a:lnTo>
                <a:lnTo>
                  <a:pt x="1022183" y="166814"/>
                </a:lnTo>
                <a:lnTo>
                  <a:pt x="1044816" y="107467"/>
                </a:lnTo>
                <a:lnTo>
                  <a:pt x="1074717" y="107467"/>
                </a:lnTo>
                <a:lnTo>
                  <a:pt x="1062609" y="74828"/>
                </a:lnTo>
                <a:lnTo>
                  <a:pt x="1061300" y="71208"/>
                </a:lnTo>
                <a:lnTo>
                  <a:pt x="1058659" y="69392"/>
                </a:lnTo>
                <a:close/>
              </a:path>
              <a:path w="1320165" h="242570">
                <a:moveTo>
                  <a:pt x="1162011" y="69392"/>
                </a:moveTo>
                <a:lnTo>
                  <a:pt x="1134656" y="69392"/>
                </a:lnTo>
                <a:lnTo>
                  <a:pt x="1132178" y="71212"/>
                </a:lnTo>
                <a:lnTo>
                  <a:pt x="1130693" y="74828"/>
                </a:lnTo>
                <a:lnTo>
                  <a:pt x="1096733" y="166814"/>
                </a:lnTo>
                <a:lnTo>
                  <a:pt x="1126216" y="166814"/>
                </a:lnTo>
                <a:lnTo>
                  <a:pt x="1148334" y="107467"/>
                </a:lnTo>
                <a:lnTo>
                  <a:pt x="1178423" y="107467"/>
                </a:lnTo>
                <a:lnTo>
                  <a:pt x="1166139" y="74828"/>
                </a:lnTo>
                <a:lnTo>
                  <a:pt x="1164653" y="71208"/>
                </a:lnTo>
                <a:lnTo>
                  <a:pt x="1162011" y="69392"/>
                </a:lnTo>
                <a:close/>
              </a:path>
              <a:path w="1320165" h="242570">
                <a:moveTo>
                  <a:pt x="1266202" y="69392"/>
                </a:moveTo>
                <a:lnTo>
                  <a:pt x="1238504" y="69392"/>
                </a:lnTo>
                <a:lnTo>
                  <a:pt x="1235873" y="71212"/>
                </a:lnTo>
                <a:lnTo>
                  <a:pt x="1234389" y="74828"/>
                </a:lnTo>
                <a:lnTo>
                  <a:pt x="1200759" y="166814"/>
                </a:lnTo>
                <a:lnTo>
                  <a:pt x="1229776" y="166814"/>
                </a:lnTo>
                <a:lnTo>
                  <a:pt x="1252029" y="107962"/>
                </a:lnTo>
                <a:lnTo>
                  <a:pt x="1282828" y="107962"/>
                </a:lnTo>
                <a:lnTo>
                  <a:pt x="1270165" y="74828"/>
                </a:lnTo>
                <a:lnTo>
                  <a:pt x="1268679" y="71208"/>
                </a:lnTo>
                <a:lnTo>
                  <a:pt x="1266202" y="69392"/>
                </a:lnTo>
                <a:close/>
              </a:path>
              <a:path w="1320165" h="242570">
                <a:moveTo>
                  <a:pt x="451853" y="65430"/>
                </a:moveTo>
                <a:lnTo>
                  <a:pt x="425167" y="70742"/>
                </a:lnTo>
                <a:lnTo>
                  <a:pt x="402950" y="85667"/>
                </a:lnTo>
                <a:lnTo>
                  <a:pt x="387750" y="108689"/>
                </a:lnTo>
                <a:lnTo>
                  <a:pt x="382117" y="138290"/>
                </a:lnTo>
                <a:lnTo>
                  <a:pt x="387745" y="168226"/>
                </a:lnTo>
                <a:lnTo>
                  <a:pt x="402909" y="191330"/>
                </a:lnTo>
                <a:lnTo>
                  <a:pt x="425028" y="206211"/>
                </a:lnTo>
                <a:lnTo>
                  <a:pt x="451523" y="211480"/>
                </a:lnTo>
                <a:lnTo>
                  <a:pt x="465860" y="209836"/>
                </a:lnTo>
                <a:lnTo>
                  <a:pt x="478469" y="205241"/>
                </a:lnTo>
                <a:lnTo>
                  <a:pt x="488977" y="198203"/>
                </a:lnTo>
                <a:lnTo>
                  <a:pt x="497014" y="189229"/>
                </a:lnTo>
                <a:lnTo>
                  <a:pt x="527024" y="189229"/>
                </a:lnTo>
                <a:lnTo>
                  <a:pt x="527024" y="183794"/>
                </a:lnTo>
                <a:lnTo>
                  <a:pt x="454977" y="183794"/>
                </a:lnTo>
                <a:lnTo>
                  <a:pt x="437925" y="180259"/>
                </a:lnTo>
                <a:lnTo>
                  <a:pt x="424521" y="170603"/>
                </a:lnTo>
                <a:lnTo>
                  <a:pt x="415752" y="156249"/>
                </a:lnTo>
                <a:lnTo>
                  <a:pt x="412610" y="138620"/>
                </a:lnTo>
                <a:lnTo>
                  <a:pt x="415752" y="120884"/>
                </a:lnTo>
                <a:lnTo>
                  <a:pt x="424521" y="106606"/>
                </a:lnTo>
                <a:lnTo>
                  <a:pt x="437925" y="97086"/>
                </a:lnTo>
                <a:lnTo>
                  <a:pt x="454977" y="93624"/>
                </a:lnTo>
                <a:lnTo>
                  <a:pt x="527024" y="93624"/>
                </a:lnTo>
                <a:lnTo>
                  <a:pt x="527024" y="87528"/>
                </a:lnTo>
                <a:lnTo>
                  <a:pt x="497014" y="87528"/>
                </a:lnTo>
                <a:lnTo>
                  <a:pt x="489122" y="78578"/>
                </a:lnTo>
                <a:lnTo>
                  <a:pt x="478634" y="71593"/>
                </a:lnTo>
                <a:lnTo>
                  <a:pt x="466046" y="67050"/>
                </a:lnTo>
                <a:lnTo>
                  <a:pt x="451853" y="65430"/>
                </a:lnTo>
                <a:close/>
              </a:path>
              <a:path w="1320165" h="242570">
                <a:moveTo>
                  <a:pt x="527024" y="189229"/>
                </a:moveTo>
                <a:lnTo>
                  <a:pt x="497014" y="189229"/>
                </a:lnTo>
                <a:lnTo>
                  <a:pt x="497014" y="204889"/>
                </a:lnTo>
                <a:lnTo>
                  <a:pt x="500316" y="207695"/>
                </a:lnTo>
                <a:lnTo>
                  <a:pt x="524217" y="207695"/>
                </a:lnTo>
                <a:lnTo>
                  <a:pt x="527024" y="204889"/>
                </a:lnTo>
                <a:lnTo>
                  <a:pt x="527024" y="189229"/>
                </a:lnTo>
                <a:close/>
              </a:path>
              <a:path w="1320165" h="242570">
                <a:moveTo>
                  <a:pt x="527024" y="93624"/>
                </a:moveTo>
                <a:lnTo>
                  <a:pt x="454977" y="93624"/>
                </a:lnTo>
                <a:lnTo>
                  <a:pt x="471959" y="97086"/>
                </a:lnTo>
                <a:lnTo>
                  <a:pt x="485371" y="106606"/>
                </a:lnTo>
                <a:lnTo>
                  <a:pt x="494178" y="120884"/>
                </a:lnTo>
                <a:lnTo>
                  <a:pt x="497344" y="138620"/>
                </a:lnTo>
                <a:lnTo>
                  <a:pt x="494178" y="156249"/>
                </a:lnTo>
                <a:lnTo>
                  <a:pt x="485371" y="170603"/>
                </a:lnTo>
                <a:lnTo>
                  <a:pt x="471959" y="180259"/>
                </a:lnTo>
                <a:lnTo>
                  <a:pt x="454977" y="183794"/>
                </a:lnTo>
                <a:lnTo>
                  <a:pt x="527024" y="183794"/>
                </a:lnTo>
                <a:lnTo>
                  <a:pt x="527024" y="93624"/>
                </a:lnTo>
                <a:close/>
              </a:path>
              <a:path w="1320165" h="242570">
                <a:moveTo>
                  <a:pt x="524217" y="69392"/>
                </a:moveTo>
                <a:lnTo>
                  <a:pt x="500316" y="69392"/>
                </a:lnTo>
                <a:lnTo>
                  <a:pt x="497014" y="72199"/>
                </a:lnTo>
                <a:lnTo>
                  <a:pt x="497014" y="87528"/>
                </a:lnTo>
                <a:lnTo>
                  <a:pt x="527024" y="87528"/>
                </a:lnTo>
                <a:lnTo>
                  <a:pt x="527024" y="72199"/>
                </a:lnTo>
                <a:lnTo>
                  <a:pt x="524217" y="69392"/>
                </a:lnTo>
                <a:close/>
              </a:path>
              <a:path w="1320165" h="242570">
                <a:moveTo>
                  <a:pt x="677684" y="65430"/>
                </a:moveTo>
                <a:lnTo>
                  <a:pt x="648455" y="71026"/>
                </a:lnTo>
                <a:lnTo>
                  <a:pt x="625929" y="86452"/>
                </a:lnTo>
                <a:lnTo>
                  <a:pt x="611437" y="109664"/>
                </a:lnTo>
                <a:lnTo>
                  <a:pt x="606310" y="138620"/>
                </a:lnTo>
                <a:lnTo>
                  <a:pt x="611437" y="167460"/>
                </a:lnTo>
                <a:lnTo>
                  <a:pt x="625929" y="190566"/>
                </a:lnTo>
                <a:lnTo>
                  <a:pt x="648455" y="205914"/>
                </a:lnTo>
                <a:lnTo>
                  <a:pt x="677684" y="211480"/>
                </a:lnTo>
                <a:lnTo>
                  <a:pt x="690135" y="210569"/>
                </a:lnTo>
                <a:lnTo>
                  <a:pt x="727316" y="192697"/>
                </a:lnTo>
                <a:lnTo>
                  <a:pt x="723519" y="188074"/>
                </a:lnTo>
                <a:lnTo>
                  <a:pt x="720404" y="184124"/>
                </a:lnTo>
                <a:lnTo>
                  <a:pt x="678675" y="184124"/>
                </a:lnTo>
                <a:lnTo>
                  <a:pt x="661492" y="180607"/>
                </a:lnTo>
                <a:lnTo>
                  <a:pt x="648281" y="170954"/>
                </a:lnTo>
                <a:lnTo>
                  <a:pt x="639799" y="156510"/>
                </a:lnTo>
                <a:lnTo>
                  <a:pt x="636803" y="138620"/>
                </a:lnTo>
                <a:lnTo>
                  <a:pt x="639799" y="120616"/>
                </a:lnTo>
                <a:lnTo>
                  <a:pt x="648281" y="106070"/>
                </a:lnTo>
                <a:lnTo>
                  <a:pt x="661492" y="96343"/>
                </a:lnTo>
                <a:lnTo>
                  <a:pt x="678675" y="92798"/>
                </a:lnTo>
                <a:lnTo>
                  <a:pt x="720551" y="92798"/>
                </a:lnTo>
                <a:lnTo>
                  <a:pt x="723519" y="88684"/>
                </a:lnTo>
                <a:lnTo>
                  <a:pt x="726986" y="83731"/>
                </a:lnTo>
                <a:lnTo>
                  <a:pt x="724179" y="80606"/>
                </a:lnTo>
                <a:lnTo>
                  <a:pt x="722198" y="79120"/>
                </a:lnTo>
                <a:lnTo>
                  <a:pt x="712626" y="73226"/>
                </a:lnTo>
                <a:lnTo>
                  <a:pt x="701860" y="68937"/>
                </a:lnTo>
                <a:lnTo>
                  <a:pt x="690135" y="66317"/>
                </a:lnTo>
                <a:lnTo>
                  <a:pt x="677684" y="65430"/>
                </a:lnTo>
                <a:close/>
              </a:path>
              <a:path w="1320165" h="242570">
                <a:moveTo>
                  <a:pt x="711479" y="172580"/>
                </a:moveTo>
                <a:lnTo>
                  <a:pt x="708025" y="174066"/>
                </a:lnTo>
                <a:lnTo>
                  <a:pt x="699031" y="178836"/>
                </a:lnTo>
                <a:lnTo>
                  <a:pt x="692772" y="181525"/>
                </a:lnTo>
                <a:lnTo>
                  <a:pt x="686017" y="183412"/>
                </a:lnTo>
                <a:lnTo>
                  <a:pt x="678675" y="184124"/>
                </a:lnTo>
                <a:lnTo>
                  <a:pt x="720404" y="184124"/>
                </a:lnTo>
                <a:lnTo>
                  <a:pt x="714946" y="177203"/>
                </a:lnTo>
                <a:lnTo>
                  <a:pt x="711479" y="172580"/>
                </a:lnTo>
                <a:close/>
              </a:path>
              <a:path w="1320165" h="242570">
                <a:moveTo>
                  <a:pt x="720551" y="92798"/>
                </a:moveTo>
                <a:lnTo>
                  <a:pt x="678675" y="92798"/>
                </a:lnTo>
                <a:lnTo>
                  <a:pt x="686118" y="93438"/>
                </a:lnTo>
                <a:lnTo>
                  <a:pt x="693081" y="95191"/>
                </a:lnTo>
                <a:lnTo>
                  <a:pt x="699518" y="97808"/>
                </a:lnTo>
                <a:lnTo>
                  <a:pt x="705383" y="101041"/>
                </a:lnTo>
                <a:lnTo>
                  <a:pt x="708520" y="103187"/>
                </a:lnTo>
                <a:lnTo>
                  <a:pt x="712304" y="104343"/>
                </a:lnTo>
                <a:lnTo>
                  <a:pt x="715441" y="99885"/>
                </a:lnTo>
                <a:lnTo>
                  <a:pt x="720551" y="92798"/>
                </a:lnTo>
                <a:close/>
              </a:path>
              <a:path w="1320165" h="242570">
                <a:moveTo>
                  <a:pt x="584060" y="3784"/>
                </a:moveTo>
                <a:lnTo>
                  <a:pt x="559828" y="3784"/>
                </a:lnTo>
                <a:lnTo>
                  <a:pt x="556691" y="6921"/>
                </a:lnTo>
                <a:lnTo>
                  <a:pt x="556691" y="204558"/>
                </a:lnTo>
                <a:lnTo>
                  <a:pt x="559828" y="207695"/>
                </a:lnTo>
                <a:lnTo>
                  <a:pt x="584060" y="207695"/>
                </a:lnTo>
                <a:lnTo>
                  <a:pt x="586689" y="204558"/>
                </a:lnTo>
                <a:lnTo>
                  <a:pt x="586689" y="6921"/>
                </a:lnTo>
                <a:lnTo>
                  <a:pt x="584060" y="3784"/>
                </a:lnTo>
                <a:close/>
              </a:path>
            </a:pathLst>
          </a:custGeom>
          <a:solidFill>
            <a:srgbClr val="315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836859" y="5477255"/>
            <a:ext cx="860425" cy="923925"/>
          </a:xfrm>
          <a:custGeom>
            <a:avLst/>
            <a:gdLst/>
            <a:ahLst/>
            <a:cxnLst/>
            <a:rect l="l" t="t" r="r" b="b"/>
            <a:pathLst>
              <a:path w="860425" h="923925">
                <a:moveTo>
                  <a:pt x="859828" y="42379"/>
                </a:moveTo>
                <a:lnTo>
                  <a:pt x="856513" y="25869"/>
                </a:lnTo>
                <a:lnTo>
                  <a:pt x="847521" y="12395"/>
                </a:lnTo>
                <a:lnTo>
                  <a:pt x="834263" y="3327"/>
                </a:lnTo>
                <a:lnTo>
                  <a:pt x="818159" y="0"/>
                </a:lnTo>
                <a:lnTo>
                  <a:pt x="500697" y="0"/>
                </a:lnTo>
                <a:lnTo>
                  <a:pt x="484593" y="3327"/>
                </a:lnTo>
                <a:lnTo>
                  <a:pt x="471335" y="12395"/>
                </a:lnTo>
                <a:lnTo>
                  <a:pt x="462330" y="25869"/>
                </a:lnTo>
                <a:lnTo>
                  <a:pt x="459016" y="42379"/>
                </a:lnTo>
                <a:lnTo>
                  <a:pt x="459016" y="98018"/>
                </a:lnTo>
                <a:lnTo>
                  <a:pt x="440270" y="87553"/>
                </a:lnTo>
                <a:lnTo>
                  <a:pt x="390994" y="70980"/>
                </a:lnTo>
                <a:lnTo>
                  <a:pt x="339458" y="62687"/>
                </a:lnTo>
                <a:lnTo>
                  <a:pt x="287159" y="62153"/>
                </a:lnTo>
                <a:lnTo>
                  <a:pt x="237464" y="68846"/>
                </a:lnTo>
                <a:lnTo>
                  <a:pt x="189344" y="82296"/>
                </a:lnTo>
                <a:lnTo>
                  <a:pt x="144043" y="102666"/>
                </a:lnTo>
                <a:lnTo>
                  <a:pt x="102831" y="130124"/>
                </a:lnTo>
                <a:lnTo>
                  <a:pt x="67208" y="164528"/>
                </a:lnTo>
                <a:lnTo>
                  <a:pt x="38747" y="204863"/>
                </a:lnTo>
                <a:lnTo>
                  <a:pt x="17805" y="249643"/>
                </a:lnTo>
                <a:lnTo>
                  <a:pt x="4762" y="297395"/>
                </a:lnTo>
                <a:lnTo>
                  <a:pt x="0" y="346621"/>
                </a:lnTo>
                <a:lnTo>
                  <a:pt x="3860" y="395846"/>
                </a:lnTo>
                <a:lnTo>
                  <a:pt x="16725" y="443585"/>
                </a:lnTo>
                <a:lnTo>
                  <a:pt x="30276" y="474548"/>
                </a:lnTo>
                <a:lnTo>
                  <a:pt x="46202" y="504456"/>
                </a:lnTo>
                <a:lnTo>
                  <a:pt x="62801" y="533933"/>
                </a:lnTo>
                <a:lnTo>
                  <a:pt x="78384" y="563575"/>
                </a:lnTo>
                <a:lnTo>
                  <a:pt x="91935" y="595096"/>
                </a:lnTo>
                <a:lnTo>
                  <a:pt x="101434" y="627951"/>
                </a:lnTo>
                <a:lnTo>
                  <a:pt x="105143" y="661327"/>
                </a:lnTo>
                <a:lnTo>
                  <a:pt x="101346" y="694397"/>
                </a:lnTo>
                <a:lnTo>
                  <a:pt x="96189" y="710476"/>
                </a:lnTo>
                <a:lnTo>
                  <a:pt x="90716" y="726579"/>
                </a:lnTo>
                <a:lnTo>
                  <a:pt x="87007" y="742848"/>
                </a:lnTo>
                <a:lnTo>
                  <a:pt x="102412" y="790321"/>
                </a:lnTo>
                <a:lnTo>
                  <a:pt x="161556" y="838746"/>
                </a:lnTo>
                <a:lnTo>
                  <a:pt x="195694" y="861428"/>
                </a:lnTo>
                <a:lnTo>
                  <a:pt x="230873" y="882370"/>
                </a:lnTo>
                <a:lnTo>
                  <a:pt x="266966" y="901458"/>
                </a:lnTo>
                <a:lnTo>
                  <a:pt x="317258" y="921054"/>
                </a:lnTo>
                <a:lnTo>
                  <a:pt x="335216" y="923544"/>
                </a:lnTo>
                <a:lnTo>
                  <a:pt x="343077" y="923544"/>
                </a:lnTo>
                <a:lnTo>
                  <a:pt x="352437" y="922909"/>
                </a:lnTo>
                <a:lnTo>
                  <a:pt x="356692" y="915682"/>
                </a:lnTo>
                <a:lnTo>
                  <a:pt x="359448" y="912075"/>
                </a:lnTo>
                <a:lnTo>
                  <a:pt x="360299" y="907186"/>
                </a:lnTo>
                <a:lnTo>
                  <a:pt x="360299" y="902093"/>
                </a:lnTo>
                <a:lnTo>
                  <a:pt x="366077" y="826604"/>
                </a:lnTo>
                <a:lnTo>
                  <a:pt x="369341" y="785507"/>
                </a:lnTo>
                <a:lnTo>
                  <a:pt x="378155" y="739419"/>
                </a:lnTo>
                <a:lnTo>
                  <a:pt x="404926" y="701319"/>
                </a:lnTo>
                <a:lnTo>
                  <a:pt x="450697" y="688619"/>
                </a:lnTo>
                <a:lnTo>
                  <a:pt x="484708" y="691819"/>
                </a:lnTo>
                <a:lnTo>
                  <a:pt x="517639" y="693394"/>
                </a:lnTo>
                <a:lnTo>
                  <a:pt x="553212" y="678053"/>
                </a:lnTo>
                <a:lnTo>
                  <a:pt x="566356" y="646239"/>
                </a:lnTo>
                <a:lnTo>
                  <a:pt x="565391" y="637667"/>
                </a:lnTo>
                <a:lnTo>
                  <a:pt x="560997" y="620699"/>
                </a:lnTo>
                <a:lnTo>
                  <a:pt x="560870" y="613549"/>
                </a:lnTo>
                <a:lnTo>
                  <a:pt x="563930" y="609346"/>
                </a:lnTo>
                <a:lnTo>
                  <a:pt x="569137" y="606729"/>
                </a:lnTo>
                <a:lnTo>
                  <a:pt x="575462" y="604342"/>
                </a:lnTo>
                <a:lnTo>
                  <a:pt x="582536" y="598195"/>
                </a:lnTo>
                <a:lnTo>
                  <a:pt x="586232" y="589483"/>
                </a:lnTo>
                <a:lnTo>
                  <a:pt x="586130" y="579983"/>
                </a:lnTo>
                <a:lnTo>
                  <a:pt x="581837" y="571436"/>
                </a:lnTo>
                <a:lnTo>
                  <a:pt x="588479" y="571766"/>
                </a:lnTo>
                <a:lnTo>
                  <a:pt x="594804" y="569760"/>
                </a:lnTo>
                <a:lnTo>
                  <a:pt x="600024" y="565734"/>
                </a:lnTo>
                <a:lnTo>
                  <a:pt x="605650" y="555713"/>
                </a:lnTo>
                <a:lnTo>
                  <a:pt x="604799" y="550824"/>
                </a:lnTo>
                <a:lnTo>
                  <a:pt x="603313" y="546582"/>
                </a:lnTo>
                <a:lnTo>
                  <a:pt x="601179" y="542124"/>
                </a:lnTo>
                <a:lnTo>
                  <a:pt x="595439" y="537870"/>
                </a:lnTo>
                <a:lnTo>
                  <a:pt x="596938" y="533628"/>
                </a:lnTo>
                <a:lnTo>
                  <a:pt x="599059" y="526402"/>
                </a:lnTo>
                <a:lnTo>
                  <a:pt x="614794" y="525767"/>
                </a:lnTo>
                <a:lnTo>
                  <a:pt x="627087" y="522478"/>
                </a:lnTo>
                <a:lnTo>
                  <a:pt x="633298" y="519887"/>
                </a:lnTo>
                <a:lnTo>
                  <a:pt x="638530" y="515924"/>
                </a:lnTo>
                <a:lnTo>
                  <a:pt x="642213" y="510057"/>
                </a:lnTo>
                <a:lnTo>
                  <a:pt x="643572" y="502869"/>
                </a:lnTo>
                <a:lnTo>
                  <a:pt x="641934" y="495515"/>
                </a:lnTo>
                <a:lnTo>
                  <a:pt x="638251" y="488315"/>
                </a:lnTo>
                <a:lnTo>
                  <a:pt x="633501" y="481596"/>
                </a:lnTo>
                <a:lnTo>
                  <a:pt x="633501" y="480745"/>
                </a:lnTo>
                <a:lnTo>
                  <a:pt x="601954" y="433628"/>
                </a:lnTo>
                <a:lnTo>
                  <a:pt x="582688" y="381571"/>
                </a:lnTo>
                <a:lnTo>
                  <a:pt x="580859" y="358000"/>
                </a:lnTo>
                <a:lnTo>
                  <a:pt x="581583" y="338328"/>
                </a:lnTo>
                <a:lnTo>
                  <a:pt x="818159" y="338328"/>
                </a:lnTo>
                <a:lnTo>
                  <a:pt x="834263" y="335013"/>
                </a:lnTo>
                <a:lnTo>
                  <a:pt x="847521" y="325945"/>
                </a:lnTo>
                <a:lnTo>
                  <a:pt x="856513" y="312470"/>
                </a:lnTo>
                <a:lnTo>
                  <a:pt x="859828" y="295948"/>
                </a:lnTo>
                <a:lnTo>
                  <a:pt x="859828" y="42379"/>
                </a:lnTo>
                <a:close/>
              </a:path>
            </a:pathLst>
          </a:custGeom>
          <a:solidFill>
            <a:srgbClr val="7A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201396" y="5593079"/>
            <a:ext cx="401320" cy="340360"/>
          </a:xfrm>
          <a:custGeom>
            <a:avLst/>
            <a:gdLst/>
            <a:ahLst/>
            <a:cxnLst/>
            <a:rect l="l" t="t" r="r" b="b"/>
            <a:pathLst>
              <a:path w="401320" h="340360">
                <a:moveTo>
                  <a:pt x="359143" y="0"/>
                </a:moveTo>
                <a:lnTo>
                  <a:pt x="42430" y="0"/>
                </a:lnTo>
                <a:lnTo>
                  <a:pt x="25894" y="3333"/>
                </a:lnTo>
                <a:lnTo>
                  <a:pt x="12409" y="12382"/>
                </a:lnTo>
                <a:lnTo>
                  <a:pt x="3327" y="25717"/>
                </a:lnTo>
                <a:lnTo>
                  <a:pt x="0" y="41910"/>
                </a:lnTo>
                <a:lnTo>
                  <a:pt x="0" y="297942"/>
                </a:lnTo>
                <a:lnTo>
                  <a:pt x="3327" y="314455"/>
                </a:lnTo>
                <a:lnTo>
                  <a:pt x="12409" y="327755"/>
                </a:lnTo>
                <a:lnTo>
                  <a:pt x="25894" y="336625"/>
                </a:lnTo>
                <a:lnTo>
                  <a:pt x="42430" y="339852"/>
                </a:lnTo>
                <a:lnTo>
                  <a:pt x="359143" y="339852"/>
                </a:lnTo>
                <a:lnTo>
                  <a:pt x="375244" y="336625"/>
                </a:lnTo>
                <a:lnTo>
                  <a:pt x="388502" y="327755"/>
                </a:lnTo>
                <a:lnTo>
                  <a:pt x="397498" y="314455"/>
                </a:lnTo>
                <a:lnTo>
                  <a:pt x="400811" y="297942"/>
                </a:lnTo>
                <a:lnTo>
                  <a:pt x="400811" y="41910"/>
                </a:lnTo>
                <a:lnTo>
                  <a:pt x="397498" y="25717"/>
                </a:lnTo>
                <a:lnTo>
                  <a:pt x="388502" y="12382"/>
                </a:lnTo>
                <a:lnTo>
                  <a:pt x="375244" y="3333"/>
                </a:lnTo>
                <a:lnTo>
                  <a:pt x="359143" y="0"/>
                </a:lnTo>
                <a:close/>
              </a:path>
            </a:pathLst>
          </a:custGeom>
          <a:solidFill>
            <a:srgbClr val="315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7831" y="368010"/>
            <a:ext cx="11356337" cy="1074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6.svg"/><Relationship Id="rId9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A9E2266-D279-978C-2D31-846C20288CF8}"/>
              </a:ext>
            </a:extLst>
          </p:cNvPr>
          <p:cNvSpPr/>
          <p:nvPr/>
        </p:nvSpPr>
        <p:spPr>
          <a:xfrm>
            <a:off x="533400" y="457200"/>
            <a:ext cx="111252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84D7A2-2284-6FE0-1D1E-E21800EBDA45}"/>
              </a:ext>
            </a:extLst>
          </p:cNvPr>
          <p:cNvSpPr/>
          <p:nvPr/>
        </p:nvSpPr>
        <p:spPr>
          <a:xfrm>
            <a:off x="76200" y="5486400"/>
            <a:ext cx="2837179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C691A6-C4E1-00E0-12EF-FEEAB86F9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126" y="2794351"/>
            <a:ext cx="9601200" cy="1154162"/>
          </a:xfrm>
        </p:spPr>
        <p:txBody>
          <a:bodyPr/>
          <a:lstStyle/>
          <a:p>
            <a:pPr algn="ctr"/>
            <a:r>
              <a:rPr lang="en-US" sz="2500" dirty="0"/>
              <a:t>Consolidate Viability and Information Theories for Task-Oriented Communications:</a:t>
            </a:r>
            <a:br>
              <a:rPr lang="en-US" sz="2500" dirty="0"/>
            </a:br>
            <a:r>
              <a:rPr lang="en-US" sz="2500" dirty="0"/>
              <a:t>The Case of Remote Power Plants 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4F361863-C2B7-7B71-C72F-D47A8F31F4DB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565979" y="6060979"/>
            <a:ext cx="1852116" cy="342641"/>
          </a:xfrm>
        </p:spPr>
        <p:txBody>
          <a:bodyPr/>
          <a:lstStyle/>
          <a:p>
            <a:r>
              <a:rPr lang="en-US" dirty="0"/>
              <a:t>Mohaned Chraiti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7E7D84-9F5C-FA24-2466-1C610E794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52" b="50073" l="3516" r="89941">
                        <a14:foregroundMark x1="33008" y1="32650" x2="33008" y2="32650"/>
                        <a14:foregroundMark x1="36133" y1="32650" x2="36133" y2="32650"/>
                        <a14:foregroundMark x1="36133" y1="32650" x2="36133" y2="32650"/>
                        <a14:foregroundMark x1="36133" y1="32650" x2="36133" y2="32650"/>
                        <a14:foregroundMark x1="3516" y1="47145" x2="3516" y2="47145"/>
                        <a14:foregroundMark x1="9473" y1="44363" x2="9473" y2="44363"/>
                        <a14:backgroundMark x1="10059" y1="21083" x2="10059" y2="21083"/>
                        <a14:backgroundMark x1="10059" y1="21083" x2="10059" y2="21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" t="12147" b="45686"/>
          <a:stretch/>
        </p:blipFill>
        <p:spPr>
          <a:xfrm>
            <a:off x="2923107" y="659561"/>
            <a:ext cx="6365242" cy="18973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D5E37A-7D1A-6A31-2E3A-AE6D26D80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24763"/>
            <a:ext cx="2514600" cy="10808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E7DE3A-F5A2-E8D4-7DAD-C6B99AF225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3640" r="7776" b="35249"/>
          <a:stretch/>
        </p:blipFill>
        <p:spPr>
          <a:xfrm>
            <a:off x="6480125" y="4090450"/>
            <a:ext cx="1901875" cy="186141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8" name="Subtitle 11">
            <a:extLst>
              <a:ext uri="{FF2B5EF4-FFF2-40B4-BE49-F238E27FC236}">
                <a16:creationId xmlns:a16="http://schemas.microsoft.com/office/drawing/2014/main" id="{576DE303-24A6-FA90-C7F0-086DED8DC80F}"/>
              </a:ext>
            </a:extLst>
          </p:cNvPr>
          <p:cNvSpPr txBox="1">
            <a:spLocks/>
          </p:cNvSpPr>
          <p:nvPr/>
        </p:nvSpPr>
        <p:spPr>
          <a:xfrm>
            <a:off x="3656462" y="5997894"/>
            <a:ext cx="2210937" cy="402906"/>
          </a:xfrm>
          <a:prstGeom prst="ellipse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ysClr val="windowText" lastClr="000000"/>
                </a:solidFill>
              </a:rPr>
              <a:t>Ozgur </a:t>
            </a:r>
            <a:r>
              <a:rPr lang="en-US" kern="0" dirty="0" err="1">
                <a:solidFill>
                  <a:sysClr val="windowText" lastClr="000000"/>
                </a:solidFill>
              </a:rPr>
              <a:t>Ercetin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2" descr="Computer Networks | Computer Science &amp; Engineering">
            <a:extLst>
              <a:ext uri="{FF2B5EF4-FFF2-40B4-BE49-F238E27FC236}">
                <a16:creationId xmlns:a16="http://schemas.microsoft.com/office/drawing/2014/main" id="{5AEE7B14-5880-F36F-FF64-F2ED38962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72"/>
          <a:stretch/>
        </p:blipFill>
        <p:spPr bwMode="auto">
          <a:xfrm>
            <a:off x="3814387" y="4090450"/>
            <a:ext cx="1852117" cy="1855414"/>
          </a:xfrm>
          <a:prstGeom prst="ellipse">
            <a:avLst/>
          </a:prstGeom>
          <a:solidFill>
            <a:schemeClr val="tx1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1" name="Subtitle 11">
            <a:extLst>
              <a:ext uri="{FF2B5EF4-FFF2-40B4-BE49-F238E27FC236}">
                <a16:creationId xmlns:a16="http://schemas.microsoft.com/office/drawing/2014/main" id="{07A0357B-F160-6AAA-D75D-5D0982CCC7F1}"/>
              </a:ext>
            </a:extLst>
          </p:cNvPr>
          <p:cNvSpPr txBox="1">
            <a:spLocks/>
          </p:cNvSpPr>
          <p:nvPr/>
        </p:nvSpPr>
        <p:spPr>
          <a:xfrm>
            <a:off x="8722895" y="5983890"/>
            <a:ext cx="2837179" cy="389513"/>
          </a:xfrm>
          <a:prstGeom prst="ellipse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err="1">
                <a:solidFill>
                  <a:sysClr val="windowText" lastClr="000000"/>
                </a:solidFill>
              </a:rPr>
              <a:t>Rustu</a:t>
            </a:r>
            <a:r>
              <a:rPr lang="en-US" kern="0" dirty="0">
                <a:solidFill>
                  <a:sysClr val="windowText" lastClr="000000"/>
                </a:solidFill>
              </a:rPr>
              <a:t> E. </a:t>
            </a:r>
            <a:r>
              <a:rPr lang="en-US" kern="0" dirty="0" err="1">
                <a:solidFill>
                  <a:sysClr val="windowText" lastClr="000000"/>
                </a:solidFill>
              </a:rPr>
              <a:t>Karakaya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6EB1BC-2792-3D7E-A1B8-8C8EE474A2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3640" r="7776" b="35249"/>
          <a:stretch/>
        </p:blipFill>
        <p:spPr>
          <a:xfrm>
            <a:off x="9101020" y="4062754"/>
            <a:ext cx="1901875" cy="186141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4" name="Picture 2" descr="Rüştü Erciyes Karakaya - Teaching Assistant - University of ...">
            <a:extLst>
              <a:ext uri="{FF2B5EF4-FFF2-40B4-BE49-F238E27FC236}">
                <a16:creationId xmlns:a16="http://schemas.microsoft.com/office/drawing/2014/main" id="{B8C9BDA1-EE0C-D0A7-4362-8E84759CF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47" y="4078905"/>
            <a:ext cx="1905000" cy="1905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6585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09" y="520944"/>
            <a:ext cx="11356337" cy="892552"/>
          </a:xfrm>
        </p:spPr>
        <p:txBody>
          <a:bodyPr/>
          <a:lstStyle/>
          <a:p>
            <a:r>
              <a:rPr lang="en-US" dirty="0"/>
              <a:t>Coherence Time/</a:t>
            </a:r>
            <a:r>
              <a:rPr lang="en-US" dirty="0" err="1"/>
              <a:t>Sapce</a:t>
            </a:r>
            <a:r>
              <a:rPr lang="en-US" dirty="0"/>
              <a:t> </a:t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Simulation results: example in [9]</a:t>
            </a: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0990D789-9279-4893-BDEA-E8039D7CD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8" descr="A diagram of a diagram of a diagram&#10;&#10;Description automatically generated">
            <a:extLst>
              <a:ext uri="{FF2B5EF4-FFF2-40B4-BE49-F238E27FC236}">
                <a16:creationId xmlns:a16="http://schemas.microsoft.com/office/drawing/2014/main" id="{D69E404E-6BD5-B00D-8E91-9FAF064BB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17" y="755494"/>
            <a:ext cx="6852046" cy="5581562"/>
          </a:xfrm>
          <a:prstGeom prst="rect">
            <a:avLst/>
          </a:prstGeo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C04219D1-967A-FB89-839A-930C1CAA78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39732" r="9254" b="3201"/>
          <a:stretch/>
        </p:blipFill>
        <p:spPr>
          <a:xfrm>
            <a:off x="0" y="1681815"/>
            <a:ext cx="5868546" cy="19700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88D2AA-F71C-58A4-F3D8-3DFAE5B118E1}"/>
              </a:ext>
            </a:extLst>
          </p:cNvPr>
          <p:cNvSpPr txBox="1"/>
          <p:nvPr/>
        </p:nvSpPr>
        <p:spPr>
          <a:xfrm>
            <a:off x="817749" y="3810000"/>
            <a:ext cx="4343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" dirty="0">
                <a:cs typeface="Microsoft Sans Serif"/>
              </a:rPr>
              <a:t>Evolution of the communication rate with time and its impact on the state of the system at phase-I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3EB339-6BA9-DC6F-2CF7-588AC0A0B57E}"/>
              </a:ext>
            </a:extLst>
          </p:cNvPr>
          <p:cNvSpPr txBox="1"/>
          <p:nvPr/>
        </p:nvSpPr>
        <p:spPr>
          <a:xfrm>
            <a:off x="305618" y="5788274"/>
            <a:ext cx="6100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proposed solution decrease the communication rate by </a:t>
            </a:r>
            <a:r>
              <a:rPr lang="en-US" dirty="0">
                <a:highlight>
                  <a:srgbClr val="FFFFFF"/>
                </a:highlight>
                <a:latin typeface="Arial" panose="020B0604020202020204" pitchFamily="34" charset="0"/>
              </a:rPr>
              <a:t>50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% in Phase, by 12% in Phase-III, and by 14% in Phase-III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39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09" y="520944"/>
            <a:ext cx="11356337" cy="892552"/>
          </a:xfrm>
        </p:spPr>
        <p:txBody>
          <a:bodyPr/>
          <a:lstStyle/>
          <a:p>
            <a:r>
              <a:rPr lang="en-US" dirty="0"/>
              <a:t>Conclusions</a:t>
            </a:r>
            <a:br>
              <a:rPr lang="en-US" dirty="0"/>
            </a:br>
            <a:r>
              <a:rPr lang="en-US" sz="2400" dirty="0"/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0990D789-9279-4893-BDEA-E8039D7CD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43" name="object 58">
            <a:extLst>
              <a:ext uri="{FF2B5EF4-FFF2-40B4-BE49-F238E27FC236}">
                <a16:creationId xmlns:a16="http://schemas.microsoft.com/office/drawing/2014/main" id="{59A34272-6D11-3C57-A6C0-1F1130CA8FC8}"/>
              </a:ext>
            </a:extLst>
          </p:cNvPr>
          <p:cNvSpPr txBox="1"/>
          <p:nvPr/>
        </p:nvSpPr>
        <p:spPr>
          <a:xfrm>
            <a:off x="1066800" y="1891964"/>
            <a:ext cx="9372600" cy="357662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z="2800" spc="-10" dirty="0">
                <a:solidFill>
                  <a:srgbClr val="7E7E7E"/>
                </a:solidFill>
                <a:latin typeface="+mj-lt"/>
                <a:cs typeface="Microsoft Sans Serif"/>
              </a:rPr>
              <a:t>Incorporate the viability theory and directed information  reduce the communication rate from </a:t>
            </a:r>
            <a:r>
              <a:rPr lang="en-US" sz="2800" spc="-10" dirty="0" err="1">
                <a:solidFill>
                  <a:srgbClr val="7E7E7E"/>
                </a:solidFill>
                <a:latin typeface="+mj-lt"/>
                <a:cs typeface="Microsoft Sans Serif"/>
              </a:rPr>
              <a:t>ToC</a:t>
            </a:r>
            <a:r>
              <a:rPr lang="en-US" sz="2800" spc="-10" dirty="0">
                <a:solidFill>
                  <a:srgbClr val="7E7E7E"/>
                </a:solidFill>
                <a:latin typeface="+mj-lt"/>
                <a:cs typeface="Microsoft Sans Serif"/>
              </a:rPr>
              <a:t> perspective 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endParaRPr lang="en-US" sz="2800" spc="-10" dirty="0">
              <a:solidFill>
                <a:srgbClr val="7E7E7E"/>
              </a:solidFill>
              <a:latin typeface="+mj-lt"/>
              <a:cs typeface="Microsoft Sans Serif"/>
            </a:endParaRP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z="2800" spc="-10" dirty="0">
                <a:solidFill>
                  <a:srgbClr val="7E7E7E"/>
                </a:solidFill>
                <a:latin typeface="+mj-lt"/>
                <a:cs typeface="Microsoft Sans Serif"/>
              </a:rPr>
              <a:t>Proposes a </a:t>
            </a:r>
            <a:r>
              <a:rPr lang="en-US" sz="2800" spc="-10" dirty="0" err="1">
                <a:solidFill>
                  <a:srgbClr val="7E7E7E"/>
                </a:solidFill>
                <a:latin typeface="+mj-lt"/>
                <a:cs typeface="Microsoft Sans Serif"/>
              </a:rPr>
              <a:t>ToC</a:t>
            </a:r>
            <a:r>
              <a:rPr lang="en-US" sz="2800" spc="-10" dirty="0">
                <a:solidFill>
                  <a:srgbClr val="7E7E7E"/>
                </a:solidFill>
                <a:latin typeface="+mj-lt"/>
                <a:cs typeface="Microsoft Sans Serif"/>
              </a:rPr>
              <a:t> framework to implicitly quantify unforeseen events 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endParaRPr lang="en-US" sz="2800" spc="-10" dirty="0">
              <a:solidFill>
                <a:srgbClr val="7E7E7E"/>
              </a:solidFill>
              <a:latin typeface="+mj-lt"/>
              <a:cs typeface="Microsoft Sans Serif"/>
            </a:endParaRP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z="2800" spc="-10" dirty="0">
                <a:solidFill>
                  <a:srgbClr val="7E7E7E"/>
                </a:solidFill>
                <a:latin typeface="+mj-lt"/>
                <a:cs typeface="Microsoft Sans Serif"/>
              </a:rPr>
              <a:t>Demonstrates the integration of viability theory into TOC with an academic example of power plant system</a:t>
            </a:r>
          </a:p>
        </p:txBody>
      </p:sp>
    </p:spTree>
    <p:extLst>
      <p:ext uri="{BB962C8B-B14F-4D97-AF65-F5344CB8AC3E}">
        <p14:creationId xmlns:p14="http://schemas.microsoft.com/office/powerpoint/2010/main" val="30831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90520"/>
            <a:ext cx="11356337" cy="1046440"/>
          </a:xfrm>
        </p:spPr>
        <p:txBody>
          <a:bodyPr/>
          <a:lstStyle/>
          <a:p>
            <a:r>
              <a:rPr lang="en-US" dirty="0"/>
              <a:t>Outline</a:t>
            </a:r>
            <a:br>
              <a:rPr lang="en-US" dirty="0"/>
            </a:br>
            <a:endParaRPr lang="en-US" dirty="0"/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0990D789-9279-4893-BDEA-E8039D7CD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0220FC3-3A4F-89C2-BA51-023ABFA601B1}"/>
              </a:ext>
            </a:extLst>
          </p:cNvPr>
          <p:cNvGrpSpPr/>
          <p:nvPr/>
        </p:nvGrpSpPr>
        <p:grpSpPr>
          <a:xfrm>
            <a:off x="4662353" y="1636960"/>
            <a:ext cx="3046827" cy="3094065"/>
            <a:chOff x="4871040" y="1788104"/>
            <a:chExt cx="3046827" cy="3094065"/>
          </a:xfrm>
        </p:grpSpPr>
        <p:sp>
          <p:nvSpPr>
            <p:cNvPr id="95" name="object 5">
              <a:extLst>
                <a:ext uri="{FF2B5EF4-FFF2-40B4-BE49-F238E27FC236}">
                  <a16:creationId xmlns:a16="http://schemas.microsoft.com/office/drawing/2014/main" id="{562A90C2-CB2D-E93D-C160-0B72FE1D3295}"/>
                </a:ext>
              </a:extLst>
            </p:cNvPr>
            <p:cNvSpPr txBox="1"/>
            <p:nvPr/>
          </p:nvSpPr>
          <p:spPr>
            <a:xfrm>
              <a:off x="5075305" y="3803465"/>
              <a:ext cx="2842562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spc="-5" dirty="0">
                  <a:solidFill>
                    <a:srgbClr val="3152DC"/>
                  </a:solidFill>
                  <a:latin typeface="Microsoft Sans Serif"/>
                  <a:cs typeface="Microsoft Sans Serif"/>
                </a:rPr>
                <a:t> Power plant: </a:t>
              </a:r>
              <a:r>
                <a:rPr lang="en-US" sz="2400" spc="-5" dirty="0" err="1">
                  <a:solidFill>
                    <a:srgbClr val="3152DC"/>
                  </a:solidFill>
                  <a:latin typeface="Microsoft Sans Serif"/>
                  <a:cs typeface="Microsoft Sans Serif"/>
                </a:rPr>
                <a:t>ToC</a:t>
              </a:r>
              <a:endParaRPr sz="2400" dirty="0">
                <a:latin typeface="Microsoft Sans Serif"/>
                <a:cs typeface="Microsoft Sans Serif"/>
              </a:endParaRPr>
            </a:p>
          </p:txBody>
        </p:sp>
        <p:sp>
          <p:nvSpPr>
            <p:cNvPr id="96" name="object 8">
              <a:extLst>
                <a:ext uri="{FF2B5EF4-FFF2-40B4-BE49-F238E27FC236}">
                  <a16:creationId xmlns:a16="http://schemas.microsoft.com/office/drawing/2014/main" id="{1F6CEF36-FC43-6DC7-D089-F0F610650318}"/>
                </a:ext>
              </a:extLst>
            </p:cNvPr>
            <p:cNvSpPr txBox="1"/>
            <p:nvPr/>
          </p:nvSpPr>
          <p:spPr>
            <a:xfrm>
              <a:off x="5212721" y="4354268"/>
              <a:ext cx="2390324" cy="5279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25699"/>
                </a:lnSpc>
                <a:spcBef>
                  <a:spcPts val="100"/>
                </a:spcBef>
              </a:pPr>
              <a:r>
                <a:rPr lang="en-US" sz="1400" spc="-5" dirty="0">
                  <a:solidFill>
                    <a:srgbClr val="7E7E7E"/>
                  </a:solidFill>
                  <a:latin typeface="Microsoft Sans Serif"/>
                  <a:cs typeface="Microsoft Sans Serif"/>
                </a:rPr>
                <a:t>System model</a:t>
              </a:r>
              <a:br>
                <a:rPr lang="en-US" sz="1400" spc="-5" dirty="0">
                  <a:solidFill>
                    <a:srgbClr val="7E7E7E"/>
                  </a:solidFill>
                  <a:latin typeface="Microsoft Sans Serif"/>
                  <a:cs typeface="Microsoft Sans Serif"/>
                </a:rPr>
              </a:br>
              <a:r>
                <a:rPr lang="en-US" sz="1400" spc="-5" dirty="0">
                  <a:solidFill>
                    <a:srgbClr val="7E7E7E"/>
                  </a:solidFill>
                  <a:latin typeface="Microsoft Sans Serif"/>
                  <a:cs typeface="Microsoft Sans Serif"/>
                </a:rPr>
                <a:t>Problem Formulation</a:t>
              </a:r>
            </a:p>
          </p:txBody>
        </p:sp>
        <p:sp>
          <p:nvSpPr>
            <p:cNvPr id="97" name="object 13">
              <a:extLst>
                <a:ext uri="{FF2B5EF4-FFF2-40B4-BE49-F238E27FC236}">
                  <a16:creationId xmlns:a16="http://schemas.microsoft.com/office/drawing/2014/main" id="{E0A32399-521A-380A-9399-FB08D15E982A}"/>
                </a:ext>
              </a:extLst>
            </p:cNvPr>
            <p:cNvSpPr/>
            <p:nvPr/>
          </p:nvSpPr>
          <p:spPr>
            <a:xfrm flipV="1">
              <a:off x="5178014" y="4262891"/>
              <a:ext cx="2560320" cy="0"/>
            </a:xfrm>
            <a:custGeom>
              <a:avLst/>
              <a:gdLst/>
              <a:ahLst/>
              <a:cxnLst/>
              <a:rect l="l" t="t" r="r" b="b"/>
              <a:pathLst>
                <a:path w="1861185">
                  <a:moveTo>
                    <a:pt x="0" y="0"/>
                  </a:moveTo>
                  <a:lnTo>
                    <a:pt x="1860804" y="0"/>
                  </a:lnTo>
                </a:path>
              </a:pathLst>
            </a:custGeom>
            <a:ln w="57912">
              <a:solidFill>
                <a:srgbClr val="3152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Picture 20" descr="Research, Innovation and Enterprise">
              <a:extLst>
                <a:ext uri="{FF2B5EF4-FFF2-40B4-BE49-F238E27FC236}">
                  <a16:creationId xmlns:a16="http://schemas.microsoft.com/office/drawing/2014/main" id="{035537C4-83A4-C5E1-1367-BAD83087A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040" y="1788104"/>
              <a:ext cx="2732830" cy="2015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DADBCDE-7778-406F-E59F-0361DA09F6EB}"/>
              </a:ext>
            </a:extLst>
          </p:cNvPr>
          <p:cNvGrpSpPr/>
          <p:nvPr/>
        </p:nvGrpSpPr>
        <p:grpSpPr>
          <a:xfrm>
            <a:off x="1146418" y="2025200"/>
            <a:ext cx="2732830" cy="2994329"/>
            <a:chOff x="1140499" y="1974334"/>
            <a:chExt cx="2732830" cy="29943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B4D708A-3AED-330D-DF54-DFF7F62F9B65}"/>
                </a:ext>
              </a:extLst>
            </p:cNvPr>
            <p:cNvGrpSpPr/>
            <p:nvPr/>
          </p:nvGrpSpPr>
          <p:grpSpPr>
            <a:xfrm>
              <a:off x="1140499" y="3677391"/>
              <a:ext cx="2732830" cy="1291272"/>
              <a:chOff x="773477" y="3836374"/>
              <a:chExt cx="2732830" cy="1291272"/>
            </a:xfrm>
          </p:grpSpPr>
          <p:sp>
            <p:nvSpPr>
              <p:cNvPr id="10" name="object 7">
                <a:extLst>
                  <a:ext uri="{FF2B5EF4-FFF2-40B4-BE49-F238E27FC236}">
                    <a16:creationId xmlns:a16="http://schemas.microsoft.com/office/drawing/2014/main" id="{F53EECF8-5F5C-077B-FA40-518268CA5E95}"/>
                  </a:ext>
                </a:extLst>
              </p:cNvPr>
              <p:cNvSpPr txBox="1"/>
              <p:nvPr/>
            </p:nvSpPr>
            <p:spPr>
              <a:xfrm>
                <a:off x="809852" y="4435790"/>
                <a:ext cx="2137410" cy="691856"/>
              </a:xfrm>
              <a:prstGeom prst="rect">
                <a:avLst/>
              </a:prstGeom>
            </p:spPr>
            <p:txBody>
              <a:bodyPr vert="horz" wrap="square" lIns="0" tIns="37465" rIns="0" bIns="0" rtlCol="0">
                <a:spAutoFit/>
              </a:bodyPr>
              <a:lstStyle/>
              <a:p>
                <a:pPr marL="12700" marR="121285">
                  <a:lnSpc>
                    <a:spcPts val="1510"/>
                  </a:lnSpc>
                  <a:spcBef>
                    <a:spcPts val="605"/>
                  </a:spcBef>
                </a:pPr>
                <a:r>
                  <a:rPr lang="en-US" sz="1400" spc="-5" dirty="0" err="1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ToC</a:t>
                </a:r>
                <a:r>
                  <a:rPr lang="en-US" sz="1400" spc="-5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 vs Semantic comm.</a:t>
                </a:r>
                <a:br>
                  <a:rPr lang="en-US" sz="1400" spc="-5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</a:br>
                <a:r>
                  <a:rPr lang="en-US" sz="1400" spc="-5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Viability theory</a:t>
                </a:r>
              </a:p>
              <a:p>
                <a:pPr marL="12700" marR="121285">
                  <a:lnSpc>
                    <a:spcPts val="1510"/>
                  </a:lnSpc>
                  <a:spcBef>
                    <a:spcPts val="605"/>
                  </a:spcBef>
                </a:pPr>
                <a:r>
                  <a:rPr lang="en-US" sz="1400" spc="-5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Transfer entropy</a:t>
                </a:r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id="{BF4F4B3C-A6C4-7949-8572-C9E0280715EC}"/>
                  </a:ext>
                </a:extLst>
              </p:cNvPr>
              <p:cNvSpPr/>
              <p:nvPr/>
            </p:nvSpPr>
            <p:spPr>
              <a:xfrm flipV="1">
                <a:off x="779395" y="4281777"/>
                <a:ext cx="25603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61185">
                    <a:moveTo>
                      <a:pt x="0" y="0"/>
                    </a:moveTo>
                    <a:lnTo>
                      <a:pt x="1860804" y="0"/>
                    </a:lnTo>
                  </a:path>
                </a:pathLst>
              </a:custGeom>
              <a:ln w="57912">
                <a:solidFill>
                  <a:srgbClr val="3152D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7FD834A9-6519-37A2-6AE2-651083DAC65E}"/>
                  </a:ext>
                </a:extLst>
              </p:cNvPr>
              <p:cNvSpPr txBox="1"/>
              <p:nvPr/>
            </p:nvSpPr>
            <p:spPr>
              <a:xfrm>
                <a:off x="773477" y="3836374"/>
                <a:ext cx="2732830" cy="320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000" spc="-5" dirty="0">
                    <a:solidFill>
                      <a:srgbClr val="3152DC"/>
                    </a:solidFill>
                    <a:latin typeface="Microsoft Sans Serif"/>
                    <a:cs typeface="Microsoft Sans Serif"/>
                  </a:rPr>
                  <a:t>Viability theory for </a:t>
                </a:r>
                <a:r>
                  <a:rPr lang="en-US" sz="2000" spc="-5" dirty="0" err="1">
                    <a:solidFill>
                      <a:srgbClr val="3152DC"/>
                    </a:solidFill>
                    <a:latin typeface="Microsoft Sans Serif"/>
                    <a:cs typeface="Microsoft Sans Serif"/>
                  </a:rPr>
                  <a:t>ToC</a:t>
                </a:r>
                <a:endParaRPr sz="2000" dirty="0">
                  <a:latin typeface="Microsoft Sans Serif"/>
                  <a:cs typeface="Microsoft Sans Serif"/>
                </a:endParaRPr>
              </a:p>
            </p:txBody>
          </p:sp>
        </p:grpSp>
        <p:pic>
          <p:nvPicPr>
            <p:cNvPr id="4" name="Picture 14">
              <a:extLst>
                <a:ext uri="{FF2B5EF4-FFF2-40B4-BE49-F238E27FC236}">
                  <a16:creationId xmlns:a16="http://schemas.microsoft.com/office/drawing/2014/main" id="{056FA3F7-0F68-1940-26FB-2238F1D16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47800" y="1974334"/>
              <a:ext cx="1721633" cy="147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8CA5F4-E888-C009-F009-0AEE18398DD5}"/>
              </a:ext>
            </a:extLst>
          </p:cNvPr>
          <p:cNvGrpSpPr/>
          <p:nvPr/>
        </p:nvGrpSpPr>
        <p:grpSpPr>
          <a:xfrm>
            <a:off x="8312753" y="2087690"/>
            <a:ext cx="2732830" cy="2688613"/>
            <a:chOff x="8312753" y="2087690"/>
            <a:chExt cx="2732830" cy="268861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6634272-C5B6-5F51-248E-4E8A4EC4D1EA}"/>
                </a:ext>
              </a:extLst>
            </p:cNvPr>
            <p:cNvGrpSpPr/>
            <p:nvPr/>
          </p:nvGrpSpPr>
          <p:grpSpPr>
            <a:xfrm>
              <a:off x="8312753" y="3642627"/>
              <a:ext cx="2732830" cy="1133676"/>
              <a:chOff x="8206592" y="3732264"/>
              <a:chExt cx="2732830" cy="1133676"/>
            </a:xfrm>
          </p:grpSpPr>
          <p:sp>
            <p:nvSpPr>
              <p:cNvPr id="67" name="object 6">
                <a:extLst>
                  <a:ext uri="{FF2B5EF4-FFF2-40B4-BE49-F238E27FC236}">
                    <a16:creationId xmlns:a16="http://schemas.microsoft.com/office/drawing/2014/main" id="{BED5B9B5-D118-E7DA-2C74-BA45E3B9F479}"/>
                  </a:ext>
                </a:extLst>
              </p:cNvPr>
              <p:cNvSpPr txBox="1"/>
              <p:nvPr/>
            </p:nvSpPr>
            <p:spPr>
              <a:xfrm>
                <a:off x="8206592" y="3732264"/>
                <a:ext cx="2732830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solidFill>
                      <a:srgbClr val="3152DC"/>
                    </a:solidFill>
                    <a:latin typeface="Microsoft Sans Serif"/>
                    <a:cs typeface="Microsoft Sans Serif"/>
                  </a:rPr>
                  <a:t>Results</a:t>
                </a:r>
                <a:endParaRPr sz="2400" dirty="0"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68" name="object 9">
                <a:extLst>
                  <a:ext uri="{FF2B5EF4-FFF2-40B4-BE49-F238E27FC236}">
                    <a16:creationId xmlns:a16="http://schemas.microsoft.com/office/drawing/2014/main" id="{BB4CA136-AD59-EBA3-E347-0B57D095C9EC}"/>
                  </a:ext>
                </a:extLst>
              </p:cNvPr>
              <p:cNvSpPr txBox="1"/>
              <p:nvPr/>
            </p:nvSpPr>
            <p:spPr>
              <a:xfrm>
                <a:off x="8248735" y="4302965"/>
                <a:ext cx="2390323" cy="562975"/>
              </a:xfrm>
              <a:prstGeom prst="rect">
                <a:avLst/>
              </a:prstGeom>
            </p:spPr>
            <p:txBody>
              <a:bodyPr vert="horz" wrap="square" lIns="0" tIns="6731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530"/>
                  </a:spcBef>
                </a:pPr>
                <a:r>
                  <a:rPr lang="en-US" sz="140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Simulations</a:t>
                </a:r>
              </a:p>
              <a:p>
                <a:pPr marL="12700">
                  <a:lnSpc>
                    <a:spcPct val="100000"/>
                  </a:lnSpc>
                  <a:spcBef>
                    <a:spcPts val="530"/>
                  </a:spcBef>
                </a:pPr>
                <a:r>
                  <a:rPr lang="en-US" sz="140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Conclusions</a:t>
                </a:r>
              </a:p>
            </p:txBody>
          </p:sp>
          <p:sp>
            <p:nvSpPr>
              <p:cNvPr id="69" name="object 11">
                <a:extLst>
                  <a:ext uri="{FF2B5EF4-FFF2-40B4-BE49-F238E27FC236}">
                    <a16:creationId xmlns:a16="http://schemas.microsoft.com/office/drawing/2014/main" id="{1A78AB20-561B-1BCF-7F1A-C19D647EDA98}"/>
                  </a:ext>
                </a:extLst>
              </p:cNvPr>
              <p:cNvSpPr/>
              <p:nvPr/>
            </p:nvSpPr>
            <p:spPr>
              <a:xfrm flipV="1">
                <a:off x="8217446" y="4210133"/>
                <a:ext cx="25603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61184">
                    <a:moveTo>
                      <a:pt x="0" y="0"/>
                    </a:moveTo>
                    <a:lnTo>
                      <a:pt x="1860804" y="0"/>
                    </a:lnTo>
                  </a:path>
                </a:pathLst>
              </a:custGeom>
              <a:ln w="57912">
                <a:solidFill>
                  <a:srgbClr val="3152D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5" name="Graphic 4" descr="Upward trend">
              <a:extLst>
                <a:ext uri="{FF2B5EF4-FFF2-40B4-BE49-F238E27FC236}">
                  <a16:creationId xmlns:a16="http://schemas.microsoft.com/office/drawing/2014/main" id="{2C74B63F-E575-9762-A4DF-3EE005DE6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33156" y="2087690"/>
              <a:ext cx="1196644" cy="1196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24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0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00" y="648958"/>
            <a:ext cx="11356337" cy="892552"/>
          </a:xfrm>
        </p:spPr>
        <p:txBody>
          <a:bodyPr/>
          <a:lstStyle/>
          <a:p>
            <a:r>
              <a:rPr lang="en-US" dirty="0"/>
              <a:t>Viability Theory for </a:t>
            </a:r>
            <a:r>
              <a:rPr lang="en-US" dirty="0" err="1"/>
              <a:t>ToC</a:t>
            </a:r>
            <a:r>
              <a:rPr lang="en-US" dirty="0"/>
              <a:t> </a:t>
            </a:r>
            <a:br>
              <a:rPr lang="en-US" dirty="0"/>
            </a:br>
            <a:r>
              <a:rPr lang="en-US" sz="2400" dirty="0"/>
              <a:t>Task-oriented vs Semantic Communications</a:t>
            </a:r>
            <a:endParaRPr lang="en-US" dirty="0"/>
          </a:p>
        </p:txBody>
      </p: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0B0F790D-FCE3-2508-5EA4-3C4D576152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69593" y="6373755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157" name="Group 2156">
            <a:extLst>
              <a:ext uri="{FF2B5EF4-FFF2-40B4-BE49-F238E27FC236}">
                <a16:creationId xmlns:a16="http://schemas.microsoft.com/office/drawing/2014/main" id="{06927A2A-443C-FBA0-F903-849220A86302}"/>
              </a:ext>
            </a:extLst>
          </p:cNvPr>
          <p:cNvGrpSpPr/>
          <p:nvPr/>
        </p:nvGrpSpPr>
        <p:grpSpPr>
          <a:xfrm>
            <a:off x="1005840" y="1935609"/>
            <a:ext cx="2362201" cy="1824859"/>
            <a:chOff x="1005840" y="1935609"/>
            <a:chExt cx="2362201" cy="182485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40993F3-D879-2C86-8C7C-0F2F27CCF11A}"/>
                </a:ext>
              </a:extLst>
            </p:cNvPr>
            <p:cNvGrpSpPr/>
            <p:nvPr/>
          </p:nvGrpSpPr>
          <p:grpSpPr>
            <a:xfrm>
              <a:off x="1371600" y="1935609"/>
              <a:ext cx="483868" cy="1382329"/>
              <a:chOff x="8086158" y="3280189"/>
              <a:chExt cx="483868" cy="3387658"/>
            </a:xfrm>
          </p:grpSpPr>
          <p:sp>
            <p:nvSpPr>
              <p:cNvPr id="61" name="object 7">
                <a:extLst>
                  <a:ext uri="{FF2B5EF4-FFF2-40B4-BE49-F238E27FC236}">
                    <a16:creationId xmlns:a16="http://schemas.microsoft.com/office/drawing/2014/main" id="{2E7E2ED1-D6B3-DD55-27C8-A55B1ECBD60B}"/>
                  </a:ext>
                </a:extLst>
              </p:cNvPr>
              <p:cNvSpPr/>
              <p:nvPr/>
            </p:nvSpPr>
            <p:spPr>
              <a:xfrm rot="16200000">
                <a:off x="6637754" y="4732528"/>
                <a:ext cx="3377879" cy="473202"/>
              </a:xfrm>
              <a:custGeom>
                <a:avLst/>
                <a:gdLst/>
                <a:ahLst/>
                <a:cxnLst/>
                <a:rect l="l" t="t" r="r" b="b"/>
                <a:pathLst>
                  <a:path w="5131435" h="960120">
                    <a:moveTo>
                      <a:pt x="5131308" y="0"/>
                    </a:moveTo>
                    <a:lnTo>
                      <a:pt x="0" y="0"/>
                    </a:lnTo>
                    <a:lnTo>
                      <a:pt x="0" y="960120"/>
                    </a:lnTo>
                    <a:lnTo>
                      <a:pt x="5131308" y="960120"/>
                    </a:lnTo>
                    <a:lnTo>
                      <a:pt x="5131308" y="0"/>
                    </a:lnTo>
                    <a:close/>
                  </a:path>
                </a:pathLst>
              </a:custGeom>
              <a:solidFill>
                <a:srgbClr val="D9D9D9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62" name="object 9">
                <a:extLst>
                  <a:ext uri="{FF2B5EF4-FFF2-40B4-BE49-F238E27FC236}">
                    <a16:creationId xmlns:a16="http://schemas.microsoft.com/office/drawing/2014/main" id="{31624B19-C399-96B2-0719-A9F9917AF094}"/>
                  </a:ext>
                </a:extLst>
              </p:cNvPr>
              <p:cNvSpPr/>
              <p:nvPr/>
            </p:nvSpPr>
            <p:spPr>
              <a:xfrm rot="16200000">
                <a:off x="6644361" y="4729227"/>
                <a:ext cx="3367461" cy="483868"/>
              </a:xfrm>
              <a:custGeom>
                <a:avLst/>
                <a:gdLst/>
                <a:ahLst/>
                <a:cxnLst/>
                <a:rect l="l" t="t" r="r" b="b"/>
                <a:pathLst>
                  <a:path w="5132705" h="980439">
                    <a:moveTo>
                      <a:pt x="5132171" y="960120"/>
                    </a:moveTo>
                    <a:lnTo>
                      <a:pt x="0" y="960120"/>
                    </a:lnTo>
                    <a:lnTo>
                      <a:pt x="0" y="979932"/>
                    </a:lnTo>
                    <a:lnTo>
                      <a:pt x="5132171" y="979932"/>
                    </a:lnTo>
                    <a:lnTo>
                      <a:pt x="5132171" y="960120"/>
                    </a:lnTo>
                    <a:close/>
                  </a:path>
                  <a:path w="5132705" h="980439">
                    <a:moveTo>
                      <a:pt x="5132171" y="0"/>
                    </a:moveTo>
                    <a:lnTo>
                      <a:pt x="0" y="0"/>
                    </a:lnTo>
                    <a:lnTo>
                      <a:pt x="0" y="19812"/>
                    </a:lnTo>
                    <a:lnTo>
                      <a:pt x="5132171" y="19812"/>
                    </a:lnTo>
                    <a:lnTo>
                      <a:pt x="5132171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8">
                <a:extLst>
                  <a:ext uri="{FF2B5EF4-FFF2-40B4-BE49-F238E27FC236}">
                    <a16:creationId xmlns:a16="http://schemas.microsoft.com/office/drawing/2014/main" id="{5A5BF1DF-4ED7-0A58-CBAD-D685EF787439}"/>
                  </a:ext>
                </a:extLst>
              </p:cNvPr>
              <p:cNvSpPr/>
              <p:nvPr/>
            </p:nvSpPr>
            <p:spPr>
              <a:xfrm rot="16200000">
                <a:off x="6651220" y="4954778"/>
                <a:ext cx="3380418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144135">
                    <a:moveTo>
                      <a:pt x="5144096" y="0"/>
                    </a:move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D9D9D9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9">
                <a:extLst>
                  <a:ext uri="{FF2B5EF4-FFF2-40B4-BE49-F238E27FC236}">
                    <a16:creationId xmlns:a16="http://schemas.microsoft.com/office/drawing/2014/main" id="{64CD6532-ACB5-580F-FD14-E7C1BD16B0C4}"/>
                  </a:ext>
                </a:extLst>
              </p:cNvPr>
              <p:cNvSpPr/>
              <p:nvPr/>
            </p:nvSpPr>
            <p:spPr>
              <a:xfrm rot="16200000">
                <a:off x="7002572" y="5525584"/>
                <a:ext cx="2212894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132705" h="980439">
                    <a:moveTo>
                      <a:pt x="5132171" y="960120"/>
                    </a:moveTo>
                    <a:lnTo>
                      <a:pt x="0" y="960120"/>
                    </a:lnTo>
                    <a:lnTo>
                      <a:pt x="0" y="979932"/>
                    </a:lnTo>
                    <a:lnTo>
                      <a:pt x="5132171" y="979932"/>
                    </a:lnTo>
                    <a:lnTo>
                      <a:pt x="5132171" y="960120"/>
                    </a:lnTo>
                    <a:close/>
                  </a:path>
                  <a:path w="5132705" h="980439">
                    <a:moveTo>
                      <a:pt x="5132171" y="0"/>
                    </a:moveTo>
                    <a:lnTo>
                      <a:pt x="0" y="0"/>
                    </a:lnTo>
                    <a:lnTo>
                      <a:pt x="0" y="19812"/>
                    </a:lnTo>
                    <a:lnTo>
                      <a:pt x="5132171" y="19812"/>
                    </a:lnTo>
                    <a:lnTo>
                      <a:pt x="5132171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5D1C723-6321-AFE5-3893-185E7DB5FD22}"/>
                </a:ext>
              </a:extLst>
            </p:cNvPr>
            <p:cNvGrpSpPr/>
            <p:nvPr/>
          </p:nvGrpSpPr>
          <p:grpSpPr>
            <a:xfrm>
              <a:off x="1005840" y="3276600"/>
              <a:ext cx="2362201" cy="483868"/>
              <a:chOff x="441962" y="3276600"/>
              <a:chExt cx="5147943" cy="483868"/>
            </a:xfrm>
          </p:grpSpPr>
          <p:sp>
            <p:nvSpPr>
              <p:cNvPr id="67" name="object 7">
                <a:extLst>
                  <a:ext uri="{FF2B5EF4-FFF2-40B4-BE49-F238E27FC236}">
                    <a16:creationId xmlns:a16="http://schemas.microsoft.com/office/drawing/2014/main" id="{FE2E9DDD-6374-F171-260A-E37898BD54D4}"/>
                  </a:ext>
                </a:extLst>
              </p:cNvPr>
              <p:cNvSpPr/>
              <p:nvPr/>
            </p:nvSpPr>
            <p:spPr>
              <a:xfrm>
                <a:off x="456437" y="3285745"/>
                <a:ext cx="5131435" cy="473202"/>
              </a:xfrm>
              <a:custGeom>
                <a:avLst/>
                <a:gdLst/>
                <a:ahLst/>
                <a:cxnLst/>
                <a:rect l="l" t="t" r="r" b="b"/>
                <a:pathLst>
                  <a:path w="5131435" h="960120">
                    <a:moveTo>
                      <a:pt x="5131308" y="0"/>
                    </a:moveTo>
                    <a:lnTo>
                      <a:pt x="0" y="0"/>
                    </a:lnTo>
                    <a:lnTo>
                      <a:pt x="0" y="960120"/>
                    </a:lnTo>
                    <a:lnTo>
                      <a:pt x="5131308" y="960120"/>
                    </a:lnTo>
                    <a:lnTo>
                      <a:pt x="5131308" y="0"/>
                    </a:lnTo>
                    <a:close/>
                  </a:path>
                </a:pathLst>
              </a:custGeom>
              <a:solidFill>
                <a:srgbClr val="D9D9D9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8">
                <a:extLst>
                  <a:ext uri="{FF2B5EF4-FFF2-40B4-BE49-F238E27FC236}">
                    <a16:creationId xmlns:a16="http://schemas.microsoft.com/office/drawing/2014/main" id="{7751C6D2-52FC-17F1-072B-7616CD72C1D5}"/>
                  </a:ext>
                </a:extLst>
              </p:cNvPr>
              <p:cNvSpPr/>
              <p:nvPr/>
            </p:nvSpPr>
            <p:spPr>
              <a:xfrm>
                <a:off x="441962" y="3525775"/>
                <a:ext cx="51441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144135">
                    <a:moveTo>
                      <a:pt x="5144096" y="0"/>
                    </a:move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D9D9D9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9">
                <a:extLst>
                  <a:ext uri="{FF2B5EF4-FFF2-40B4-BE49-F238E27FC236}">
                    <a16:creationId xmlns:a16="http://schemas.microsoft.com/office/drawing/2014/main" id="{71FBAD0C-45B6-3FFA-240F-1EF36A29A885}"/>
                  </a:ext>
                </a:extLst>
              </p:cNvPr>
              <p:cNvSpPr/>
              <p:nvPr/>
            </p:nvSpPr>
            <p:spPr>
              <a:xfrm>
                <a:off x="457200" y="3276600"/>
                <a:ext cx="5132705" cy="483868"/>
              </a:xfrm>
              <a:custGeom>
                <a:avLst/>
                <a:gdLst/>
                <a:ahLst/>
                <a:cxnLst/>
                <a:rect l="l" t="t" r="r" b="b"/>
                <a:pathLst>
                  <a:path w="5132705" h="980439">
                    <a:moveTo>
                      <a:pt x="5132171" y="960120"/>
                    </a:moveTo>
                    <a:lnTo>
                      <a:pt x="0" y="960120"/>
                    </a:lnTo>
                    <a:lnTo>
                      <a:pt x="0" y="979932"/>
                    </a:lnTo>
                    <a:lnTo>
                      <a:pt x="5132171" y="979932"/>
                    </a:lnTo>
                    <a:lnTo>
                      <a:pt x="5132171" y="960120"/>
                    </a:lnTo>
                    <a:close/>
                  </a:path>
                  <a:path w="5132705" h="980439">
                    <a:moveTo>
                      <a:pt x="5132171" y="0"/>
                    </a:moveTo>
                    <a:lnTo>
                      <a:pt x="0" y="0"/>
                    </a:lnTo>
                    <a:lnTo>
                      <a:pt x="0" y="19812"/>
                    </a:lnTo>
                    <a:lnTo>
                      <a:pt x="5132171" y="19812"/>
                    </a:lnTo>
                    <a:lnTo>
                      <a:pt x="5132171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4" name="object 16">
              <a:extLst>
                <a:ext uri="{FF2B5EF4-FFF2-40B4-BE49-F238E27FC236}">
                  <a16:creationId xmlns:a16="http://schemas.microsoft.com/office/drawing/2014/main" id="{C7FC41B3-38E2-736B-ABF6-B87E1B74C8A7}"/>
                </a:ext>
              </a:extLst>
            </p:cNvPr>
            <p:cNvSpPr/>
            <p:nvPr/>
          </p:nvSpPr>
          <p:spPr>
            <a:xfrm>
              <a:off x="2475575" y="3327087"/>
              <a:ext cx="223863" cy="1417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7">
              <a:extLst>
                <a:ext uri="{FF2B5EF4-FFF2-40B4-BE49-F238E27FC236}">
                  <a16:creationId xmlns:a16="http://schemas.microsoft.com/office/drawing/2014/main" id="{18CEEB99-AB53-78B3-E33C-9599DE869FB9}"/>
                </a:ext>
              </a:extLst>
            </p:cNvPr>
            <p:cNvSpPr/>
            <p:nvPr/>
          </p:nvSpPr>
          <p:spPr>
            <a:xfrm>
              <a:off x="2414294" y="3307271"/>
              <a:ext cx="361950" cy="180340"/>
            </a:xfrm>
            <a:custGeom>
              <a:avLst/>
              <a:gdLst/>
              <a:ahLst/>
              <a:cxnLst/>
              <a:rect l="l" t="t" r="r" b="b"/>
              <a:pathLst>
                <a:path w="361950" h="180339">
                  <a:moveTo>
                    <a:pt x="102342" y="0"/>
                  </a:moveTo>
                  <a:lnTo>
                    <a:pt x="98863" y="1155"/>
                  </a:lnTo>
                  <a:lnTo>
                    <a:pt x="97707" y="4038"/>
                  </a:lnTo>
                  <a:lnTo>
                    <a:pt x="91332" y="19024"/>
                  </a:lnTo>
                  <a:lnTo>
                    <a:pt x="91039" y="19316"/>
                  </a:lnTo>
                  <a:lnTo>
                    <a:pt x="91039" y="20180"/>
                  </a:lnTo>
                  <a:lnTo>
                    <a:pt x="57435" y="20180"/>
                  </a:lnTo>
                  <a:lnTo>
                    <a:pt x="46848" y="20707"/>
                  </a:lnTo>
                  <a:lnTo>
                    <a:pt x="37699" y="22232"/>
                  </a:lnTo>
                  <a:lnTo>
                    <a:pt x="30018" y="24675"/>
                  </a:lnTo>
                  <a:lnTo>
                    <a:pt x="23831" y="27952"/>
                  </a:lnTo>
                  <a:lnTo>
                    <a:pt x="14560" y="27952"/>
                  </a:lnTo>
                  <a:lnTo>
                    <a:pt x="9340" y="33147"/>
                  </a:lnTo>
                  <a:lnTo>
                    <a:pt x="9340" y="52171"/>
                  </a:lnTo>
                  <a:lnTo>
                    <a:pt x="4133" y="67157"/>
                  </a:lnTo>
                  <a:lnTo>
                    <a:pt x="1033" y="78760"/>
                  </a:lnTo>
                  <a:lnTo>
                    <a:pt x="0" y="90822"/>
                  </a:lnTo>
                  <a:lnTo>
                    <a:pt x="1033" y="102938"/>
                  </a:lnTo>
                  <a:lnTo>
                    <a:pt x="4133" y="114706"/>
                  </a:lnTo>
                  <a:lnTo>
                    <a:pt x="9340" y="129400"/>
                  </a:lnTo>
                  <a:lnTo>
                    <a:pt x="9340" y="148424"/>
                  </a:lnTo>
                  <a:lnTo>
                    <a:pt x="14560" y="153898"/>
                  </a:lnTo>
                  <a:lnTo>
                    <a:pt x="23831" y="153898"/>
                  </a:lnTo>
                  <a:lnTo>
                    <a:pt x="30018" y="157137"/>
                  </a:lnTo>
                  <a:lnTo>
                    <a:pt x="37699" y="159483"/>
                  </a:lnTo>
                  <a:lnTo>
                    <a:pt x="46848" y="160910"/>
                  </a:lnTo>
                  <a:lnTo>
                    <a:pt x="57435" y="161391"/>
                  </a:lnTo>
                  <a:lnTo>
                    <a:pt x="91624" y="161391"/>
                  </a:lnTo>
                  <a:lnTo>
                    <a:pt x="98863" y="178689"/>
                  </a:lnTo>
                  <a:lnTo>
                    <a:pt x="102342" y="179832"/>
                  </a:lnTo>
                  <a:lnTo>
                    <a:pt x="107842" y="177533"/>
                  </a:lnTo>
                  <a:lnTo>
                    <a:pt x="109289" y="174066"/>
                  </a:lnTo>
                  <a:lnTo>
                    <a:pt x="103790" y="161391"/>
                  </a:lnTo>
                  <a:lnTo>
                    <a:pt x="281666" y="161391"/>
                  </a:lnTo>
                  <a:lnTo>
                    <a:pt x="291517" y="161072"/>
                  </a:lnTo>
                  <a:lnTo>
                    <a:pt x="300281" y="160131"/>
                  </a:lnTo>
                  <a:lnTo>
                    <a:pt x="308070" y="158594"/>
                  </a:lnTo>
                  <a:lnTo>
                    <a:pt x="322814" y="153898"/>
                  </a:lnTo>
                  <a:lnTo>
                    <a:pt x="344531" y="153898"/>
                  </a:lnTo>
                  <a:lnTo>
                    <a:pt x="349751" y="148424"/>
                  </a:lnTo>
                  <a:lnTo>
                    <a:pt x="349751" y="139776"/>
                  </a:lnTo>
                  <a:lnTo>
                    <a:pt x="354679" y="134302"/>
                  </a:lnTo>
                  <a:lnTo>
                    <a:pt x="361334" y="91643"/>
                  </a:lnTo>
                  <a:lnTo>
                    <a:pt x="361176" y="84347"/>
                  </a:lnTo>
                  <a:lnTo>
                    <a:pt x="349751" y="43522"/>
                  </a:lnTo>
                  <a:lnTo>
                    <a:pt x="349751" y="33147"/>
                  </a:lnTo>
                  <a:lnTo>
                    <a:pt x="344531" y="27952"/>
                  </a:lnTo>
                  <a:lnTo>
                    <a:pt x="321354" y="27952"/>
                  </a:lnTo>
                  <a:lnTo>
                    <a:pt x="320490" y="27673"/>
                  </a:lnTo>
                  <a:lnTo>
                    <a:pt x="281666" y="20180"/>
                  </a:lnTo>
                  <a:lnTo>
                    <a:pt x="102927" y="20180"/>
                  </a:lnTo>
                  <a:lnTo>
                    <a:pt x="109289" y="5765"/>
                  </a:lnTo>
                  <a:lnTo>
                    <a:pt x="107842" y="2311"/>
                  </a:lnTo>
                  <a:lnTo>
                    <a:pt x="102342" y="0"/>
                  </a:lnTo>
                  <a:close/>
                </a:path>
              </a:pathLst>
            </a:custGeom>
            <a:solidFill>
              <a:srgbClr val="3687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8">
              <a:extLst>
                <a:ext uri="{FF2B5EF4-FFF2-40B4-BE49-F238E27FC236}">
                  <a16:creationId xmlns:a16="http://schemas.microsoft.com/office/drawing/2014/main" id="{B230963A-5051-AE3F-6E29-72B03FB062F4}"/>
                </a:ext>
              </a:extLst>
            </p:cNvPr>
            <p:cNvSpPr/>
            <p:nvPr/>
          </p:nvSpPr>
          <p:spPr>
            <a:xfrm>
              <a:off x="2475575" y="3333183"/>
              <a:ext cx="287867" cy="129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9">
              <a:extLst>
                <a:ext uri="{FF2B5EF4-FFF2-40B4-BE49-F238E27FC236}">
                  <a16:creationId xmlns:a16="http://schemas.microsoft.com/office/drawing/2014/main" id="{7387D904-16DD-150F-CC27-BA925412522F}"/>
                </a:ext>
              </a:extLst>
            </p:cNvPr>
            <p:cNvSpPr/>
            <p:nvPr/>
          </p:nvSpPr>
          <p:spPr>
            <a:xfrm>
              <a:off x="2423578" y="3334706"/>
              <a:ext cx="13970" cy="127000"/>
            </a:xfrm>
            <a:custGeom>
              <a:avLst/>
              <a:gdLst/>
              <a:ahLst/>
              <a:cxnLst/>
              <a:rect l="l" t="t" r="r" b="b"/>
              <a:pathLst>
                <a:path w="13970" h="127000">
                  <a:moveTo>
                    <a:pt x="13716" y="0"/>
                  </a:moveTo>
                  <a:lnTo>
                    <a:pt x="11252" y="0"/>
                  </a:lnTo>
                  <a:lnTo>
                    <a:pt x="4940" y="0"/>
                  </a:lnTo>
                  <a:lnTo>
                    <a:pt x="0" y="5219"/>
                  </a:lnTo>
                  <a:lnTo>
                    <a:pt x="0" y="24384"/>
                  </a:lnTo>
                  <a:lnTo>
                    <a:pt x="3848" y="13068"/>
                  </a:lnTo>
                  <a:lnTo>
                    <a:pt x="5486" y="7835"/>
                  </a:lnTo>
                  <a:lnTo>
                    <a:pt x="8788" y="3479"/>
                  </a:lnTo>
                  <a:lnTo>
                    <a:pt x="13716" y="0"/>
                  </a:lnTo>
                  <a:close/>
                </a:path>
                <a:path w="13970" h="127000">
                  <a:moveTo>
                    <a:pt x="13728" y="126492"/>
                  </a:moveTo>
                  <a:lnTo>
                    <a:pt x="8788" y="123050"/>
                  </a:lnTo>
                  <a:lnTo>
                    <a:pt x="5499" y="118745"/>
                  </a:lnTo>
                  <a:lnTo>
                    <a:pt x="3848" y="113588"/>
                  </a:lnTo>
                  <a:lnTo>
                    <a:pt x="12" y="102108"/>
                  </a:lnTo>
                  <a:lnTo>
                    <a:pt x="12" y="121043"/>
                  </a:lnTo>
                  <a:lnTo>
                    <a:pt x="4953" y="126492"/>
                  </a:lnTo>
                  <a:lnTo>
                    <a:pt x="13728" y="126492"/>
                  </a:lnTo>
                  <a:close/>
                </a:path>
              </a:pathLst>
            </a:custGeom>
            <a:solidFill>
              <a:srgbClr val="A1D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24">
              <a:extLst>
                <a:ext uri="{FF2B5EF4-FFF2-40B4-BE49-F238E27FC236}">
                  <a16:creationId xmlns:a16="http://schemas.microsoft.com/office/drawing/2014/main" id="{B4CFBFA9-725F-0908-0676-BD1D162FA764}"/>
                </a:ext>
              </a:extLst>
            </p:cNvPr>
            <p:cNvSpPr/>
            <p:nvPr/>
          </p:nvSpPr>
          <p:spPr>
            <a:xfrm>
              <a:off x="3022691" y="3572451"/>
              <a:ext cx="223863" cy="1417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25">
              <a:extLst>
                <a:ext uri="{FF2B5EF4-FFF2-40B4-BE49-F238E27FC236}">
                  <a16:creationId xmlns:a16="http://schemas.microsoft.com/office/drawing/2014/main" id="{723EA65E-9816-4720-82EE-D263ABBCD6F3}"/>
                </a:ext>
              </a:extLst>
            </p:cNvPr>
            <p:cNvSpPr/>
            <p:nvPr/>
          </p:nvSpPr>
          <p:spPr>
            <a:xfrm>
              <a:off x="2961410" y="3551120"/>
              <a:ext cx="361950" cy="181610"/>
            </a:xfrm>
            <a:custGeom>
              <a:avLst/>
              <a:gdLst/>
              <a:ahLst/>
              <a:cxnLst/>
              <a:rect l="l" t="t" r="r" b="b"/>
              <a:pathLst>
                <a:path w="361950" h="181610">
                  <a:moveTo>
                    <a:pt x="102342" y="0"/>
                  </a:moveTo>
                  <a:lnTo>
                    <a:pt x="98863" y="1155"/>
                  </a:lnTo>
                  <a:lnTo>
                    <a:pt x="97707" y="4064"/>
                  </a:lnTo>
                  <a:lnTo>
                    <a:pt x="91332" y="19177"/>
                  </a:lnTo>
                  <a:lnTo>
                    <a:pt x="91039" y="19469"/>
                  </a:lnTo>
                  <a:lnTo>
                    <a:pt x="91039" y="20345"/>
                  </a:lnTo>
                  <a:lnTo>
                    <a:pt x="57435" y="20345"/>
                  </a:lnTo>
                  <a:lnTo>
                    <a:pt x="46848" y="20875"/>
                  </a:lnTo>
                  <a:lnTo>
                    <a:pt x="37699" y="22410"/>
                  </a:lnTo>
                  <a:lnTo>
                    <a:pt x="30018" y="24872"/>
                  </a:lnTo>
                  <a:lnTo>
                    <a:pt x="23831" y="28181"/>
                  </a:lnTo>
                  <a:lnTo>
                    <a:pt x="14560" y="28181"/>
                  </a:lnTo>
                  <a:lnTo>
                    <a:pt x="9340" y="33413"/>
                  </a:lnTo>
                  <a:lnTo>
                    <a:pt x="9340" y="52603"/>
                  </a:lnTo>
                  <a:lnTo>
                    <a:pt x="4133" y="67716"/>
                  </a:lnTo>
                  <a:lnTo>
                    <a:pt x="1033" y="79418"/>
                  </a:lnTo>
                  <a:lnTo>
                    <a:pt x="0" y="91584"/>
                  </a:lnTo>
                  <a:lnTo>
                    <a:pt x="1033" y="103804"/>
                  </a:lnTo>
                  <a:lnTo>
                    <a:pt x="4133" y="115671"/>
                  </a:lnTo>
                  <a:lnTo>
                    <a:pt x="9340" y="130492"/>
                  </a:lnTo>
                  <a:lnTo>
                    <a:pt x="9340" y="149669"/>
                  </a:lnTo>
                  <a:lnTo>
                    <a:pt x="14560" y="155194"/>
                  </a:lnTo>
                  <a:lnTo>
                    <a:pt x="23831" y="155194"/>
                  </a:lnTo>
                  <a:lnTo>
                    <a:pt x="30018" y="158458"/>
                  </a:lnTo>
                  <a:lnTo>
                    <a:pt x="37699" y="160824"/>
                  </a:lnTo>
                  <a:lnTo>
                    <a:pt x="46848" y="162264"/>
                  </a:lnTo>
                  <a:lnTo>
                    <a:pt x="57435" y="162750"/>
                  </a:lnTo>
                  <a:lnTo>
                    <a:pt x="91624" y="162750"/>
                  </a:lnTo>
                  <a:lnTo>
                    <a:pt x="98863" y="180187"/>
                  </a:lnTo>
                  <a:lnTo>
                    <a:pt x="102342" y="181356"/>
                  </a:lnTo>
                  <a:lnTo>
                    <a:pt x="107842" y="179031"/>
                  </a:lnTo>
                  <a:lnTo>
                    <a:pt x="109289" y="175539"/>
                  </a:lnTo>
                  <a:lnTo>
                    <a:pt x="103790" y="162750"/>
                  </a:lnTo>
                  <a:lnTo>
                    <a:pt x="281666" y="162750"/>
                  </a:lnTo>
                  <a:lnTo>
                    <a:pt x="291517" y="162428"/>
                  </a:lnTo>
                  <a:lnTo>
                    <a:pt x="300281" y="161480"/>
                  </a:lnTo>
                  <a:lnTo>
                    <a:pt x="308070" y="159932"/>
                  </a:lnTo>
                  <a:lnTo>
                    <a:pt x="322814" y="155194"/>
                  </a:lnTo>
                  <a:lnTo>
                    <a:pt x="344531" y="155194"/>
                  </a:lnTo>
                  <a:lnTo>
                    <a:pt x="349751" y="149669"/>
                  </a:lnTo>
                  <a:lnTo>
                    <a:pt x="349751" y="140957"/>
                  </a:lnTo>
                  <a:lnTo>
                    <a:pt x="354679" y="135432"/>
                  </a:lnTo>
                  <a:lnTo>
                    <a:pt x="361334" y="92417"/>
                  </a:lnTo>
                  <a:lnTo>
                    <a:pt x="361176" y="85057"/>
                  </a:lnTo>
                  <a:lnTo>
                    <a:pt x="349751" y="43878"/>
                  </a:lnTo>
                  <a:lnTo>
                    <a:pt x="349751" y="33413"/>
                  </a:lnTo>
                  <a:lnTo>
                    <a:pt x="344531" y="28181"/>
                  </a:lnTo>
                  <a:lnTo>
                    <a:pt x="321354" y="28181"/>
                  </a:lnTo>
                  <a:lnTo>
                    <a:pt x="320490" y="27901"/>
                  </a:lnTo>
                  <a:lnTo>
                    <a:pt x="281666" y="20345"/>
                  </a:lnTo>
                  <a:lnTo>
                    <a:pt x="102927" y="20345"/>
                  </a:lnTo>
                  <a:lnTo>
                    <a:pt x="109289" y="5803"/>
                  </a:lnTo>
                  <a:lnTo>
                    <a:pt x="107842" y="2324"/>
                  </a:lnTo>
                  <a:lnTo>
                    <a:pt x="102342" y="0"/>
                  </a:lnTo>
                  <a:close/>
                </a:path>
              </a:pathLst>
            </a:custGeom>
            <a:solidFill>
              <a:srgbClr val="3687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26">
              <a:extLst>
                <a:ext uri="{FF2B5EF4-FFF2-40B4-BE49-F238E27FC236}">
                  <a16:creationId xmlns:a16="http://schemas.microsoft.com/office/drawing/2014/main" id="{2E58F3E1-66A0-9E2B-DF95-E94AE8106C7D}"/>
                </a:ext>
              </a:extLst>
            </p:cNvPr>
            <p:cNvSpPr/>
            <p:nvPr/>
          </p:nvSpPr>
          <p:spPr>
            <a:xfrm>
              <a:off x="3022691" y="3578547"/>
              <a:ext cx="287867" cy="1295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27">
              <a:extLst>
                <a:ext uri="{FF2B5EF4-FFF2-40B4-BE49-F238E27FC236}">
                  <a16:creationId xmlns:a16="http://schemas.microsoft.com/office/drawing/2014/main" id="{D5B73D3D-917F-1310-35ED-C79B7FB76D05}"/>
                </a:ext>
              </a:extLst>
            </p:cNvPr>
            <p:cNvSpPr/>
            <p:nvPr/>
          </p:nvSpPr>
          <p:spPr>
            <a:xfrm>
              <a:off x="2970694" y="3580070"/>
              <a:ext cx="13970" cy="127000"/>
            </a:xfrm>
            <a:custGeom>
              <a:avLst/>
              <a:gdLst/>
              <a:ahLst/>
              <a:cxnLst/>
              <a:rect l="l" t="t" r="r" b="b"/>
              <a:pathLst>
                <a:path w="13970" h="127000">
                  <a:moveTo>
                    <a:pt x="13716" y="0"/>
                  </a:moveTo>
                  <a:lnTo>
                    <a:pt x="11252" y="0"/>
                  </a:lnTo>
                  <a:lnTo>
                    <a:pt x="4940" y="0"/>
                  </a:lnTo>
                  <a:lnTo>
                    <a:pt x="0" y="5219"/>
                  </a:lnTo>
                  <a:lnTo>
                    <a:pt x="0" y="24384"/>
                  </a:lnTo>
                  <a:lnTo>
                    <a:pt x="3848" y="13068"/>
                  </a:lnTo>
                  <a:lnTo>
                    <a:pt x="5486" y="7835"/>
                  </a:lnTo>
                  <a:lnTo>
                    <a:pt x="8788" y="3479"/>
                  </a:lnTo>
                  <a:lnTo>
                    <a:pt x="13716" y="0"/>
                  </a:lnTo>
                  <a:close/>
                </a:path>
                <a:path w="13970" h="127000">
                  <a:moveTo>
                    <a:pt x="13728" y="126492"/>
                  </a:moveTo>
                  <a:lnTo>
                    <a:pt x="8788" y="123050"/>
                  </a:lnTo>
                  <a:lnTo>
                    <a:pt x="5499" y="118745"/>
                  </a:lnTo>
                  <a:lnTo>
                    <a:pt x="3848" y="113588"/>
                  </a:lnTo>
                  <a:lnTo>
                    <a:pt x="12" y="102108"/>
                  </a:lnTo>
                  <a:lnTo>
                    <a:pt x="12" y="121043"/>
                  </a:lnTo>
                  <a:lnTo>
                    <a:pt x="4953" y="126492"/>
                  </a:lnTo>
                  <a:lnTo>
                    <a:pt x="13728" y="126492"/>
                  </a:lnTo>
                  <a:close/>
                </a:path>
              </a:pathLst>
            </a:custGeom>
            <a:solidFill>
              <a:srgbClr val="A1D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0D57F72-5A1C-5A70-2DBF-EF47E8D69E87}"/>
                </a:ext>
              </a:extLst>
            </p:cNvPr>
            <p:cNvGrpSpPr/>
            <p:nvPr/>
          </p:nvGrpSpPr>
          <p:grpSpPr>
            <a:xfrm>
              <a:off x="2232379" y="3560858"/>
              <a:ext cx="366395" cy="182880"/>
              <a:chOff x="3556636" y="3324534"/>
              <a:chExt cx="366395" cy="182880"/>
            </a:xfrm>
          </p:grpSpPr>
          <p:sp>
            <p:nvSpPr>
              <p:cNvPr id="92" name="object 20">
                <a:extLst>
                  <a:ext uri="{FF2B5EF4-FFF2-40B4-BE49-F238E27FC236}">
                    <a16:creationId xmlns:a16="http://schemas.microsoft.com/office/drawing/2014/main" id="{A81095AF-CDDE-565E-D3BB-102783CE482B}"/>
                  </a:ext>
                </a:extLst>
              </p:cNvPr>
              <p:cNvSpPr/>
              <p:nvPr/>
            </p:nvSpPr>
            <p:spPr>
              <a:xfrm>
                <a:off x="3618015" y="3344345"/>
                <a:ext cx="226792" cy="143258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21">
                <a:extLst>
                  <a:ext uri="{FF2B5EF4-FFF2-40B4-BE49-F238E27FC236}">
                    <a16:creationId xmlns:a16="http://schemas.microsoft.com/office/drawing/2014/main" id="{D575E988-B314-5AC4-7A1A-DA90AECEF324}"/>
                  </a:ext>
                </a:extLst>
              </p:cNvPr>
              <p:cNvSpPr/>
              <p:nvPr/>
            </p:nvSpPr>
            <p:spPr>
              <a:xfrm>
                <a:off x="3556636" y="3324534"/>
                <a:ext cx="366395" cy="182880"/>
              </a:xfrm>
              <a:custGeom>
                <a:avLst/>
                <a:gdLst/>
                <a:ahLst/>
                <a:cxnLst/>
                <a:rect l="l" t="t" r="r" b="b"/>
                <a:pathLst>
                  <a:path w="366395" h="182879">
                    <a:moveTo>
                      <a:pt x="103635" y="0"/>
                    </a:moveTo>
                    <a:lnTo>
                      <a:pt x="100104" y="1168"/>
                    </a:lnTo>
                    <a:lnTo>
                      <a:pt x="98936" y="4102"/>
                    </a:lnTo>
                    <a:lnTo>
                      <a:pt x="92484" y="19342"/>
                    </a:lnTo>
                    <a:lnTo>
                      <a:pt x="92192" y="19634"/>
                    </a:lnTo>
                    <a:lnTo>
                      <a:pt x="92192" y="20510"/>
                    </a:lnTo>
                    <a:lnTo>
                      <a:pt x="58156" y="20510"/>
                    </a:lnTo>
                    <a:lnTo>
                      <a:pt x="47436" y="21046"/>
                    </a:lnTo>
                    <a:lnTo>
                      <a:pt x="38173" y="22599"/>
                    </a:lnTo>
                    <a:lnTo>
                      <a:pt x="30395" y="25086"/>
                    </a:lnTo>
                    <a:lnTo>
                      <a:pt x="24133" y="28422"/>
                    </a:lnTo>
                    <a:lnTo>
                      <a:pt x="14747" y="28422"/>
                    </a:lnTo>
                    <a:lnTo>
                      <a:pt x="9464" y="33705"/>
                    </a:lnTo>
                    <a:lnTo>
                      <a:pt x="9464" y="53047"/>
                    </a:lnTo>
                    <a:lnTo>
                      <a:pt x="4181" y="68287"/>
                    </a:lnTo>
                    <a:lnTo>
                      <a:pt x="1045" y="80087"/>
                    </a:lnTo>
                    <a:lnTo>
                      <a:pt x="0" y="92354"/>
                    </a:lnTo>
                    <a:lnTo>
                      <a:pt x="1045" y="104678"/>
                    </a:lnTo>
                    <a:lnTo>
                      <a:pt x="4181" y="116649"/>
                    </a:lnTo>
                    <a:lnTo>
                      <a:pt x="9464" y="131584"/>
                    </a:lnTo>
                    <a:lnTo>
                      <a:pt x="9464" y="150939"/>
                    </a:lnTo>
                    <a:lnTo>
                      <a:pt x="14747" y="156502"/>
                    </a:lnTo>
                    <a:lnTo>
                      <a:pt x="24133" y="156502"/>
                    </a:lnTo>
                    <a:lnTo>
                      <a:pt x="30395" y="159792"/>
                    </a:lnTo>
                    <a:lnTo>
                      <a:pt x="38173" y="162179"/>
                    </a:lnTo>
                    <a:lnTo>
                      <a:pt x="47436" y="163631"/>
                    </a:lnTo>
                    <a:lnTo>
                      <a:pt x="58156" y="164122"/>
                    </a:lnTo>
                    <a:lnTo>
                      <a:pt x="92776" y="164122"/>
                    </a:lnTo>
                    <a:lnTo>
                      <a:pt x="100104" y="181711"/>
                    </a:lnTo>
                    <a:lnTo>
                      <a:pt x="103635" y="182880"/>
                    </a:lnTo>
                    <a:lnTo>
                      <a:pt x="109197" y="180530"/>
                    </a:lnTo>
                    <a:lnTo>
                      <a:pt x="110670" y="177012"/>
                    </a:lnTo>
                    <a:lnTo>
                      <a:pt x="105095" y="164122"/>
                    </a:lnTo>
                    <a:lnTo>
                      <a:pt x="285219" y="164122"/>
                    </a:lnTo>
                    <a:lnTo>
                      <a:pt x="295194" y="163797"/>
                    </a:lnTo>
                    <a:lnTo>
                      <a:pt x="304066" y="162842"/>
                    </a:lnTo>
                    <a:lnTo>
                      <a:pt x="311948" y="161282"/>
                    </a:lnTo>
                    <a:lnTo>
                      <a:pt x="326875" y="156502"/>
                    </a:lnTo>
                    <a:lnTo>
                      <a:pt x="348872" y="156502"/>
                    </a:lnTo>
                    <a:lnTo>
                      <a:pt x="354155" y="150939"/>
                    </a:lnTo>
                    <a:lnTo>
                      <a:pt x="354155" y="142138"/>
                    </a:lnTo>
                    <a:lnTo>
                      <a:pt x="359146" y="136575"/>
                    </a:lnTo>
                    <a:lnTo>
                      <a:pt x="365890" y="93192"/>
                    </a:lnTo>
                    <a:lnTo>
                      <a:pt x="365730" y="85773"/>
                    </a:lnTo>
                    <a:lnTo>
                      <a:pt x="354155" y="44259"/>
                    </a:lnTo>
                    <a:lnTo>
                      <a:pt x="354155" y="33705"/>
                    </a:lnTo>
                    <a:lnTo>
                      <a:pt x="348872" y="28422"/>
                    </a:lnTo>
                    <a:lnTo>
                      <a:pt x="325402" y="28422"/>
                    </a:lnTo>
                    <a:lnTo>
                      <a:pt x="324526" y="28130"/>
                    </a:lnTo>
                    <a:lnTo>
                      <a:pt x="285219" y="20510"/>
                    </a:lnTo>
                    <a:lnTo>
                      <a:pt x="104219" y="20510"/>
                    </a:lnTo>
                    <a:lnTo>
                      <a:pt x="110670" y="5854"/>
                    </a:lnTo>
                    <a:lnTo>
                      <a:pt x="109197" y="2349"/>
                    </a:lnTo>
                    <a:lnTo>
                      <a:pt x="103635" y="0"/>
                    </a:lnTo>
                    <a:close/>
                  </a:path>
                </a:pathLst>
              </a:custGeom>
              <a:solidFill>
                <a:srgbClr val="0033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22">
                <a:extLst>
                  <a:ext uri="{FF2B5EF4-FFF2-40B4-BE49-F238E27FC236}">
                    <a16:creationId xmlns:a16="http://schemas.microsoft.com/office/drawing/2014/main" id="{33A72CB5-B79B-7A90-88E6-8410D1B2D788}"/>
                  </a:ext>
                </a:extLst>
              </p:cNvPr>
              <p:cNvSpPr/>
              <p:nvPr/>
            </p:nvSpPr>
            <p:spPr>
              <a:xfrm>
                <a:off x="3618015" y="3351965"/>
                <a:ext cx="292320" cy="12954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5" name="object 23">
                <a:extLst>
                  <a:ext uri="{FF2B5EF4-FFF2-40B4-BE49-F238E27FC236}">
                    <a16:creationId xmlns:a16="http://schemas.microsoft.com/office/drawing/2014/main" id="{240F8A58-EB38-74C2-49DF-177D264ED707}"/>
                  </a:ext>
                </a:extLst>
              </p:cNvPr>
              <p:cNvSpPr/>
              <p:nvPr/>
            </p:nvSpPr>
            <p:spPr>
              <a:xfrm>
                <a:off x="3565912" y="3351964"/>
                <a:ext cx="15240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5239" h="128270">
                    <a:moveTo>
                      <a:pt x="15240" y="128016"/>
                    </a:moveTo>
                    <a:lnTo>
                      <a:pt x="9753" y="124574"/>
                    </a:lnTo>
                    <a:lnTo>
                      <a:pt x="6096" y="120269"/>
                    </a:lnTo>
                    <a:lnTo>
                      <a:pt x="4267" y="115112"/>
                    </a:lnTo>
                    <a:lnTo>
                      <a:pt x="0" y="103632"/>
                    </a:lnTo>
                    <a:lnTo>
                      <a:pt x="0" y="122567"/>
                    </a:lnTo>
                    <a:lnTo>
                      <a:pt x="5486" y="128016"/>
                    </a:lnTo>
                    <a:lnTo>
                      <a:pt x="15240" y="128016"/>
                    </a:lnTo>
                    <a:close/>
                  </a:path>
                  <a:path w="15239" h="128270">
                    <a:moveTo>
                      <a:pt x="15240" y="0"/>
                    </a:moveTo>
                    <a:lnTo>
                      <a:pt x="12496" y="0"/>
                    </a:lnTo>
                    <a:lnTo>
                      <a:pt x="5486" y="0"/>
                    </a:lnTo>
                    <a:lnTo>
                      <a:pt x="0" y="5549"/>
                    </a:lnTo>
                    <a:lnTo>
                      <a:pt x="0" y="25908"/>
                    </a:lnTo>
                    <a:lnTo>
                      <a:pt x="4267" y="13881"/>
                    </a:lnTo>
                    <a:lnTo>
                      <a:pt x="6096" y="8331"/>
                    </a:lnTo>
                    <a:lnTo>
                      <a:pt x="9753" y="3695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2B5E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CE15918-0B21-0630-5109-9300DAC21461}"/>
                </a:ext>
              </a:extLst>
            </p:cNvPr>
            <p:cNvSpPr/>
            <p:nvPr/>
          </p:nvSpPr>
          <p:spPr>
            <a:xfrm>
              <a:off x="1295145" y="3149793"/>
              <a:ext cx="101484" cy="101484"/>
            </a:xfrm>
            <a:custGeom>
              <a:avLst/>
              <a:gdLst>
                <a:gd name="connsiteX0" fmla="*/ 50742 w 101484"/>
                <a:gd name="connsiteY0" fmla="*/ 101485 h 101484"/>
                <a:gd name="connsiteX1" fmla="*/ 101485 w 101484"/>
                <a:gd name="connsiteY1" fmla="*/ 50742 h 101484"/>
                <a:gd name="connsiteX2" fmla="*/ 50742 w 101484"/>
                <a:gd name="connsiteY2" fmla="*/ 0 h 101484"/>
                <a:gd name="connsiteX3" fmla="*/ 0 w 101484"/>
                <a:gd name="connsiteY3" fmla="*/ 50742 h 101484"/>
                <a:gd name="connsiteX4" fmla="*/ 50742 w 101484"/>
                <a:gd name="connsiteY4" fmla="*/ 101485 h 101484"/>
                <a:gd name="connsiteX5" fmla="*/ 50742 w 101484"/>
                <a:gd name="connsiteY5" fmla="*/ 11276 h 101484"/>
                <a:gd name="connsiteX6" fmla="*/ 90209 w 101484"/>
                <a:gd name="connsiteY6" fmla="*/ 50742 h 101484"/>
                <a:gd name="connsiteX7" fmla="*/ 50742 w 101484"/>
                <a:gd name="connsiteY7" fmla="*/ 90209 h 101484"/>
                <a:gd name="connsiteX8" fmla="*/ 11276 w 101484"/>
                <a:gd name="connsiteY8" fmla="*/ 50742 h 101484"/>
                <a:gd name="connsiteX9" fmla="*/ 50742 w 101484"/>
                <a:gd name="connsiteY9" fmla="*/ 11248 h 10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484" h="101484">
                  <a:moveTo>
                    <a:pt x="50742" y="101485"/>
                  </a:moveTo>
                  <a:cubicBezTo>
                    <a:pt x="78767" y="101485"/>
                    <a:pt x="101485" y="78767"/>
                    <a:pt x="101485" y="50742"/>
                  </a:cubicBezTo>
                  <a:cubicBezTo>
                    <a:pt x="101485" y="22718"/>
                    <a:pt x="78767" y="0"/>
                    <a:pt x="50742" y="0"/>
                  </a:cubicBezTo>
                  <a:cubicBezTo>
                    <a:pt x="22718" y="0"/>
                    <a:pt x="0" y="22718"/>
                    <a:pt x="0" y="50742"/>
                  </a:cubicBezTo>
                  <a:cubicBezTo>
                    <a:pt x="0" y="78767"/>
                    <a:pt x="22718" y="101485"/>
                    <a:pt x="50742" y="101485"/>
                  </a:cubicBezTo>
                  <a:close/>
                  <a:moveTo>
                    <a:pt x="50742" y="11276"/>
                  </a:moveTo>
                  <a:cubicBezTo>
                    <a:pt x="72539" y="11276"/>
                    <a:pt x="90209" y="28946"/>
                    <a:pt x="90209" y="50742"/>
                  </a:cubicBezTo>
                  <a:cubicBezTo>
                    <a:pt x="90209" y="72539"/>
                    <a:pt x="72539" y="90209"/>
                    <a:pt x="50742" y="90209"/>
                  </a:cubicBezTo>
                  <a:cubicBezTo>
                    <a:pt x="28946" y="90209"/>
                    <a:pt x="11276" y="72539"/>
                    <a:pt x="11276" y="50742"/>
                  </a:cubicBezTo>
                  <a:cubicBezTo>
                    <a:pt x="11288" y="28946"/>
                    <a:pt x="28946" y="11276"/>
                    <a:pt x="50742" y="11248"/>
                  </a:cubicBezTo>
                  <a:close/>
                </a:path>
              </a:pathLst>
            </a:custGeom>
            <a:solidFill>
              <a:srgbClr val="000000"/>
            </a:solidFill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D4166CF-B132-29F2-1AA2-20E07C045BFD}"/>
                </a:ext>
              </a:extLst>
            </p:cNvPr>
            <p:cNvSpPr/>
            <p:nvPr/>
          </p:nvSpPr>
          <p:spPr>
            <a:xfrm>
              <a:off x="1295145" y="3273864"/>
              <a:ext cx="101484" cy="101484"/>
            </a:xfrm>
            <a:custGeom>
              <a:avLst/>
              <a:gdLst>
                <a:gd name="connsiteX0" fmla="*/ 50742 w 101484"/>
                <a:gd name="connsiteY0" fmla="*/ 101485 h 101484"/>
                <a:gd name="connsiteX1" fmla="*/ 101485 w 101484"/>
                <a:gd name="connsiteY1" fmla="*/ 50742 h 101484"/>
                <a:gd name="connsiteX2" fmla="*/ 50742 w 101484"/>
                <a:gd name="connsiteY2" fmla="*/ 0 h 101484"/>
                <a:gd name="connsiteX3" fmla="*/ 0 w 101484"/>
                <a:gd name="connsiteY3" fmla="*/ 50742 h 101484"/>
                <a:gd name="connsiteX4" fmla="*/ 50742 w 101484"/>
                <a:gd name="connsiteY4" fmla="*/ 101485 h 101484"/>
                <a:gd name="connsiteX5" fmla="*/ 50742 w 101484"/>
                <a:gd name="connsiteY5" fmla="*/ 11248 h 101484"/>
                <a:gd name="connsiteX6" fmla="*/ 90209 w 101484"/>
                <a:gd name="connsiteY6" fmla="*/ 50714 h 101484"/>
                <a:gd name="connsiteX7" fmla="*/ 50742 w 101484"/>
                <a:gd name="connsiteY7" fmla="*/ 90180 h 101484"/>
                <a:gd name="connsiteX8" fmla="*/ 11276 w 101484"/>
                <a:gd name="connsiteY8" fmla="*/ 50714 h 101484"/>
                <a:gd name="connsiteX9" fmla="*/ 50742 w 101484"/>
                <a:gd name="connsiteY9" fmla="*/ 11248 h 10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484" h="101484">
                  <a:moveTo>
                    <a:pt x="50742" y="101485"/>
                  </a:moveTo>
                  <a:cubicBezTo>
                    <a:pt x="78767" y="101485"/>
                    <a:pt x="101485" y="78767"/>
                    <a:pt x="101485" y="50742"/>
                  </a:cubicBezTo>
                  <a:cubicBezTo>
                    <a:pt x="101485" y="22718"/>
                    <a:pt x="78767" y="0"/>
                    <a:pt x="50742" y="0"/>
                  </a:cubicBezTo>
                  <a:cubicBezTo>
                    <a:pt x="22718" y="0"/>
                    <a:pt x="0" y="22718"/>
                    <a:pt x="0" y="50742"/>
                  </a:cubicBezTo>
                  <a:cubicBezTo>
                    <a:pt x="0" y="78767"/>
                    <a:pt x="22718" y="101485"/>
                    <a:pt x="50742" y="101485"/>
                  </a:cubicBezTo>
                  <a:close/>
                  <a:moveTo>
                    <a:pt x="50742" y="11248"/>
                  </a:moveTo>
                  <a:cubicBezTo>
                    <a:pt x="72539" y="11248"/>
                    <a:pt x="90209" y="28918"/>
                    <a:pt x="90209" y="50714"/>
                  </a:cubicBezTo>
                  <a:cubicBezTo>
                    <a:pt x="90209" y="72511"/>
                    <a:pt x="72539" y="90180"/>
                    <a:pt x="50742" y="90180"/>
                  </a:cubicBezTo>
                  <a:cubicBezTo>
                    <a:pt x="28946" y="90180"/>
                    <a:pt x="11276" y="72511"/>
                    <a:pt x="11276" y="50714"/>
                  </a:cubicBezTo>
                  <a:cubicBezTo>
                    <a:pt x="11304" y="28929"/>
                    <a:pt x="28958" y="11276"/>
                    <a:pt x="50742" y="11248"/>
                  </a:cubicBezTo>
                  <a:close/>
                </a:path>
              </a:pathLst>
            </a:custGeom>
            <a:solidFill>
              <a:srgbClr val="000000"/>
            </a:solidFill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0BE5905-B09A-73F8-633A-0CA9DFA3EDBE}"/>
                </a:ext>
              </a:extLst>
            </p:cNvPr>
            <p:cNvSpPr/>
            <p:nvPr/>
          </p:nvSpPr>
          <p:spPr>
            <a:xfrm>
              <a:off x="1156793" y="2997476"/>
              <a:ext cx="378194" cy="406063"/>
            </a:xfrm>
            <a:custGeom>
              <a:avLst/>
              <a:gdLst>
                <a:gd name="connsiteX0" fmla="*/ 0 w 378194"/>
                <a:gd name="connsiteY0" fmla="*/ 270660 h 406063"/>
                <a:gd name="connsiteX1" fmla="*/ 28190 w 378194"/>
                <a:gd name="connsiteY1" fmla="*/ 316452 h 406063"/>
                <a:gd name="connsiteX2" fmla="*/ 38564 w 378194"/>
                <a:gd name="connsiteY2" fmla="*/ 336304 h 406063"/>
                <a:gd name="connsiteX3" fmla="*/ 38564 w 378194"/>
                <a:gd name="connsiteY3" fmla="*/ 341942 h 406063"/>
                <a:gd name="connsiteX4" fmla="*/ 70701 w 378194"/>
                <a:gd name="connsiteY4" fmla="*/ 366411 h 406063"/>
                <a:gd name="connsiteX5" fmla="*/ 87615 w 378194"/>
                <a:gd name="connsiteY5" fmla="*/ 366411 h 406063"/>
                <a:gd name="connsiteX6" fmla="*/ 87615 w 378194"/>
                <a:gd name="connsiteY6" fmla="*/ 383511 h 406063"/>
                <a:gd name="connsiteX7" fmla="*/ 110167 w 378194"/>
                <a:gd name="connsiteY7" fmla="*/ 406063 h 406063"/>
                <a:gd name="connsiteX8" fmla="*/ 268027 w 378194"/>
                <a:gd name="connsiteY8" fmla="*/ 406063 h 406063"/>
                <a:gd name="connsiteX9" fmla="*/ 290579 w 378194"/>
                <a:gd name="connsiteY9" fmla="*/ 383511 h 406063"/>
                <a:gd name="connsiteX10" fmla="*/ 290579 w 378194"/>
                <a:gd name="connsiteY10" fmla="*/ 366411 h 406063"/>
                <a:gd name="connsiteX11" fmla="*/ 307493 w 378194"/>
                <a:gd name="connsiteY11" fmla="*/ 366411 h 406063"/>
                <a:gd name="connsiteX12" fmla="*/ 339630 w 378194"/>
                <a:gd name="connsiteY12" fmla="*/ 341942 h 406063"/>
                <a:gd name="connsiteX13" fmla="*/ 339630 w 378194"/>
                <a:gd name="connsiteY13" fmla="*/ 336304 h 406063"/>
                <a:gd name="connsiteX14" fmla="*/ 350004 w 378194"/>
                <a:gd name="connsiteY14" fmla="*/ 316452 h 406063"/>
                <a:gd name="connsiteX15" fmla="*/ 378194 w 378194"/>
                <a:gd name="connsiteY15" fmla="*/ 270660 h 406063"/>
                <a:gd name="connsiteX16" fmla="*/ 290579 w 378194"/>
                <a:gd name="connsiteY16" fmla="*/ 270660 h 406063"/>
                <a:gd name="connsiteX17" fmla="*/ 290579 w 378194"/>
                <a:gd name="connsiteY17" fmla="*/ 248012 h 406063"/>
                <a:gd name="connsiteX18" fmla="*/ 307493 w 378194"/>
                <a:gd name="connsiteY18" fmla="*/ 248012 h 406063"/>
                <a:gd name="connsiteX19" fmla="*/ 339630 w 378194"/>
                <a:gd name="connsiteY19" fmla="*/ 223515 h 406063"/>
                <a:gd name="connsiteX20" fmla="*/ 339630 w 378194"/>
                <a:gd name="connsiteY20" fmla="*/ 217876 h 406063"/>
                <a:gd name="connsiteX21" fmla="*/ 350004 w 378194"/>
                <a:gd name="connsiteY21" fmla="*/ 198025 h 406063"/>
                <a:gd name="connsiteX22" fmla="*/ 378194 w 378194"/>
                <a:gd name="connsiteY22" fmla="*/ 152233 h 406063"/>
                <a:gd name="connsiteX23" fmla="*/ 290579 w 378194"/>
                <a:gd name="connsiteY23" fmla="*/ 152233 h 406063"/>
                <a:gd name="connsiteX24" fmla="*/ 290579 w 378194"/>
                <a:gd name="connsiteY24" fmla="*/ 129681 h 406063"/>
                <a:gd name="connsiteX25" fmla="*/ 307493 w 378194"/>
                <a:gd name="connsiteY25" fmla="*/ 129681 h 406063"/>
                <a:gd name="connsiteX26" fmla="*/ 339630 w 378194"/>
                <a:gd name="connsiteY26" fmla="*/ 105144 h 406063"/>
                <a:gd name="connsiteX27" fmla="*/ 339630 w 378194"/>
                <a:gd name="connsiteY27" fmla="*/ 99506 h 406063"/>
                <a:gd name="connsiteX28" fmla="*/ 350004 w 378194"/>
                <a:gd name="connsiteY28" fmla="*/ 79654 h 406063"/>
                <a:gd name="connsiteX29" fmla="*/ 378194 w 378194"/>
                <a:gd name="connsiteY29" fmla="*/ 33862 h 406063"/>
                <a:gd name="connsiteX30" fmla="*/ 290579 w 378194"/>
                <a:gd name="connsiteY30" fmla="*/ 33862 h 406063"/>
                <a:gd name="connsiteX31" fmla="*/ 290579 w 378194"/>
                <a:gd name="connsiteY31" fmla="*/ 22552 h 406063"/>
                <a:gd name="connsiteX32" fmla="*/ 268027 w 378194"/>
                <a:gd name="connsiteY32" fmla="*/ 0 h 406063"/>
                <a:gd name="connsiteX33" fmla="*/ 110162 w 378194"/>
                <a:gd name="connsiteY33" fmla="*/ 0 h 406063"/>
                <a:gd name="connsiteX34" fmla="*/ 87610 w 378194"/>
                <a:gd name="connsiteY34" fmla="*/ 22552 h 406063"/>
                <a:gd name="connsiteX35" fmla="*/ 87610 w 378194"/>
                <a:gd name="connsiteY35" fmla="*/ 33828 h 406063"/>
                <a:gd name="connsiteX36" fmla="*/ 0 w 378194"/>
                <a:gd name="connsiteY36" fmla="*/ 33828 h 406063"/>
                <a:gd name="connsiteX37" fmla="*/ 28190 w 378194"/>
                <a:gd name="connsiteY37" fmla="*/ 79620 h 406063"/>
                <a:gd name="connsiteX38" fmla="*/ 38564 w 378194"/>
                <a:gd name="connsiteY38" fmla="*/ 99472 h 406063"/>
                <a:gd name="connsiteX39" fmla="*/ 38564 w 378194"/>
                <a:gd name="connsiteY39" fmla="*/ 105110 h 406063"/>
                <a:gd name="connsiteX40" fmla="*/ 70695 w 378194"/>
                <a:gd name="connsiteY40" fmla="*/ 129675 h 406063"/>
                <a:gd name="connsiteX41" fmla="*/ 87610 w 378194"/>
                <a:gd name="connsiteY41" fmla="*/ 129675 h 406063"/>
                <a:gd name="connsiteX42" fmla="*/ 87610 w 378194"/>
                <a:gd name="connsiteY42" fmla="*/ 152227 h 406063"/>
                <a:gd name="connsiteX43" fmla="*/ 0 w 378194"/>
                <a:gd name="connsiteY43" fmla="*/ 152227 h 406063"/>
                <a:gd name="connsiteX44" fmla="*/ 28190 w 378194"/>
                <a:gd name="connsiteY44" fmla="*/ 198019 h 406063"/>
                <a:gd name="connsiteX45" fmla="*/ 38564 w 378194"/>
                <a:gd name="connsiteY45" fmla="*/ 217871 h 406063"/>
                <a:gd name="connsiteX46" fmla="*/ 38564 w 378194"/>
                <a:gd name="connsiteY46" fmla="*/ 223509 h 406063"/>
                <a:gd name="connsiteX47" fmla="*/ 70701 w 378194"/>
                <a:gd name="connsiteY47" fmla="*/ 248006 h 406063"/>
                <a:gd name="connsiteX48" fmla="*/ 87615 w 378194"/>
                <a:gd name="connsiteY48" fmla="*/ 248006 h 406063"/>
                <a:gd name="connsiteX49" fmla="*/ 87615 w 378194"/>
                <a:gd name="connsiteY49" fmla="*/ 270654 h 406063"/>
                <a:gd name="connsiteX50" fmla="*/ 70695 w 378194"/>
                <a:gd name="connsiteY50" fmla="*/ 355135 h 406063"/>
                <a:gd name="connsiteX51" fmla="*/ 49835 w 378194"/>
                <a:gd name="connsiteY51" fmla="*/ 341276 h 406063"/>
                <a:gd name="connsiteX52" fmla="*/ 49835 w 378194"/>
                <a:gd name="connsiteY52" fmla="*/ 335903 h 406063"/>
                <a:gd name="connsiteX53" fmla="*/ 32357 w 378194"/>
                <a:gd name="connsiteY53" fmla="*/ 305965 h 406063"/>
                <a:gd name="connsiteX54" fmla="*/ 13751 w 378194"/>
                <a:gd name="connsiteY54" fmla="*/ 281936 h 406063"/>
                <a:gd name="connsiteX55" fmla="*/ 87610 w 378194"/>
                <a:gd name="connsiteY55" fmla="*/ 281936 h 406063"/>
                <a:gd name="connsiteX56" fmla="*/ 87610 w 378194"/>
                <a:gd name="connsiteY56" fmla="*/ 355135 h 406063"/>
                <a:gd name="connsiteX57" fmla="*/ 290579 w 378194"/>
                <a:gd name="connsiteY57" fmla="*/ 281936 h 406063"/>
                <a:gd name="connsiteX58" fmla="*/ 364437 w 378194"/>
                <a:gd name="connsiteY58" fmla="*/ 281936 h 406063"/>
                <a:gd name="connsiteX59" fmla="*/ 345798 w 378194"/>
                <a:gd name="connsiteY59" fmla="*/ 305982 h 406063"/>
                <a:gd name="connsiteX60" fmla="*/ 328320 w 378194"/>
                <a:gd name="connsiteY60" fmla="*/ 335903 h 406063"/>
                <a:gd name="connsiteX61" fmla="*/ 328320 w 378194"/>
                <a:gd name="connsiteY61" fmla="*/ 341276 h 406063"/>
                <a:gd name="connsiteX62" fmla="*/ 307459 w 378194"/>
                <a:gd name="connsiteY62" fmla="*/ 355135 h 406063"/>
                <a:gd name="connsiteX63" fmla="*/ 290579 w 378194"/>
                <a:gd name="connsiteY63" fmla="*/ 355135 h 406063"/>
                <a:gd name="connsiteX64" fmla="*/ 364477 w 378194"/>
                <a:gd name="connsiteY64" fmla="*/ 163503 h 406063"/>
                <a:gd name="connsiteX65" fmla="*/ 345838 w 378194"/>
                <a:gd name="connsiteY65" fmla="*/ 187549 h 406063"/>
                <a:gd name="connsiteX66" fmla="*/ 328360 w 378194"/>
                <a:gd name="connsiteY66" fmla="*/ 217471 h 406063"/>
                <a:gd name="connsiteX67" fmla="*/ 328360 w 378194"/>
                <a:gd name="connsiteY67" fmla="*/ 222844 h 406063"/>
                <a:gd name="connsiteX68" fmla="*/ 307499 w 378194"/>
                <a:gd name="connsiteY68" fmla="*/ 236736 h 406063"/>
                <a:gd name="connsiteX69" fmla="*/ 290579 w 378194"/>
                <a:gd name="connsiteY69" fmla="*/ 236736 h 406063"/>
                <a:gd name="connsiteX70" fmla="*/ 290579 w 378194"/>
                <a:gd name="connsiteY70" fmla="*/ 163503 h 406063"/>
                <a:gd name="connsiteX71" fmla="*/ 364477 w 378194"/>
                <a:gd name="connsiteY71" fmla="*/ 45133 h 406063"/>
                <a:gd name="connsiteX72" fmla="*/ 345815 w 378194"/>
                <a:gd name="connsiteY72" fmla="*/ 69179 h 406063"/>
                <a:gd name="connsiteX73" fmla="*/ 328337 w 378194"/>
                <a:gd name="connsiteY73" fmla="*/ 99100 h 406063"/>
                <a:gd name="connsiteX74" fmla="*/ 328337 w 378194"/>
                <a:gd name="connsiteY74" fmla="*/ 104479 h 406063"/>
                <a:gd name="connsiteX75" fmla="*/ 307493 w 378194"/>
                <a:gd name="connsiteY75" fmla="*/ 118399 h 406063"/>
                <a:gd name="connsiteX76" fmla="*/ 290579 w 378194"/>
                <a:gd name="connsiteY76" fmla="*/ 118399 h 406063"/>
                <a:gd name="connsiteX77" fmla="*/ 290579 w 378194"/>
                <a:gd name="connsiteY77" fmla="*/ 45133 h 406063"/>
                <a:gd name="connsiteX78" fmla="*/ 98886 w 378194"/>
                <a:gd name="connsiteY78" fmla="*/ 22552 h 406063"/>
                <a:gd name="connsiteX79" fmla="*/ 110162 w 378194"/>
                <a:gd name="connsiteY79" fmla="*/ 11276 h 406063"/>
                <a:gd name="connsiteX80" fmla="*/ 268027 w 378194"/>
                <a:gd name="connsiteY80" fmla="*/ 11276 h 406063"/>
                <a:gd name="connsiteX81" fmla="*/ 279303 w 378194"/>
                <a:gd name="connsiteY81" fmla="*/ 22552 h 406063"/>
                <a:gd name="connsiteX82" fmla="*/ 279303 w 378194"/>
                <a:gd name="connsiteY82" fmla="*/ 383511 h 406063"/>
                <a:gd name="connsiteX83" fmla="*/ 268027 w 378194"/>
                <a:gd name="connsiteY83" fmla="*/ 394787 h 406063"/>
                <a:gd name="connsiteX84" fmla="*/ 110162 w 378194"/>
                <a:gd name="connsiteY84" fmla="*/ 394787 h 406063"/>
                <a:gd name="connsiteX85" fmla="*/ 98886 w 378194"/>
                <a:gd name="connsiteY85" fmla="*/ 383511 h 406063"/>
                <a:gd name="connsiteX86" fmla="*/ 70695 w 378194"/>
                <a:gd name="connsiteY86" fmla="*/ 118399 h 406063"/>
                <a:gd name="connsiteX87" fmla="*/ 49835 w 378194"/>
                <a:gd name="connsiteY87" fmla="*/ 104479 h 406063"/>
                <a:gd name="connsiteX88" fmla="*/ 49835 w 378194"/>
                <a:gd name="connsiteY88" fmla="*/ 99100 h 406063"/>
                <a:gd name="connsiteX89" fmla="*/ 32357 w 378194"/>
                <a:gd name="connsiteY89" fmla="*/ 69167 h 406063"/>
                <a:gd name="connsiteX90" fmla="*/ 13751 w 378194"/>
                <a:gd name="connsiteY90" fmla="*/ 45133 h 406063"/>
                <a:gd name="connsiteX91" fmla="*/ 87610 w 378194"/>
                <a:gd name="connsiteY91" fmla="*/ 45133 h 406063"/>
                <a:gd name="connsiteX92" fmla="*/ 87610 w 378194"/>
                <a:gd name="connsiteY92" fmla="*/ 118399 h 406063"/>
                <a:gd name="connsiteX93" fmla="*/ 70695 w 378194"/>
                <a:gd name="connsiteY93" fmla="*/ 236736 h 406063"/>
                <a:gd name="connsiteX94" fmla="*/ 49835 w 378194"/>
                <a:gd name="connsiteY94" fmla="*/ 222849 h 406063"/>
                <a:gd name="connsiteX95" fmla="*/ 49835 w 378194"/>
                <a:gd name="connsiteY95" fmla="*/ 217476 h 406063"/>
                <a:gd name="connsiteX96" fmla="*/ 32357 w 378194"/>
                <a:gd name="connsiteY96" fmla="*/ 187533 h 406063"/>
                <a:gd name="connsiteX97" fmla="*/ 13751 w 378194"/>
                <a:gd name="connsiteY97" fmla="*/ 163503 h 406063"/>
                <a:gd name="connsiteX98" fmla="*/ 87610 w 378194"/>
                <a:gd name="connsiteY98" fmla="*/ 163503 h 406063"/>
                <a:gd name="connsiteX99" fmla="*/ 87610 w 378194"/>
                <a:gd name="connsiteY99" fmla="*/ 236736 h 40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78194" h="406063">
                  <a:moveTo>
                    <a:pt x="0" y="270660"/>
                  </a:moveTo>
                  <a:cubicBezTo>
                    <a:pt x="0" y="270660"/>
                    <a:pt x="2537" y="306304"/>
                    <a:pt x="28190" y="316452"/>
                  </a:cubicBezTo>
                  <a:cubicBezTo>
                    <a:pt x="36647" y="319835"/>
                    <a:pt x="38339" y="329933"/>
                    <a:pt x="38564" y="336304"/>
                  </a:cubicBezTo>
                  <a:lnTo>
                    <a:pt x="38564" y="341942"/>
                  </a:lnTo>
                  <a:cubicBezTo>
                    <a:pt x="40188" y="357429"/>
                    <a:pt x="53787" y="366411"/>
                    <a:pt x="70701" y="366411"/>
                  </a:cubicBezTo>
                  <a:lnTo>
                    <a:pt x="87615" y="366411"/>
                  </a:lnTo>
                  <a:lnTo>
                    <a:pt x="87615" y="383511"/>
                  </a:lnTo>
                  <a:cubicBezTo>
                    <a:pt x="87615" y="395966"/>
                    <a:pt x="97712" y="406063"/>
                    <a:pt x="110167" y="406063"/>
                  </a:cubicBezTo>
                  <a:lnTo>
                    <a:pt x="268027" y="406063"/>
                  </a:lnTo>
                  <a:cubicBezTo>
                    <a:pt x="280482" y="406063"/>
                    <a:pt x="290579" y="395966"/>
                    <a:pt x="290579" y="383511"/>
                  </a:cubicBezTo>
                  <a:lnTo>
                    <a:pt x="290579" y="366411"/>
                  </a:lnTo>
                  <a:lnTo>
                    <a:pt x="307493" y="366411"/>
                  </a:lnTo>
                  <a:cubicBezTo>
                    <a:pt x="324407" y="366411"/>
                    <a:pt x="338023" y="357429"/>
                    <a:pt x="339630" y="341942"/>
                  </a:cubicBezTo>
                  <a:lnTo>
                    <a:pt x="339630" y="336304"/>
                  </a:lnTo>
                  <a:cubicBezTo>
                    <a:pt x="339856" y="329933"/>
                    <a:pt x="341547" y="319835"/>
                    <a:pt x="350004" y="316452"/>
                  </a:cubicBezTo>
                  <a:cubicBezTo>
                    <a:pt x="375657" y="306304"/>
                    <a:pt x="378194" y="270660"/>
                    <a:pt x="378194" y="270660"/>
                  </a:cubicBezTo>
                  <a:lnTo>
                    <a:pt x="290579" y="270660"/>
                  </a:lnTo>
                  <a:lnTo>
                    <a:pt x="290579" y="248012"/>
                  </a:lnTo>
                  <a:lnTo>
                    <a:pt x="307493" y="248012"/>
                  </a:lnTo>
                  <a:cubicBezTo>
                    <a:pt x="324407" y="248012"/>
                    <a:pt x="338023" y="238991"/>
                    <a:pt x="339630" y="223515"/>
                  </a:cubicBezTo>
                  <a:lnTo>
                    <a:pt x="339630" y="217876"/>
                  </a:lnTo>
                  <a:cubicBezTo>
                    <a:pt x="339856" y="211506"/>
                    <a:pt x="341547" y="201408"/>
                    <a:pt x="350004" y="198025"/>
                  </a:cubicBezTo>
                  <a:cubicBezTo>
                    <a:pt x="375657" y="187876"/>
                    <a:pt x="378194" y="152233"/>
                    <a:pt x="378194" y="152233"/>
                  </a:cubicBezTo>
                  <a:lnTo>
                    <a:pt x="290579" y="152233"/>
                  </a:lnTo>
                  <a:lnTo>
                    <a:pt x="290579" y="129681"/>
                  </a:lnTo>
                  <a:lnTo>
                    <a:pt x="307493" y="129681"/>
                  </a:lnTo>
                  <a:cubicBezTo>
                    <a:pt x="324407" y="129681"/>
                    <a:pt x="338023" y="120660"/>
                    <a:pt x="339630" y="105144"/>
                  </a:cubicBezTo>
                  <a:lnTo>
                    <a:pt x="339630" y="99506"/>
                  </a:lnTo>
                  <a:cubicBezTo>
                    <a:pt x="339856" y="93135"/>
                    <a:pt x="341547" y="83043"/>
                    <a:pt x="350004" y="79654"/>
                  </a:cubicBezTo>
                  <a:cubicBezTo>
                    <a:pt x="375657" y="69506"/>
                    <a:pt x="378194" y="33862"/>
                    <a:pt x="378194" y="33862"/>
                  </a:cubicBezTo>
                  <a:lnTo>
                    <a:pt x="290579" y="33862"/>
                  </a:lnTo>
                  <a:lnTo>
                    <a:pt x="290579" y="22552"/>
                  </a:lnTo>
                  <a:cubicBezTo>
                    <a:pt x="290579" y="10097"/>
                    <a:pt x="280482" y="0"/>
                    <a:pt x="268027" y="0"/>
                  </a:cubicBezTo>
                  <a:lnTo>
                    <a:pt x="110162" y="0"/>
                  </a:lnTo>
                  <a:cubicBezTo>
                    <a:pt x="97707" y="0"/>
                    <a:pt x="87610" y="10097"/>
                    <a:pt x="87610" y="22552"/>
                  </a:cubicBezTo>
                  <a:lnTo>
                    <a:pt x="87610" y="33828"/>
                  </a:lnTo>
                  <a:lnTo>
                    <a:pt x="0" y="33828"/>
                  </a:lnTo>
                  <a:cubicBezTo>
                    <a:pt x="0" y="33828"/>
                    <a:pt x="2537" y="69472"/>
                    <a:pt x="28190" y="79620"/>
                  </a:cubicBezTo>
                  <a:cubicBezTo>
                    <a:pt x="36647" y="83003"/>
                    <a:pt x="38339" y="93101"/>
                    <a:pt x="38564" y="99472"/>
                  </a:cubicBezTo>
                  <a:lnTo>
                    <a:pt x="38564" y="105110"/>
                  </a:lnTo>
                  <a:cubicBezTo>
                    <a:pt x="40188" y="120654"/>
                    <a:pt x="53781" y="129675"/>
                    <a:pt x="70695" y="129675"/>
                  </a:cubicBezTo>
                  <a:lnTo>
                    <a:pt x="87610" y="129675"/>
                  </a:lnTo>
                  <a:lnTo>
                    <a:pt x="87610" y="152227"/>
                  </a:lnTo>
                  <a:lnTo>
                    <a:pt x="0" y="152227"/>
                  </a:lnTo>
                  <a:cubicBezTo>
                    <a:pt x="0" y="152227"/>
                    <a:pt x="2537" y="187871"/>
                    <a:pt x="28190" y="198019"/>
                  </a:cubicBezTo>
                  <a:cubicBezTo>
                    <a:pt x="36647" y="201402"/>
                    <a:pt x="38339" y="211500"/>
                    <a:pt x="38564" y="217871"/>
                  </a:cubicBezTo>
                  <a:lnTo>
                    <a:pt x="38564" y="223509"/>
                  </a:lnTo>
                  <a:cubicBezTo>
                    <a:pt x="40188" y="238991"/>
                    <a:pt x="53787" y="248006"/>
                    <a:pt x="70701" y="248006"/>
                  </a:cubicBezTo>
                  <a:lnTo>
                    <a:pt x="87615" y="248006"/>
                  </a:lnTo>
                  <a:lnTo>
                    <a:pt x="87615" y="270654"/>
                  </a:lnTo>
                  <a:close/>
                  <a:moveTo>
                    <a:pt x="70695" y="355135"/>
                  </a:moveTo>
                  <a:cubicBezTo>
                    <a:pt x="61466" y="355135"/>
                    <a:pt x="51233" y="351481"/>
                    <a:pt x="49835" y="341276"/>
                  </a:cubicBezTo>
                  <a:lnTo>
                    <a:pt x="49835" y="335903"/>
                  </a:lnTo>
                  <a:cubicBezTo>
                    <a:pt x="49305" y="320900"/>
                    <a:pt x="43103" y="310273"/>
                    <a:pt x="32357" y="305965"/>
                  </a:cubicBezTo>
                  <a:cubicBezTo>
                    <a:pt x="21735" y="301765"/>
                    <a:pt x="16379" y="290743"/>
                    <a:pt x="13751" y="281936"/>
                  </a:cubicBezTo>
                  <a:lnTo>
                    <a:pt x="87610" y="281936"/>
                  </a:lnTo>
                  <a:lnTo>
                    <a:pt x="87610" y="355135"/>
                  </a:lnTo>
                  <a:close/>
                  <a:moveTo>
                    <a:pt x="290579" y="281936"/>
                  </a:moveTo>
                  <a:lnTo>
                    <a:pt x="364437" y="281936"/>
                  </a:lnTo>
                  <a:cubicBezTo>
                    <a:pt x="361771" y="290726"/>
                    <a:pt x="356392" y="301793"/>
                    <a:pt x="345798" y="305982"/>
                  </a:cubicBezTo>
                  <a:cubicBezTo>
                    <a:pt x="335086" y="310273"/>
                    <a:pt x="328884" y="320900"/>
                    <a:pt x="328320" y="335903"/>
                  </a:cubicBezTo>
                  <a:lnTo>
                    <a:pt x="328320" y="341276"/>
                  </a:lnTo>
                  <a:cubicBezTo>
                    <a:pt x="326927" y="351487"/>
                    <a:pt x="316678" y="355135"/>
                    <a:pt x="307459" y="355135"/>
                  </a:cubicBezTo>
                  <a:lnTo>
                    <a:pt x="290579" y="355135"/>
                  </a:lnTo>
                  <a:close/>
                  <a:moveTo>
                    <a:pt x="364477" y="163503"/>
                  </a:moveTo>
                  <a:cubicBezTo>
                    <a:pt x="361810" y="172293"/>
                    <a:pt x="356431" y="183360"/>
                    <a:pt x="345838" y="187549"/>
                  </a:cubicBezTo>
                  <a:cubicBezTo>
                    <a:pt x="335125" y="191840"/>
                    <a:pt x="328923" y="202468"/>
                    <a:pt x="328360" y="217471"/>
                  </a:cubicBezTo>
                  <a:lnTo>
                    <a:pt x="328360" y="222844"/>
                  </a:lnTo>
                  <a:cubicBezTo>
                    <a:pt x="326967" y="233077"/>
                    <a:pt x="316717" y="236736"/>
                    <a:pt x="307499" y="236736"/>
                  </a:cubicBezTo>
                  <a:lnTo>
                    <a:pt x="290579" y="236736"/>
                  </a:lnTo>
                  <a:lnTo>
                    <a:pt x="290579" y="163503"/>
                  </a:lnTo>
                  <a:close/>
                  <a:moveTo>
                    <a:pt x="364477" y="45133"/>
                  </a:moveTo>
                  <a:cubicBezTo>
                    <a:pt x="361821" y="53917"/>
                    <a:pt x="356454" y="64973"/>
                    <a:pt x="345815" y="69179"/>
                  </a:cubicBezTo>
                  <a:cubicBezTo>
                    <a:pt x="335103" y="73469"/>
                    <a:pt x="328901" y="84097"/>
                    <a:pt x="328337" y="99100"/>
                  </a:cubicBezTo>
                  <a:lnTo>
                    <a:pt x="328337" y="104479"/>
                  </a:lnTo>
                  <a:cubicBezTo>
                    <a:pt x="326984" y="114729"/>
                    <a:pt x="316734" y="118399"/>
                    <a:pt x="307493" y="118399"/>
                  </a:cubicBezTo>
                  <a:lnTo>
                    <a:pt x="290579" y="118399"/>
                  </a:lnTo>
                  <a:lnTo>
                    <a:pt x="290579" y="45133"/>
                  </a:lnTo>
                  <a:close/>
                  <a:moveTo>
                    <a:pt x="98886" y="22552"/>
                  </a:moveTo>
                  <a:cubicBezTo>
                    <a:pt x="98886" y="16324"/>
                    <a:pt x="103934" y="11276"/>
                    <a:pt x="110162" y="11276"/>
                  </a:cubicBezTo>
                  <a:lnTo>
                    <a:pt x="268027" y="11276"/>
                  </a:lnTo>
                  <a:cubicBezTo>
                    <a:pt x="274255" y="11276"/>
                    <a:pt x="279303" y="16324"/>
                    <a:pt x="279303" y="22552"/>
                  </a:cubicBezTo>
                  <a:lnTo>
                    <a:pt x="279303" y="383511"/>
                  </a:lnTo>
                  <a:cubicBezTo>
                    <a:pt x="279303" y="389739"/>
                    <a:pt x="274255" y="394787"/>
                    <a:pt x="268027" y="394787"/>
                  </a:cubicBezTo>
                  <a:lnTo>
                    <a:pt x="110162" y="394787"/>
                  </a:lnTo>
                  <a:cubicBezTo>
                    <a:pt x="103934" y="394787"/>
                    <a:pt x="98886" y="389739"/>
                    <a:pt x="98886" y="383511"/>
                  </a:cubicBezTo>
                  <a:close/>
                  <a:moveTo>
                    <a:pt x="70695" y="118399"/>
                  </a:moveTo>
                  <a:cubicBezTo>
                    <a:pt x="61472" y="118399"/>
                    <a:pt x="51233" y="114729"/>
                    <a:pt x="49835" y="104479"/>
                  </a:cubicBezTo>
                  <a:lnTo>
                    <a:pt x="49835" y="99100"/>
                  </a:lnTo>
                  <a:cubicBezTo>
                    <a:pt x="49305" y="84103"/>
                    <a:pt x="43103" y="73475"/>
                    <a:pt x="32357" y="69167"/>
                  </a:cubicBezTo>
                  <a:cubicBezTo>
                    <a:pt x="21735" y="64962"/>
                    <a:pt x="16379" y="53911"/>
                    <a:pt x="13751" y="45133"/>
                  </a:cubicBezTo>
                  <a:lnTo>
                    <a:pt x="87610" y="45133"/>
                  </a:lnTo>
                  <a:lnTo>
                    <a:pt x="87610" y="118399"/>
                  </a:lnTo>
                  <a:close/>
                  <a:moveTo>
                    <a:pt x="70695" y="236736"/>
                  </a:moveTo>
                  <a:cubicBezTo>
                    <a:pt x="61466" y="236736"/>
                    <a:pt x="51233" y="233077"/>
                    <a:pt x="49835" y="222849"/>
                  </a:cubicBezTo>
                  <a:lnTo>
                    <a:pt x="49835" y="217476"/>
                  </a:lnTo>
                  <a:cubicBezTo>
                    <a:pt x="49305" y="202468"/>
                    <a:pt x="43103" y="191846"/>
                    <a:pt x="32357" y="187533"/>
                  </a:cubicBezTo>
                  <a:cubicBezTo>
                    <a:pt x="21735" y="183332"/>
                    <a:pt x="16379" y="172310"/>
                    <a:pt x="13751" y="163503"/>
                  </a:cubicBezTo>
                  <a:lnTo>
                    <a:pt x="87610" y="163503"/>
                  </a:lnTo>
                  <a:lnTo>
                    <a:pt x="87610" y="236736"/>
                  </a:lnTo>
                  <a:close/>
                </a:path>
              </a:pathLst>
            </a:custGeom>
            <a:solidFill>
              <a:srgbClr val="000000"/>
            </a:solidFill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2EF379D-FEF7-794F-A866-8037DA5EAF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4179" y="3026349"/>
              <a:ext cx="121250" cy="1188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94950DD-E025-26A5-3D0F-7EABCDA74693}"/>
                </a:ext>
              </a:extLst>
            </p:cNvPr>
            <p:cNvCxnSpPr>
              <a:cxnSpLocks/>
            </p:cNvCxnSpPr>
            <p:nvPr/>
          </p:nvCxnSpPr>
          <p:spPr>
            <a:xfrm>
              <a:off x="1877274" y="3244393"/>
              <a:ext cx="0" cy="50292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E8CCB4A-8CCE-3867-A55C-5F8AE52C12C7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3254943"/>
              <a:ext cx="0" cy="50292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950BC69-CF21-D004-2F8A-AF471F3AA726}"/>
                </a:ext>
              </a:extLst>
            </p:cNvPr>
            <p:cNvCxnSpPr>
              <a:cxnSpLocks/>
            </p:cNvCxnSpPr>
            <p:nvPr/>
          </p:nvCxnSpPr>
          <p:spPr>
            <a:xfrm>
              <a:off x="1996431" y="3251277"/>
              <a:ext cx="0" cy="50292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Graphic 99" descr="Walk with solid fill">
              <a:extLst>
                <a:ext uri="{FF2B5EF4-FFF2-40B4-BE49-F238E27FC236}">
                  <a16:creationId xmlns:a16="http://schemas.microsoft.com/office/drawing/2014/main" id="{36634FD3-F1BD-6022-8AAC-7AA4489DE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23430" y="3098514"/>
              <a:ext cx="352489" cy="352489"/>
            </a:xfrm>
            <a:prstGeom prst="rect">
              <a:avLst/>
            </a:prstGeom>
          </p:spPr>
        </p:pic>
      </p:grp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9697834-9EE0-BB32-863A-D1ED7AFC1968}"/>
              </a:ext>
            </a:extLst>
          </p:cNvPr>
          <p:cNvCxnSpPr>
            <a:cxnSpLocks/>
          </p:cNvCxnSpPr>
          <p:nvPr/>
        </p:nvCxnSpPr>
        <p:spPr>
          <a:xfrm>
            <a:off x="2405744" y="3733264"/>
            <a:ext cx="299340" cy="53393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8EE8663-8645-B949-84CC-CC9268832D74}"/>
              </a:ext>
            </a:extLst>
          </p:cNvPr>
          <p:cNvGrpSpPr/>
          <p:nvPr/>
        </p:nvGrpSpPr>
        <p:grpSpPr>
          <a:xfrm>
            <a:off x="2170473" y="4267200"/>
            <a:ext cx="1294166" cy="1294166"/>
            <a:chOff x="2170473" y="4360924"/>
            <a:chExt cx="1294166" cy="1294166"/>
          </a:xfrm>
        </p:grpSpPr>
        <p:pic>
          <p:nvPicPr>
            <p:cNvPr id="2050" name="Picture 2" descr="Pedestrian Traffic Light Images - Free Download on Freepik">
              <a:extLst>
                <a:ext uri="{FF2B5EF4-FFF2-40B4-BE49-F238E27FC236}">
                  <a16:creationId xmlns:a16="http://schemas.microsoft.com/office/drawing/2014/main" id="{C68F6FEE-7F1B-BDCF-0D67-25C9364E4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473" y="4360924"/>
              <a:ext cx="1294166" cy="1294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682B255-6AFF-9F49-B896-22A97FA5FF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65902" y="4542218"/>
              <a:ext cx="121250" cy="1188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8" name="Graphic 117" descr="Syncing cloud outline">
            <a:extLst>
              <a:ext uri="{FF2B5EF4-FFF2-40B4-BE49-F238E27FC236}">
                <a16:creationId xmlns:a16="http://schemas.microsoft.com/office/drawing/2014/main" id="{BBD667F0-C326-4B9A-BE2F-974C85035C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00064" y="5444160"/>
            <a:ext cx="914400" cy="914400"/>
          </a:xfrm>
          <a:prstGeom prst="rect">
            <a:avLst/>
          </a:prstGeom>
        </p:spPr>
      </p:pic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FB4A1180-5D00-99E7-CE25-EDC873BAA69E}"/>
              </a:ext>
            </a:extLst>
          </p:cNvPr>
          <p:cNvCxnSpPr>
            <a:cxnSpLocks/>
            <a:endCxn id="118" idx="1"/>
          </p:cNvCxnSpPr>
          <p:nvPr/>
        </p:nvCxnSpPr>
        <p:spPr>
          <a:xfrm>
            <a:off x="3491581" y="5037271"/>
            <a:ext cx="2308483" cy="86408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07457815-9128-4DB3-E7D4-79A615936348}"/>
              </a:ext>
            </a:extLst>
          </p:cNvPr>
          <p:cNvSpPr txBox="1"/>
          <p:nvPr/>
        </p:nvSpPr>
        <p:spPr>
          <a:xfrm>
            <a:off x="2293758" y="6340474"/>
            <a:ext cx="7292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tabLst>
                <a:tab pos="180340" algn="l"/>
              </a:tabLst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Example: Autonomous vehicle assisted by a control unit in the cloud</a:t>
            </a:r>
          </a:p>
        </p:txBody>
      </p:sp>
      <p:grpSp>
        <p:nvGrpSpPr>
          <p:cNvPr id="2158" name="Group 2157">
            <a:extLst>
              <a:ext uri="{FF2B5EF4-FFF2-40B4-BE49-F238E27FC236}">
                <a16:creationId xmlns:a16="http://schemas.microsoft.com/office/drawing/2014/main" id="{BFDE78D1-9545-A564-D595-C106FEA93B0B}"/>
              </a:ext>
            </a:extLst>
          </p:cNvPr>
          <p:cNvGrpSpPr/>
          <p:nvPr/>
        </p:nvGrpSpPr>
        <p:grpSpPr>
          <a:xfrm>
            <a:off x="4969346" y="1843159"/>
            <a:ext cx="2362201" cy="1824859"/>
            <a:chOff x="4969346" y="1843159"/>
            <a:chExt cx="2362201" cy="1824859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A176CA7-1CB7-8B86-A379-2972A21D450C}"/>
                </a:ext>
              </a:extLst>
            </p:cNvPr>
            <p:cNvGrpSpPr/>
            <p:nvPr/>
          </p:nvGrpSpPr>
          <p:grpSpPr>
            <a:xfrm>
              <a:off x="5335106" y="1843159"/>
              <a:ext cx="483868" cy="1382329"/>
              <a:chOff x="8086158" y="3280189"/>
              <a:chExt cx="483868" cy="3387658"/>
            </a:xfrm>
          </p:grpSpPr>
          <p:sp>
            <p:nvSpPr>
              <p:cNvPr id="2048" name="object 7">
                <a:extLst>
                  <a:ext uri="{FF2B5EF4-FFF2-40B4-BE49-F238E27FC236}">
                    <a16:creationId xmlns:a16="http://schemas.microsoft.com/office/drawing/2014/main" id="{A0B32D67-F064-57DA-66CC-6C7797DC139D}"/>
                  </a:ext>
                </a:extLst>
              </p:cNvPr>
              <p:cNvSpPr/>
              <p:nvPr/>
            </p:nvSpPr>
            <p:spPr>
              <a:xfrm rot="16200000">
                <a:off x="6637754" y="4732528"/>
                <a:ext cx="3377879" cy="473202"/>
              </a:xfrm>
              <a:custGeom>
                <a:avLst/>
                <a:gdLst/>
                <a:ahLst/>
                <a:cxnLst/>
                <a:rect l="l" t="t" r="r" b="b"/>
                <a:pathLst>
                  <a:path w="5131435" h="960120">
                    <a:moveTo>
                      <a:pt x="5131308" y="0"/>
                    </a:moveTo>
                    <a:lnTo>
                      <a:pt x="0" y="0"/>
                    </a:lnTo>
                    <a:lnTo>
                      <a:pt x="0" y="960120"/>
                    </a:lnTo>
                    <a:lnTo>
                      <a:pt x="5131308" y="960120"/>
                    </a:lnTo>
                    <a:lnTo>
                      <a:pt x="5131308" y="0"/>
                    </a:lnTo>
                    <a:close/>
                  </a:path>
                </a:pathLst>
              </a:custGeom>
              <a:solidFill>
                <a:srgbClr val="D9D9D9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9" name="object 9">
                <a:extLst>
                  <a:ext uri="{FF2B5EF4-FFF2-40B4-BE49-F238E27FC236}">
                    <a16:creationId xmlns:a16="http://schemas.microsoft.com/office/drawing/2014/main" id="{8DA99049-2A03-2A6A-812E-8B34935259C6}"/>
                  </a:ext>
                </a:extLst>
              </p:cNvPr>
              <p:cNvSpPr/>
              <p:nvPr/>
            </p:nvSpPr>
            <p:spPr>
              <a:xfrm rot="16200000">
                <a:off x="6644361" y="4729227"/>
                <a:ext cx="3367461" cy="483868"/>
              </a:xfrm>
              <a:custGeom>
                <a:avLst/>
                <a:gdLst/>
                <a:ahLst/>
                <a:cxnLst/>
                <a:rect l="l" t="t" r="r" b="b"/>
                <a:pathLst>
                  <a:path w="5132705" h="980439">
                    <a:moveTo>
                      <a:pt x="5132171" y="960120"/>
                    </a:moveTo>
                    <a:lnTo>
                      <a:pt x="0" y="960120"/>
                    </a:lnTo>
                    <a:lnTo>
                      <a:pt x="0" y="979932"/>
                    </a:lnTo>
                    <a:lnTo>
                      <a:pt x="5132171" y="979932"/>
                    </a:lnTo>
                    <a:lnTo>
                      <a:pt x="5132171" y="960120"/>
                    </a:lnTo>
                    <a:close/>
                  </a:path>
                  <a:path w="5132705" h="980439">
                    <a:moveTo>
                      <a:pt x="5132171" y="0"/>
                    </a:moveTo>
                    <a:lnTo>
                      <a:pt x="0" y="0"/>
                    </a:lnTo>
                    <a:lnTo>
                      <a:pt x="0" y="19812"/>
                    </a:lnTo>
                    <a:lnTo>
                      <a:pt x="5132171" y="19812"/>
                    </a:lnTo>
                    <a:lnTo>
                      <a:pt x="5132171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1" name="object 8">
                <a:extLst>
                  <a:ext uri="{FF2B5EF4-FFF2-40B4-BE49-F238E27FC236}">
                    <a16:creationId xmlns:a16="http://schemas.microsoft.com/office/drawing/2014/main" id="{4F70883C-7032-76AB-01A9-5B22B94C50A2}"/>
                  </a:ext>
                </a:extLst>
              </p:cNvPr>
              <p:cNvSpPr/>
              <p:nvPr/>
            </p:nvSpPr>
            <p:spPr>
              <a:xfrm rot="16200000">
                <a:off x="6651220" y="4954778"/>
                <a:ext cx="3380418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144135">
                    <a:moveTo>
                      <a:pt x="5144096" y="0"/>
                    </a:move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D9D9D9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2" name="object 9">
                <a:extLst>
                  <a:ext uri="{FF2B5EF4-FFF2-40B4-BE49-F238E27FC236}">
                    <a16:creationId xmlns:a16="http://schemas.microsoft.com/office/drawing/2014/main" id="{038D9694-CF66-236B-2DEF-480A7B69D6A3}"/>
                  </a:ext>
                </a:extLst>
              </p:cNvPr>
              <p:cNvSpPr/>
              <p:nvPr/>
            </p:nvSpPr>
            <p:spPr>
              <a:xfrm rot="16200000">
                <a:off x="7002572" y="5525584"/>
                <a:ext cx="2212894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132705" h="980439">
                    <a:moveTo>
                      <a:pt x="5132171" y="960120"/>
                    </a:moveTo>
                    <a:lnTo>
                      <a:pt x="0" y="960120"/>
                    </a:lnTo>
                    <a:lnTo>
                      <a:pt x="0" y="979932"/>
                    </a:lnTo>
                    <a:lnTo>
                      <a:pt x="5132171" y="979932"/>
                    </a:lnTo>
                    <a:lnTo>
                      <a:pt x="5132171" y="960120"/>
                    </a:lnTo>
                    <a:close/>
                  </a:path>
                  <a:path w="5132705" h="980439">
                    <a:moveTo>
                      <a:pt x="5132171" y="0"/>
                    </a:moveTo>
                    <a:lnTo>
                      <a:pt x="0" y="0"/>
                    </a:lnTo>
                    <a:lnTo>
                      <a:pt x="0" y="19812"/>
                    </a:lnTo>
                    <a:lnTo>
                      <a:pt x="5132171" y="19812"/>
                    </a:lnTo>
                    <a:lnTo>
                      <a:pt x="5132171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053" name="Group 2052">
              <a:extLst>
                <a:ext uri="{FF2B5EF4-FFF2-40B4-BE49-F238E27FC236}">
                  <a16:creationId xmlns:a16="http://schemas.microsoft.com/office/drawing/2014/main" id="{694F7B70-14C0-814D-BDF9-61C17A2C480F}"/>
                </a:ext>
              </a:extLst>
            </p:cNvPr>
            <p:cNvGrpSpPr/>
            <p:nvPr/>
          </p:nvGrpSpPr>
          <p:grpSpPr>
            <a:xfrm>
              <a:off x="4969346" y="3184150"/>
              <a:ext cx="2362201" cy="483868"/>
              <a:chOff x="441962" y="3276600"/>
              <a:chExt cx="5147943" cy="483868"/>
            </a:xfrm>
          </p:grpSpPr>
          <p:sp>
            <p:nvSpPr>
              <p:cNvPr id="2054" name="object 7">
                <a:extLst>
                  <a:ext uri="{FF2B5EF4-FFF2-40B4-BE49-F238E27FC236}">
                    <a16:creationId xmlns:a16="http://schemas.microsoft.com/office/drawing/2014/main" id="{31A856D5-1C53-BAB9-2C6F-51C80E5096FE}"/>
                  </a:ext>
                </a:extLst>
              </p:cNvPr>
              <p:cNvSpPr/>
              <p:nvPr/>
            </p:nvSpPr>
            <p:spPr>
              <a:xfrm>
                <a:off x="456437" y="3285745"/>
                <a:ext cx="5131435" cy="473202"/>
              </a:xfrm>
              <a:custGeom>
                <a:avLst/>
                <a:gdLst/>
                <a:ahLst/>
                <a:cxnLst/>
                <a:rect l="l" t="t" r="r" b="b"/>
                <a:pathLst>
                  <a:path w="5131435" h="960120">
                    <a:moveTo>
                      <a:pt x="5131308" y="0"/>
                    </a:moveTo>
                    <a:lnTo>
                      <a:pt x="0" y="0"/>
                    </a:lnTo>
                    <a:lnTo>
                      <a:pt x="0" y="960120"/>
                    </a:lnTo>
                    <a:lnTo>
                      <a:pt x="5131308" y="960120"/>
                    </a:lnTo>
                    <a:lnTo>
                      <a:pt x="5131308" y="0"/>
                    </a:lnTo>
                    <a:close/>
                  </a:path>
                </a:pathLst>
              </a:custGeom>
              <a:solidFill>
                <a:srgbClr val="D9D9D9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5" name="object 8">
                <a:extLst>
                  <a:ext uri="{FF2B5EF4-FFF2-40B4-BE49-F238E27FC236}">
                    <a16:creationId xmlns:a16="http://schemas.microsoft.com/office/drawing/2014/main" id="{30622663-990F-0B67-9F68-CC46C6BF81EC}"/>
                  </a:ext>
                </a:extLst>
              </p:cNvPr>
              <p:cNvSpPr/>
              <p:nvPr/>
            </p:nvSpPr>
            <p:spPr>
              <a:xfrm>
                <a:off x="441962" y="3525775"/>
                <a:ext cx="51441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144135">
                    <a:moveTo>
                      <a:pt x="5144096" y="0"/>
                    </a:move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D9D9D9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6" name="object 9">
                <a:extLst>
                  <a:ext uri="{FF2B5EF4-FFF2-40B4-BE49-F238E27FC236}">
                    <a16:creationId xmlns:a16="http://schemas.microsoft.com/office/drawing/2014/main" id="{010398BE-E24A-D0B5-FBC8-1A956F28E10C}"/>
                  </a:ext>
                </a:extLst>
              </p:cNvPr>
              <p:cNvSpPr/>
              <p:nvPr/>
            </p:nvSpPr>
            <p:spPr>
              <a:xfrm>
                <a:off x="457200" y="3276600"/>
                <a:ext cx="5132705" cy="483868"/>
              </a:xfrm>
              <a:custGeom>
                <a:avLst/>
                <a:gdLst/>
                <a:ahLst/>
                <a:cxnLst/>
                <a:rect l="l" t="t" r="r" b="b"/>
                <a:pathLst>
                  <a:path w="5132705" h="980439">
                    <a:moveTo>
                      <a:pt x="5132171" y="960120"/>
                    </a:moveTo>
                    <a:lnTo>
                      <a:pt x="0" y="960120"/>
                    </a:lnTo>
                    <a:lnTo>
                      <a:pt x="0" y="979932"/>
                    </a:lnTo>
                    <a:lnTo>
                      <a:pt x="5132171" y="979932"/>
                    </a:lnTo>
                    <a:lnTo>
                      <a:pt x="5132171" y="960120"/>
                    </a:lnTo>
                    <a:close/>
                  </a:path>
                  <a:path w="5132705" h="980439">
                    <a:moveTo>
                      <a:pt x="5132171" y="0"/>
                    </a:moveTo>
                    <a:lnTo>
                      <a:pt x="0" y="0"/>
                    </a:lnTo>
                    <a:lnTo>
                      <a:pt x="0" y="19812"/>
                    </a:lnTo>
                    <a:lnTo>
                      <a:pt x="5132171" y="19812"/>
                    </a:lnTo>
                    <a:lnTo>
                      <a:pt x="5132171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57" name="object 16">
              <a:extLst>
                <a:ext uri="{FF2B5EF4-FFF2-40B4-BE49-F238E27FC236}">
                  <a16:creationId xmlns:a16="http://schemas.microsoft.com/office/drawing/2014/main" id="{368F232B-38B4-4A85-556D-B579716A78FA}"/>
                </a:ext>
              </a:extLst>
            </p:cNvPr>
            <p:cNvSpPr/>
            <p:nvPr/>
          </p:nvSpPr>
          <p:spPr>
            <a:xfrm>
              <a:off x="6439081" y="3234637"/>
              <a:ext cx="223863" cy="1417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8" name="object 17">
              <a:extLst>
                <a:ext uri="{FF2B5EF4-FFF2-40B4-BE49-F238E27FC236}">
                  <a16:creationId xmlns:a16="http://schemas.microsoft.com/office/drawing/2014/main" id="{ED9CD5E5-DE15-9E0C-9EDB-4673260A4C83}"/>
                </a:ext>
              </a:extLst>
            </p:cNvPr>
            <p:cNvSpPr/>
            <p:nvPr/>
          </p:nvSpPr>
          <p:spPr>
            <a:xfrm>
              <a:off x="6377800" y="3214821"/>
              <a:ext cx="361950" cy="180340"/>
            </a:xfrm>
            <a:custGeom>
              <a:avLst/>
              <a:gdLst/>
              <a:ahLst/>
              <a:cxnLst/>
              <a:rect l="l" t="t" r="r" b="b"/>
              <a:pathLst>
                <a:path w="361950" h="180339">
                  <a:moveTo>
                    <a:pt x="102342" y="0"/>
                  </a:moveTo>
                  <a:lnTo>
                    <a:pt x="98863" y="1155"/>
                  </a:lnTo>
                  <a:lnTo>
                    <a:pt x="97707" y="4038"/>
                  </a:lnTo>
                  <a:lnTo>
                    <a:pt x="91332" y="19024"/>
                  </a:lnTo>
                  <a:lnTo>
                    <a:pt x="91039" y="19316"/>
                  </a:lnTo>
                  <a:lnTo>
                    <a:pt x="91039" y="20180"/>
                  </a:lnTo>
                  <a:lnTo>
                    <a:pt x="57435" y="20180"/>
                  </a:lnTo>
                  <a:lnTo>
                    <a:pt x="46848" y="20707"/>
                  </a:lnTo>
                  <a:lnTo>
                    <a:pt x="37699" y="22232"/>
                  </a:lnTo>
                  <a:lnTo>
                    <a:pt x="30018" y="24675"/>
                  </a:lnTo>
                  <a:lnTo>
                    <a:pt x="23831" y="27952"/>
                  </a:lnTo>
                  <a:lnTo>
                    <a:pt x="14560" y="27952"/>
                  </a:lnTo>
                  <a:lnTo>
                    <a:pt x="9340" y="33147"/>
                  </a:lnTo>
                  <a:lnTo>
                    <a:pt x="9340" y="52171"/>
                  </a:lnTo>
                  <a:lnTo>
                    <a:pt x="4133" y="67157"/>
                  </a:lnTo>
                  <a:lnTo>
                    <a:pt x="1033" y="78760"/>
                  </a:lnTo>
                  <a:lnTo>
                    <a:pt x="0" y="90822"/>
                  </a:lnTo>
                  <a:lnTo>
                    <a:pt x="1033" y="102938"/>
                  </a:lnTo>
                  <a:lnTo>
                    <a:pt x="4133" y="114706"/>
                  </a:lnTo>
                  <a:lnTo>
                    <a:pt x="9340" y="129400"/>
                  </a:lnTo>
                  <a:lnTo>
                    <a:pt x="9340" y="148424"/>
                  </a:lnTo>
                  <a:lnTo>
                    <a:pt x="14560" y="153898"/>
                  </a:lnTo>
                  <a:lnTo>
                    <a:pt x="23831" y="153898"/>
                  </a:lnTo>
                  <a:lnTo>
                    <a:pt x="30018" y="157137"/>
                  </a:lnTo>
                  <a:lnTo>
                    <a:pt x="37699" y="159483"/>
                  </a:lnTo>
                  <a:lnTo>
                    <a:pt x="46848" y="160910"/>
                  </a:lnTo>
                  <a:lnTo>
                    <a:pt x="57435" y="161391"/>
                  </a:lnTo>
                  <a:lnTo>
                    <a:pt x="91624" y="161391"/>
                  </a:lnTo>
                  <a:lnTo>
                    <a:pt x="98863" y="178689"/>
                  </a:lnTo>
                  <a:lnTo>
                    <a:pt x="102342" y="179832"/>
                  </a:lnTo>
                  <a:lnTo>
                    <a:pt x="107842" y="177533"/>
                  </a:lnTo>
                  <a:lnTo>
                    <a:pt x="109289" y="174066"/>
                  </a:lnTo>
                  <a:lnTo>
                    <a:pt x="103790" y="161391"/>
                  </a:lnTo>
                  <a:lnTo>
                    <a:pt x="281666" y="161391"/>
                  </a:lnTo>
                  <a:lnTo>
                    <a:pt x="291517" y="161072"/>
                  </a:lnTo>
                  <a:lnTo>
                    <a:pt x="300281" y="160131"/>
                  </a:lnTo>
                  <a:lnTo>
                    <a:pt x="308070" y="158594"/>
                  </a:lnTo>
                  <a:lnTo>
                    <a:pt x="322814" y="153898"/>
                  </a:lnTo>
                  <a:lnTo>
                    <a:pt x="344531" y="153898"/>
                  </a:lnTo>
                  <a:lnTo>
                    <a:pt x="349751" y="148424"/>
                  </a:lnTo>
                  <a:lnTo>
                    <a:pt x="349751" y="139776"/>
                  </a:lnTo>
                  <a:lnTo>
                    <a:pt x="354679" y="134302"/>
                  </a:lnTo>
                  <a:lnTo>
                    <a:pt x="361334" y="91643"/>
                  </a:lnTo>
                  <a:lnTo>
                    <a:pt x="361176" y="84347"/>
                  </a:lnTo>
                  <a:lnTo>
                    <a:pt x="349751" y="43522"/>
                  </a:lnTo>
                  <a:lnTo>
                    <a:pt x="349751" y="33147"/>
                  </a:lnTo>
                  <a:lnTo>
                    <a:pt x="344531" y="27952"/>
                  </a:lnTo>
                  <a:lnTo>
                    <a:pt x="321354" y="27952"/>
                  </a:lnTo>
                  <a:lnTo>
                    <a:pt x="320490" y="27673"/>
                  </a:lnTo>
                  <a:lnTo>
                    <a:pt x="281666" y="20180"/>
                  </a:lnTo>
                  <a:lnTo>
                    <a:pt x="102927" y="20180"/>
                  </a:lnTo>
                  <a:lnTo>
                    <a:pt x="109289" y="5765"/>
                  </a:lnTo>
                  <a:lnTo>
                    <a:pt x="107842" y="2311"/>
                  </a:lnTo>
                  <a:lnTo>
                    <a:pt x="102342" y="0"/>
                  </a:lnTo>
                  <a:close/>
                </a:path>
              </a:pathLst>
            </a:custGeom>
            <a:solidFill>
              <a:srgbClr val="3687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9" name="object 18">
              <a:extLst>
                <a:ext uri="{FF2B5EF4-FFF2-40B4-BE49-F238E27FC236}">
                  <a16:creationId xmlns:a16="http://schemas.microsoft.com/office/drawing/2014/main" id="{04A70B07-F8AA-AC0E-C034-20A46440EB87}"/>
                </a:ext>
              </a:extLst>
            </p:cNvPr>
            <p:cNvSpPr/>
            <p:nvPr/>
          </p:nvSpPr>
          <p:spPr>
            <a:xfrm>
              <a:off x="6439081" y="3240733"/>
              <a:ext cx="287867" cy="129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0" name="object 19">
              <a:extLst>
                <a:ext uri="{FF2B5EF4-FFF2-40B4-BE49-F238E27FC236}">
                  <a16:creationId xmlns:a16="http://schemas.microsoft.com/office/drawing/2014/main" id="{6E653F17-EF58-A5AD-FF26-7902417BA544}"/>
                </a:ext>
              </a:extLst>
            </p:cNvPr>
            <p:cNvSpPr/>
            <p:nvPr/>
          </p:nvSpPr>
          <p:spPr>
            <a:xfrm>
              <a:off x="6387084" y="3242256"/>
              <a:ext cx="13970" cy="127000"/>
            </a:xfrm>
            <a:custGeom>
              <a:avLst/>
              <a:gdLst/>
              <a:ahLst/>
              <a:cxnLst/>
              <a:rect l="l" t="t" r="r" b="b"/>
              <a:pathLst>
                <a:path w="13970" h="127000">
                  <a:moveTo>
                    <a:pt x="13716" y="0"/>
                  </a:moveTo>
                  <a:lnTo>
                    <a:pt x="11252" y="0"/>
                  </a:lnTo>
                  <a:lnTo>
                    <a:pt x="4940" y="0"/>
                  </a:lnTo>
                  <a:lnTo>
                    <a:pt x="0" y="5219"/>
                  </a:lnTo>
                  <a:lnTo>
                    <a:pt x="0" y="24384"/>
                  </a:lnTo>
                  <a:lnTo>
                    <a:pt x="3848" y="13068"/>
                  </a:lnTo>
                  <a:lnTo>
                    <a:pt x="5486" y="7835"/>
                  </a:lnTo>
                  <a:lnTo>
                    <a:pt x="8788" y="3479"/>
                  </a:lnTo>
                  <a:lnTo>
                    <a:pt x="13716" y="0"/>
                  </a:lnTo>
                  <a:close/>
                </a:path>
                <a:path w="13970" h="127000">
                  <a:moveTo>
                    <a:pt x="13728" y="126492"/>
                  </a:moveTo>
                  <a:lnTo>
                    <a:pt x="8788" y="123050"/>
                  </a:lnTo>
                  <a:lnTo>
                    <a:pt x="5499" y="118745"/>
                  </a:lnTo>
                  <a:lnTo>
                    <a:pt x="3848" y="113588"/>
                  </a:lnTo>
                  <a:lnTo>
                    <a:pt x="12" y="102108"/>
                  </a:lnTo>
                  <a:lnTo>
                    <a:pt x="12" y="121043"/>
                  </a:lnTo>
                  <a:lnTo>
                    <a:pt x="4953" y="126492"/>
                  </a:lnTo>
                  <a:lnTo>
                    <a:pt x="13728" y="126492"/>
                  </a:lnTo>
                  <a:close/>
                </a:path>
              </a:pathLst>
            </a:custGeom>
            <a:solidFill>
              <a:srgbClr val="A1D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1" name="object 24">
              <a:extLst>
                <a:ext uri="{FF2B5EF4-FFF2-40B4-BE49-F238E27FC236}">
                  <a16:creationId xmlns:a16="http://schemas.microsoft.com/office/drawing/2014/main" id="{BEB4113F-F28C-BA2A-C6B4-A8839E791059}"/>
                </a:ext>
              </a:extLst>
            </p:cNvPr>
            <p:cNvSpPr/>
            <p:nvPr/>
          </p:nvSpPr>
          <p:spPr>
            <a:xfrm>
              <a:off x="6986197" y="3480001"/>
              <a:ext cx="223863" cy="1417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2" name="object 25">
              <a:extLst>
                <a:ext uri="{FF2B5EF4-FFF2-40B4-BE49-F238E27FC236}">
                  <a16:creationId xmlns:a16="http://schemas.microsoft.com/office/drawing/2014/main" id="{20B3D443-EBD0-DBFC-F0FF-4ADEEA35FF40}"/>
                </a:ext>
              </a:extLst>
            </p:cNvPr>
            <p:cNvSpPr/>
            <p:nvPr/>
          </p:nvSpPr>
          <p:spPr>
            <a:xfrm>
              <a:off x="6924916" y="3458670"/>
              <a:ext cx="361950" cy="181610"/>
            </a:xfrm>
            <a:custGeom>
              <a:avLst/>
              <a:gdLst/>
              <a:ahLst/>
              <a:cxnLst/>
              <a:rect l="l" t="t" r="r" b="b"/>
              <a:pathLst>
                <a:path w="361950" h="181610">
                  <a:moveTo>
                    <a:pt x="102342" y="0"/>
                  </a:moveTo>
                  <a:lnTo>
                    <a:pt x="98863" y="1155"/>
                  </a:lnTo>
                  <a:lnTo>
                    <a:pt x="97707" y="4064"/>
                  </a:lnTo>
                  <a:lnTo>
                    <a:pt x="91332" y="19177"/>
                  </a:lnTo>
                  <a:lnTo>
                    <a:pt x="91039" y="19469"/>
                  </a:lnTo>
                  <a:lnTo>
                    <a:pt x="91039" y="20345"/>
                  </a:lnTo>
                  <a:lnTo>
                    <a:pt x="57435" y="20345"/>
                  </a:lnTo>
                  <a:lnTo>
                    <a:pt x="46848" y="20875"/>
                  </a:lnTo>
                  <a:lnTo>
                    <a:pt x="37699" y="22410"/>
                  </a:lnTo>
                  <a:lnTo>
                    <a:pt x="30018" y="24872"/>
                  </a:lnTo>
                  <a:lnTo>
                    <a:pt x="23831" y="28181"/>
                  </a:lnTo>
                  <a:lnTo>
                    <a:pt x="14560" y="28181"/>
                  </a:lnTo>
                  <a:lnTo>
                    <a:pt x="9340" y="33413"/>
                  </a:lnTo>
                  <a:lnTo>
                    <a:pt x="9340" y="52603"/>
                  </a:lnTo>
                  <a:lnTo>
                    <a:pt x="4133" y="67716"/>
                  </a:lnTo>
                  <a:lnTo>
                    <a:pt x="1033" y="79418"/>
                  </a:lnTo>
                  <a:lnTo>
                    <a:pt x="0" y="91584"/>
                  </a:lnTo>
                  <a:lnTo>
                    <a:pt x="1033" y="103804"/>
                  </a:lnTo>
                  <a:lnTo>
                    <a:pt x="4133" y="115671"/>
                  </a:lnTo>
                  <a:lnTo>
                    <a:pt x="9340" y="130492"/>
                  </a:lnTo>
                  <a:lnTo>
                    <a:pt x="9340" y="149669"/>
                  </a:lnTo>
                  <a:lnTo>
                    <a:pt x="14560" y="155194"/>
                  </a:lnTo>
                  <a:lnTo>
                    <a:pt x="23831" y="155194"/>
                  </a:lnTo>
                  <a:lnTo>
                    <a:pt x="30018" y="158458"/>
                  </a:lnTo>
                  <a:lnTo>
                    <a:pt x="37699" y="160824"/>
                  </a:lnTo>
                  <a:lnTo>
                    <a:pt x="46848" y="162264"/>
                  </a:lnTo>
                  <a:lnTo>
                    <a:pt x="57435" y="162750"/>
                  </a:lnTo>
                  <a:lnTo>
                    <a:pt x="91624" y="162750"/>
                  </a:lnTo>
                  <a:lnTo>
                    <a:pt x="98863" y="180187"/>
                  </a:lnTo>
                  <a:lnTo>
                    <a:pt x="102342" y="181356"/>
                  </a:lnTo>
                  <a:lnTo>
                    <a:pt x="107842" y="179031"/>
                  </a:lnTo>
                  <a:lnTo>
                    <a:pt x="109289" y="175539"/>
                  </a:lnTo>
                  <a:lnTo>
                    <a:pt x="103790" y="162750"/>
                  </a:lnTo>
                  <a:lnTo>
                    <a:pt x="281666" y="162750"/>
                  </a:lnTo>
                  <a:lnTo>
                    <a:pt x="291517" y="162428"/>
                  </a:lnTo>
                  <a:lnTo>
                    <a:pt x="300281" y="161480"/>
                  </a:lnTo>
                  <a:lnTo>
                    <a:pt x="308070" y="159932"/>
                  </a:lnTo>
                  <a:lnTo>
                    <a:pt x="322814" y="155194"/>
                  </a:lnTo>
                  <a:lnTo>
                    <a:pt x="344531" y="155194"/>
                  </a:lnTo>
                  <a:lnTo>
                    <a:pt x="349751" y="149669"/>
                  </a:lnTo>
                  <a:lnTo>
                    <a:pt x="349751" y="140957"/>
                  </a:lnTo>
                  <a:lnTo>
                    <a:pt x="354679" y="135432"/>
                  </a:lnTo>
                  <a:lnTo>
                    <a:pt x="361334" y="92417"/>
                  </a:lnTo>
                  <a:lnTo>
                    <a:pt x="361176" y="85057"/>
                  </a:lnTo>
                  <a:lnTo>
                    <a:pt x="349751" y="43878"/>
                  </a:lnTo>
                  <a:lnTo>
                    <a:pt x="349751" y="33413"/>
                  </a:lnTo>
                  <a:lnTo>
                    <a:pt x="344531" y="28181"/>
                  </a:lnTo>
                  <a:lnTo>
                    <a:pt x="321354" y="28181"/>
                  </a:lnTo>
                  <a:lnTo>
                    <a:pt x="320490" y="27901"/>
                  </a:lnTo>
                  <a:lnTo>
                    <a:pt x="281666" y="20345"/>
                  </a:lnTo>
                  <a:lnTo>
                    <a:pt x="102927" y="20345"/>
                  </a:lnTo>
                  <a:lnTo>
                    <a:pt x="109289" y="5803"/>
                  </a:lnTo>
                  <a:lnTo>
                    <a:pt x="107842" y="2324"/>
                  </a:lnTo>
                  <a:lnTo>
                    <a:pt x="102342" y="0"/>
                  </a:lnTo>
                  <a:close/>
                </a:path>
              </a:pathLst>
            </a:custGeom>
            <a:solidFill>
              <a:srgbClr val="3687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3" name="object 26">
              <a:extLst>
                <a:ext uri="{FF2B5EF4-FFF2-40B4-BE49-F238E27FC236}">
                  <a16:creationId xmlns:a16="http://schemas.microsoft.com/office/drawing/2014/main" id="{97F8CC35-D3DC-EF13-FCB0-65C9CA60338A}"/>
                </a:ext>
              </a:extLst>
            </p:cNvPr>
            <p:cNvSpPr/>
            <p:nvPr/>
          </p:nvSpPr>
          <p:spPr>
            <a:xfrm>
              <a:off x="6986197" y="3486097"/>
              <a:ext cx="287867" cy="1295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4" name="object 27">
              <a:extLst>
                <a:ext uri="{FF2B5EF4-FFF2-40B4-BE49-F238E27FC236}">
                  <a16:creationId xmlns:a16="http://schemas.microsoft.com/office/drawing/2014/main" id="{C325E6D6-DB0B-C01E-3150-E1BC8F32C3EE}"/>
                </a:ext>
              </a:extLst>
            </p:cNvPr>
            <p:cNvSpPr/>
            <p:nvPr/>
          </p:nvSpPr>
          <p:spPr>
            <a:xfrm>
              <a:off x="6934200" y="3487620"/>
              <a:ext cx="13970" cy="127000"/>
            </a:xfrm>
            <a:custGeom>
              <a:avLst/>
              <a:gdLst/>
              <a:ahLst/>
              <a:cxnLst/>
              <a:rect l="l" t="t" r="r" b="b"/>
              <a:pathLst>
                <a:path w="13970" h="127000">
                  <a:moveTo>
                    <a:pt x="13716" y="0"/>
                  </a:moveTo>
                  <a:lnTo>
                    <a:pt x="11252" y="0"/>
                  </a:lnTo>
                  <a:lnTo>
                    <a:pt x="4940" y="0"/>
                  </a:lnTo>
                  <a:lnTo>
                    <a:pt x="0" y="5219"/>
                  </a:lnTo>
                  <a:lnTo>
                    <a:pt x="0" y="24384"/>
                  </a:lnTo>
                  <a:lnTo>
                    <a:pt x="3848" y="13068"/>
                  </a:lnTo>
                  <a:lnTo>
                    <a:pt x="5486" y="7835"/>
                  </a:lnTo>
                  <a:lnTo>
                    <a:pt x="8788" y="3479"/>
                  </a:lnTo>
                  <a:lnTo>
                    <a:pt x="13716" y="0"/>
                  </a:lnTo>
                  <a:close/>
                </a:path>
                <a:path w="13970" h="127000">
                  <a:moveTo>
                    <a:pt x="13728" y="126492"/>
                  </a:moveTo>
                  <a:lnTo>
                    <a:pt x="8788" y="123050"/>
                  </a:lnTo>
                  <a:lnTo>
                    <a:pt x="5499" y="118745"/>
                  </a:lnTo>
                  <a:lnTo>
                    <a:pt x="3848" y="113588"/>
                  </a:lnTo>
                  <a:lnTo>
                    <a:pt x="12" y="102108"/>
                  </a:lnTo>
                  <a:lnTo>
                    <a:pt x="12" y="121043"/>
                  </a:lnTo>
                  <a:lnTo>
                    <a:pt x="4953" y="126492"/>
                  </a:lnTo>
                  <a:lnTo>
                    <a:pt x="13728" y="126492"/>
                  </a:lnTo>
                  <a:close/>
                </a:path>
              </a:pathLst>
            </a:custGeom>
            <a:solidFill>
              <a:srgbClr val="A1D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065" name="Group 2064">
              <a:extLst>
                <a:ext uri="{FF2B5EF4-FFF2-40B4-BE49-F238E27FC236}">
                  <a16:creationId xmlns:a16="http://schemas.microsoft.com/office/drawing/2014/main" id="{010830D1-AAE3-56F3-3712-7C972EB1AEED}"/>
                </a:ext>
              </a:extLst>
            </p:cNvPr>
            <p:cNvGrpSpPr/>
            <p:nvPr/>
          </p:nvGrpSpPr>
          <p:grpSpPr>
            <a:xfrm>
              <a:off x="6195885" y="3468408"/>
              <a:ext cx="366395" cy="182880"/>
              <a:chOff x="3556636" y="3324534"/>
              <a:chExt cx="366395" cy="182880"/>
            </a:xfrm>
          </p:grpSpPr>
          <p:sp>
            <p:nvSpPr>
              <p:cNvPr id="2066" name="object 20">
                <a:extLst>
                  <a:ext uri="{FF2B5EF4-FFF2-40B4-BE49-F238E27FC236}">
                    <a16:creationId xmlns:a16="http://schemas.microsoft.com/office/drawing/2014/main" id="{58799BEE-83B7-2D59-DB28-A761737A8593}"/>
                  </a:ext>
                </a:extLst>
              </p:cNvPr>
              <p:cNvSpPr/>
              <p:nvPr/>
            </p:nvSpPr>
            <p:spPr>
              <a:xfrm>
                <a:off x="3618015" y="3344345"/>
                <a:ext cx="226792" cy="143258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7" name="object 21">
                <a:extLst>
                  <a:ext uri="{FF2B5EF4-FFF2-40B4-BE49-F238E27FC236}">
                    <a16:creationId xmlns:a16="http://schemas.microsoft.com/office/drawing/2014/main" id="{7F1C84D8-7F05-3E50-DE0A-227ACB6126CA}"/>
                  </a:ext>
                </a:extLst>
              </p:cNvPr>
              <p:cNvSpPr/>
              <p:nvPr/>
            </p:nvSpPr>
            <p:spPr>
              <a:xfrm>
                <a:off x="3556636" y="3324534"/>
                <a:ext cx="366395" cy="182880"/>
              </a:xfrm>
              <a:custGeom>
                <a:avLst/>
                <a:gdLst/>
                <a:ahLst/>
                <a:cxnLst/>
                <a:rect l="l" t="t" r="r" b="b"/>
                <a:pathLst>
                  <a:path w="366395" h="182879">
                    <a:moveTo>
                      <a:pt x="103635" y="0"/>
                    </a:moveTo>
                    <a:lnTo>
                      <a:pt x="100104" y="1168"/>
                    </a:lnTo>
                    <a:lnTo>
                      <a:pt x="98936" y="4102"/>
                    </a:lnTo>
                    <a:lnTo>
                      <a:pt x="92484" y="19342"/>
                    </a:lnTo>
                    <a:lnTo>
                      <a:pt x="92192" y="19634"/>
                    </a:lnTo>
                    <a:lnTo>
                      <a:pt x="92192" y="20510"/>
                    </a:lnTo>
                    <a:lnTo>
                      <a:pt x="58156" y="20510"/>
                    </a:lnTo>
                    <a:lnTo>
                      <a:pt x="47436" y="21046"/>
                    </a:lnTo>
                    <a:lnTo>
                      <a:pt x="38173" y="22599"/>
                    </a:lnTo>
                    <a:lnTo>
                      <a:pt x="30395" y="25086"/>
                    </a:lnTo>
                    <a:lnTo>
                      <a:pt x="24133" y="28422"/>
                    </a:lnTo>
                    <a:lnTo>
                      <a:pt x="14747" y="28422"/>
                    </a:lnTo>
                    <a:lnTo>
                      <a:pt x="9464" y="33705"/>
                    </a:lnTo>
                    <a:lnTo>
                      <a:pt x="9464" y="53047"/>
                    </a:lnTo>
                    <a:lnTo>
                      <a:pt x="4181" y="68287"/>
                    </a:lnTo>
                    <a:lnTo>
                      <a:pt x="1045" y="80087"/>
                    </a:lnTo>
                    <a:lnTo>
                      <a:pt x="0" y="92354"/>
                    </a:lnTo>
                    <a:lnTo>
                      <a:pt x="1045" y="104678"/>
                    </a:lnTo>
                    <a:lnTo>
                      <a:pt x="4181" y="116649"/>
                    </a:lnTo>
                    <a:lnTo>
                      <a:pt x="9464" y="131584"/>
                    </a:lnTo>
                    <a:lnTo>
                      <a:pt x="9464" y="150939"/>
                    </a:lnTo>
                    <a:lnTo>
                      <a:pt x="14747" y="156502"/>
                    </a:lnTo>
                    <a:lnTo>
                      <a:pt x="24133" y="156502"/>
                    </a:lnTo>
                    <a:lnTo>
                      <a:pt x="30395" y="159792"/>
                    </a:lnTo>
                    <a:lnTo>
                      <a:pt x="38173" y="162179"/>
                    </a:lnTo>
                    <a:lnTo>
                      <a:pt x="47436" y="163631"/>
                    </a:lnTo>
                    <a:lnTo>
                      <a:pt x="58156" y="164122"/>
                    </a:lnTo>
                    <a:lnTo>
                      <a:pt x="92776" y="164122"/>
                    </a:lnTo>
                    <a:lnTo>
                      <a:pt x="100104" y="181711"/>
                    </a:lnTo>
                    <a:lnTo>
                      <a:pt x="103635" y="182880"/>
                    </a:lnTo>
                    <a:lnTo>
                      <a:pt x="109197" y="180530"/>
                    </a:lnTo>
                    <a:lnTo>
                      <a:pt x="110670" y="177012"/>
                    </a:lnTo>
                    <a:lnTo>
                      <a:pt x="105095" y="164122"/>
                    </a:lnTo>
                    <a:lnTo>
                      <a:pt x="285219" y="164122"/>
                    </a:lnTo>
                    <a:lnTo>
                      <a:pt x="295194" y="163797"/>
                    </a:lnTo>
                    <a:lnTo>
                      <a:pt x="304066" y="162842"/>
                    </a:lnTo>
                    <a:lnTo>
                      <a:pt x="311948" y="161282"/>
                    </a:lnTo>
                    <a:lnTo>
                      <a:pt x="326875" y="156502"/>
                    </a:lnTo>
                    <a:lnTo>
                      <a:pt x="348872" y="156502"/>
                    </a:lnTo>
                    <a:lnTo>
                      <a:pt x="354155" y="150939"/>
                    </a:lnTo>
                    <a:lnTo>
                      <a:pt x="354155" y="142138"/>
                    </a:lnTo>
                    <a:lnTo>
                      <a:pt x="359146" y="136575"/>
                    </a:lnTo>
                    <a:lnTo>
                      <a:pt x="365890" y="93192"/>
                    </a:lnTo>
                    <a:lnTo>
                      <a:pt x="365730" y="85773"/>
                    </a:lnTo>
                    <a:lnTo>
                      <a:pt x="354155" y="44259"/>
                    </a:lnTo>
                    <a:lnTo>
                      <a:pt x="354155" y="33705"/>
                    </a:lnTo>
                    <a:lnTo>
                      <a:pt x="348872" y="28422"/>
                    </a:lnTo>
                    <a:lnTo>
                      <a:pt x="325402" y="28422"/>
                    </a:lnTo>
                    <a:lnTo>
                      <a:pt x="324526" y="28130"/>
                    </a:lnTo>
                    <a:lnTo>
                      <a:pt x="285219" y="20510"/>
                    </a:lnTo>
                    <a:lnTo>
                      <a:pt x="104219" y="20510"/>
                    </a:lnTo>
                    <a:lnTo>
                      <a:pt x="110670" y="5854"/>
                    </a:lnTo>
                    <a:lnTo>
                      <a:pt x="109197" y="2349"/>
                    </a:lnTo>
                    <a:lnTo>
                      <a:pt x="103635" y="0"/>
                    </a:lnTo>
                    <a:close/>
                  </a:path>
                </a:pathLst>
              </a:custGeom>
              <a:solidFill>
                <a:srgbClr val="0033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8" name="object 22">
                <a:extLst>
                  <a:ext uri="{FF2B5EF4-FFF2-40B4-BE49-F238E27FC236}">
                    <a16:creationId xmlns:a16="http://schemas.microsoft.com/office/drawing/2014/main" id="{14EB2042-F0D5-6885-0E33-AD00A77A55D0}"/>
                  </a:ext>
                </a:extLst>
              </p:cNvPr>
              <p:cNvSpPr/>
              <p:nvPr/>
            </p:nvSpPr>
            <p:spPr>
              <a:xfrm>
                <a:off x="3618015" y="3351965"/>
                <a:ext cx="292320" cy="12954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069" name="object 23">
                <a:extLst>
                  <a:ext uri="{FF2B5EF4-FFF2-40B4-BE49-F238E27FC236}">
                    <a16:creationId xmlns:a16="http://schemas.microsoft.com/office/drawing/2014/main" id="{65C016B1-C337-FF9A-E847-56DCC5D0FAE7}"/>
                  </a:ext>
                </a:extLst>
              </p:cNvPr>
              <p:cNvSpPr/>
              <p:nvPr/>
            </p:nvSpPr>
            <p:spPr>
              <a:xfrm>
                <a:off x="3565912" y="3351964"/>
                <a:ext cx="15240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5239" h="128270">
                    <a:moveTo>
                      <a:pt x="15240" y="128016"/>
                    </a:moveTo>
                    <a:lnTo>
                      <a:pt x="9753" y="124574"/>
                    </a:lnTo>
                    <a:lnTo>
                      <a:pt x="6096" y="120269"/>
                    </a:lnTo>
                    <a:lnTo>
                      <a:pt x="4267" y="115112"/>
                    </a:lnTo>
                    <a:lnTo>
                      <a:pt x="0" y="103632"/>
                    </a:lnTo>
                    <a:lnTo>
                      <a:pt x="0" y="122567"/>
                    </a:lnTo>
                    <a:lnTo>
                      <a:pt x="5486" y="128016"/>
                    </a:lnTo>
                    <a:lnTo>
                      <a:pt x="15240" y="128016"/>
                    </a:lnTo>
                    <a:close/>
                  </a:path>
                  <a:path w="15239" h="128270">
                    <a:moveTo>
                      <a:pt x="15240" y="0"/>
                    </a:moveTo>
                    <a:lnTo>
                      <a:pt x="12496" y="0"/>
                    </a:lnTo>
                    <a:lnTo>
                      <a:pt x="5486" y="0"/>
                    </a:lnTo>
                    <a:lnTo>
                      <a:pt x="0" y="5549"/>
                    </a:lnTo>
                    <a:lnTo>
                      <a:pt x="0" y="25908"/>
                    </a:lnTo>
                    <a:lnTo>
                      <a:pt x="4267" y="13881"/>
                    </a:lnTo>
                    <a:lnTo>
                      <a:pt x="6096" y="8331"/>
                    </a:lnTo>
                    <a:lnTo>
                      <a:pt x="9753" y="3695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2B5E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A0D2CA2C-3B40-C60B-408B-3B53E075E89A}"/>
                </a:ext>
              </a:extLst>
            </p:cNvPr>
            <p:cNvSpPr/>
            <p:nvPr/>
          </p:nvSpPr>
          <p:spPr>
            <a:xfrm>
              <a:off x="5258651" y="3057343"/>
              <a:ext cx="101484" cy="101484"/>
            </a:xfrm>
            <a:custGeom>
              <a:avLst/>
              <a:gdLst>
                <a:gd name="connsiteX0" fmla="*/ 50742 w 101484"/>
                <a:gd name="connsiteY0" fmla="*/ 101485 h 101484"/>
                <a:gd name="connsiteX1" fmla="*/ 101485 w 101484"/>
                <a:gd name="connsiteY1" fmla="*/ 50742 h 101484"/>
                <a:gd name="connsiteX2" fmla="*/ 50742 w 101484"/>
                <a:gd name="connsiteY2" fmla="*/ 0 h 101484"/>
                <a:gd name="connsiteX3" fmla="*/ 0 w 101484"/>
                <a:gd name="connsiteY3" fmla="*/ 50742 h 101484"/>
                <a:gd name="connsiteX4" fmla="*/ 50742 w 101484"/>
                <a:gd name="connsiteY4" fmla="*/ 101485 h 101484"/>
                <a:gd name="connsiteX5" fmla="*/ 50742 w 101484"/>
                <a:gd name="connsiteY5" fmla="*/ 11276 h 101484"/>
                <a:gd name="connsiteX6" fmla="*/ 90209 w 101484"/>
                <a:gd name="connsiteY6" fmla="*/ 50742 h 101484"/>
                <a:gd name="connsiteX7" fmla="*/ 50742 w 101484"/>
                <a:gd name="connsiteY7" fmla="*/ 90209 h 101484"/>
                <a:gd name="connsiteX8" fmla="*/ 11276 w 101484"/>
                <a:gd name="connsiteY8" fmla="*/ 50742 h 101484"/>
                <a:gd name="connsiteX9" fmla="*/ 50742 w 101484"/>
                <a:gd name="connsiteY9" fmla="*/ 11248 h 10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484" h="101484">
                  <a:moveTo>
                    <a:pt x="50742" y="101485"/>
                  </a:moveTo>
                  <a:cubicBezTo>
                    <a:pt x="78767" y="101485"/>
                    <a:pt x="101485" y="78767"/>
                    <a:pt x="101485" y="50742"/>
                  </a:cubicBezTo>
                  <a:cubicBezTo>
                    <a:pt x="101485" y="22718"/>
                    <a:pt x="78767" y="0"/>
                    <a:pt x="50742" y="0"/>
                  </a:cubicBezTo>
                  <a:cubicBezTo>
                    <a:pt x="22718" y="0"/>
                    <a:pt x="0" y="22718"/>
                    <a:pt x="0" y="50742"/>
                  </a:cubicBezTo>
                  <a:cubicBezTo>
                    <a:pt x="0" y="78767"/>
                    <a:pt x="22718" y="101485"/>
                    <a:pt x="50742" y="101485"/>
                  </a:cubicBezTo>
                  <a:close/>
                  <a:moveTo>
                    <a:pt x="50742" y="11276"/>
                  </a:moveTo>
                  <a:cubicBezTo>
                    <a:pt x="72539" y="11276"/>
                    <a:pt x="90209" y="28946"/>
                    <a:pt x="90209" y="50742"/>
                  </a:cubicBezTo>
                  <a:cubicBezTo>
                    <a:pt x="90209" y="72539"/>
                    <a:pt x="72539" y="90209"/>
                    <a:pt x="50742" y="90209"/>
                  </a:cubicBezTo>
                  <a:cubicBezTo>
                    <a:pt x="28946" y="90209"/>
                    <a:pt x="11276" y="72539"/>
                    <a:pt x="11276" y="50742"/>
                  </a:cubicBezTo>
                  <a:cubicBezTo>
                    <a:pt x="11288" y="28946"/>
                    <a:pt x="28946" y="11276"/>
                    <a:pt x="50742" y="11248"/>
                  </a:cubicBezTo>
                  <a:close/>
                </a:path>
              </a:pathLst>
            </a:custGeom>
            <a:solidFill>
              <a:srgbClr val="000000"/>
            </a:solidFill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id="{E438FC9C-F7C4-CE74-F641-22A25322023E}"/>
                </a:ext>
              </a:extLst>
            </p:cNvPr>
            <p:cNvSpPr/>
            <p:nvPr/>
          </p:nvSpPr>
          <p:spPr>
            <a:xfrm>
              <a:off x="5258651" y="3181414"/>
              <a:ext cx="101484" cy="101484"/>
            </a:xfrm>
            <a:custGeom>
              <a:avLst/>
              <a:gdLst>
                <a:gd name="connsiteX0" fmla="*/ 50742 w 101484"/>
                <a:gd name="connsiteY0" fmla="*/ 101485 h 101484"/>
                <a:gd name="connsiteX1" fmla="*/ 101485 w 101484"/>
                <a:gd name="connsiteY1" fmla="*/ 50742 h 101484"/>
                <a:gd name="connsiteX2" fmla="*/ 50742 w 101484"/>
                <a:gd name="connsiteY2" fmla="*/ 0 h 101484"/>
                <a:gd name="connsiteX3" fmla="*/ 0 w 101484"/>
                <a:gd name="connsiteY3" fmla="*/ 50742 h 101484"/>
                <a:gd name="connsiteX4" fmla="*/ 50742 w 101484"/>
                <a:gd name="connsiteY4" fmla="*/ 101485 h 101484"/>
                <a:gd name="connsiteX5" fmla="*/ 50742 w 101484"/>
                <a:gd name="connsiteY5" fmla="*/ 11248 h 101484"/>
                <a:gd name="connsiteX6" fmla="*/ 90209 w 101484"/>
                <a:gd name="connsiteY6" fmla="*/ 50714 h 101484"/>
                <a:gd name="connsiteX7" fmla="*/ 50742 w 101484"/>
                <a:gd name="connsiteY7" fmla="*/ 90180 h 101484"/>
                <a:gd name="connsiteX8" fmla="*/ 11276 w 101484"/>
                <a:gd name="connsiteY8" fmla="*/ 50714 h 101484"/>
                <a:gd name="connsiteX9" fmla="*/ 50742 w 101484"/>
                <a:gd name="connsiteY9" fmla="*/ 11248 h 10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484" h="101484">
                  <a:moveTo>
                    <a:pt x="50742" y="101485"/>
                  </a:moveTo>
                  <a:cubicBezTo>
                    <a:pt x="78767" y="101485"/>
                    <a:pt x="101485" y="78767"/>
                    <a:pt x="101485" y="50742"/>
                  </a:cubicBezTo>
                  <a:cubicBezTo>
                    <a:pt x="101485" y="22718"/>
                    <a:pt x="78767" y="0"/>
                    <a:pt x="50742" y="0"/>
                  </a:cubicBezTo>
                  <a:cubicBezTo>
                    <a:pt x="22718" y="0"/>
                    <a:pt x="0" y="22718"/>
                    <a:pt x="0" y="50742"/>
                  </a:cubicBezTo>
                  <a:cubicBezTo>
                    <a:pt x="0" y="78767"/>
                    <a:pt x="22718" y="101485"/>
                    <a:pt x="50742" y="101485"/>
                  </a:cubicBezTo>
                  <a:close/>
                  <a:moveTo>
                    <a:pt x="50742" y="11248"/>
                  </a:moveTo>
                  <a:cubicBezTo>
                    <a:pt x="72539" y="11248"/>
                    <a:pt x="90209" y="28918"/>
                    <a:pt x="90209" y="50714"/>
                  </a:cubicBezTo>
                  <a:cubicBezTo>
                    <a:pt x="90209" y="72511"/>
                    <a:pt x="72539" y="90180"/>
                    <a:pt x="50742" y="90180"/>
                  </a:cubicBezTo>
                  <a:cubicBezTo>
                    <a:pt x="28946" y="90180"/>
                    <a:pt x="11276" y="72511"/>
                    <a:pt x="11276" y="50714"/>
                  </a:cubicBezTo>
                  <a:cubicBezTo>
                    <a:pt x="11304" y="28929"/>
                    <a:pt x="28958" y="11276"/>
                    <a:pt x="50742" y="11248"/>
                  </a:cubicBezTo>
                  <a:close/>
                </a:path>
              </a:pathLst>
            </a:custGeom>
            <a:solidFill>
              <a:srgbClr val="000000"/>
            </a:solidFill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7092825A-A6ED-9986-0952-E0AE37FDEA23}"/>
                </a:ext>
              </a:extLst>
            </p:cNvPr>
            <p:cNvSpPr/>
            <p:nvPr/>
          </p:nvSpPr>
          <p:spPr>
            <a:xfrm>
              <a:off x="5120299" y="2905026"/>
              <a:ext cx="378194" cy="406063"/>
            </a:xfrm>
            <a:custGeom>
              <a:avLst/>
              <a:gdLst>
                <a:gd name="connsiteX0" fmla="*/ 0 w 378194"/>
                <a:gd name="connsiteY0" fmla="*/ 270660 h 406063"/>
                <a:gd name="connsiteX1" fmla="*/ 28190 w 378194"/>
                <a:gd name="connsiteY1" fmla="*/ 316452 h 406063"/>
                <a:gd name="connsiteX2" fmla="*/ 38564 w 378194"/>
                <a:gd name="connsiteY2" fmla="*/ 336304 h 406063"/>
                <a:gd name="connsiteX3" fmla="*/ 38564 w 378194"/>
                <a:gd name="connsiteY3" fmla="*/ 341942 h 406063"/>
                <a:gd name="connsiteX4" fmla="*/ 70701 w 378194"/>
                <a:gd name="connsiteY4" fmla="*/ 366411 h 406063"/>
                <a:gd name="connsiteX5" fmla="*/ 87615 w 378194"/>
                <a:gd name="connsiteY5" fmla="*/ 366411 h 406063"/>
                <a:gd name="connsiteX6" fmla="*/ 87615 w 378194"/>
                <a:gd name="connsiteY6" fmla="*/ 383511 h 406063"/>
                <a:gd name="connsiteX7" fmla="*/ 110167 w 378194"/>
                <a:gd name="connsiteY7" fmla="*/ 406063 h 406063"/>
                <a:gd name="connsiteX8" fmla="*/ 268027 w 378194"/>
                <a:gd name="connsiteY8" fmla="*/ 406063 h 406063"/>
                <a:gd name="connsiteX9" fmla="*/ 290579 w 378194"/>
                <a:gd name="connsiteY9" fmla="*/ 383511 h 406063"/>
                <a:gd name="connsiteX10" fmla="*/ 290579 w 378194"/>
                <a:gd name="connsiteY10" fmla="*/ 366411 h 406063"/>
                <a:gd name="connsiteX11" fmla="*/ 307493 w 378194"/>
                <a:gd name="connsiteY11" fmla="*/ 366411 h 406063"/>
                <a:gd name="connsiteX12" fmla="*/ 339630 w 378194"/>
                <a:gd name="connsiteY12" fmla="*/ 341942 h 406063"/>
                <a:gd name="connsiteX13" fmla="*/ 339630 w 378194"/>
                <a:gd name="connsiteY13" fmla="*/ 336304 h 406063"/>
                <a:gd name="connsiteX14" fmla="*/ 350004 w 378194"/>
                <a:gd name="connsiteY14" fmla="*/ 316452 h 406063"/>
                <a:gd name="connsiteX15" fmla="*/ 378194 w 378194"/>
                <a:gd name="connsiteY15" fmla="*/ 270660 h 406063"/>
                <a:gd name="connsiteX16" fmla="*/ 290579 w 378194"/>
                <a:gd name="connsiteY16" fmla="*/ 270660 h 406063"/>
                <a:gd name="connsiteX17" fmla="*/ 290579 w 378194"/>
                <a:gd name="connsiteY17" fmla="*/ 248012 h 406063"/>
                <a:gd name="connsiteX18" fmla="*/ 307493 w 378194"/>
                <a:gd name="connsiteY18" fmla="*/ 248012 h 406063"/>
                <a:gd name="connsiteX19" fmla="*/ 339630 w 378194"/>
                <a:gd name="connsiteY19" fmla="*/ 223515 h 406063"/>
                <a:gd name="connsiteX20" fmla="*/ 339630 w 378194"/>
                <a:gd name="connsiteY20" fmla="*/ 217876 h 406063"/>
                <a:gd name="connsiteX21" fmla="*/ 350004 w 378194"/>
                <a:gd name="connsiteY21" fmla="*/ 198025 h 406063"/>
                <a:gd name="connsiteX22" fmla="*/ 378194 w 378194"/>
                <a:gd name="connsiteY22" fmla="*/ 152233 h 406063"/>
                <a:gd name="connsiteX23" fmla="*/ 290579 w 378194"/>
                <a:gd name="connsiteY23" fmla="*/ 152233 h 406063"/>
                <a:gd name="connsiteX24" fmla="*/ 290579 w 378194"/>
                <a:gd name="connsiteY24" fmla="*/ 129681 h 406063"/>
                <a:gd name="connsiteX25" fmla="*/ 307493 w 378194"/>
                <a:gd name="connsiteY25" fmla="*/ 129681 h 406063"/>
                <a:gd name="connsiteX26" fmla="*/ 339630 w 378194"/>
                <a:gd name="connsiteY26" fmla="*/ 105144 h 406063"/>
                <a:gd name="connsiteX27" fmla="*/ 339630 w 378194"/>
                <a:gd name="connsiteY27" fmla="*/ 99506 h 406063"/>
                <a:gd name="connsiteX28" fmla="*/ 350004 w 378194"/>
                <a:gd name="connsiteY28" fmla="*/ 79654 h 406063"/>
                <a:gd name="connsiteX29" fmla="*/ 378194 w 378194"/>
                <a:gd name="connsiteY29" fmla="*/ 33862 h 406063"/>
                <a:gd name="connsiteX30" fmla="*/ 290579 w 378194"/>
                <a:gd name="connsiteY30" fmla="*/ 33862 h 406063"/>
                <a:gd name="connsiteX31" fmla="*/ 290579 w 378194"/>
                <a:gd name="connsiteY31" fmla="*/ 22552 h 406063"/>
                <a:gd name="connsiteX32" fmla="*/ 268027 w 378194"/>
                <a:gd name="connsiteY32" fmla="*/ 0 h 406063"/>
                <a:gd name="connsiteX33" fmla="*/ 110162 w 378194"/>
                <a:gd name="connsiteY33" fmla="*/ 0 h 406063"/>
                <a:gd name="connsiteX34" fmla="*/ 87610 w 378194"/>
                <a:gd name="connsiteY34" fmla="*/ 22552 h 406063"/>
                <a:gd name="connsiteX35" fmla="*/ 87610 w 378194"/>
                <a:gd name="connsiteY35" fmla="*/ 33828 h 406063"/>
                <a:gd name="connsiteX36" fmla="*/ 0 w 378194"/>
                <a:gd name="connsiteY36" fmla="*/ 33828 h 406063"/>
                <a:gd name="connsiteX37" fmla="*/ 28190 w 378194"/>
                <a:gd name="connsiteY37" fmla="*/ 79620 h 406063"/>
                <a:gd name="connsiteX38" fmla="*/ 38564 w 378194"/>
                <a:gd name="connsiteY38" fmla="*/ 99472 h 406063"/>
                <a:gd name="connsiteX39" fmla="*/ 38564 w 378194"/>
                <a:gd name="connsiteY39" fmla="*/ 105110 h 406063"/>
                <a:gd name="connsiteX40" fmla="*/ 70695 w 378194"/>
                <a:gd name="connsiteY40" fmla="*/ 129675 h 406063"/>
                <a:gd name="connsiteX41" fmla="*/ 87610 w 378194"/>
                <a:gd name="connsiteY41" fmla="*/ 129675 h 406063"/>
                <a:gd name="connsiteX42" fmla="*/ 87610 w 378194"/>
                <a:gd name="connsiteY42" fmla="*/ 152227 h 406063"/>
                <a:gd name="connsiteX43" fmla="*/ 0 w 378194"/>
                <a:gd name="connsiteY43" fmla="*/ 152227 h 406063"/>
                <a:gd name="connsiteX44" fmla="*/ 28190 w 378194"/>
                <a:gd name="connsiteY44" fmla="*/ 198019 h 406063"/>
                <a:gd name="connsiteX45" fmla="*/ 38564 w 378194"/>
                <a:gd name="connsiteY45" fmla="*/ 217871 h 406063"/>
                <a:gd name="connsiteX46" fmla="*/ 38564 w 378194"/>
                <a:gd name="connsiteY46" fmla="*/ 223509 h 406063"/>
                <a:gd name="connsiteX47" fmla="*/ 70701 w 378194"/>
                <a:gd name="connsiteY47" fmla="*/ 248006 h 406063"/>
                <a:gd name="connsiteX48" fmla="*/ 87615 w 378194"/>
                <a:gd name="connsiteY48" fmla="*/ 248006 h 406063"/>
                <a:gd name="connsiteX49" fmla="*/ 87615 w 378194"/>
                <a:gd name="connsiteY49" fmla="*/ 270654 h 406063"/>
                <a:gd name="connsiteX50" fmla="*/ 70695 w 378194"/>
                <a:gd name="connsiteY50" fmla="*/ 355135 h 406063"/>
                <a:gd name="connsiteX51" fmla="*/ 49835 w 378194"/>
                <a:gd name="connsiteY51" fmla="*/ 341276 h 406063"/>
                <a:gd name="connsiteX52" fmla="*/ 49835 w 378194"/>
                <a:gd name="connsiteY52" fmla="*/ 335903 h 406063"/>
                <a:gd name="connsiteX53" fmla="*/ 32357 w 378194"/>
                <a:gd name="connsiteY53" fmla="*/ 305965 h 406063"/>
                <a:gd name="connsiteX54" fmla="*/ 13751 w 378194"/>
                <a:gd name="connsiteY54" fmla="*/ 281936 h 406063"/>
                <a:gd name="connsiteX55" fmla="*/ 87610 w 378194"/>
                <a:gd name="connsiteY55" fmla="*/ 281936 h 406063"/>
                <a:gd name="connsiteX56" fmla="*/ 87610 w 378194"/>
                <a:gd name="connsiteY56" fmla="*/ 355135 h 406063"/>
                <a:gd name="connsiteX57" fmla="*/ 290579 w 378194"/>
                <a:gd name="connsiteY57" fmla="*/ 281936 h 406063"/>
                <a:gd name="connsiteX58" fmla="*/ 364437 w 378194"/>
                <a:gd name="connsiteY58" fmla="*/ 281936 h 406063"/>
                <a:gd name="connsiteX59" fmla="*/ 345798 w 378194"/>
                <a:gd name="connsiteY59" fmla="*/ 305982 h 406063"/>
                <a:gd name="connsiteX60" fmla="*/ 328320 w 378194"/>
                <a:gd name="connsiteY60" fmla="*/ 335903 h 406063"/>
                <a:gd name="connsiteX61" fmla="*/ 328320 w 378194"/>
                <a:gd name="connsiteY61" fmla="*/ 341276 h 406063"/>
                <a:gd name="connsiteX62" fmla="*/ 307459 w 378194"/>
                <a:gd name="connsiteY62" fmla="*/ 355135 h 406063"/>
                <a:gd name="connsiteX63" fmla="*/ 290579 w 378194"/>
                <a:gd name="connsiteY63" fmla="*/ 355135 h 406063"/>
                <a:gd name="connsiteX64" fmla="*/ 364477 w 378194"/>
                <a:gd name="connsiteY64" fmla="*/ 163503 h 406063"/>
                <a:gd name="connsiteX65" fmla="*/ 345838 w 378194"/>
                <a:gd name="connsiteY65" fmla="*/ 187549 h 406063"/>
                <a:gd name="connsiteX66" fmla="*/ 328360 w 378194"/>
                <a:gd name="connsiteY66" fmla="*/ 217471 h 406063"/>
                <a:gd name="connsiteX67" fmla="*/ 328360 w 378194"/>
                <a:gd name="connsiteY67" fmla="*/ 222844 h 406063"/>
                <a:gd name="connsiteX68" fmla="*/ 307499 w 378194"/>
                <a:gd name="connsiteY68" fmla="*/ 236736 h 406063"/>
                <a:gd name="connsiteX69" fmla="*/ 290579 w 378194"/>
                <a:gd name="connsiteY69" fmla="*/ 236736 h 406063"/>
                <a:gd name="connsiteX70" fmla="*/ 290579 w 378194"/>
                <a:gd name="connsiteY70" fmla="*/ 163503 h 406063"/>
                <a:gd name="connsiteX71" fmla="*/ 364477 w 378194"/>
                <a:gd name="connsiteY71" fmla="*/ 45133 h 406063"/>
                <a:gd name="connsiteX72" fmla="*/ 345815 w 378194"/>
                <a:gd name="connsiteY72" fmla="*/ 69179 h 406063"/>
                <a:gd name="connsiteX73" fmla="*/ 328337 w 378194"/>
                <a:gd name="connsiteY73" fmla="*/ 99100 h 406063"/>
                <a:gd name="connsiteX74" fmla="*/ 328337 w 378194"/>
                <a:gd name="connsiteY74" fmla="*/ 104479 h 406063"/>
                <a:gd name="connsiteX75" fmla="*/ 307493 w 378194"/>
                <a:gd name="connsiteY75" fmla="*/ 118399 h 406063"/>
                <a:gd name="connsiteX76" fmla="*/ 290579 w 378194"/>
                <a:gd name="connsiteY76" fmla="*/ 118399 h 406063"/>
                <a:gd name="connsiteX77" fmla="*/ 290579 w 378194"/>
                <a:gd name="connsiteY77" fmla="*/ 45133 h 406063"/>
                <a:gd name="connsiteX78" fmla="*/ 98886 w 378194"/>
                <a:gd name="connsiteY78" fmla="*/ 22552 h 406063"/>
                <a:gd name="connsiteX79" fmla="*/ 110162 w 378194"/>
                <a:gd name="connsiteY79" fmla="*/ 11276 h 406063"/>
                <a:gd name="connsiteX80" fmla="*/ 268027 w 378194"/>
                <a:gd name="connsiteY80" fmla="*/ 11276 h 406063"/>
                <a:gd name="connsiteX81" fmla="*/ 279303 w 378194"/>
                <a:gd name="connsiteY81" fmla="*/ 22552 h 406063"/>
                <a:gd name="connsiteX82" fmla="*/ 279303 w 378194"/>
                <a:gd name="connsiteY82" fmla="*/ 383511 h 406063"/>
                <a:gd name="connsiteX83" fmla="*/ 268027 w 378194"/>
                <a:gd name="connsiteY83" fmla="*/ 394787 h 406063"/>
                <a:gd name="connsiteX84" fmla="*/ 110162 w 378194"/>
                <a:gd name="connsiteY84" fmla="*/ 394787 h 406063"/>
                <a:gd name="connsiteX85" fmla="*/ 98886 w 378194"/>
                <a:gd name="connsiteY85" fmla="*/ 383511 h 406063"/>
                <a:gd name="connsiteX86" fmla="*/ 70695 w 378194"/>
                <a:gd name="connsiteY86" fmla="*/ 118399 h 406063"/>
                <a:gd name="connsiteX87" fmla="*/ 49835 w 378194"/>
                <a:gd name="connsiteY87" fmla="*/ 104479 h 406063"/>
                <a:gd name="connsiteX88" fmla="*/ 49835 w 378194"/>
                <a:gd name="connsiteY88" fmla="*/ 99100 h 406063"/>
                <a:gd name="connsiteX89" fmla="*/ 32357 w 378194"/>
                <a:gd name="connsiteY89" fmla="*/ 69167 h 406063"/>
                <a:gd name="connsiteX90" fmla="*/ 13751 w 378194"/>
                <a:gd name="connsiteY90" fmla="*/ 45133 h 406063"/>
                <a:gd name="connsiteX91" fmla="*/ 87610 w 378194"/>
                <a:gd name="connsiteY91" fmla="*/ 45133 h 406063"/>
                <a:gd name="connsiteX92" fmla="*/ 87610 w 378194"/>
                <a:gd name="connsiteY92" fmla="*/ 118399 h 406063"/>
                <a:gd name="connsiteX93" fmla="*/ 70695 w 378194"/>
                <a:gd name="connsiteY93" fmla="*/ 236736 h 406063"/>
                <a:gd name="connsiteX94" fmla="*/ 49835 w 378194"/>
                <a:gd name="connsiteY94" fmla="*/ 222849 h 406063"/>
                <a:gd name="connsiteX95" fmla="*/ 49835 w 378194"/>
                <a:gd name="connsiteY95" fmla="*/ 217476 h 406063"/>
                <a:gd name="connsiteX96" fmla="*/ 32357 w 378194"/>
                <a:gd name="connsiteY96" fmla="*/ 187533 h 406063"/>
                <a:gd name="connsiteX97" fmla="*/ 13751 w 378194"/>
                <a:gd name="connsiteY97" fmla="*/ 163503 h 406063"/>
                <a:gd name="connsiteX98" fmla="*/ 87610 w 378194"/>
                <a:gd name="connsiteY98" fmla="*/ 163503 h 406063"/>
                <a:gd name="connsiteX99" fmla="*/ 87610 w 378194"/>
                <a:gd name="connsiteY99" fmla="*/ 236736 h 40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78194" h="406063">
                  <a:moveTo>
                    <a:pt x="0" y="270660"/>
                  </a:moveTo>
                  <a:cubicBezTo>
                    <a:pt x="0" y="270660"/>
                    <a:pt x="2537" y="306304"/>
                    <a:pt x="28190" y="316452"/>
                  </a:cubicBezTo>
                  <a:cubicBezTo>
                    <a:pt x="36647" y="319835"/>
                    <a:pt x="38339" y="329933"/>
                    <a:pt x="38564" y="336304"/>
                  </a:cubicBezTo>
                  <a:lnTo>
                    <a:pt x="38564" y="341942"/>
                  </a:lnTo>
                  <a:cubicBezTo>
                    <a:pt x="40188" y="357429"/>
                    <a:pt x="53787" y="366411"/>
                    <a:pt x="70701" y="366411"/>
                  </a:cubicBezTo>
                  <a:lnTo>
                    <a:pt x="87615" y="366411"/>
                  </a:lnTo>
                  <a:lnTo>
                    <a:pt x="87615" y="383511"/>
                  </a:lnTo>
                  <a:cubicBezTo>
                    <a:pt x="87615" y="395966"/>
                    <a:pt x="97712" y="406063"/>
                    <a:pt x="110167" y="406063"/>
                  </a:cubicBezTo>
                  <a:lnTo>
                    <a:pt x="268027" y="406063"/>
                  </a:lnTo>
                  <a:cubicBezTo>
                    <a:pt x="280482" y="406063"/>
                    <a:pt x="290579" y="395966"/>
                    <a:pt x="290579" y="383511"/>
                  </a:cubicBezTo>
                  <a:lnTo>
                    <a:pt x="290579" y="366411"/>
                  </a:lnTo>
                  <a:lnTo>
                    <a:pt x="307493" y="366411"/>
                  </a:lnTo>
                  <a:cubicBezTo>
                    <a:pt x="324407" y="366411"/>
                    <a:pt x="338023" y="357429"/>
                    <a:pt x="339630" y="341942"/>
                  </a:cubicBezTo>
                  <a:lnTo>
                    <a:pt x="339630" y="336304"/>
                  </a:lnTo>
                  <a:cubicBezTo>
                    <a:pt x="339856" y="329933"/>
                    <a:pt x="341547" y="319835"/>
                    <a:pt x="350004" y="316452"/>
                  </a:cubicBezTo>
                  <a:cubicBezTo>
                    <a:pt x="375657" y="306304"/>
                    <a:pt x="378194" y="270660"/>
                    <a:pt x="378194" y="270660"/>
                  </a:cubicBezTo>
                  <a:lnTo>
                    <a:pt x="290579" y="270660"/>
                  </a:lnTo>
                  <a:lnTo>
                    <a:pt x="290579" y="248012"/>
                  </a:lnTo>
                  <a:lnTo>
                    <a:pt x="307493" y="248012"/>
                  </a:lnTo>
                  <a:cubicBezTo>
                    <a:pt x="324407" y="248012"/>
                    <a:pt x="338023" y="238991"/>
                    <a:pt x="339630" y="223515"/>
                  </a:cubicBezTo>
                  <a:lnTo>
                    <a:pt x="339630" y="217876"/>
                  </a:lnTo>
                  <a:cubicBezTo>
                    <a:pt x="339856" y="211506"/>
                    <a:pt x="341547" y="201408"/>
                    <a:pt x="350004" y="198025"/>
                  </a:cubicBezTo>
                  <a:cubicBezTo>
                    <a:pt x="375657" y="187876"/>
                    <a:pt x="378194" y="152233"/>
                    <a:pt x="378194" y="152233"/>
                  </a:cubicBezTo>
                  <a:lnTo>
                    <a:pt x="290579" y="152233"/>
                  </a:lnTo>
                  <a:lnTo>
                    <a:pt x="290579" y="129681"/>
                  </a:lnTo>
                  <a:lnTo>
                    <a:pt x="307493" y="129681"/>
                  </a:lnTo>
                  <a:cubicBezTo>
                    <a:pt x="324407" y="129681"/>
                    <a:pt x="338023" y="120660"/>
                    <a:pt x="339630" y="105144"/>
                  </a:cubicBezTo>
                  <a:lnTo>
                    <a:pt x="339630" y="99506"/>
                  </a:lnTo>
                  <a:cubicBezTo>
                    <a:pt x="339856" y="93135"/>
                    <a:pt x="341547" y="83043"/>
                    <a:pt x="350004" y="79654"/>
                  </a:cubicBezTo>
                  <a:cubicBezTo>
                    <a:pt x="375657" y="69506"/>
                    <a:pt x="378194" y="33862"/>
                    <a:pt x="378194" y="33862"/>
                  </a:cubicBezTo>
                  <a:lnTo>
                    <a:pt x="290579" y="33862"/>
                  </a:lnTo>
                  <a:lnTo>
                    <a:pt x="290579" y="22552"/>
                  </a:lnTo>
                  <a:cubicBezTo>
                    <a:pt x="290579" y="10097"/>
                    <a:pt x="280482" y="0"/>
                    <a:pt x="268027" y="0"/>
                  </a:cubicBezTo>
                  <a:lnTo>
                    <a:pt x="110162" y="0"/>
                  </a:lnTo>
                  <a:cubicBezTo>
                    <a:pt x="97707" y="0"/>
                    <a:pt x="87610" y="10097"/>
                    <a:pt x="87610" y="22552"/>
                  </a:cubicBezTo>
                  <a:lnTo>
                    <a:pt x="87610" y="33828"/>
                  </a:lnTo>
                  <a:lnTo>
                    <a:pt x="0" y="33828"/>
                  </a:lnTo>
                  <a:cubicBezTo>
                    <a:pt x="0" y="33828"/>
                    <a:pt x="2537" y="69472"/>
                    <a:pt x="28190" y="79620"/>
                  </a:cubicBezTo>
                  <a:cubicBezTo>
                    <a:pt x="36647" y="83003"/>
                    <a:pt x="38339" y="93101"/>
                    <a:pt x="38564" y="99472"/>
                  </a:cubicBezTo>
                  <a:lnTo>
                    <a:pt x="38564" y="105110"/>
                  </a:lnTo>
                  <a:cubicBezTo>
                    <a:pt x="40188" y="120654"/>
                    <a:pt x="53781" y="129675"/>
                    <a:pt x="70695" y="129675"/>
                  </a:cubicBezTo>
                  <a:lnTo>
                    <a:pt x="87610" y="129675"/>
                  </a:lnTo>
                  <a:lnTo>
                    <a:pt x="87610" y="152227"/>
                  </a:lnTo>
                  <a:lnTo>
                    <a:pt x="0" y="152227"/>
                  </a:lnTo>
                  <a:cubicBezTo>
                    <a:pt x="0" y="152227"/>
                    <a:pt x="2537" y="187871"/>
                    <a:pt x="28190" y="198019"/>
                  </a:cubicBezTo>
                  <a:cubicBezTo>
                    <a:pt x="36647" y="201402"/>
                    <a:pt x="38339" y="211500"/>
                    <a:pt x="38564" y="217871"/>
                  </a:cubicBezTo>
                  <a:lnTo>
                    <a:pt x="38564" y="223509"/>
                  </a:lnTo>
                  <a:cubicBezTo>
                    <a:pt x="40188" y="238991"/>
                    <a:pt x="53787" y="248006"/>
                    <a:pt x="70701" y="248006"/>
                  </a:cubicBezTo>
                  <a:lnTo>
                    <a:pt x="87615" y="248006"/>
                  </a:lnTo>
                  <a:lnTo>
                    <a:pt x="87615" y="270654"/>
                  </a:lnTo>
                  <a:close/>
                  <a:moveTo>
                    <a:pt x="70695" y="355135"/>
                  </a:moveTo>
                  <a:cubicBezTo>
                    <a:pt x="61466" y="355135"/>
                    <a:pt x="51233" y="351481"/>
                    <a:pt x="49835" y="341276"/>
                  </a:cubicBezTo>
                  <a:lnTo>
                    <a:pt x="49835" y="335903"/>
                  </a:lnTo>
                  <a:cubicBezTo>
                    <a:pt x="49305" y="320900"/>
                    <a:pt x="43103" y="310273"/>
                    <a:pt x="32357" y="305965"/>
                  </a:cubicBezTo>
                  <a:cubicBezTo>
                    <a:pt x="21735" y="301765"/>
                    <a:pt x="16379" y="290743"/>
                    <a:pt x="13751" y="281936"/>
                  </a:cubicBezTo>
                  <a:lnTo>
                    <a:pt x="87610" y="281936"/>
                  </a:lnTo>
                  <a:lnTo>
                    <a:pt x="87610" y="355135"/>
                  </a:lnTo>
                  <a:close/>
                  <a:moveTo>
                    <a:pt x="290579" y="281936"/>
                  </a:moveTo>
                  <a:lnTo>
                    <a:pt x="364437" y="281936"/>
                  </a:lnTo>
                  <a:cubicBezTo>
                    <a:pt x="361771" y="290726"/>
                    <a:pt x="356392" y="301793"/>
                    <a:pt x="345798" y="305982"/>
                  </a:cubicBezTo>
                  <a:cubicBezTo>
                    <a:pt x="335086" y="310273"/>
                    <a:pt x="328884" y="320900"/>
                    <a:pt x="328320" y="335903"/>
                  </a:cubicBezTo>
                  <a:lnTo>
                    <a:pt x="328320" y="341276"/>
                  </a:lnTo>
                  <a:cubicBezTo>
                    <a:pt x="326927" y="351487"/>
                    <a:pt x="316678" y="355135"/>
                    <a:pt x="307459" y="355135"/>
                  </a:cubicBezTo>
                  <a:lnTo>
                    <a:pt x="290579" y="355135"/>
                  </a:lnTo>
                  <a:close/>
                  <a:moveTo>
                    <a:pt x="364477" y="163503"/>
                  </a:moveTo>
                  <a:cubicBezTo>
                    <a:pt x="361810" y="172293"/>
                    <a:pt x="356431" y="183360"/>
                    <a:pt x="345838" y="187549"/>
                  </a:cubicBezTo>
                  <a:cubicBezTo>
                    <a:pt x="335125" y="191840"/>
                    <a:pt x="328923" y="202468"/>
                    <a:pt x="328360" y="217471"/>
                  </a:cubicBezTo>
                  <a:lnTo>
                    <a:pt x="328360" y="222844"/>
                  </a:lnTo>
                  <a:cubicBezTo>
                    <a:pt x="326967" y="233077"/>
                    <a:pt x="316717" y="236736"/>
                    <a:pt x="307499" y="236736"/>
                  </a:cubicBezTo>
                  <a:lnTo>
                    <a:pt x="290579" y="236736"/>
                  </a:lnTo>
                  <a:lnTo>
                    <a:pt x="290579" y="163503"/>
                  </a:lnTo>
                  <a:close/>
                  <a:moveTo>
                    <a:pt x="364477" y="45133"/>
                  </a:moveTo>
                  <a:cubicBezTo>
                    <a:pt x="361821" y="53917"/>
                    <a:pt x="356454" y="64973"/>
                    <a:pt x="345815" y="69179"/>
                  </a:cubicBezTo>
                  <a:cubicBezTo>
                    <a:pt x="335103" y="73469"/>
                    <a:pt x="328901" y="84097"/>
                    <a:pt x="328337" y="99100"/>
                  </a:cubicBezTo>
                  <a:lnTo>
                    <a:pt x="328337" y="104479"/>
                  </a:lnTo>
                  <a:cubicBezTo>
                    <a:pt x="326984" y="114729"/>
                    <a:pt x="316734" y="118399"/>
                    <a:pt x="307493" y="118399"/>
                  </a:cubicBezTo>
                  <a:lnTo>
                    <a:pt x="290579" y="118399"/>
                  </a:lnTo>
                  <a:lnTo>
                    <a:pt x="290579" y="45133"/>
                  </a:lnTo>
                  <a:close/>
                  <a:moveTo>
                    <a:pt x="98886" y="22552"/>
                  </a:moveTo>
                  <a:cubicBezTo>
                    <a:pt x="98886" y="16324"/>
                    <a:pt x="103934" y="11276"/>
                    <a:pt x="110162" y="11276"/>
                  </a:cubicBezTo>
                  <a:lnTo>
                    <a:pt x="268027" y="11276"/>
                  </a:lnTo>
                  <a:cubicBezTo>
                    <a:pt x="274255" y="11276"/>
                    <a:pt x="279303" y="16324"/>
                    <a:pt x="279303" y="22552"/>
                  </a:cubicBezTo>
                  <a:lnTo>
                    <a:pt x="279303" y="383511"/>
                  </a:lnTo>
                  <a:cubicBezTo>
                    <a:pt x="279303" y="389739"/>
                    <a:pt x="274255" y="394787"/>
                    <a:pt x="268027" y="394787"/>
                  </a:cubicBezTo>
                  <a:lnTo>
                    <a:pt x="110162" y="394787"/>
                  </a:lnTo>
                  <a:cubicBezTo>
                    <a:pt x="103934" y="394787"/>
                    <a:pt x="98886" y="389739"/>
                    <a:pt x="98886" y="383511"/>
                  </a:cubicBezTo>
                  <a:close/>
                  <a:moveTo>
                    <a:pt x="70695" y="118399"/>
                  </a:moveTo>
                  <a:cubicBezTo>
                    <a:pt x="61472" y="118399"/>
                    <a:pt x="51233" y="114729"/>
                    <a:pt x="49835" y="104479"/>
                  </a:cubicBezTo>
                  <a:lnTo>
                    <a:pt x="49835" y="99100"/>
                  </a:lnTo>
                  <a:cubicBezTo>
                    <a:pt x="49305" y="84103"/>
                    <a:pt x="43103" y="73475"/>
                    <a:pt x="32357" y="69167"/>
                  </a:cubicBezTo>
                  <a:cubicBezTo>
                    <a:pt x="21735" y="64962"/>
                    <a:pt x="16379" y="53911"/>
                    <a:pt x="13751" y="45133"/>
                  </a:cubicBezTo>
                  <a:lnTo>
                    <a:pt x="87610" y="45133"/>
                  </a:lnTo>
                  <a:lnTo>
                    <a:pt x="87610" y="118399"/>
                  </a:lnTo>
                  <a:close/>
                  <a:moveTo>
                    <a:pt x="70695" y="236736"/>
                  </a:moveTo>
                  <a:cubicBezTo>
                    <a:pt x="61466" y="236736"/>
                    <a:pt x="51233" y="233077"/>
                    <a:pt x="49835" y="222849"/>
                  </a:cubicBezTo>
                  <a:lnTo>
                    <a:pt x="49835" y="217476"/>
                  </a:lnTo>
                  <a:cubicBezTo>
                    <a:pt x="49305" y="202468"/>
                    <a:pt x="43103" y="191846"/>
                    <a:pt x="32357" y="187533"/>
                  </a:cubicBezTo>
                  <a:cubicBezTo>
                    <a:pt x="21735" y="183332"/>
                    <a:pt x="16379" y="172310"/>
                    <a:pt x="13751" y="163503"/>
                  </a:cubicBezTo>
                  <a:lnTo>
                    <a:pt x="87610" y="163503"/>
                  </a:lnTo>
                  <a:lnTo>
                    <a:pt x="87610" y="236736"/>
                  </a:lnTo>
                  <a:close/>
                </a:path>
              </a:pathLst>
            </a:custGeom>
            <a:solidFill>
              <a:srgbClr val="000000"/>
            </a:solidFill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3" name="Oval 2072">
              <a:extLst>
                <a:ext uri="{FF2B5EF4-FFF2-40B4-BE49-F238E27FC236}">
                  <a16:creationId xmlns:a16="http://schemas.microsoft.com/office/drawing/2014/main" id="{ADC097CF-55CF-B622-59B0-DF82D6DE1C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7685" y="2933899"/>
              <a:ext cx="121250" cy="1188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74" name="Straight Connector 2073">
              <a:extLst>
                <a:ext uri="{FF2B5EF4-FFF2-40B4-BE49-F238E27FC236}">
                  <a16:creationId xmlns:a16="http://schemas.microsoft.com/office/drawing/2014/main" id="{EAF40DB1-F98D-A858-742E-C355E63B16AD}"/>
                </a:ext>
              </a:extLst>
            </p:cNvPr>
            <p:cNvCxnSpPr>
              <a:cxnSpLocks/>
            </p:cNvCxnSpPr>
            <p:nvPr/>
          </p:nvCxnSpPr>
          <p:spPr>
            <a:xfrm>
              <a:off x="5840780" y="3151943"/>
              <a:ext cx="0" cy="50292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5" name="Straight Connector 2074">
              <a:extLst>
                <a:ext uri="{FF2B5EF4-FFF2-40B4-BE49-F238E27FC236}">
                  <a16:creationId xmlns:a16="http://schemas.microsoft.com/office/drawing/2014/main" id="{DE88CA17-4491-5326-FC94-63AAED2BA2C0}"/>
                </a:ext>
              </a:extLst>
            </p:cNvPr>
            <p:cNvCxnSpPr>
              <a:cxnSpLocks/>
            </p:cNvCxnSpPr>
            <p:nvPr/>
          </p:nvCxnSpPr>
          <p:spPr>
            <a:xfrm>
              <a:off x="6097106" y="3162493"/>
              <a:ext cx="0" cy="50292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id="{697A862F-EF28-A3A4-EB75-AEED1BF11067}"/>
                </a:ext>
              </a:extLst>
            </p:cNvPr>
            <p:cNvCxnSpPr>
              <a:cxnSpLocks/>
            </p:cNvCxnSpPr>
            <p:nvPr/>
          </p:nvCxnSpPr>
          <p:spPr>
            <a:xfrm>
              <a:off x="5959937" y="3158827"/>
              <a:ext cx="0" cy="50292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077" name="Graphic 2076" descr="Walk with solid fill">
              <a:extLst>
                <a:ext uri="{FF2B5EF4-FFF2-40B4-BE49-F238E27FC236}">
                  <a16:creationId xmlns:a16="http://schemas.microsoft.com/office/drawing/2014/main" id="{4017D3C5-A09F-4A36-A7D1-A2CE08C0D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86936" y="3006064"/>
              <a:ext cx="352489" cy="352489"/>
            </a:xfrm>
            <a:prstGeom prst="rect">
              <a:avLst/>
            </a:prstGeom>
          </p:spPr>
        </p:pic>
      </p:grpSp>
      <p:grpSp>
        <p:nvGrpSpPr>
          <p:cNvPr id="2159" name="Group 2158">
            <a:extLst>
              <a:ext uri="{FF2B5EF4-FFF2-40B4-BE49-F238E27FC236}">
                <a16:creationId xmlns:a16="http://schemas.microsoft.com/office/drawing/2014/main" id="{4FB2A7DE-AC8D-DA48-F4E5-A631271B1E20}"/>
              </a:ext>
            </a:extLst>
          </p:cNvPr>
          <p:cNvGrpSpPr/>
          <p:nvPr/>
        </p:nvGrpSpPr>
        <p:grpSpPr>
          <a:xfrm>
            <a:off x="8458199" y="1844673"/>
            <a:ext cx="2362201" cy="1824859"/>
            <a:chOff x="8458199" y="1844673"/>
            <a:chExt cx="2362201" cy="1824859"/>
          </a:xfrm>
        </p:grpSpPr>
        <p:grpSp>
          <p:nvGrpSpPr>
            <p:cNvPr id="2108" name="Group 2107">
              <a:extLst>
                <a:ext uri="{FF2B5EF4-FFF2-40B4-BE49-F238E27FC236}">
                  <a16:creationId xmlns:a16="http://schemas.microsoft.com/office/drawing/2014/main" id="{C8F1B784-0A82-6DF3-DD21-654D23394D3A}"/>
                </a:ext>
              </a:extLst>
            </p:cNvPr>
            <p:cNvGrpSpPr/>
            <p:nvPr/>
          </p:nvGrpSpPr>
          <p:grpSpPr>
            <a:xfrm>
              <a:off x="8823959" y="1844673"/>
              <a:ext cx="483868" cy="1382329"/>
              <a:chOff x="8086158" y="3280189"/>
              <a:chExt cx="483868" cy="3387658"/>
            </a:xfrm>
          </p:grpSpPr>
          <p:sp>
            <p:nvSpPr>
              <p:cNvPr id="2109" name="object 7">
                <a:extLst>
                  <a:ext uri="{FF2B5EF4-FFF2-40B4-BE49-F238E27FC236}">
                    <a16:creationId xmlns:a16="http://schemas.microsoft.com/office/drawing/2014/main" id="{8B765799-B224-0ECD-9EE7-709875ACAE27}"/>
                  </a:ext>
                </a:extLst>
              </p:cNvPr>
              <p:cNvSpPr/>
              <p:nvPr/>
            </p:nvSpPr>
            <p:spPr>
              <a:xfrm rot="16200000">
                <a:off x="6637754" y="4732528"/>
                <a:ext cx="3377879" cy="473202"/>
              </a:xfrm>
              <a:custGeom>
                <a:avLst/>
                <a:gdLst/>
                <a:ahLst/>
                <a:cxnLst/>
                <a:rect l="l" t="t" r="r" b="b"/>
                <a:pathLst>
                  <a:path w="5131435" h="960120">
                    <a:moveTo>
                      <a:pt x="5131308" y="0"/>
                    </a:moveTo>
                    <a:lnTo>
                      <a:pt x="0" y="0"/>
                    </a:lnTo>
                    <a:lnTo>
                      <a:pt x="0" y="960120"/>
                    </a:lnTo>
                    <a:lnTo>
                      <a:pt x="5131308" y="960120"/>
                    </a:lnTo>
                    <a:lnTo>
                      <a:pt x="5131308" y="0"/>
                    </a:lnTo>
                    <a:close/>
                  </a:path>
                </a:pathLst>
              </a:custGeom>
              <a:solidFill>
                <a:srgbClr val="D9D9D9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0" name="object 9">
                <a:extLst>
                  <a:ext uri="{FF2B5EF4-FFF2-40B4-BE49-F238E27FC236}">
                    <a16:creationId xmlns:a16="http://schemas.microsoft.com/office/drawing/2014/main" id="{061027F1-096B-4F26-E687-ED7FAF48C9D3}"/>
                  </a:ext>
                </a:extLst>
              </p:cNvPr>
              <p:cNvSpPr/>
              <p:nvPr/>
            </p:nvSpPr>
            <p:spPr>
              <a:xfrm rot="16200000">
                <a:off x="6644361" y="4729227"/>
                <a:ext cx="3367461" cy="483868"/>
              </a:xfrm>
              <a:custGeom>
                <a:avLst/>
                <a:gdLst/>
                <a:ahLst/>
                <a:cxnLst/>
                <a:rect l="l" t="t" r="r" b="b"/>
                <a:pathLst>
                  <a:path w="5132705" h="980439">
                    <a:moveTo>
                      <a:pt x="5132171" y="960120"/>
                    </a:moveTo>
                    <a:lnTo>
                      <a:pt x="0" y="960120"/>
                    </a:lnTo>
                    <a:lnTo>
                      <a:pt x="0" y="979932"/>
                    </a:lnTo>
                    <a:lnTo>
                      <a:pt x="5132171" y="979932"/>
                    </a:lnTo>
                    <a:lnTo>
                      <a:pt x="5132171" y="960120"/>
                    </a:lnTo>
                    <a:close/>
                  </a:path>
                  <a:path w="5132705" h="980439">
                    <a:moveTo>
                      <a:pt x="5132171" y="0"/>
                    </a:moveTo>
                    <a:lnTo>
                      <a:pt x="0" y="0"/>
                    </a:lnTo>
                    <a:lnTo>
                      <a:pt x="0" y="19812"/>
                    </a:lnTo>
                    <a:lnTo>
                      <a:pt x="5132171" y="19812"/>
                    </a:lnTo>
                    <a:lnTo>
                      <a:pt x="5132171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1" name="object 8">
                <a:extLst>
                  <a:ext uri="{FF2B5EF4-FFF2-40B4-BE49-F238E27FC236}">
                    <a16:creationId xmlns:a16="http://schemas.microsoft.com/office/drawing/2014/main" id="{34F11BBD-59E9-216B-04FB-BFF6CF3C28D5}"/>
                  </a:ext>
                </a:extLst>
              </p:cNvPr>
              <p:cNvSpPr/>
              <p:nvPr/>
            </p:nvSpPr>
            <p:spPr>
              <a:xfrm rot="16200000">
                <a:off x="6651220" y="4954778"/>
                <a:ext cx="3380418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144135">
                    <a:moveTo>
                      <a:pt x="5144096" y="0"/>
                    </a:move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D9D9D9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2" name="object 9">
                <a:extLst>
                  <a:ext uri="{FF2B5EF4-FFF2-40B4-BE49-F238E27FC236}">
                    <a16:creationId xmlns:a16="http://schemas.microsoft.com/office/drawing/2014/main" id="{F35BB550-9805-EC6C-4437-467AD329921F}"/>
                  </a:ext>
                </a:extLst>
              </p:cNvPr>
              <p:cNvSpPr/>
              <p:nvPr/>
            </p:nvSpPr>
            <p:spPr>
              <a:xfrm rot="16200000">
                <a:off x="7002572" y="5525584"/>
                <a:ext cx="2212894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132705" h="980439">
                    <a:moveTo>
                      <a:pt x="5132171" y="960120"/>
                    </a:moveTo>
                    <a:lnTo>
                      <a:pt x="0" y="960120"/>
                    </a:lnTo>
                    <a:lnTo>
                      <a:pt x="0" y="979932"/>
                    </a:lnTo>
                    <a:lnTo>
                      <a:pt x="5132171" y="979932"/>
                    </a:lnTo>
                    <a:lnTo>
                      <a:pt x="5132171" y="960120"/>
                    </a:lnTo>
                    <a:close/>
                  </a:path>
                  <a:path w="5132705" h="980439">
                    <a:moveTo>
                      <a:pt x="5132171" y="0"/>
                    </a:moveTo>
                    <a:lnTo>
                      <a:pt x="0" y="0"/>
                    </a:lnTo>
                    <a:lnTo>
                      <a:pt x="0" y="19812"/>
                    </a:lnTo>
                    <a:lnTo>
                      <a:pt x="5132171" y="19812"/>
                    </a:lnTo>
                    <a:lnTo>
                      <a:pt x="5132171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113" name="Group 2112">
              <a:extLst>
                <a:ext uri="{FF2B5EF4-FFF2-40B4-BE49-F238E27FC236}">
                  <a16:creationId xmlns:a16="http://schemas.microsoft.com/office/drawing/2014/main" id="{F1685911-AF77-DB3E-B716-FDC2BA2B0EC9}"/>
                </a:ext>
              </a:extLst>
            </p:cNvPr>
            <p:cNvGrpSpPr/>
            <p:nvPr/>
          </p:nvGrpSpPr>
          <p:grpSpPr>
            <a:xfrm>
              <a:off x="8458199" y="3185664"/>
              <a:ext cx="2362201" cy="483868"/>
              <a:chOff x="441962" y="3276600"/>
              <a:chExt cx="5147943" cy="483868"/>
            </a:xfrm>
          </p:grpSpPr>
          <p:sp>
            <p:nvSpPr>
              <p:cNvPr id="2114" name="object 7">
                <a:extLst>
                  <a:ext uri="{FF2B5EF4-FFF2-40B4-BE49-F238E27FC236}">
                    <a16:creationId xmlns:a16="http://schemas.microsoft.com/office/drawing/2014/main" id="{CFEE7344-DF5E-F72E-CCAA-CBB05A41D01C}"/>
                  </a:ext>
                </a:extLst>
              </p:cNvPr>
              <p:cNvSpPr/>
              <p:nvPr/>
            </p:nvSpPr>
            <p:spPr>
              <a:xfrm>
                <a:off x="456437" y="3285745"/>
                <a:ext cx="5131435" cy="473202"/>
              </a:xfrm>
              <a:custGeom>
                <a:avLst/>
                <a:gdLst/>
                <a:ahLst/>
                <a:cxnLst/>
                <a:rect l="l" t="t" r="r" b="b"/>
                <a:pathLst>
                  <a:path w="5131435" h="960120">
                    <a:moveTo>
                      <a:pt x="5131308" y="0"/>
                    </a:moveTo>
                    <a:lnTo>
                      <a:pt x="0" y="0"/>
                    </a:lnTo>
                    <a:lnTo>
                      <a:pt x="0" y="960120"/>
                    </a:lnTo>
                    <a:lnTo>
                      <a:pt x="5131308" y="960120"/>
                    </a:lnTo>
                    <a:lnTo>
                      <a:pt x="5131308" y="0"/>
                    </a:lnTo>
                    <a:close/>
                  </a:path>
                </a:pathLst>
              </a:custGeom>
              <a:solidFill>
                <a:srgbClr val="D9D9D9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5" name="object 8">
                <a:extLst>
                  <a:ext uri="{FF2B5EF4-FFF2-40B4-BE49-F238E27FC236}">
                    <a16:creationId xmlns:a16="http://schemas.microsoft.com/office/drawing/2014/main" id="{89496A9D-67A0-52A1-A5FD-DF53E089DEE2}"/>
                  </a:ext>
                </a:extLst>
              </p:cNvPr>
              <p:cNvSpPr/>
              <p:nvPr/>
            </p:nvSpPr>
            <p:spPr>
              <a:xfrm>
                <a:off x="441962" y="3525775"/>
                <a:ext cx="51441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144135">
                    <a:moveTo>
                      <a:pt x="5144096" y="0"/>
                    </a:move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D9D9D9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6" name="object 9">
                <a:extLst>
                  <a:ext uri="{FF2B5EF4-FFF2-40B4-BE49-F238E27FC236}">
                    <a16:creationId xmlns:a16="http://schemas.microsoft.com/office/drawing/2014/main" id="{4549ED98-7E32-D52C-B3EB-F51EF38ABB3C}"/>
                  </a:ext>
                </a:extLst>
              </p:cNvPr>
              <p:cNvSpPr/>
              <p:nvPr/>
            </p:nvSpPr>
            <p:spPr>
              <a:xfrm>
                <a:off x="457200" y="3276600"/>
                <a:ext cx="5132705" cy="483868"/>
              </a:xfrm>
              <a:custGeom>
                <a:avLst/>
                <a:gdLst/>
                <a:ahLst/>
                <a:cxnLst/>
                <a:rect l="l" t="t" r="r" b="b"/>
                <a:pathLst>
                  <a:path w="5132705" h="980439">
                    <a:moveTo>
                      <a:pt x="5132171" y="960120"/>
                    </a:moveTo>
                    <a:lnTo>
                      <a:pt x="0" y="960120"/>
                    </a:lnTo>
                    <a:lnTo>
                      <a:pt x="0" y="979932"/>
                    </a:lnTo>
                    <a:lnTo>
                      <a:pt x="5132171" y="979932"/>
                    </a:lnTo>
                    <a:lnTo>
                      <a:pt x="5132171" y="960120"/>
                    </a:lnTo>
                    <a:close/>
                  </a:path>
                  <a:path w="5132705" h="980439">
                    <a:moveTo>
                      <a:pt x="5132171" y="0"/>
                    </a:moveTo>
                    <a:lnTo>
                      <a:pt x="0" y="0"/>
                    </a:lnTo>
                    <a:lnTo>
                      <a:pt x="0" y="19812"/>
                    </a:lnTo>
                    <a:lnTo>
                      <a:pt x="5132171" y="19812"/>
                    </a:lnTo>
                    <a:lnTo>
                      <a:pt x="5132171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117" name="object 16">
              <a:extLst>
                <a:ext uri="{FF2B5EF4-FFF2-40B4-BE49-F238E27FC236}">
                  <a16:creationId xmlns:a16="http://schemas.microsoft.com/office/drawing/2014/main" id="{64D39D99-5BF8-6C80-66DB-B3C4D4AC717F}"/>
                </a:ext>
              </a:extLst>
            </p:cNvPr>
            <p:cNvSpPr/>
            <p:nvPr/>
          </p:nvSpPr>
          <p:spPr>
            <a:xfrm>
              <a:off x="9927934" y="3236151"/>
              <a:ext cx="223863" cy="1417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8" name="object 17">
              <a:extLst>
                <a:ext uri="{FF2B5EF4-FFF2-40B4-BE49-F238E27FC236}">
                  <a16:creationId xmlns:a16="http://schemas.microsoft.com/office/drawing/2014/main" id="{CDA1EE7F-8810-F823-64DC-EAE42D063067}"/>
                </a:ext>
              </a:extLst>
            </p:cNvPr>
            <p:cNvSpPr/>
            <p:nvPr/>
          </p:nvSpPr>
          <p:spPr>
            <a:xfrm>
              <a:off x="9866653" y="3216335"/>
              <a:ext cx="361950" cy="180340"/>
            </a:xfrm>
            <a:custGeom>
              <a:avLst/>
              <a:gdLst/>
              <a:ahLst/>
              <a:cxnLst/>
              <a:rect l="l" t="t" r="r" b="b"/>
              <a:pathLst>
                <a:path w="361950" h="180339">
                  <a:moveTo>
                    <a:pt x="102342" y="0"/>
                  </a:moveTo>
                  <a:lnTo>
                    <a:pt x="98863" y="1155"/>
                  </a:lnTo>
                  <a:lnTo>
                    <a:pt x="97707" y="4038"/>
                  </a:lnTo>
                  <a:lnTo>
                    <a:pt x="91332" y="19024"/>
                  </a:lnTo>
                  <a:lnTo>
                    <a:pt x="91039" y="19316"/>
                  </a:lnTo>
                  <a:lnTo>
                    <a:pt x="91039" y="20180"/>
                  </a:lnTo>
                  <a:lnTo>
                    <a:pt x="57435" y="20180"/>
                  </a:lnTo>
                  <a:lnTo>
                    <a:pt x="46848" y="20707"/>
                  </a:lnTo>
                  <a:lnTo>
                    <a:pt x="37699" y="22232"/>
                  </a:lnTo>
                  <a:lnTo>
                    <a:pt x="30018" y="24675"/>
                  </a:lnTo>
                  <a:lnTo>
                    <a:pt x="23831" y="27952"/>
                  </a:lnTo>
                  <a:lnTo>
                    <a:pt x="14560" y="27952"/>
                  </a:lnTo>
                  <a:lnTo>
                    <a:pt x="9340" y="33147"/>
                  </a:lnTo>
                  <a:lnTo>
                    <a:pt x="9340" y="52171"/>
                  </a:lnTo>
                  <a:lnTo>
                    <a:pt x="4133" y="67157"/>
                  </a:lnTo>
                  <a:lnTo>
                    <a:pt x="1033" y="78760"/>
                  </a:lnTo>
                  <a:lnTo>
                    <a:pt x="0" y="90822"/>
                  </a:lnTo>
                  <a:lnTo>
                    <a:pt x="1033" y="102938"/>
                  </a:lnTo>
                  <a:lnTo>
                    <a:pt x="4133" y="114706"/>
                  </a:lnTo>
                  <a:lnTo>
                    <a:pt x="9340" y="129400"/>
                  </a:lnTo>
                  <a:lnTo>
                    <a:pt x="9340" y="148424"/>
                  </a:lnTo>
                  <a:lnTo>
                    <a:pt x="14560" y="153898"/>
                  </a:lnTo>
                  <a:lnTo>
                    <a:pt x="23831" y="153898"/>
                  </a:lnTo>
                  <a:lnTo>
                    <a:pt x="30018" y="157137"/>
                  </a:lnTo>
                  <a:lnTo>
                    <a:pt x="37699" y="159483"/>
                  </a:lnTo>
                  <a:lnTo>
                    <a:pt x="46848" y="160910"/>
                  </a:lnTo>
                  <a:lnTo>
                    <a:pt x="57435" y="161391"/>
                  </a:lnTo>
                  <a:lnTo>
                    <a:pt x="91624" y="161391"/>
                  </a:lnTo>
                  <a:lnTo>
                    <a:pt x="98863" y="178689"/>
                  </a:lnTo>
                  <a:lnTo>
                    <a:pt x="102342" y="179832"/>
                  </a:lnTo>
                  <a:lnTo>
                    <a:pt x="107842" y="177533"/>
                  </a:lnTo>
                  <a:lnTo>
                    <a:pt x="109289" y="174066"/>
                  </a:lnTo>
                  <a:lnTo>
                    <a:pt x="103790" y="161391"/>
                  </a:lnTo>
                  <a:lnTo>
                    <a:pt x="281666" y="161391"/>
                  </a:lnTo>
                  <a:lnTo>
                    <a:pt x="291517" y="161072"/>
                  </a:lnTo>
                  <a:lnTo>
                    <a:pt x="300281" y="160131"/>
                  </a:lnTo>
                  <a:lnTo>
                    <a:pt x="308070" y="158594"/>
                  </a:lnTo>
                  <a:lnTo>
                    <a:pt x="322814" y="153898"/>
                  </a:lnTo>
                  <a:lnTo>
                    <a:pt x="344531" y="153898"/>
                  </a:lnTo>
                  <a:lnTo>
                    <a:pt x="349751" y="148424"/>
                  </a:lnTo>
                  <a:lnTo>
                    <a:pt x="349751" y="139776"/>
                  </a:lnTo>
                  <a:lnTo>
                    <a:pt x="354679" y="134302"/>
                  </a:lnTo>
                  <a:lnTo>
                    <a:pt x="361334" y="91643"/>
                  </a:lnTo>
                  <a:lnTo>
                    <a:pt x="361176" y="84347"/>
                  </a:lnTo>
                  <a:lnTo>
                    <a:pt x="349751" y="43522"/>
                  </a:lnTo>
                  <a:lnTo>
                    <a:pt x="349751" y="33147"/>
                  </a:lnTo>
                  <a:lnTo>
                    <a:pt x="344531" y="27952"/>
                  </a:lnTo>
                  <a:lnTo>
                    <a:pt x="321354" y="27952"/>
                  </a:lnTo>
                  <a:lnTo>
                    <a:pt x="320490" y="27673"/>
                  </a:lnTo>
                  <a:lnTo>
                    <a:pt x="281666" y="20180"/>
                  </a:lnTo>
                  <a:lnTo>
                    <a:pt x="102927" y="20180"/>
                  </a:lnTo>
                  <a:lnTo>
                    <a:pt x="109289" y="5765"/>
                  </a:lnTo>
                  <a:lnTo>
                    <a:pt x="107842" y="2311"/>
                  </a:lnTo>
                  <a:lnTo>
                    <a:pt x="102342" y="0"/>
                  </a:lnTo>
                  <a:close/>
                </a:path>
              </a:pathLst>
            </a:custGeom>
            <a:solidFill>
              <a:srgbClr val="3687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9" name="object 18">
              <a:extLst>
                <a:ext uri="{FF2B5EF4-FFF2-40B4-BE49-F238E27FC236}">
                  <a16:creationId xmlns:a16="http://schemas.microsoft.com/office/drawing/2014/main" id="{2EC23496-6277-E758-84A4-5A138A368E87}"/>
                </a:ext>
              </a:extLst>
            </p:cNvPr>
            <p:cNvSpPr/>
            <p:nvPr/>
          </p:nvSpPr>
          <p:spPr>
            <a:xfrm>
              <a:off x="9927934" y="3242247"/>
              <a:ext cx="287867" cy="129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0" name="object 19">
              <a:extLst>
                <a:ext uri="{FF2B5EF4-FFF2-40B4-BE49-F238E27FC236}">
                  <a16:creationId xmlns:a16="http://schemas.microsoft.com/office/drawing/2014/main" id="{B382A625-4E8E-3379-3FB6-7CCA04511060}"/>
                </a:ext>
              </a:extLst>
            </p:cNvPr>
            <p:cNvSpPr/>
            <p:nvPr/>
          </p:nvSpPr>
          <p:spPr>
            <a:xfrm>
              <a:off x="9875937" y="3243770"/>
              <a:ext cx="13970" cy="127000"/>
            </a:xfrm>
            <a:custGeom>
              <a:avLst/>
              <a:gdLst/>
              <a:ahLst/>
              <a:cxnLst/>
              <a:rect l="l" t="t" r="r" b="b"/>
              <a:pathLst>
                <a:path w="13970" h="127000">
                  <a:moveTo>
                    <a:pt x="13716" y="0"/>
                  </a:moveTo>
                  <a:lnTo>
                    <a:pt x="11252" y="0"/>
                  </a:lnTo>
                  <a:lnTo>
                    <a:pt x="4940" y="0"/>
                  </a:lnTo>
                  <a:lnTo>
                    <a:pt x="0" y="5219"/>
                  </a:lnTo>
                  <a:lnTo>
                    <a:pt x="0" y="24384"/>
                  </a:lnTo>
                  <a:lnTo>
                    <a:pt x="3848" y="13068"/>
                  </a:lnTo>
                  <a:lnTo>
                    <a:pt x="5486" y="7835"/>
                  </a:lnTo>
                  <a:lnTo>
                    <a:pt x="8788" y="3479"/>
                  </a:lnTo>
                  <a:lnTo>
                    <a:pt x="13716" y="0"/>
                  </a:lnTo>
                  <a:close/>
                </a:path>
                <a:path w="13970" h="127000">
                  <a:moveTo>
                    <a:pt x="13728" y="126492"/>
                  </a:moveTo>
                  <a:lnTo>
                    <a:pt x="8788" y="123050"/>
                  </a:lnTo>
                  <a:lnTo>
                    <a:pt x="5499" y="118745"/>
                  </a:lnTo>
                  <a:lnTo>
                    <a:pt x="3848" y="113588"/>
                  </a:lnTo>
                  <a:lnTo>
                    <a:pt x="12" y="102108"/>
                  </a:lnTo>
                  <a:lnTo>
                    <a:pt x="12" y="121043"/>
                  </a:lnTo>
                  <a:lnTo>
                    <a:pt x="4953" y="126492"/>
                  </a:lnTo>
                  <a:lnTo>
                    <a:pt x="13728" y="126492"/>
                  </a:lnTo>
                  <a:close/>
                </a:path>
              </a:pathLst>
            </a:custGeom>
            <a:solidFill>
              <a:srgbClr val="A1D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1" name="object 24">
              <a:extLst>
                <a:ext uri="{FF2B5EF4-FFF2-40B4-BE49-F238E27FC236}">
                  <a16:creationId xmlns:a16="http://schemas.microsoft.com/office/drawing/2014/main" id="{1D9B3FD8-E25C-5774-DCC8-C01C59628C41}"/>
                </a:ext>
              </a:extLst>
            </p:cNvPr>
            <p:cNvSpPr/>
            <p:nvPr/>
          </p:nvSpPr>
          <p:spPr>
            <a:xfrm>
              <a:off x="10475050" y="3481515"/>
              <a:ext cx="223863" cy="1417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2" name="object 25">
              <a:extLst>
                <a:ext uri="{FF2B5EF4-FFF2-40B4-BE49-F238E27FC236}">
                  <a16:creationId xmlns:a16="http://schemas.microsoft.com/office/drawing/2014/main" id="{2FB243AD-6BDA-1504-50DC-06FE4E1839EB}"/>
                </a:ext>
              </a:extLst>
            </p:cNvPr>
            <p:cNvSpPr/>
            <p:nvPr/>
          </p:nvSpPr>
          <p:spPr>
            <a:xfrm>
              <a:off x="10413769" y="3460184"/>
              <a:ext cx="361950" cy="181610"/>
            </a:xfrm>
            <a:custGeom>
              <a:avLst/>
              <a:gdLst/>
              <a:ahLst/>
              <a:cxnLst/>
              <a:rect l="l" t="t" r="r" b="b"/>
              <a:pathLst>
                <a:path w="361950" h="181610">
                  <a:moveTo>
                    <a:pt x="102342" y="0"/>
                  </a:moveTo>
                  <a:lnTo>
                    <a:pt x="98863" y="1155"/>
                  </a:lnTo>
                  <a:lnTo>
                    <a:pt x="97707" y="4064"/>
                  </a:lnTo>
                  <a:lnTo>
                    <a:pt x="91332" y="19177"/>
                  </a:lnTo>
                  <a:lnTo>
                    <a:pt x="91039" y="19469"/>
                  </a:lnTo>
                  <a:lnTo>
                    <a:pt x="91039" y="20345"/>
                  </a:lnTo>
                  <a:lnTo>
                    <a:pt x="57435" y="20345"/>
                  </a:lnTo>
                  <a:lnTo>
                    <a:pt x="46848" y="20875"/>
                  </a:lnTo>
                  <a:lnTo>
                    <a:pt x="37699" y="22410"/>
                  </a:lnTo>
                  <a:lnTo>
                    <a:pt x="30018" y="24872"/>
                  </a:lnTo>
                  <a:lnTo>
                    <a:pt x="23831" y="28181"/>
                  </a:lnTo>
                  <a:lnTo>
                    <a:pt x="14560" y="28181"/>
                  </a:lnTo>
                  <a:lnTo>
                    <a:pt x="9340" y="33413"/>
                  </a:lnTo>
                  <a:lnTo>
                    <a:pt x="9340" y="52603"/>
                  </a:lnTo>
                  <a:lnTo>
                    <a:pt x="4133" y="67716"/>
                  </a:lnTo>
                  <a:lnTo>
                    <a:pt x="1033" y="79418"/>
                  </a:lnTo>
                  <a:lnTo>
                    <a:pt x="0" y="91584"/>
                  </a:lnTo>
                  <a:lnTo>
                    <a:pt x="1033" y="103804"/>
                  </a:lnTo>
                  <a:lnTo>
                    <a:pt x="4133" y="115671"/>
                  </a:lnTo>
                  <a:lnTo>
                    <a:pt x="9340" y="130492"/>
                  </a:lnTo>
                  <a:lnTo>
                    <a:pt x="9340" y="149669"/>
                  </a:lnTo>
                  <a:lnTo>
                    <a:pt x="14560" y="155194"/>
                  </a:lnTo>
                  <a:lnTo>
                    <a:pt x="23831" y="155194"/>
                  </a:lnTo>
                  <a:lnTo>
                    <a:pt x="30018" y="158458"/>
                  </a:lnTo>
                  <a:lnTo>
                    <a:pt x="37699" y="160824"/>
                  </a:lnTo>
                  <a:lnTo>
                    <a:pt x="46848" y="162264"/>
                  </a:lnTo>
                  <a:lnTo>
                    <a:pt x="57435" y="162750"/>
                  </a:lnTo>
                  <a:lnTo>
                    <a:pt x="91624" y="162750"/>
                  </a:lnTo>
                  <a:lnTo>
                    <a:pt x="98863" y="180187"/>
                  </a:lnTo>
                  <a:lnTo>
                    <a:pt x="102342" y="181356"/>
                  </a:lnTo>
                  <a:lnTo>
                    <a:pt x="107842" y="179031"/>
                  </a:lnTo>
                  <a:lnTo>
                    <a:pt x="109289" y="175539"/>
                  </a:lnTo>
                  <a:lnTo>
                    <a:pt x="103790" y="162750"/>
                  </a:lnTo>
                  <a:lnTo>
                    <a:pt x="281666" y="162750"/>
                  </a:lnTo>
                  <a:lnTo>
                    <a:pt x="291517" y="162428"/>
                  </a:lnTo>
                  <a:lnTo>
                    <a:pt x="300281" y="161480"/>
                  </a:lnTo>
                  <a:lnTo>
                    <a:pt x="308070" y="159932"/>
                  </a:lnTo>
                  <a:lnTo>
                    <a:pt x="322814" y="155194"/>
                  </a:lnTo>
                  <a:lnTo>
                    <a:pt x="344531" y="155194"/>
                  </a:lnTo>
                  <a:lnTo>
                    <a:pt x="349751" y="149669"/>
                  </a:lnTo>
                  <a:lnTo>
                    <a:pt x="349751" y="140957"/>
                  </a:lnTo>
                  <a:lnTo>
                    <a:pt x="354679" y="135432"/>
                  </a:lnTo>
                  <a:lnTo>
                    <a:pt x="361334" y="92417"/>
                  </a:lnTo>
                  <a:lnTo>
                    <a:pt x="361176" y="85057"/>
                  </a:lnTo>
                  <a:lnTo>
                    <a:pt x="349751" y="43878"/>
                  </a:lnTo>
                  <a:lnTo>
                    <a:pt x="349751" y="33413"/>
                  </a:lnTo>
                  <a:lnTo>
                    <a:pt x="344531" y="28181"/>
                  </a:lnTo>
                  <a:lnTo>
                    <a:pt x="321354" y="28181"/>
                  </a:lnTo>
                  <a:lnTo>
                    <a:pt x="320490" y="27901"/>
                  </a:lnTo>
                  <a:lnTo>
                    <a:pt x="281666" y="20345"/>
                  </a:lnTo>
                  <a:lnTo>
                    <a:pt x="102927" y="20345"/>
                  </a:lnTo>
                  <a:lnTo>
                    <a:pt x="109289" y="5803"/>
                  </a:lnTo>
                  <a:lnTo>
                    <a:pt x="107842" y="2324"/>
                  </a:lnTo>
                  <a:lnTo>
                    <a:pt x="102342" y="0"/>
                  </a:lnTo>
                  <a:close/>
                </a:path>
              </a:pathLst>
            </a:custGeom>
            <a:solidFill>
              <a:srgbClr val="3687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3" name="object 26">
              <a:extLst>
                <a:ext uri="{FF2B5EF4-FFF2-40B4-BE49-F238E27FC236}">
                  <a16:creationId xmlns:a16="http://schemas.microsoft.com/office/drawing/2014/main" id="{4DF424FA-BE37-101F-12C4-BE4BBECEAF64}"/>
                </a:ext>
              </a:extLst>
            </p:cNvPr>
            <p:cNvSpPr/>
            <p:nvPr/>
          </p:nvSpPr>
          <p:spPr>
            <a:xfrm>
              <a:off x="10475050" y="3487611"/>
              <a:ext cx="287867" cy="1295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4" name="object 27">
              <a:extLst>
                <a:ext uri="{FF2B5EF4-FFF2-40B4-BE49-F238E27FC236}">
                  <a16:creationId xmlns:a16="http://schemas.microsoft.com/office/drawing/2014/main" id="{D6A3C547-3298-9B10-F758-9F6F41725F7C}"/>
                </a:ext>
              </a:extLst>
            </p:cNvPr>
            <p:cNvSpPr/>
            <p:nvPr/>
          </p:nvSpPr>
          <p:spPr>
            <a:xfrm>
              <a:off x="10423053" y="3489134"/>
              <a:ext cx="13970" cy="127000"/>
            </a:xfrm>
            <a:custGeom>
              <a:avLst/>
              <a:gdLst/>
              <a:ahLst/>
              <a:cxnLst/>
              <a:rect l="l" t="t" r="r" b="b"/>
              <a:pathLst>
                <a:path w="13970" h="127000">
                  <a:moveTo>
                    <a:pt x="13716" y="0"/>
                  </a:moveTo>
                  <a:lnTo>
                    <a:pt x="11252" y="0"/>
                  </a:lnTo>
                  <a:lnTo>
                    <a:pt x="4940" y="0"/>
                  </a:lnTo>
                  <a:lnTo>
                    <a:pt x="0" y="5219"/>
                  </a:lnTo>
                  <a:lnTo>
                    <a:pt x="0" y="24384"/>
                  </a:lnTo>
                  <a:lnTo>
                    <a:pt x="3848" y="13068"/>
                  </a:lnTo>
                  <a:lnTo>
                    <a:pt x="5486" y="7835"/>
                  </a:lnTo>
                  <a:lnTo>
                    <a:pt x="8788" y="3479"/>
                  </a:lnTo>
                  <a:lnTo>
                    <a:pt x="13716" y="0"/>
                  </a:lnTo>
                  <a:close/>
                </a:path>
                <a:path w="13970" h="127000">
                  <a:moveTo>
                    <a:pt x="13728" y="126492"/>
                  </a:moveTo>
                  <a:lnTo>
                    <a:pt x="8788" y="123050"/>
                  </a:lnTo>
                  <a:lnTo>
                    <a:pt x="5499" y="118745"/>
                  </a:lnTo>
                  <a:lnTo>
                    <a:pt x="3848" y="113588"/>
                  </a:lnTo>
                  <a:lnTo>
                    <a:pt x="12" y="102108"/>
                  </a:lnTo>
                  <a:lnTo>
                    <a:pt x="12" y="121043"/>
                  </a:lnTo>
                  <a:lnTo>
                    <a:pt x="4953" y="126492"/>
                  </a:lnTo>
                  <a:lnTo>
                    <a:pt x="13728" y="126492"/>
                  </a:lnTo>
                  <a:close/>
                </a:path>
              </a:pathLst>
            </a:custGeom>
            <a:solidFill>
              <a:srgbClr val="A1D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125" name="Group 2124">
              <a:extLst>
                <a:ext uri="{FF2B5EF4-FFF2-40B4-BE49-F238E27FC236}">
                  <a16:creationId xmlns:a16="http://schemas.microsoft.com/office/drawing/2014/main" id="{6084D380-829F-0884-0CC7-6C8300E305BD}"/>
                </a:ext>
              </a:extLst>
            </p:cNvPr>
            <p:cNvGrpSpPr/>
            <p:nvPr/>
          </p:nvGrpSpPr>
          <p:grpSpPr>
            <a:xfrm>
              <a:off x="9684738" y="3469922"/>
              <a:ext cx="366395" cy="182880"/>
              <a:chOff x="3556636" y="3324534"/>
              <a:chExt cx="366395" cy="182880"/>
            </a:xfrm>
          </p:grpSpPr>
          <p:sp>
            <p:nvSpPr>
              <p:cNvPr id="2126" name="object 20">
                <a:extLst>
                  <a:ext uri="{FF2B5EF4-FFF2-40B4-BE49-F238E27FC236}">
                    <a16:creationId xmlns:a16="http://schemas.microsoft.com/office/drawing/2014/main" id="{144EDEAA-82BD-FC46-5B42-8A1D284349AC}"/>
                  </a:ext>
                </a:extLst>
              </p:cNvPr>
              <p:cNvSpPr/>
              <p:nvPr/>
            </p:nvSpPr>
            <p:spPr>
              <a:xfrm>
                <a:off x="3618015" y="3344345"/>
                <a:ext cx="226792" cy="143258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7" name="object 21">
                <a:extLst>
                  <a:ext uri="{FF2B5EF4-FFF2-40B4-BE49-F238E27FC236}">
                    <a16:creationId xmlns:a16="http://schemas.microsoft.com/office/drawing/2014/main" id="{663DAE46-D4BF-CC5A-C8E4-3F65E93095B3}"/>
                  </a:ext>
                </a:extLst>
              </p:cNvPr>
              <p:cNvSpPr/>
              <p:nvPr/>
            </p:nvSpPr>
            <p:spPr>
              <a:xfrm>
                <a:off x="3556636" y="3324534"/>
                <a:ext cx="366395" cy="182880"/>
              </a:xfrm>
              <a:custGeom>
                <a:avLst/>
                <a:gdLst/>
                <a:ahLst/>
                <a:cxnLst/>
                <a:rect l="l" t="t" r="r" b="b"/>
                <a:pathLst>
                  <a:path w="366395" h="182879">
                    <a:moveTo>
                      <a:pt x="103635" y="0"/>
                    </a:moveTo>
                    <a:lnTo>
                      <a:pt x="100104" y="1168"/>
                    </a:lnTo>
                    <a:lnTo>
                      <a:pt x="98936" y="4102"/>
                    </a:lnTo>
                    <a:lnTo>
                      <a:pt x="92484" y="19342"/>
                    </a:lnTo>
                    <a:lnTo>
                      <a:pt x="92192" y="19634"/>
                    </a:lnTo>
                    <a:lnTo>
                      <a:pt x="92192" y="20510"/>
                    </a:lnTo>
                    <a:lnTo>
                      <a:pt x="58156" y="20510"/>
                    </a:lnTo>
                    <a:lnTo>
                      <a:pt x="47436" y="21046"/>
                    </a:lnTo>
                    <a:lnTo>
                      <a:pt x="38173" y="22599"/>
                    </a:lnTo>
                    <a:lnTo>
                      <a:pt x="30395" y="25086"/>
                    </a:lnTo>
                    <a:lnTo>
                      <a:pt x="24133" y="28422"/>
                    </a:lnTo>
                    <a:lnTo>
                      <a:pt x="14747" y="28422"/>
                    </a:lnTo>
                    <a:lnTo>
                      <a:pt x="9464" y="33705"/>
                    </a:lnTo>
                    <a:lnTo>
                      <a:pt x="9464" y="53047"/>
                    </a:lnTo>
                    <a:lnTo>
                      <a:pt x="4181" y="68287"/>
                    </a:lnTo>
                    <a:lnTo>
                      <a:pt x="1045" y="80087"/>
                    </a:lnTo>
                    <a:lnTo>
                      <a:pt x="0" y="92354"/>
                    </a:lnTo>
                    <a:lnTo>
                      <a:pt x="1045" y="104678"/>
                    </a:lnTo>
                    <a:lnTo>
                      <a:pt x="4181" y="116649"/>
                    </a:lnTo>
                    <a:lnTo>
                      <a:pt x="9464" y="131584"/>
                    </a:lnTo>
                    <a:lnTo>
                      <a:pt x="9464" y="150939"/>
                    </a:lnTo>
                    <a:lnTo>
                      <a:pt x="14747" y="156502"/>
                    </a:lnTo>
                    <a:lnTo>
                      <a:pt x="24133" y="156502"/>
                    </a:lnTo>
                    <a:lnTo>
                      <a:pt x="30395" y="159792"/>
                    </a:lnTo>
                    <a:lnTo>
                      <a:pt x="38173" y="162179"/>
                    </a:lnTo>
                    <a:lnTo>
                      <a:pt x="47436" y="163631"/>
                    </a:lnTo>
                    <a:lnTo>
                      <a:pt x="58156" y="164122"/>
                    </a:lnTo>
                    <a:lnTo>
                      <a:pt x="92776" y="164122"/>
                    </a:lnTo>
                    <a:lnTo>
                      <a:pt x="100104" y="181711"/>
                    </a:lnTo>
                    <a:lnTo>
                      <a:pt x="103635" y="182880"/>
                    </a:lnTo>
                    <a:lnTo>
                      <a:pt x="109197" y="180530"/>
                    </a:lnTo>
                    <a:lnTo>
                      <a:pt x="110670" y="177012"/>
                    </a:lnTo>
                    <a:lnTo>
                      <a:pt x="105095" y="164122"/>
                    </a:lnTo>
                    <a:lnTo>
                      <a:pt x="285219" y="164122"/>
                    </a:lnTo>
                    <a:lnTo>
                      <a:pt x="295194" y="163797"/>
                    </a:lnTo>
                    <a:lnTo>
                      <a:pt x="304066" y="162842"/>
                    </a:lnTo>
                    <a:lnTo>
                      <a:pt x="311948" y="161282"/>
                    </a:lnTo>
                    <a:lnTo>
                      <a:pt x="326875" y="156502"/>
                    </a:lnTo>
                    <a:lnTo>
                      <a:pt x="348872" y="156502"/>
                    </a:lnTo>
                    <a:lnTo>
                      <a:pt x="354155" y="150939"/>
                    </a:lnTo>
                    <a:lnTo>
                      <a:pt x="354155" y="142138"/>
                    </a:lnTo>
                    <a:lnTo>
                      <a:pt x="359146" y="136575"/>
                    </a:lnTo>
                    <a:lnTo>
                      <a:pt x="365890" y="93192"/>
                    </a:lnTo>
                    <a:lnTo>
                      <a:pt x="365730" y="85773"/>
                    </a:lnTo>
                    <a:lnTo>
                      <a:pt x="354155" y="44259"/>
                    </a:lnTo>
                    <a:lnTo>
                      <a:pt x="354155" y="33705"/>
                    </a:lnTo>
                    <a:lnTo>
                      <a:pt x="348872" y="28422"/>
                    </a:lnTo>
                    <a:lnTo>
                      <a:pt x="325402" y="28422"/>
                    </a:lnTo>
                    <a:lnTo>
                      <a:pt x="324526" y="28130"/>
                    </a:lnTo>
                    <a:lnTo>
                      <a:pt x="285219" y="20510"/>
                    </a:lnTo>
                    <a:lnTo>
                      <a:pt x="104219" y="20510"/>
                    </a:lnTo>
                    <a:lnTo>
                      <a:pt x="110670" y="5854"/>
                    </a:lnTo>
                    <a:lnTo>
                      <a:pt x="109197" y="2349"/>
                    </a:lnTo>
                    <a:lnTo>
                      <a:pt x="103635" y="0"/>
                    </a:lnTo>
                    <a:close/>
                  </a:path>
                </a:pathLst>
              </a:custGeom>
              <a:solidFill>
                <a:srgbClr val="0033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8" name="object 22">
                <a:extLst>
                  <a:ext uri="{FF2B5EF4-FFF2-40B4-BE49-F238E27FC236}">
                    <a16:creationId xmlns:a16="http://schemas.microsoft.com/office/drawing/2014/main" id="{A0FFAA58-8D66-9756-6462-913E432FBF78}"/>
                  </a:ext>
                </a:extLst>
              </p:cNvPr>
              <p:cNvSpPr/>
              <p:nvPr/>
            </p:nvSpPr>
            <p:spPr>
              <a:xfrm>
                <a:off x="3618015" y="3351965"/>
                <a:ext cx="292320" cy="12954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129" name="object 23">
                <a:extLst>
                  <a:ext uri="{FF2B5EF4-FFF2-40B4-BE49-F238E27FC236}">
                    <a16:creationId xmlns:a16="http://schemas.microsoft.com/office/drawing/2014/main" id="{B93AFD25-84B4-62CF-69CC-B68C49E0124D}"/>
                  </a:ext>
                </a:extLst>
              </p:cNvPr>
              <p:cNvSpPr/>
              <p:nvPr/>
            </p:nvSpPr>
            <p:spPr>
              <a:xfrm>
                <a:off x="3565912" y="3351964"/>
                <a:ext cx="15240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5239" h="128270">
                    <a:moveTo>
                      <a:pt x="15240" y="128016"/>
                    </a:moveTo>
                    <a:lnTo>
                      <a:pt x="9753" y="124574"/>
                    </a:lnTo>
                    <a:lnTo>
                      <a:pt x="6096" y="120269"/>
                    </a:lnTo>
                    <a:lnTo>
                      <a:pt x="4267" y="115112"/>
                    </a:lnTo>
                    <a:lnTo>
                      <a:pt x="0" y="103632"/>
                    </a:lnTo>
                    <a:lnTo>
                      <a:pt x="0" y="122567"/>
                    </a:lnTo>
                    <a:lnTo>
                      <a:pt x="5486" y="128016"/>
                    </a:lnTo>
                    <a:lnTo>
                      <a:pt x="15240" y="128016"/>
                    </a:lnTo>
                    <a:close/>
                  </a:path>
                  <a:path w="15239" h="128270">
                    <a:moveTo>
                      <a:pt x="15240" y="0"/>
                    </a:moveTo>
                    <a:lnTo>
                      <a:pt x="12496" y="0"/>
                    </a:lnTo>
                    <a:lnTo>
                      <a:pt x="5486" y="0"/>
                    </a:lnTo>
                    <a:lnTo>
                      <a:pt x="0" y="5549"/>
                    </a:lnTo>
                    <a:lnTo>
                      <a:pt x="0" y="25908"/>
                    </a:lnTo>
                    <a:lnTo>
                      <a:pt x="4267" y="13881"/>
                    </a:lnTo>
                    <a:lnTo>
                      <a:pt x="6096" y="8331"/>
                    </a:lnTo>
                    <a:lnTo>
                      <a:pt x="9753" y="3695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2B5E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130" name="Freeform: Shape 2129">
              <a:extLst>
                <a:ext uri="{FF2B5EF4-FFF2-40B4-BE49-F238E27FC236}">
                  <a16:creationId xmlns:a16="http://schemas.microsoft.com/office/drawing/2014/main" id="{080662AB-AC2F-DD5B-A273-650C3A742887}"/>
                </a:ext>
              </a:extLst>
            </p:cNvPr>
            <p:cNvSpPr/>
            <p:nvPr/>
          </p:nvSpPr>
          <p:spPr>
            <a:xfrm>
              <a:off x="8747504" y="3058857"/>
              <a:ext cx="101484" cy="101484"/>
            </a:xfrm>
            <a:custGeom>
              <a:avLst/>
              <a:gdLst>
                <a:gd name="connsiteX0" fmla="*/ 50742 w 101484"/>
                <a:gd name="connsiteY0" fmla="*/ 101485 h 101484"/>
                <a:gd name="connsiteX1" fmla="*/ 101485 w 101484"/>
                <a:gd name="connsiteY1" fmla="*/ 50742 h 101484"/>
                <a:gd name="connsiteX2" fmla="*/ 50742 w 101484"/>
                <a:gd name="connsiteY2" fmla="*/ 0 h 101484"/>
                <a:gd name="connsiteX3" fmla="*/ 0 w 101484"/>
                <a:gd name="connsiteY3" fmla="*/ 50742 h 101484"/>
                <a:gd name="connsiteX4" fmla="*/ 50742 w 101484"/>
                <a:gd name="connsiteY4" fmla="*/ 101485 h 101484"/>
                <a:gd name="connsiteX5" fmla="*/ 50742 w 101484"/>
                <a:gd name="connsiteY5" fmla="*/ 11276 h 101484"/>
                <a:gd name="connsiteX6" fmla="*/ 90209 w 101484"/>
                <a:gd name="connsiteY6" fmla="*/ 50742 h 101484"/>
                <a:gd name="connsiteX7" fmla="*/ 50742 w 101484"/>
                <a:gd name="connsiteY7" fmla="*/ 90209 h 101484"/>
                <a:gd name="connsiteX8" fmla="*/ 11276 w 101484"/>
                <a:gd name="connsiteY8" fmla="*/ 50742 h 101484"/>
                <a:gd name="connsiteX9" fmla="*/ 50742 w 101484"/>
                <a:gd name="connsiteY9" fmla="*/ 11248 h 10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484" h="101484">
                  <a:moveTo>
                    <a:pt x="50742" y="101485"/>
                  </a:moveTo>
                  <a:cubicBezTo>
                    <a:pt x="78767" y="101485"/>
                    <a:pt x="101485" y="78767"/>
                    <a:pt x="101485" y="50742"/>
                  </a:cubicBezTo>
                  <a:cubicBezTo>
                    <a:pt x="101485" y="22718"/>
                    <a:pt x="78767" y="0"/>
                    <a:pt x="50742" y="0"/>
                  </a:cubicBezTo>
                  <a:cubicBezTo>
                    <a:pt x="22718" y="0"/>
                    <a:pt x="0" y="22718"/>
                    <a:pt x="0" y="50742"/>
                  </a:cubicBezTo>
                  <a:cubicBezTo>
                    <a:pt x="0" y="78767"/>
                    <a:pt x="22718" y="101485"/>
                    <a:pt x="50742" y="101485"/>
                  </a:cubicBezTo>
                  <a:close/>
                  <a:moveTo>
                    <a:pt x="50742" y="11276"/>
                  </a:moveTo>
                  <a:cubicBezTo>
                    <a:pt x="72539" y="11276"/>
                    <a:pt x="90209" y="28946"/>
                    <a:pt x="90209" y="50742"/>
                  </a:cubicBezTo>
                  <a:cubicBezTo>
                    <a:pt x="90209" y="72539"/>
                    <a:pt x="72539" y="90209"/>
                    <a:pt x="50742" y="90209"/>
                  </a:cubicBezTo>
                  <a:cubicBezTo>
                    <a:pt x="28946" y="90209"/>
                    <a:pt x="11276" y="72539"/>
                    <a:pt x="11276" y="50742"/>
                  </a:cubicBezTo>
                  <a:cubicBezTo>
                    <a:pt x="11288" y="28946"/>
                    <a:pt x="28946" y="11276"/>
                    <a:pt x="50742" y="11248"/>
                  </a:cubicBezTo>
                  <a:close/>
                </a:path>
              </a:pathLst>
            </a:custGeom>
            <a:solidFill>
              <a:srgbClr val="000000"/>
            </a:solidFill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1" name="Freeform: Shape 2130">
              <a:extLst>
                <a:ext uri="{FF2B5EF4-FFF2-40B4-BE49-F238E27FC236}">
                  <a16:creationId xmlns:a16="http://schemas.microsoft.com/office/drawing/2014/main" id="{F40DFCA9-721E-5C14-3E05-EEE55936978B}"/>
                </a:ext>
              </a:extLst>
            </p:cNvPr>
            <p:cNvSpPr/>
            <p:nvPr/>
          </p:nvSpPr>
          <p:spPr>
            <a:xfrm>
              <a:off x="8747504" y="3182928"/>
              <a:ext cx="101484" cy="101484"/>
            </a:xfrm>
            <a:custGeom>
              <a:avLst/>
              <a:gdLst>
                <a:gd name="connsiteX0" fmla="*/ 50742 w 101484"/>
                <a:gd name="connsiteY0" fmla="*/ 101485 h 101484"/>
                <a:gd name="connsiteX1" fmla="*/ 101485 w 101484"/>
                <a:gd name="connsiteY1" fmla="*/ 50742 h 101484"/>
                <a:gd name="connsiteX2" fmla="*/ 50742 w 101484"/>
                <a:gd name="connsiteY2" fmla="*/ 0 h 101484"/>
                <a:gd name="connsiteX3" fmla="*/ 0 w 101484"/>
                <a:gd name="connsiteY3" fmla="*/ 50742 h 101484"/>
                <a:gd name="connsiteX4" fmla="*/ 50742 w 101484"/>
                <a:gd name="connsiteY4" fmla="*/ 101485 h 101484"/>
                <a:gd name="connsiteX5" fmla="*/ 50742 w 101484"/>
                <a:gd name="connsiteY5" fmla="*/ 11248 h 101484"/>
                <a:gd name="connsiteX6" fmla="*/ 90209 w 101484"/>
                <a:gd name="connsiteY6" fmla="*/ 50714 h 101484"/>
                <a:gd name="connsiteX7" fmla="*/ 50742 w 101484"/>
                <a:gd name="connsiteY7" fmla="*/ 90180 h 101484"/>
                <a:gd name="connsiteX8" fmla="*/ 11276 w 101484"/>
                <a:gd name="connsiteY8" fmla="*/ 50714 h 101484"/>
                <a:gd name="connsiteX9" fmla="*/ 50742 w 101484"/>
                <a:gd name="connsiteY9" fmla="*/ 11248 h 10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484" h="101484">
                  <a:moveTo>
                    <a:pt x="50742" y="101485"/>
                  </a:moveTo>
                  <a:cubicBezTo>
                    <a:pt x="78767" y="101485"/>
                    <a:pt x="101485" y="78767"/>
                    <a:pt x="101485" y="50742"/>
                  </a:cubicBezTo>
                  <a:cubicBezTo>
                    <a:pt x="101485" y="22718"/>
                    <a:pt x="78767" y="0"/>
                    <a:pt x="50742" y="0"/>
                  </a:cubicBezTo>
                  <a:cubicBezTo>
                    <a:pt x="22718" y="0"/>
                    <a:pt x="0" y="22718"/>
                    <a:pt x="0" y="50742"/>
                  </a:cubicBezTo>
                  <a:cubicBezTo>
                    <a:pt x="0" y="78767"/>
                    <a:pt x="22718" y="101485"/>
                    <a:pt x="50742" y="101485"/>
                  </a:cubicBezTo>
                  <a:close/>
                  <a:moveTo>
                    <a:pt x="50742" y="11248"/>
                  </a:moveTo>
                  <a:cubicBezTo>
                    <a:pt x="72539" y="11248"/>
                    <a:pt x="90209" y="28918"/>
                    <a:pt x="90209" y="50714"/>
                  </a:cubicBezTo>
                  <a:cubicBezTo>
                    <a:pt x="90209" y="72511"/>
                    <a:pt x="72539" y="90180"/>
                    <a:pt x="50742" y="90180"/>
                  </a:cubicBezTo>
                  <a:cubicBezTo>
                    <a:pt x="28946" y="90180"/>
                    <a:pt x="11276" y="72511"/>
                    <a:pt x="11276" y="50714"/>
                  </a:cubicBezTo>
                  <a:cubicBezTo>
                    <a:pt x="11304" y="28929"/>
                    <a:pt x="28958" y="11276"/>
                    <a:pt x="50742" y="11248"/>
                  </a:cubicBezTo>
                  <a:close/>
                </a:path>
              </a:pathLst>
            </a:custGeom>
            <a:solidFill>
              <a:srgbClr val="000000"/>
            </a:solidFill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2" name="Freeform: Shape 2131">
              <a:extLst>
                <a:ext uri="{FF2B5EF4-FFF2-40B4-BE49-F238E27FC236}">
                  <a16:creationId xmlns:a16="http://schemas.microsoft.com/office/drawing/2014/main" id="{F11C509F-1881-328E-8F71-A403895D5C4C}"/>
                </a:ext>
              </a:extLst>
            </p:cNvPr>
            <p:cNvSpPr/>
            <p:nvPr/>
          </p:nvSpPr>
          <p:spPr>
            <a:xfrm>
              <a:off x="8609152" y="2906540"/>
              <a:ext cx="378194" cy="406063"/>
            </a:xfrm>
            <a:custGeom>
              <a:avLst/>
              <a:gdLst>
                <a:gd name="connsiteX0" fmla="*/ 0 w 378194"/>
                <a:gd name="connsiteY0" fmla="*/ 270660 h 406063"/>
                <a:gd name="connsiteX1" fmla="*/ 28190 w 378194"/>
                <a:gd name="connsiteY1" fmla="*/ 316452 h 406063"/>
                <a:gd name="connsiteX2" fmla="*/ 38564 w 378194"/>
                <a:gd name="connsiteY2" fmla="*/ 336304 h 406063"/>
                <a:gd name="connsiteX3" fmla="*/ 38564 w 378194"/>
                <a:gd name="connsiteY3" fmla="*/ 341942 h 406063"/>
                <a:gd name="connsiteX4" fmla="*/ 70701 w 378194"/>
                <a:gd name="connsiteY4" fmla="*/ 366411 h 406063"/>
                <a:gd name="connsiteX5" fmla="*/ 87615 w 378194"/>
                <a:gd name="connsiteY5" fmla="*/ 366411 h 406063"/>
                <a:gd name="connsiteX6" fmla="*/ 87615 w 378194"/>
                <a:gd name="connsiteY6" fmla="*/ 383511 h 406063"/>
                <a:gd name="connsiteX7" fmla="*/ 110167 w 378194"/>
                <a:gd name="connsiteY7" fmla="*/ 406063 h 406063"/>
                <a:gd name="connsiteX8" fmla="*/ 268027 w 378194"/>
                <a:gd name="connsiteY8" fmla="*/ 406063 h 406063"/>
                <a:gd name="connsiteX9" fmla="*/ 290579 w 378194"/>
                <a:gd name="connsiteY9" fmla="*/ 383511 h 406063"/>
                <a:gd name="connsiteX10" fmla="*/ 290579 w 378194"/>
                <a:gd name="connsiteY10" fmla="*/ 366411 h 406063"/>
                <a:gd name="connsiteX11" fmla="*/ 307493 w 378194"/>
                <a:gd name="connsiteY11" fmla="*/ 366411 h 406063"/>
                <a:gd name="connsiteX12" fmla="*/ 339630 w 378194"/>
                <a:gd name="connsiteY12" fmla="*/ 341942 h 406063"/>
                <a:gd name="connsiteX13" fmla="*/ 339630 w 378194"/>
                <a:gd name="connsiteY13" fmla="*/ 336304 h 406063"/>
                <a:gd name="connsiteX14" fmla="*/ 350004 w 378194"/>
                <a:gd name="connsiteY14" fmla="*/ 316452 h 406063"/>
                <a:gd name="connsiteX15" fmla="*/ 378194 w 378194"/>
                <a:gd name="connsiteY15" fmla="*/ 270660 h 406063"/>
                <a:gd name="connsiteX16" fmla="*/ 290579 w 378194"/>
                <a:gd name="connsiteY16" fmla="*/ 270660 h 406063"/>
                <a:gd name="connsiteX17" fmla="*/ 290579 w 378194"/>
                <a:gd name="connsiteY17" fmla="*/ 248012 h 406063"/>
                <a:gd name="connsiteX18" fmla="*/ 307493 w 378194"/>
                <a:gd name="connsiteY18" fmla="*/ 248012 h 406063"/>
                <a:gd name="connsiteX19" fmla="*/ 339630 w 378194"/>
                <a:gd name="connsiteY19" fmla="*/ 223515 h 406063"/>
                <a:gd name="connsiteX20" fmla="*/ 339630 w 378194"/>
                <a:gd name="connsiteY20" fmla="*/ 217876 h 406063"/>
                <a:gd name="connsiteX21" fmla="*/ 350004 w 378194"/>
                <a:gd name="connsiteY21" fmla="*/ 198025 h 406063"/>
                <a:gd name="connsiteX22" fmla="*/ 378194 w 378194"/>
                <a:gd name="connsiteY22" fmla="*/ 152233 h 406063"/>
                <a:gd name="connsiteX23" fmla="*/ 290579 w 378194"/>
                <a:gd name="connsiteY23" fmla="*/ 152233 h 406063"/>
                <a:gd name="connsiteX24" fmla="*/ 290579 w 378194"/>
                <a:gd name="connsiteY24" fmla="*/ 129681 h 406063"/>
                <a:gd name="connsiteX25" fmla="*/ 307493 w 378194"/>
                <a:gd name="connsiteY25" fmla="*/ 129681 h 406063"/>
                <a:gd name="connsiteX26" fmla="*/ 339630 w 378194"/>
                <a:gd name="connsiteY26" fmla="*/ 105144 h 406063"/>
                <a:gd name="connsiteX27" fmla="*/ 339630 w 378194"/>
                <a:gd name="connsiteY27" fmla="*/ 99506 h 406063"/>
                <a:gd name="connsiteX28" fmla="*/ 350004 w 378194"/>
                <a:gd name="connsiteY28" fmla="*/ 79654 h 406063"/>
                <a:gd name="connsiteX29" fmla="*/ 378194 w 378194"/>
                <a:gd name="connsiteY29" fmla="*/ 33862 h 406063"/>
                <a:gd name="connsiteX30" fmla="*/ 290579 w 378194"/>
                <a:gd name="connsiteY30" fmla="*/ 33862 h 406063"/>
                <a:gd name="connsiteX31" fmla="*/ 290579 w 378194"/>
                <a:gd name="connsiteY31" fmla="*/ 22552 h 406063"/>
                <a:gd name="connsiteX32" fmla="*/ 268027 w 378194"/>
                <a:gd name="connsiteY32" fmla="*/ 0 h 406063"/>
                <a:gd name="connsiteX33" fmla="*/ 110162 w 378194"/>
                <a:gd name="connsiteY33" fmla="*/ 0 h 406063"/>
                <a:gd name="connsiteX34" fmla="*/ 87610 w 378194"/>
                <a:gd name="connsiteY34" fmla="*/ 22552 h 406063"/>
                <a:gd name="connsiteX35" fmla="*/ 87610 w 378194"/>
                <a:gd name="connsiteY35" fmla="*/ 33828 h 406063"/>
                <a:gd name="connsiteX36" fmla="*/ 0 w 378194"/>
                <a:gd name="connsiteY36" fmla="*/ 33828 h 406063"/>
                <a:gd name="connsiteX37" fmla="*/ 28190 w 378194"/>
                <a:gd name="connsiteY37" fmla="*/ 79620 h 406063"/>
                <a:gd name="connsiteX38" fmla="*/ 38564 w 378194"/>
                <a:gd name="connsiteY38" fmla="*/ 99472 h 406063"/>
                <a:gd name="connsiteX39" fmla="*/ 38564 w 378194"/>
                <a:gd name="connsiteY39" fmla="*/ 105110 h 406063"/>
                <a:gd name="connsiteX40" fmla="*/ 70695 w 378194"/>
                <a:gd name="connsiteY40" fmla="*/ 129675 h 406063"/>
                <a:gd name="connsiteX41" fmla="*/ 87610 w 378194"/>
                <a:gd name="connsiteY41" fmla="*/ 129675 h 406063"/>
                <a:gd name="connsiteX42" fmla="*/ 87610 w 378194"/>
                <a:gd name="connsiteY42" fmla="*/ 152227 h 406063"/>
                <a:gd name="connsiteX43" fmla="*/ 0 w 378194"/>
                <a:gd name="connsiteY43" fmla="*/ 152227 h 406063"/>
                <a:gd name="connsiteX44" fmla="*/ 28190 w 378194"/>
                <a:gd name="connsiteY44" fmla="*/ 198019 h 406063"/>
                <a:gd name="connsiteX45" fmla="*/ 38564 w 378194"/>
                <a:gd name="connsiteY45" fmla="*/ 217871 h 406063"/>
                <a:gd name="connsiteX46" fmla="*/ 38564 w 378194"/>
                <a:gd name="connsiteY46" fmla="*/ 223509 h 406063"/>
                <a:gd name="connsiteX47" fmla="*/ 70701 w 378194"/>
                <a:gd name="connsiteY47" fmla="*/ 248006 h 406063"/>
                <a:gd name="connsiteX48" fmla="*/ 87615 w 378194"/>
                <a:gd name="connsiteY48" fmla="*/ 248006 h 406063"/>
                <a:gd name="connsiteX49" fmla="*/ 87615 w 378194"/>
                <a:gd name="connsiteY49" fmla="*/ 270654 h 406063"/>
                <a:gd name="connsiteX50" fmla="*/ 70695 w 378194"/>
                <a:gd name="connsiteY50" fmla="*/ 355135 h 406063"/>
                <a:gd name="connsiteX51" fmla="*/ 49835 w 378194"/>
                <a:gd name="connsiteY51" fmla="*/ 341276 h 406063"/>
                <a:gd name="connsiteX52" fmla="*/ 49835 w 378194"/>
                <a:gd name="connsiteY52" fmla="*/ 335903 h 406063"/>
                <a:gd name="connsiteX53" fmla="*/ 32357 w 378194"/>
                <a:gd name="connsiteY53" fmla="*/ 305965 h 406063"/>
                <a:gd name="connsiteX54" fmla="*/ 13751 w 378194"/>
                <a:gd name="connsiteY54" fmla="*/ 281936 h 406063"/>
                <a:gd name="connsiteX55" fmla="*/ 87610 w 378194"/>
                <a:gd name="connsiteY55" fmla="*/ 281936 h 406063"/>
                <a:gd name="connsiteX56" fmla="*/ 87610 w 378194"/>
                <a:gd name="connsiteY56" fmla="*/ 355135 h 406063"/>
                <a:gd name="connsiteX57" fmla="*/ 290579 w 378194"/>
                <a:gd name="connsiteY57" fmla="*/ 281936 h 406063"/>
                <a:gd name="connsiteX58" fmla="*/ 364437 w 378194"/>
                <a:gd name="connsiteY58" fmla="*/ 281936 h 406063"/>
                <a:gd name="connsiteX59" fmla="*/ 345798 w 378194"/>
                <a:gd name="connsiteY59" fmla="*/ 305982 h 406063"/>
                <a:gd name="connsiteX60" fmla="*/ 328320 w 378194"/>
                <a:gd name="connsiteY60" fmla="*/ 335903 h 406063"/>
                <a:gd name="connsiteX61" fmla="*/ 328320 w 378194"/>
                <a:gd name="connsiteY61" fmla="*/ 341276 h 406063"/>
                <a:gd name="connsiteX62" fmla="*/ 307459 w 378194"/>
                <a:gd name="connsiteY62" fmla="*/ 355135 h 406063"/>
                <a:gd name="connsiteX63" fmla="*/ 290579 w 378194"/>
                <a:gd name="connsiteY63" fmla="*/ 355135 h 406063"/>
                <a:gd name="connsiteX64" fmla="*/ 364477 w 378194"/>
                <a:gd name="connsiteY64" fmla="*/ 163503 h 406063"/>
                <a:gd name="connsiteX65" fmla="*/ 345838 w 378194"/>
                <a:gd name="connsiteY65" fmla="*/ 187549 h 406063"/>
                <a:gd name="connsiteX66" fmla="*/ 328360 w 378194"/>
                <a:gd name="connsiteY66" fmla="*/ 217471 h 406063"/>
                <a:gd name="connsiteX67" fmla="*/ 328360 w 378194"/>
                <a:gd name="connsiteY67" fmla="*/ 222844 h 406063"/>
                <a:gd name="connsiteX68" fmla="*/ 307499 w 378194"/>
                <a:gd name="connsiteY68" fmla="*/ 236736 h 406063"/>
                <a:gd name="connsiteX69" fmla="*/ 290579 w 378194"/>
                <a:gd name="connsiteY69" fmla="*/ 236736 h 406063"/>
                <a:gd name="connsiteX70" fmla="*/ 290579 w 378194"/>
                <a:gd name="connsiteY70" fmla="*/ 163503 h 406063"/>
                <a:gd name="connsiteX71" fmla="*/ 364477 w 378194"/>
                <a:gd name="connsiteY71" fmla="*/ 45133 h 406063"/>
                <a:gd name="connsiteX72" fmla="*/ 345815 w 378194"/>
                <a:gd name="connsiteY72" fmla="*/ 69179 h 406063"/>
                <a:gd name="connsiteX73" fmla="*/ 328337 w 378194"/>
                <a:gd name="connsiteY73" fmla="*/ 99100 h 406063"/>
                <a:gd name="connsiteX74" fmla="*/ 328337 w 378194"/>
                <a:gd name="connsiteY74" fmla="*/ 104479 h 406063"/>
                <a:gd name="connsiteX75" fmla="*/ 307493 w 378194"/>
                <a:gd name="connsiteY75" fmla="*/ 118399 h 406063"/>
                <a:gd name="connsiteX76" fmla="*/ 290579 w 378194"/>
                <a:gd name="connsiteY76" fmla="*/ 118399 h 406063"/>
                <a:gd name="connsiteX77" fmla="*/ 290579 w 378194"/>
                <a:gd name="connsiteY77" fmla="*/ 45133 h 406063"/>
                <a:gd name="connsiteX78" fmla="*/ 98886 w 378194"/>
                <a:gd name="connsiteY78" fmla="*/ 22552 h 406063"/>
                <a:gd name="connsiteX79" fmla="*/ 110162 w 378194"/>
                <a:gd name="connsiteY79" fmla="*/ 11276 h 406063"/>
                <a:gd name="connsiteX80" fmla="*/ 268027 w 378194"/>
                <a:gd name="connsiteY80" fmla="*/ 11276 h 406063"/>
                <a:gd name="connsiteX81" fmla="*/ 279303 w 378194"/>
                <a:gd name="connsiteY81" fmla="*/ 22552 h 406063"/>
                <a:gd name="connsiteX82" fmla="*/ 279303 w 378194"/>
                <a:gd name="connsiteY82" fmla="*/ 383511 h 406063"/>
                <a:gd name="connsiteX83" fmla="*/ 268027 w 378194"/>
                <a:gd name="connsiteY83" fmla="*/ 394787 h 406063"/>
                <a:gd name="connsiteX84" fmla="*/ 110162 w 378194"/>
                <a:gd name="connsiteY84" fmla="*/ 394787 h 406063"/>
                <a:gd name="connsiteX85" fmla="*/ 98886 w 378194"/>
                <a:gd name="connsiteY85" fmla="*/ 383511 h 406063"/>
                <a:gd name="connsiteX86" fmla="*/ 70695 w 378194"/>
                <a:gd name="connsiteY86" fmla="*/ 118399 h 406063"/>
                <a:gd name="connsiteX87" fmla="*/ 49835 w 378194"/>
                <a:gd name="connsiteY87" fmla="*/ 104479 h 406063"/>
                <a:gd name="connsiteX88" fmla="*/ 49835 w 378194"/>
                <a:gd name="connsiteY88" fmla="*/ 99100 h 406063"/>
                <a:gd name="connsiteX89" fmla="*/ 32357 w 378194"/>
                <a:gd name="connsiteY89" fmla="*/ 69167 h 406063"/>
                <a:gd name="connsiteX90" fmla="*/ 13751 w 378194"/>
                <a:gd name="connsiteY90" fmla="*/ 45133 h 406063"/>
                <a:gd name="connsiteX91" fmla="*/ 87610 w 378194"/>
                <a:gd name="connsiteY91" fmla="*/ 45133 h 406063"/>
                <a:gd name="connsiteX92" fmla="*/ 87610 w 378194"/>
                <a:gd name="connsiteY92" fmla="*/ 118399 h 406063"/>
                <a:gd name="connsiteX93" fmla="*/ 70695 w 378194"/>
                <a:gd name="connsiteY93" fmla="*/ 236736 h 406063"/>
                <a:gd name="connsiteX94" fmla="*/ 49835 w 378194"/>
                <a:gd name="connsiteY94" fmla="*/ 222849 h 406063"/>
                <a:gd name="connsiteX95" fmla="*/ 49835 w 378194"/>
                <a:gd name="connsiteY95" fmla="*/ 217476 h 406063"/>
                <a:gd name="connsiteX96" fmla="*/ 32357 w 378194"/>
                <a:gd name="connsiteY96" fmla="*/ 187533 h 406063"/>
                <a:gd name="connsiteX97" fmla="*/ 13751 w 378194"/>
                <a:gd name="connsiteY97" fmla="*/ 163503 h 406063"/>
                <a:gd name="connsiteX98" fmla="*/ 87610 w 378194"/>
                <a:gd name="connsiteY98" fmla="*/ 163503 h 406063"/>
                <a:gd name="connsiteX99" fmla="*/ 87610 w 378194"/>
                <a:gd name="connsiteY99" fmla="*/ 236736 h 40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78194" h="406063">
                  <a:moveTo>
                    <a:pt x="0" y="270660"/>
                  </a:moveTo>
                  <a:cubicBezTo>
                    <a:pt x="0" y="270660"/>
                    <a:pt x="2537" y="306304"/>
                    <a:pt x="28190" y="316452"/>
                  </a:cubicBezTo>
                  <a:cubicBezTo>
                    <a:pt x="36647" y="319835"/>
                    <a:pt x="38339" y="329933"/>
                    <a:pt x="38564" y="336304"/>
                  </a:cubicBezTo>
                  <a:lnTo>
                    <a:pt x="38564" y="341942"/>
                  </a:lnTo>
                  <a:cubicBezTo>
                    <a:pt x="40188" y="357429"/>
                    <a:pt x="53787" y="366411"/>
                    <a:pt x="70701" y="366411"/>
                  </a:cubicBezTo>
                  <a:lnTo>
                    <a:pt x="87615" y="366411"/>
                  </a:lnTo>
                  <a:lnTo>
                    <a:pt x="87615" y="383511"/>
                  </a:lnTo>
                  <a:cubicBezTo>
                    <a:pt x="87615" y="395966"/>
                    <a:pt x="97712" y="406063"/>
                    <a:pt x="110167" y="406063"/>
                  </a:cubicBezTo>
                  <a:lnTo>
                    <a:pt x="268027" y="406063"/>
                  </a:lnTo>
                  <a:cubicBezTo>
                    <a:pt x="280482" y="406063"/>
                    <a:pt x="290579" y="395966"/>
                    <a:pt x="290579" y="383511"/>
                  </a:cubicBezTo>
                  <a:lnTo>
                    <a:pt x="290579" y="366411"/>
                  </a:lnTo>
                  <a:lnTo>
                    <a:pt x="307493" y="366411"/>
                  </a:lnTo>
                  <a:cubicBezTo>
                    <a:pt x="324407" y="366411"/>
                    <a:pt x="338023" y="357429"/>
                    <a:pt x="339630" y="341942"/>
                  </a:cubicBezTo>
                  <a:lnTo>
                    <a:pt x="339630" y="336304"/>
                  </a:lnTo>
                  <a:cubicBezTo>
                    <a:pt x="339856" y="329933"/>
                    <a:pt x="341547" y="319835"/>
                    <a:pt x="350004" y="316452"/>
                  </a:cubicBezTo>
                  <a:cubicBezTo>
                    <a:pt x="375657" y="306304"/>
                    <a:pt x="378194" y="270660"/>
                    <a:pt x="378194" y="270660"/>
                  </a:cubicBezTo>
                  <a:lnTo>
                    <a:pt x="290579" y="270660"/>
                  </a:lnTo>
                  <a:lnTo>
                    <a:pt x="290579" y="248012"/>
                  </a:lnTo>
                  <a:lnTo>
                    <a:pt x="307493" y="248012"/>
                  </a:lnTo>
                  <a:cubicBezTo>
                    <a:pt x="324407" y="248012"/>
                    <a:pt x="338023" y="238991"/>
                    <a:pt x="339630" y="223515"/>
                  </a:cubicBezTo>
                  <a:lnTo>
                    <a:pt x="339630" y="217876"/>
                  </a:lnTo>
                  <a:cubicBezTo>
                    <a:pt x="339856" y="211506"/>
                    <a:pt x="341547" y="201408"/>
                    <a:pt x="350004" y="198025"/>
                  </a:cubicBezTo>
                  <a:cubicBezTo>
                    <a:pt x="375657" y="187876"/>
                    <a:pt x="378194" y="152233"/>
                    <a:pt x="378194" y="152233"/>
                  </a:cubicBezTo>
                  <a:lnTo>
                    <a:pt x="290579" y="152233"/>
                  </a:lnTo>
                  <a:lnTo>
                    <a:pt x="290579" y="129681"/>
                  </a:lnTo>
                  <a:lnTo>
                    <a:pt x="307493" y="129681"/>
                  </a:lnTo>
                  <a:cubicBezTo>
                    <a:pt x="324407" y="129681"/>
                    <a:pt x="338023" y="120660"/>
                    <a:pt x="339630" y="105144"/>
                  </a:cubicBezTo>
                  <a:lnTo>
                    <a:pt x="339630" y="99506"/>
                  </a:lnTo>
                  <a:cubicBezTo>
                    <a:pt x="339856" y="93135"/>
                    <a:pt x="341547" y="83043"/>
                    <a:pt x="350004" y="79654"/>
                  </a:cubicBezTo>
                  <a:cubicBezTo>
                    <a:pt x="375657" y="69506"/>
                    <a:pt x="378194" y="33862"/>
                    <a:pt x="378194" y="33862"/>
                  </a:cubicBezTo>
                  <a:lnTo>
                    <a:pt x="290579" y="33862"/>
                  </a:lnTo>
                  <a:lnTo>
                    <a:pt x="290579" y="22552"/>
                  </a:lnTo>
                  <a:cubicBezTo>
                    <a:pt x="290579" y="10097"/>
                    <a:pt x="280482" y="0"/>
                    <a:pt x="268027" y="0"/>
                  </a:cubicBezTo>
                  <a:lnTo>
                    <a:pt x="110162" y="0"/>
                  </a:lnTo>
                  <a:cubicBezTo>
                    <a:pt x="97707" y="0"/>
                    <a:pt x="87610" y="10097"/>
                    <a:pt x="87610" y="22552"/>
                  </a:cubicBezTo>
                  <a:lnTo>
                    <a:pt x="87610" y="33828"/>
                  </a:lnTo>
                  <a:lnTo>
                    <a:pt x="0" y="33828"/>
                  </a:lnTo>
                  <a:cubicBezTo>
                    <a:pt x="0" y="33828"/>
                    <a:pt x="2537" y="69472"/>
                    <a:pt x="28190" y="79620"/>
                  </a:cubicBezTo>
                  <a:cubicBezTo>
                    <a:pt x="36647" y="83003"/>
                    <a:pt x="38339" y="93101"/>
                    <a:pt x="38564" y="99472"/>
                  </a:cubicBezTo>
                  <a:lnTo>
                    <a:pt x="38564" y="105110"/>
                  </a:lnTo>
                  <a:cubicBezTo>
                    <a:pt x="40188" y="120654"/>
                    <a:pt x="53781" y="129675"/>
                    <a:pt x="70695" y="129675"/>
                  </a:cubicBezTo>
                  <a:lnTo>
                    <a:pt x="87610" y="129675"/>
                  </a:lnTo>
                  <a:lnTo>
                    <a:pt x="87610" y="152227"/>
                  </a:lnTo>
                  <a:lnTo>
                    <a:pt x="0" y="152227"/>
                  </a:lnTo>
                  <a:cubicBezTo>
                    <a:pt x="0" y="152227"/>
                    <a:pt x="2537" y="187871"/>
                    <a:pt x="28190" y="198019"/>
                  </a:cubicBezTo>
                  <a:cubicBezTo>
                    <a:pt x="36647" y="201402"/>
                    <a:pt x="38339" y="211500"/>
                    <a:pt x="38564" y="217871"/>
                  </a:cubicBezTo>
                  <a:lnTo>
                    <a:pt x="38564" y="223509"/>
                  </a:lnTo>
                  <a:cubicBezTo>
                    <a:pt x="40188" y="238991"/>
                    <a:pt x="53787" y="248006"/>
                    <a:pt x="70701" y="248006"/>
                  </a:cubicBezTo>
                  <a:lnTo>
                    <a:pt x="87615" y="248006"/>
                  </a:lnTo>
                  <a:lnTo>
                    <a:pt x="87615" y="270654"/>
                  </a:lnTo>
                  <a:close/>
                  <a:moveTo>
                    <a:pt x="70695" y="355135"/>
                  </a:moveTo>
                  <a:cubicBezTo>
                    <a:pt x="61466" y="355135"/>
                    <a:pt x="51233" y="351481"/>
                    <a:pt x="49835" y="341276"/>
                  </a:cubicBezTo>
                  <a:lnTo>
                    <a:pt x="49835" y="335903"/>
                  </a:lnTo>
                  <a:cubicBezTo>
                    <a:pt x="49305" y="320900"/>
                    <a:pt x="43103" y="310273"/>
                    <a:pt x="32357" y="305965"/>
                  </a:cubicBezTo>
                  <a:cubicBezTo>
                    <a:pt x="21735" y="301765"/>
                    <a:pt x="16379" y="290743"/>
                    <a:pt x="13751" y="281936"/>
                  </a:cubicBezTo>
                  <a:lnTo>
                    <a:pt x="87610" y="281936"/>
                  </a:lnTo>
                  <a:lnTo>
                    <a:pt x="87610" y="355135"/>
                  </a:lnTo>
                  <a:close/>
                  <a:moveTo>
                    <a:pt x="290579" y="281936"/>
                  </a:moveTo>
                  <a:lnTo>
                    <a:pt x="364437" y="281936"/>
                  </a:lnTo>
                  <a:cubicBezTo>
                    <a:pt x="361771" y="290726"/>
                    <a:pt x="356392" y="301793"/>
                    <a:pt x="345798" y="305982"/>
                  </a:cubicBezTo>
                  <a:cubicBezTo>
                    <a:pt x="335086" y="310273"/>
                    <a:pt x="328884" y="320900"/>
                    <a:pt x="328320" y="335903"/>
                  </a:cubicBezTo>
                  <a:lnTo>
                    <a:pt x="328320" y="341276"/>
                  </a:lnTo>
                  <a:cubicBezTo>
                    <a:pt x="326927" y="351487"/>
                    <a:pt x="316678" y="355135"/>
                    <a:pt x="307459" y="355135"/>
                  </a:cubicBezTo>
                  <a:lnTo>
                    <a:pt x="290579" y="355135"/>
                  </a:lnTo>
                  <a:close/>
                  <a:moveTo>
                    <a:pt x="364477" y="163503"/>
                  </a:moveTo>
                  <a:cubicBezTo>
                    <a:pt x="361810" y="172293"/>
                    <a:pt x="356431" y="183360"/>
                    <a:pt x="345838" y="187549"/>
                  </a:cubicBezTo>
                  <a:cubicBezTo>
                    <a:pt x="335125" y="191840"/>
                    <a:pt x="328923" y="202468"/>
                    <a:pt x="328360" y="217471"/>
                  </a:cubicBezTo>
                  <a:lnTo>
                    <a:pt x="328360" y="222844"/>
                  </a:lnTo>
                  <a:cubicBezTo>
                    <a:pt x="326967" y="233077"/>
                    <a:pt x="316717" y="236736"/>
                    <a:pt x="307499" y="236736"/>
                  </a:cubicBezTo>
                  <a:lnTo>
                    <a:pt x="290579" y="236736"/>
                  </a:lnTo>
                  <a:lnTo>
                    <a:pt x="290579" y="163503"/>
                  </a:lnTo>
                  <a:close/>
                  <a:moveTo>
                    <a:pt x="364477" y="45133"/>
                  </a:moveTo>
                  <a:cubicBezTo>
                    <a:pt x="361821" y="53917"/>
                    <a:pt x="356454" y="64973"/>
                    <a:pt x="345815" y="69179"/>
                  </a:cubicBezTo>
                  <a:cubicBezTo>
                    <a:pt x="335103" y="73469"/>
                    <a:pt x="328901" y="84097"/>
                    <a:pt x="328337" y="99100"/>
                  </a:cubicBezTo>
                  <a:lnTo>
                    <a:pt x="328337" y="104479"/>
                  </a:lnTo>
                  <a:cubicBezTo>
                    <a:pt x="326984" y="114729"/>
                    <a:pt x="316734" y="118399"/>
                    <a:pt x="307493" y="118399"/>
                  </a:cubicBezTo>
                  <a:lnTo>
                    <a:pt x="290579" y="118399"/>
                  </a:lnTo>
                  <a:lnTo>
                    <a:pt x="290579" y="45133"/>
                  </a:lnTo>
                  <a:close/>
                  <a:moveTo>
                    <a:pt x="98886" y="22552"/>
                  </a:moveTo>
                  <a:cubicBezTo>
                    <a:pt x="98886" y="16324"/>
                    <a:pt x="103934" y="11276"/>
                    <a:pt x="110162" y="11276"/>
                  </a:cubicBezTo>
                  <a:lnTo>
                    <a:pt x="268027" y="11276"/>
                  </a:lnTo>
                  <a:cubicBezTo>
                    <a:pt x="274255" y="11276"/>
                    <a:pt x="279303" y="16324"/>
                    <a:pt x="279303" y="22552"/>
                  </a:cubicBezTo>
                  <a:lnTo>
                    <a:pt x="279303" y="383511"/>
                  </a:lnTo>
                  <a:cubicBezTo>
                    <a:pt x="279303" y="389739"/>
                    <a:pt x="274255" y="394787"/>
                    <a:pt x="268027" y="394787"/>
                  </a:cubicBezTo>
                  <a:lnTo>
                    <a:pt x="110162" y="394787"/>
                  </a:lnTo>
                  <a:cubicBezTo>
                    <a:pt x="103934" y="394787"/>
                    <a:pt x="98886" y="389739"/>
                    <a:pt x="98886" y="383511"/>
                  </a:cubicBezTo>
                  <a:close/>
                  <a:moveTo>
                    <a:pt x="70695" y="118399"/>
                  </a:moveTo>
                  <a:cubicBezTo>
                    <a:pt x="61472" y="118399"/>
                    <a:pt x="51233" y="114729"/>
                    <a:pt x="49835" y="104479"/>
                  </a:cubicBezTo>
                  <a:lnTo>
                    <a:pt x="49835" y="99100"/>
                  </a:lnTo>
                  <a:cubicBezTo>
                    <a:pt x="49305" y="84103"/>
                    <a:pt x="43103" y="73475"/>
                    <a:pt x="32357" y="69167"/>
                  </a:cubicBezTo>
                  <a:cubicBezTo>
                    <a:pt x="21735" y="64962"/>
                    <a:pt x="16379" y="53911"/>
                    <a:pt x="13751" y="45133"/>
                  </a:cubicBezTo>
                  <a:lnTo>
                    <a:pt x="87610" y="45133"/>
                  </a:lnTo>
                  <a:lnTo>
                    <a:pt x="87610" y="118399"/>
                  </a:lnTo>
                  <a:close/>
                  <a:moveTo>
                    <a:pt x="70695" y="236736"/>
                  </a:moveTo>
                  <a:cubicBezTo>
                    <a:pt x="61466" y="236736"/>
                    <a:pt x="51233" y="233077"/>
                    <a:pt x="49835" y="222849"/>
                  </a:cubicBezTo>
                  <a:lnTo>
                    <a:pt x="49835" y="217476"/>
                  </a:lnTo>
                  <a:cubicBezTo>
                    <a:pt x="49305" y="202468"/>
                    <a:pt x="43103" y="191846"/>
                    <a:pt x="32357" y="187533"/>
                  </a:cubicBezTo>
                  <a:cubicBezTo>
                    <a:pt x="21735" y="183332"/>
                    <a:pt x="16379" y="172310"/>
                    <a:pt x="13751" y="163503"/>
                  </a:cubicBezTo>
                  <a:lnTo>
                    <a:pt x="87610" y="163503"/>
                  </a:lnTo>
                  <a:lnTo>
                    <a:pt x="87610" y="236736"/>
                  </a:lnTo>
                  <a:close/>
                </a:path>
              </a:pathLst>
            </a:custGeom>
            <a:solidFill>
              <a:srgbClr val="000000"/>
            </a:solidFill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3" name="Oval 2132">
              <a:extLst>
                <a:ext uri="{FF2B5EF4-FFF2-40B4-BE49-F238E27FC236}">
                  <a16:creationId xmlns:a16="http://schemas.microsoft.com/office/drawing/2014/main" id="{C42E7D26-4B6A-0542-2E1C-BE450A64E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26538" y="2935413"/>
              <a:ext cx="121250" cy="1188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4" name="Straight Connector 2133">
              <a:extLst>
                <a:ext uri="{FF2B5EF4-FFF2-40B4-BE49-F238E27FC236}">
                  <a16:creationId xmlns:a16="http://schemas.microsoft.com/office/drawing/2014/main" id="{CDD413C2-C715-B50E-FD28-1FE87F709BFF}"/>
                </a:ext>
              </a:extLst>
            </p:cNvPr>
            <p:cNvCxnSpPr>
              <a:cxnSpLocks/>
            </p:cNvCxnSpPr>
            <p:nvPr/>
          </p:nvCxnSpPr>
          <p:spPr>
            <a:xfrm>
              <a:off x="9329633" y="3153457"/>
              <a:ext cx="0" cy="50292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5" name="Straight Connector 2134">
              <a:extLst>
                <a:ext uri="{FF2B5EF4-FFF2-40B4-BE49-F238E27FC236}">
                  <a16:creationId xmlns:a16="http://schemas.microsoft.com/office/drawing/2014/main" id="{7385713E-799D-04C6-0926-618B1162530C}"/>
                </a:ext>
              </a:extLst>
            </p:cNvPr>
            <p:cNvCxnSpPr>
              <a:cxnSpLocks/>
            </p:cNvCxnSpPr>
            <p:nvPr/>
          </p:nvCxnSpPr>
          <p:spPr>
            <a:xfrm>
              <a:off x="9585959" y="3164007"/>
              <a:ext cx="0" cy="50292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6" name="Straight Connector 2135">
              <a:extLst>
                <a:ext uri="{FF2B5EF4-FFF2-40B4-BE49-F238E27FC236}">
                  <a16:creationId xmlns:a16="http://schemas.microsoft.com/office/drawing/2014/main" id="{BA7DD146-7F3B-F342-A112-5AD2D0DDDDD4}"/>
                </a:ext>
              </a:extLst>
            </p:cNvPr>
            <p:cNvCxnSpPr>
              <a:cxnSpLocks/>
            </p:cNvCxnSpPr>
            <p:nvPr/>
          </p:nvCxnSpPr>
          <p:spPr>
            <a:xfrm>
              <a:off x="9448790" y="3160341"/>
              <a:ext cx="0" cy="50292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137" name="Graphic 2136" descr="Walk with solid fill">
              <a:extLst>
                <a:ext uri="{FF2B5EF4-FFF2-40B4-BE49-F238E27FC236}">
                  <a16:creationId xmlns:a16="http://schemas.microsoft.com/office/drawing/2014/main" id="{41E5605C-86C1-1598-672D-6C89289B2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75789" y="3007578"/>
              <a:ext cx="352489" cy="352489"/>
            </a:xfrm>
            <a:prstGeom prst="rect">
              <a:avLst/>
            </a:prstGeom>
          </p:spPr>
        </p:pic>
      </p:grpSp>
      <p:cxnSp>
        <p:nvCxnSpPr>
          <p:cNvPr id="2138" name="Straight Arrow Connector 2137">
            <a:extLst>
              <a:ext uri="{FF2B5EF4-FFF2-40B4-BE49-F238E27FC236}">
                <a16:creationId xmlns:a16="http://schemas.microsoft.com/office/drawing/2014/main" id="{A925E122-FA5A-DDDE-292C-EFB97B3AB74A}"/>
              </a:ext>
            </a:extLst>
          </p:cNvPr>
          <p:cNvCxnSpPr>
            <a:cxnSpLocks/>
          </p:cNvCxnSpPr>
          <p:nvPr/>
        </p:nvCxnSpPr>
        <p:spPr>
          <a:xfrm flipH="1">
            <a:off x="6311964" y="3639559"/>
            <a:ext cx="0" cy="47451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0" name="Picture 4" descr="A Brief Survey and an Application of Semantic Image Segmentation for  Autonomous Driving | SpringerLink">
            <a:extLst>
              <a:ext uri="{FF2B5EF4-FFF2-40B4-BE49-F238E27FC236}">
                <a16:creationId xmlns:a16="http://schemas.microsoft.com/office/drawing/2014/main" id="{5FD078B3-5B45-FF4A-9AE9-96757572B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1" t="54308" r="25883" b="2840"/>
          <a:stretch/>
        </p:blipFill>
        <p:spPr bwMode="auto">
          <a:xfrm>
            <a:off x="5612202" y="4176162"/>
            <a:ext cx="1423434" cy="10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45" name="Straight Arrow Connector 2144">
            <a:extLst>
              <a:ext uri="{FF2B5EF4-FFF2-40B4-BE49-F238E27FC236}">
                <a16:creationId xmlns:a16="http://schemas.microsoft.com/office/drawing/2014/main" id="{480A79C1-8B6C-6E1C-2863-D05D02F08D67}"/>
              </a:ext>
            </a:extLst>
          </p:cNvPr>
          <p:cNvCxnSpPr>
            <a:cxnSpLocks/>
          </p:cNvCxnSpPr>
          <p:nvPr/>
        </p:nvCxnSpPr>
        <p:spPr>
          <a:xfrm flipH="1">
            <a:off x="6307434" y="5257800"/>
            <a:ext cx="0" cy="3657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7" name="TextBox 2146">
            <a:extLst>
              <a:ext uri="{FF2B5EF4-FFF2-40B4-BE49-F238E27FC236}">
                <a16:creationId xmlns:a16="http://schemas.microsoft.com/office/drawing/2014/main" id="{CF8B9BE5-7B15-F7AB-C3F3-DC29AF8E293E}"/>
              </a:ext>
            </a:extLst>
          </p:cNvPr>
          <p:cNvSpPr txBox="1"/>
          <p:nvPr/>
        </p:nvSpPr>
        <p:spPr>
          <a:xfrm>
            <a:off x="703674" y="4353886"/>
            <a:ext cx="166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" dirty="0">
                <a:solidFill>
                  <a:srgbClr val="7E7E7E"/>
                </a:solidFill>
                <a:cs typeface="Microsoft Sans Serif"/>
              </a:rPr>
              <a:t>The integrity of data</a:t>
            </a:r>
            <a:endParaRPr lang="en-US" dirty="0"/>
          </a:p>
        </p:txBody>
      </p:sp>
      <p:sp>
        <p:nvSpPr>
          <p:cNvPr id="2148" name="TextBox 2147">
            <a:extLst>
              <a:ext uri="{FF2B5EF4-FFF2-40B4-BE49-F238E27FC236}">
                <a16:creationId xmlns:a16="http://schemas.microsoft.com/office/drawing/2014/main" id="{DEA483A4-6100-80B4-68A0-2DEEEDAB8B1D}"/>
              </a:ext>
            </a:extLst>
          </p:cNvPr>
          <p:cNvSpPr txBox="1"/>
          <p:nvPr/>
        </p:nvSpPr>
        <p:spPr>
          <a:xfrm>
            <a:off x="7283987" y="4096760"/>
            <a:ext cx="14756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" dirty="0" err="1">
                <a:solidFill>
                  <a:srgbClr val="7E7E7E"/>
                </a:solidFill>
                <a:cs typeface="Microsoft Sans Serif"/>
              </a:rPr>
              <a:t>ToC</a:t>
            </a:r>
            <a:r>
              <a:rPr lang="en-US" spc="-10" dirty="0">
                <a:solidFill>
                  <a:srgbClr val="7E7E7E"/>
                </a:solidFill>
                <a:cs typeface="Microsoft Sans Serif"/>
              </a:rPr>
              <a:t>:</a:t>
            </a:r>
          </a:p>
          <a:p>
            <a:r>
              <a:rPr lang="en-US" spc="-10" dirty="0">
                <a:solidFill>
                  <a:srgbClr val="7E7E7E"/>
                </a:solidFill>
                <a:cs typeface="Microsoft Sans Serif"/>
              </a:rPr>
              <a:t>Final action (stop the vehicle)</a:t>
            </a:r>
          </a:p>
        </p:txBody>
      </p:sp>
      <p:cxnSp>
        <p:nvCxnSpPr>
          <p:cNvPr id="2149" name="Straight Arrow Connector 2148">
            <a:extLst>
              <a:ext uri="{FF2B5EF4-FFF2-40B4-BE49-F238E27FC236}">
                <a16:creationId xmlns:a16="http://schemas.microsoft.com/office/drawing/2014/main" id="{577DD4B4-79D2-1794-CA8D-A1F4CA581E82}"/>
              </a:ext>
            </a:extLst>
          </p:cNvPr>
          <p:cNvCxnSpPr>
            <a:cxnSpLocks/>
          </p:cNvCxnSpPr>
          <p:nvPr/>
        </p:nvCxnSpPr>
        <p:spPr>
          <a:xfrm flipV="1">
            <a:off x="9591534" y="3666927"/>
            <a:ext cx="299340" cy="53393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" name="TextBox 2149">
            <a:extLst>
              <a:ext uri="{FF2B5EF4-FFF2-40B4-BE49-F238E27FC236}">
                <a16:creationId xmlns:a16="http://schemas.microsoft.com/office/drawing/2014/main" id="{C5C3C7A2-33BA-17DF-C12C-3BD81E954DE6}"/>
              </a:ext>
            </a:extLst>
          </p:cNvPr>
          <p:cNvSpPr txBox="1"/>
          <p:nvPr/>
        </p:nvSpPr>
        <p:spPr>
          <a:xfrm>
            <a:off x="8721479" y="4219052"/>
            <a:ext cx="16626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pc="-10" dirty="0">
                <a:solidFill>
                  <a:srgbClr val="7E7E7E"/>
                </a:solidFill>
                <a:cs typeface="Microsoft Sans Serif"/>
              </a:rPr>
              <a:t>Presence of an obstacle at X meters</a:t>
            </a:r>
            <a:endParaRPr lang="en-US" dirty="0"/>
          </a:p>
        </p:txBody>
      </p:sp>
      <p:cxnSp>
        <p:nvCxnSpPr>
          <p:cNvPr id="2151" name="Straight Arrow Connector 2150">
            <a:extLst>
              <a:ext uri="{FF2B5EF4-FFF2-40B4-BE49-F238E27FC236}">
                <a16:creationId xmlns:a16="http://schemas.microsoft.com/office/drawing/2014/main" id="{710BE0FB-C338-DE4F-1789-ADE57A01297F}"/>
              </a:ext>
            </a:extLst>
          </p:cNvPr>
          <p:cNvCxnSpPr>
            <a:cxnSpLocks/>
          </p:cNvCxnSpPr>
          <p:nvPr/>
        </p:nvCxnSpPr>
        <p:spPr>
          <a:xfrm flipV="1">
            <a:off x="6726709" y="4964388"/>
            <a:ext cx="1994770" cy="95408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" name="TextBox 2151">
            <a:extLst>
              <a:ext uri="{FF2B5EF4-FFF2-40B4-BE49-F238E27FC236}">
                <a16:creationId xmlns:a16="http://schemas.microsoft.com/office/drawing/2014/main" id="{90569A2E-FE85-E48A-0740-0C39A3C0DB3A}"/>
              </a:ext>
            </a:extLst>
          </p:cNvPr>
          <p:cNvSpPr txBox="1"/>
          <p:nvPr/>
        </p:nvSpPr>
        <p:spPr>
          <a:xfrm>
            <a:off x="4245135" y="4154857"/>
            <a:ext cx="1662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" dirty="0">
                <a:solidFill>
                  <a:srgbClr val="7E7E7E"/>
                </a:solidFill>
                <a:cs typeface="Microsoft Sans Serif"/>
              </a:rPr>
              <a:t>Semantic:</a:t>
            </a:r>
          </a:p>
          <a:p>
            <a:pPr marL="285750" indent="-285750">
              <a:buFontTx/>
              <a:buChar char="-"/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types </a:t>
            </a:r>
          </a:p>
          <a:p>
            <a:pPr marL="285750" indent="-285750">
              <a:buFontTx/>
              <a:buChar char="-"/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number</a:t>
            </a:r>
          </a:p>
          <a:p>
            <a:pPr marL="285750" indent="-285750">
              <a:buFontTx/>
              <a:buChar char="-"/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Shapes…</a:t>
            </a:r>
            <a:endParaRPr lang="en-US" dirty="0"/>
          </a:p>
        </p:txBody>
      </p:sp>
      <p:sp>
        <p:nvSpPr>
          <p:cNvPr id="2156" name="TextBox 2155">
            <a:extLst>
              <a:ext uri="{FF2B5EF4-FFF2-40B4-BE49-F238E27FC236}">
                <a16:creationId xmlns:a16="http://schemas.microsoft.com/office/drawing/2014/main" id="{BF96042D-E844-C3EB-59AE-79F4816B5D4E}"/>
              </a:ext>
            </a:extLst>
          </p:cNvPr>
          <p:cNvSpPr txBox="1"/>
          <p:nvPr/>
        </p:nvSpPr>
        <p:spPr>
          <a:xfrm>
            <a:off x="8481296" y="5189736"/>
            <a:ext cx="2983226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pc="-10" dirty="0">
                <a:solidFill>
                  <a:srgbClr val="FF0000"/>
                </a:solidFill>
                <a:cs typeface="Microsoft Sans Serif"/>
              </a:rPr>
              <a:t>Counter intuitive example:</a:t>
            </a:r>
          </a:p>
          <a:p>
            <a:pPr marL="285750" indent="-285750">
              <a:buFontTx/>
              <a:buChar char="-"/>
            </a:pPr>
            <a:r>
              <a:rPr lang="en-US" sz="1400" spc="-10" dirty="0">
                <a:solidFill>
                  <a:srgbClr val="7E7E7E"/>
                </a:solidFill>
                <a:cs typeface="Microsoft Sans Serif"/>
              </a:rPr>
              <a:t>Red light: a tree is in the road</a:t>
            </a:r>
          </a:p>
          <a:p>
            <a:pPr marL="285750" indent="-285750">
              <a:buFontTx/>
              <a:buChar char="-"/>
            </a:pPr>
            <a:r>
              <a:rPr lang="en-US" sz="1400" spc="-10" dirty="0">
                <a:solidFill>
                  <a:srgbClr val="7E7E7E"/>
                </a:solidFill>
                <a:cs typeface="Microsoft Sans Serif"/>
              </a:rPr>
              <a:t>Green light: the tree is removed from the road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9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7" grpId="0"/>
      <p:bldP spid="2148" grpId="0"/>
      <p:bldP spid="2150" grpId="0" animBg="1"/>
      <p:bldP spid="2152" grpId="0"/>
      <p:bldP spid="2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2598" y="368010"/>
            <a:ext cx="9799320" cy="1002839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lang="en-US" dirty="0"/>
              <a:t>Viability Theory for </a:t>
            </a:r>
            <a:r>
              <a:rPr lang="en-US" dirty="0" err="1"/>
              <a:t>ToC</a:t>
            </a:r>
            <a:r>
              <a:rPr lang="en-US" dirty="0"/>
              <a:t> </a:t>
            </a:r>
            <a:br>
              <a:rPr lang="en-US" spc="-5" dirty="0"/>
            </a:br>
            <a:r>
              <a:rPr lang="en-US" sz="2400" spc="-5" dirty="0"/>
              <a:t>Core idea</a:t>
            </a:r>
            <a:endParaRPr sz="2400" spc="-5" dirty="0"/>
          </a:p>
        </p:txBody>
      </p:sp>
      <p:sp>
        <p:nvSpPr>
          <p:cNvPr id="19" name="object 19"/>
          <p:cNvSpPr txBox="1"/>
          <p:nvPr/>
        </p:nvSpPr>
        <p:spPr>
          <a:xfrm>
            <a:off x="2589358" y="1486608"/>
            <a:ext cx="6977808" cy="224741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05"/>
              </a:spcBef>
            </a:pPr>
            <a:r>
              <a:rPr lang="en-US" sz="2400" spc="-5" dirty="0">
                <a:solidFill>
                  <a:srgbClr val="0D4861"/>
                </a:solidFill>
                <a:latin typeface="Microsoft Sans Serif"/>
                <a:cs typeface="Microsoft Sans Serif"/>
              </a:rPr>
              <a:t>Core idea</a:t>
            </a:r>
            <a:endParaRPr lang="en-US" sz="2400" dirty="0">
              <a:latin typeface="Microsoft Sans Serif"/>
              <a:cs typeface="Microsoft Sans Serif"/>
            </a:endParaRP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z="16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Develop a  general framework to assess the minimum communication rate that ensures proper operations of the system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z="1600" spc="-10" dirty="0">
                <a:solidFill>
                  <a:srgbClr val="7E7E7E"/>
                </a:solidFill>
                <a:cs typeface="Microsoft Sans Serif"/>
              </a:rPr>
              <a:t>It is deemed to be difficult to incorporate </a:t>
            </a:r>
            <a:r>
              <a:rPr lang="en-US" sz="1600" spc="-10" dirty="0">
                <a:solidFill>
                  <a:srgbClr val="FF0000"/>
                </a:solidFill>
                <a:cs typeface="Microsoft Sans Serif"/>
              </a:rPr>
              <a:t>unforeseen events </a:t>
            </a:r>
            <a:r>
              <a:rPr lang="en-US" sz="1600" spc="-10" dirty="0">
                <a:solidFill>
                  <a:srgbClr val="7E7E7E"/>
                </a:solidFill>
                <a:cs typeface="Microsoft Sans Serif"/>
              </a:rPr>
              <a:t>while using exiting optimization principle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z="16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Risk assessment </a:t>
            </a:r>
            <a:r>
              <a:rPr lang="en-US" sz="16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is implicit while applying the viability theory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z="16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Viability space can be determined through optimization, machine learning or other tools, but differs in concept to typical optimization </a:t>
            </a:r>
          </a:p>
        </p:txBody>
      </p:sp>
      <p:sp>
        <p:nvSpPr>
          <p:cNvPr id="41" name="Slide Number Placeholder 2">
            <a:extLst>
              <a:ext uri="{FF2B5EF4-FFF2-40B4-BE49-F238E27FC236}">
                <a16:creationId xmlns:a16="http://schemas.microsoft.com/office/drawing/2014/main" id="{0079E6F8-040A-4ABA-AB9B-096D77E087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02973" y="6432114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042C32-FC7B-4414-AEA9-3653F75CB619}"/>
              </a:ext>
            </a:extLst>
          </p:cNvPr>
          <p:cNvGrpSpPr/>
          <p:nvPr/>
        </p:nvGrpSpPr>
        <p:grpSpPr>
          <a:xfrm flipH="1">
            <a:off x="624504" y="5419706"/>
            <a:ext cx="2362201" cy="483868"/>
            <a:chOff x="441962" y="3276600"/>
            <a:chExt cx="5147943" cy="483868"/>
          </a:xfrm>
        </p:grpSpPr>
        <p:sp>
          <p:nvSpPr>
            <p:cNvPr id="56" name="object 7">
              <a:extLst>
                <a:ext uri="{FF2B5EF4-FFF2-40B4-BE49-F238E27FC236}">
                  <a16:creationId xmlns:a16="http://schemas.microsoft.com/office/drawing/2014/main" id="{45245744-380F-BFD3-F8E7-01D293906947}"/>
                </a:ext>
              </a:extLst>
            </p:cNvPr>
            <p:cNvSpPr/>
            <p:nvPr/>
          </p:nvSpPr>
          <p:spPr>
            <a:xfrm>
              <a:off x="456437" y="3285745"/>
              <a:ext cx="5131435" cy="473202"/>
            </a:xfrm>
            <a:custGeom>
              <a:avLst/>
              <a:gdLst/>
              <a:ahLst/>
              <a:cxnLst/>
              <a:rect l="l" t="t" r="r" b="b"/>
              <a:pathLst>
                <a:path w="5131435" h="960120">
                  <a:moveTo>
                    <a:pt x="5131308" y="0"/>
                  </a:moveTo>
                  <a:lnTo>
                    <a:pt x="0" y="0"/>
                  </a:lnTo>
                  <a:lnTo>
                    <a:pt x="0" y="960120"/>
                  </a:lnTo>
                  <a:lnTo>
                    <a:pt x="5131308" y="960120"/>
                  </a:lnTo>
                  <a:lnTo>
                    <a:pt x="5131308" y="0"/>
                  </a:lnTo>
                  <a:close/>
                </a:path>
              </a:pathLst>
            </a:custGeom>
            <a:solidFill>
              <a:srgbClr val="D9D9D9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8">
              <a:extLst>
                <a:ext uri="{FF2B5EF4-FFF2-40B4-BE49-F238E27FC236}">
                  <a16:creationId xmlns:a16="http://schemas.microsoft.com/office/drawing/2014/main" id="{00B1145E-269A-4D01-5BA9-BCA3839D73C1}"/>
                </a:ext>
              </a:extLst>
            </p:cNvPr>
            <p:cNvSpPr/>
            <p:nvPr/>
          </p:nvSpPr>
          <p:spPr>
            <a:xfrm>
              <a:off x="441962" y="3525775"/>
              <a:ext cx="5144135" cy="0"/>
            </a:xfrm>
            <a:custGeom>
              <a:avLst/>
              <a:gdLst/>
              <a:ahLst/>
              <a:cxnLst/>
              <a:rect l="l" t="t" r="r" b="b"/>
              <a:pathLst>
                <a:path w="5144135">
                  <a:moveTo>
                    <a:pt x="5144096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D9D9D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9">
              <a:extLst>
                <a:ext uri="{FF2B5EF4-FFF2-40B4-BE49-F238E27FC236}">
                  <a16:creationId xmlns:a16="http://schemas.microsoft.com/office/drawing/2014/main" id="{11DE966F-1C25-AF1F-3980-D52378D5B927}"/>
                </a:ext>
              </a:extLst>
            </p:cNvPr>
            <p:cNvSpPr/>
            <p:nvPr/>
          </p:nvSpPr>
          <p:spPr>
            <a:xfrm>
              <a:off x="457200" y="3276600"/>
              <a:ext cx="5132705" cy="483868"/>
            </a:xfrm>
            <a:custGeom>
              <a:avLst/>
              <a:gdLst/>
              <a:ahLst/>
              <a:cxnLst/>
              <a:rect l="l" t="t" r="r" b="b"/>
              <a:pathLst>
                <a:path w="5132705" h="980439">
                  <a:moveTo>
                    <a:pt x="5132171" y="960120"/>
                  </a:moveTo>
                  <a:lnTo>
                    <a:pt x="0" y="960120"/>
                  </a:lnTo>
                  <a:lnTo>
                    <a:pt x="0" y="979932"/>
                  </a:lnTo>
                  <a:lnTo>
                    <a:pt x="5132171" y="979932"/>
                  </a:lnTo>
                  <a:lnTo>
                    <a:pt x="5132171" y="960120"/>
                  </a:lnTo>
                  <a:close/>
                </a:path>
                <a:path w="5132705" h="980439">
                  <a:moveTo>
                    <a:pt x="5132171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5132171" y="19812"/>
                  </a:lnTo>
                  <a:lnTo>
                    <a:pt x="51321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6">
            <a:extLst>
              <a:ext uri="{FF2B5EF4-FFF2-40B4-BE49-F238E27FC236}">
                <a16:creationId xmlns:a16="http://schemas.microsoft.com/office/drawing/2014/main" id="{9A3BC70F-0968-074F-C985-86F8E0828345}"/>
              </a:ext>
            </a:extLst>
          </p:cNvPr>
          <p:cNvSpPr/>
          <p:nvPr/>
        </p:nvSpPr>
        <p:spPr>
          <a:xfrm flipH="1">
            <a:off x="2094239" y="5470193"/>
            <a:ext cx="223863" cy="141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5EFD0228-4A69-FF73-1A47-CCAF4107C128}"/>
              </a:ext>
            </a:extLst>
          </p:cNvPr>
          <p:cNvSpPr/>
          <p:nvPr/>
        </p:nvSpPr>
        <p:spPr>
          <a:xfrm flipH="1">
            <a:off x="2032958" y="5450377"/>
            <a:ext cx="361950" cy="180340"/>
          </a:xfrm>
          <a:custGeom>
            <a:avLst/>
            <a:gdLst/>
            <a:ahLst/>
            <a:cxnLst/>
            <a:rect l="l" t="t" r="r" b="b"/>
            <a:pathLst>
              <a:path w="361950" h="180339">
                <a:moveTo>
                  <a:pt x="102342" y="0"/>
                </a:moveTo>
                <a:lnTo>
                  <a:pt x="98863" y="1155"/>
                </a:lnTo>
                <a:lnTo>
                  <a:pt x="97707" y="4038"/>
                </a:lnTo>
                <a:lnTo>
                  <a:pt x="91332" y="19024"/>
                </a:lnTo>
                <a:lnTo>
                  <a:pt x="91039" y="19316"/>
                </a:lnTo>
                <a:lnTo>
                  <a:pt x="91039" y="20180"/>
                </a:lnTo>
                <a:lnTo>
                  <a:pt x="57435" y="20180"/>
                </a:lnTo>
                <a:lnTo>
                  <a:pt x="46848" y="20707"/>
                </a:lnTo>
                <a:lnTo>
                  <a:pt x="37699" y="22232"/>
                </a:lnTo>
                <a:lnTo>
                  <a:pt x="30018" y="24675"/>
                </a:lnTo>
                <a:lnTo>
                  <a:pt x="23831" y="27952"/>
                </a:lnTo>
                <a:lnTo>
                  <a:pt x="14560" y="27952"/>
                </a:lnTo>
                <a:lnTo>
                  <a:pt x="9340" y="33147"/>
                </a:lnTo>
                <a:lnTo>
                  <a:pt x="9340" y="52171"/>
                </a:lnTo>
                <a:lnTo>
                  <a:pt x="4133" y="67157"/>
                </a:lnTo>
                <a:lnTo>
                  <a:pt x="1033" y="78760"/>
                </a:lnTo>
                <a:lnTo>
                  <a:pt x="0" y="90822"/>
                </a:lnTo>
                <a:lnTo>
                  <a:pt x="1033" y="102938"/>
                </a:lnTo>
                <a:lnTo>
                  <a:pt x="4133" y="114706"/>
                </a:lnTo>
                <a:lnTo>
                  <a:pt x="9340" y="129400"/>
                </a:lnTo>
                <a:lnTo>
                  <a:pt x="9340" y="148424"/>
                </a:lnTo>
                <a:lnTo>
                  <a:pt x="14560" y="153898"/>
                </a:lnTo>
                <a:lnTo>
                  <a:pt x="23831" y="153898"/>
                </a:lnTo>
                <a:lnTo>
                  <a:pt x="30018" y="157137"/>
                </a:lnTo>
                <a:lnTo>
                  <a:pt x="37699" y="159483"/>
                </a:lnTo>
                <a:lnTo>
                  <a:pt x="46848" y="160910"/>
                </a:lnTo>
                <a:lnTo>
                  <a:pt x="57435" y="161391"/>
                </a:lnTo>
                <a:lnTo>
                  <a:pt x="91624" y="161391"/>
                </a:lnTo>
                <a:lnTo>
                  <a:pt x="98863" y="178689"/>
                </a:lnTo>
                <a:lnTo>
                  <a:pt x="102342" y="179832"/>
                </a:lnTo>
                <a:lnTo>
                  <a:pt x="107842" y="177533"/>
                </a:lnTo>
                <a:lnTo>
                  <a:pt x="109289" y="174066"/>
                </a:lnTo>
                <a:lnTo>
                  <a:pt x="103790" y="161391"/>
                </a:lnTo>
                <a:lnTo>
                  <a:pt x="281666" y="161391"/>
                </a:lnTo>
                <a:lnTo>
                  <a:pt x="291517" y="161072"/>
                </a:lnTo>
                <a:lnTo>
                  <a:pt x="300281" y="160131"/>
                </a:lnTo>
                <a:lnTo>
                  <a:pt x="308070" y="158594"/>
                </a:lnTo>
                <a:lnTo>
                  <a:pt x="322814" y="153898"/>
                </a:lnTo>
                <a:lnTo>
                  <a:pt x="344531" y="153898"/>
                </a:lnTo>
                <a:lnTo>
                  <a:pt x="349751" y="148424"/>
                </a:lnTo>
                <a:lnTo>
                  <a:pt x="349751" y="139776"/>
                </a:lnTo>
                <a:lnTo>
                  <a:pt x="354679" y="134302"/>
                </a:lnTo>
                <a:lnTo>
                  <a:pt x="361334" y="91643"/>
                </a:lnTo>
                <a:lnTo>
                  <a:pt x="361176" y="84347"/>
                </a:lnTo>
                <a:lnTo>
                  <a:pt x="349751" y="43522"/>
                </a:lnTo>
                <a:lnTo>
                  <a:pt x="349751" y="33147"/>
                </a:lnTo>
                <a:lnTo>
                  <a:pt x="344531" y="27952"/>
                </a:lnTo>
                <a:lnTo>
                  <a:pt x="321354" y="27952"/>
                </a:lnTo>
                <a:lnTo>
                  <a:pt x="320490" y="27673"/>
                </a:lnTo>
                <a:lnTo>
                  <a:pt x="281666" y="20180"/>
                </a:lnTo>
                <a:lnTo>
                  <a:pt x="102927" y="20180"/>
                </a:lnTo>
                <a:lnTo>
                  <a:pt x="109289" y="5765"/>
                </a:lnTo>
                <a:lnTo>
                  <a:pt x="107842" y="2311"/>
                </a:lnTo>
                <a:lnTo>
                  <a:pt x="102342" y="0"/>
                </a:lnTo>
                <a:close/>
              </a:path>
            </a:pathLst>
          </a:custGeom>
          <a:solidFill>
            <a:srgbClr val="368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06645EEE-05B1-73FB-4BAB-B1E429F0C213}"/>
              </a:ext>
            </a:extLst>
          </p:cNvPr>
          <p:cNvSpPr/>
          <p:nvPr/>
        </p:nvSpPr>
        <p:spPr>
          <a:xfrm flipH="1">
            <a:off x="2094239" y="5476289"/>
            <a:ext cx="287867" cy="129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9">
            <a:extLst>
              <a:ext uri="{FF2B5EF4-FFF2-40B4-BE49-F238E27FC236}">
                <a16:creationId xmlns:a16="http://schemas.microsoft.com/office/drawing/2014/main" id="{EC4E26E7-D96C-6232-8EC7-39CE505C49D8}"/>
              </a:ext>
            </a:extLst>
          </p:cNvPr>
          <p:cNvSpPr/>
          <p:nvPr/>
        </p:nvSpPr>
        <p:spPr>
          <a:xfrm flipH="1">
            <a:off x="2042242" y="5477812"/>
            <a:ext cx="13970" cy="127000"/>
          </a:xfrm>
          <a:custGeom>
            <a:avLst/>
            <a:gdLst/>
            <a:ahLst/>
            <a:cxnLst/>
            <a:rect l="l" t="t" r="r" b="b"/>
            <a:pathLst>
              <a:path w="13970" h="127000">
                <a:moveTo>
                  <a:pt x="13716" y="0"/>
                </a:moveTo>
                <a:lnTo>
                  <a:pt x="11252" y="0"/>
                </a:lnTo>
                <a:lnTo>
                  <a:pt x="4940" y="0"/>
                </a:lnTo>
                <a:lnTo>
                  <a:pt x="0" y="5219"/>
                </a:lnTo>
                <a:lnTo>
                  <a:pt x="0" y="24384"/>
                </a:lnTo>
                <a:lnTo>
                  <a:pt x="3848" y="13068"/>
                </a:lnTo>
                <a:lnTo>
                  <a:pt x="5486" y="7835"/>
                </a:lnTo>
                <a:lnTo>
                  <a:pt x="8788" y="3479"/>
                </a:lnTo>
                <a:lnTo>
                  <a:pt x="13716" y="0"/>
                </a:lnTo>
                <a:close/>
              </a:path>
              <a:path w="13970" h="127000">
                <a:moveTo>
                  <a:pt x="13728" y="126492"/>
                </a:moveTo>
                <a:lnTo>
                  <a:pt x="8788" y="123050"/>
                </a:lnTo>
                <a:lnTo>
                  <a:pt x="5499" y="118745"/>
                </a:lnTo>
                <a:lnTo>
                  <a:pt x="3848" y="113588"/>
                </a:lnTo>
                <a:lnTo>
                  <a:pt x="12" y="102108"/>
                </a:lnTo>
                <a:lnTo>
                  <a:pt x="12" y="121043"/>
                </a:lnTo>
                <a:lnTo>
                  <a:pt x="4953" y="126492"/>
                </a:lnTo>
                <a:lnTo>
                  <a:pt x="13728" y="126492"/>
                </a:lnTo>
                <a:close/>
              </a:path>
            </a:pathLst>
          </a:custGeom>
          <a:solidFill>
            <a:srgbClr val="A1D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4">
            <a:extLst>
              <a:ext uri="{FF2B5EF4-FFF2-40B4-BE49-F238E27FC236}">
                <a16:creationId xmlns:a16="http://schemas.microsoft.com/office/drawing/2014/main" id="{9C574628-FCF1-7358-2A39-8263291FEC4D}"/>
              </a:ext>
            </a:extLst>
          </p:cNvPr>
          <p:cNvSpPr/>
          <p:nvPr/>
        </p:nvSpPr>
        <p:spPr>
          <a:xfrm flipH="1">
            <a:off x="2641355" y="5715557"/>
            <a:ext cx="223863" cy="141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5">
            <a:extLst>
              <a:ext uri="{FF2B5EF4-FFF2-40B4-BE49-F238E27FC236}">
                <a16:creationId xmlns:a16="http://schemas.microsoft.com/office/drawing/2014/main" id="{AEBFDDD8-BEBC-F3B9-AC8C-518C6CD45FB9}"/>
              </a:ext>
            </a:extLst>
          </p:cNvPr>
          <p:cNvSpPr/>
          <p:nvPr/>
        </p:nvSpPr>
        <p:spPr>
          <a:xfrm flipH="1">
            <a:off x="2580074" y="5694226"/>
            <a:ext cx="361950" cy="181610"/>
          </a:xfrm>
          <a:custGeom>
            <a:avLst/>
            <a:gdLst/>
            <a:ahLst/>
            <a:cxnLst/>
            <a:rect l="l" t="t" r="r" b="b"/>
            <a:pathLst>
              <a:path w="361950" h="181610">
                <a:moveTo>
                  <a:pt x="102342" y="0"/>
                </a:moveTo>
                <a:lnTo>
                  <a:pt x="98863" y="1155"/>
                </a:lnTo>
                <a:lnTo>
                  <a:pt x="97707" y="4064"/>
                </a:lnTo>
                <a:lnTo>
                  <a:pt x="91332" y="19177"/>
                </a:lnTo>
                <a:lnTo>
                  <a:pt x="91039" y="19469"/>
                </a:lnTo>
                <a:lnTo>
                  <a:pt x="91039" y="20345"/>
                </a:lnTo>
                <a:lnTo>
                  <a:pt x="57435" y="20345"/>
                </a:lnTo>
                <a:lnTo>
                  <a:pt x="46848" y="20875"/>
                </a:lnTo>
                <a:lnTo>
                  <a:pt x="37699" y="22410"/>
                </a:lnTo>
                <a:lnTo>
                  <a:pt x="30018" y="24872"/>
                </a:lnTo>
                <a:lnTo>
                  <a:pt x="23831" y="28181"/>
                </a:lnTo>
                <a:lnTo>
                  <a:pt x="14560" y="28181"/>
                </a:lnTo>
                <a:lnTo>
                  <a:pt x="9340" y="33413"/>
                </a:lnTo>
                <a:lnTo>
                  <a:pt x="9340" y="52603"/>
                </a:lnTo>
                <a:lnTo>
                  <a:pt x="4133" y="67716"/>
                </a:lnTo>
                <a:lnTo>
                  <a:pt x="1033" y="79418"/>
                </a:lnTo>
                <a:lnTo>
                  <a:pt x="0" y="91584"/>
                </a:lnTo>
                <a:lnTo>
                  <a:pt x="1033" y="103804"/>
                </a:lnTo>
                <a:lnTo>
                  <a:pt x="4133" y="115671"/>
                </a:lnTo>
                <a:lnTo>
                  <a:pt x="9340" y="130492"/>
                </a:lnTo>
                <a:lnTo>
                  <a:pt x="9340" y="149669"/>
                </a:lnTo>
                <a:lnTo>
                  <a:pt x="14560" y="155194"/>
                </a:lnTo>
                <a:lnTo>
                  <a:pt x="23831" y="155194"/>
                </a:lnTo>
                <a:lnTo>
                  <a:pt x="30018" y="158458"/>
                </a:lnTo>
                <a:lnTo>
                  <a:pt x="37699" y="160824"/>
                </a:lnTo>
                <a:lnTo>
                  <a:pt x="46848" y="162264"/>
                </a:lnTo>
                <a:lnTo>
                  <a:pt x="57435" y="162750"/>
                </a:lnTo>
                <a:lnTo>
                  <a:pt x="91624" y="162750"/>
                </a:lnTo>
                <a:lnTo>
                  <a:pt x="98863" y="180187"/>
                </a:lnTo>
                <a:lnTo>
                  <a:pt x="102342" y="181356"/>
                </a:lnTo>
                <a:lnTo>
                  <a:pt x="107842" y="179031"/>
                </a:lnTo>
                <a:lnTo>
                  <a:pt x="109289" y="175539"/>
                </a:lnTo>
                <a:lnTo>
                  <a:pt x="103790" y="162750"/>
                </a:lnTo>
                <a:lnTo>
                  <a:pt x="281666" y="162750"/>
                </a:lnTo>
                <a:lnTo>
                  <a:pt x="291517" y="162428"/>
                </a:lnTo>
                <a:lnTo>
                  <a:pt x="300281" y="161480"/>
                </a:lnTo>
                <a:lnTo>
                  <a:pt x="308070" y="159932"/>
                </a:lnTo>
                <a:lnTo>
                  <a:pt x="322814" y="155194"/>
                </a:lnTo>
                <a:lnTo>
                  <a:pt x="344531" y="155194"/>
                </a:lnTo>
                <a:lnTo>
                  <a:pt x="349751" y="149669"/>
                </a:lnTo>
                <a:lnTo>
                  <a:pt x="349751" y="140957"/>
                </a:lnTo>
                <a:lnTo>
                  <a:pt x="354679" y="135432"/>
                </a:lnTo>
                <a:lnTo>
                  <a:pt x="361334" y="92417"/>
                </a:lnTo>
                <a:lnTo>
                  <a:pt x="361176" y="85057"/>
                </a:lnTo>
                <a:lnTo>
                  <a:pt x="349751" y="43878"/>
                </a:lnTo>
                <a:lnTo>
                  <a:pt x="349751" y="33413"/>
                </a:lnTo>
                <a:lnTo>
                  <a:pt x="344531" y="28181"/>
                </a:lnTo>
                <a:lnTo>
                  <a:pt x="321354" y="28181"/>
                </a:lnTo>
                <a:lnTo>
                  <a:pt x="320490" y="27901"/>
                </a:lnTo>
                <a:lnTo>
                  <a:pt x="281666" y="20345"/>
                </a:lnTo>
                <a:lnTo>
                  <a:pt x="102927" y="20345"/>
                </a:lnTo>
                <a:lnTo>
                  <a:pt x="109289" y="5803"/>
                </a:lnTo>
                <a:lnTo>
                  <a:pt x="107842" y="2324"/>
                </a:lnTo>
                <a:lnTo>
                  <a:pt x="102342" y="0"/>
                </a:lnTo>
                <a:close/>
              </a:path>
            </a:pathLst>
          </a:custGeom>
          <a:solidFill>
            <a:srgbClr val="368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BFD656FF-B5B3-E041-687C-7F2F76C3CF2D}"/>
              </a:ext>
            </a:extLst>
          </p:cNvPr>
          <p:cNvSpPr/>
          <p:nvPr/>
        </p:nvSpPr>
        <p:spPr>
          <a:xfrm flipH="1">
            <a:off x="2641355" y="5721653"/>
            <a:ext cx="287867" cy="129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7">
            <a:extLst>
              <a:ext uri="{FF2B5EF4-FFF2-40B4-BE49-F238E27FC236}">
                <a16:creationId xmlns:a16="http://schemas.microsoft.com/office/drawing/2014/main" id="{A5AE083D-BC6D-9545-64BA-E7C66D0D14BA}"/>
              </a:ext>
            </a:extLst>
          </p:cNvPr>
          <p:cNvSpPr/>
          <p:nvPr/>
        </p:nvSpPr>
        <p:spPr>
          <a:xfrm flipH="1">
            <a:off x="2589358" y="5723176"/>
            <a:ext cx="13970" cy="127000"/>
          </a:xfrm>
          <a:custGeom>
            <a:avLst/>
            <a:gdLst/>
            <a:ahLst/>
            <a:cxnLst/>
            <a:rect l="l" t="t" r="r" b="b"/>
            <a:pathLst>
              <a:path w="13970" h="127000">
                <a:moveTo>
                  <a:pt x="13716" y="0"/>
                </a:moveTo>
                <a:lnTo>
                  <a:pt x="11252" y="0"/>
                </a:lnTo>
                <a:lnTo>
                  <a:pt x="4940" y="0"/>
                </a:lnTo>
                <a:lnTo>
                  <a:pt x="0" y="5219"/>
                </a:lnTo>
                <a:lnTo>
                  <a:pt x="0" y="24384"/>
                </a:lnTo>
                <a:lnTo>
                  <a:pt x="3848" y="13068"/>
                </a:lnTo>
                <a:lnTo>
                  <a:pt x="5486" y="7835"/>
                </a:lnTo>
                <a:lnTo>
                  <a:pt x="8788" y="3479"/>
                </a:lnTo>
                <a:lnTo>
                  <a:pt x="13716" y="0"/>
                </a:lnTo>
                <a:close/>
              </a:path>
              <a:path w="13970" h="127000">
                <a:moveTo>
                  <a:pt x="13728" y="126492"/>
                </a:moveTo>
                <a:lnTo>
                  <a:pt x="8788" y="123050"/>
                </a:lnTo>
                <a:lnTo>
                  <a:pt x="5499" y="118745"/>
                </a:lnTo>
                <a:lnTo>
                  <a:pt x="3848" y="113588"/>
                </a:lnTo>
                <a:lnTo>
                  <a:pt x="12" y="102108"/>
                </a:lnTo>
                <a:lnTo>
                  <a:pt x="12" y="121043"/>
                </a:lnTo>
                <a:lnTo>
                  <a:pt x="4953" y="126492"/>
                </a:lnTo>
                <a:lnTo>
                  <a:pt x="13728" y="126492"/>
                </a:lnTo>
                <a:close/>
              </a:path>
            </a:pathLst>
          </a:custGeom>
          <a:solidFill>
            <a:srgbClr val="A1D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62B47B-07B0-F8CD-60A0-A1465E3C6A7B}"/>
              </a:ext>
            </a:extLst>
          </p:cNvPr>
          <p:cNvGrpSpPr/>
          <p:nvPr/>
        </p:nvGrpSpPr>
        <p:grpSpPr>
          <a:xfrm flipH="1">
            <a:off x="95631" y="5570200"/>
            <a:ext cx="366395" cy="182880"/>
            <a:chOff x="3556636" y="3324534"/>
            <a:chExt cx="366395" cy="182880"/>
          </a:xfrm>
        </p:grpSpPr>
        <p:sp>
          <p:nvSpPr>
            <p:cNvPr id="52" name="object 20">
              <a:extLst>
                <a:ext uri="{FF2B5EF4-FFF2-40B4-BE49-F238E27FC236}">
                  <a16:creationId xmlns:a16="http://schemas.microsoft.com/office/drawing/2014/main" id="{C6B2D24A-395A-2F46-C475-7AA253AE182B}"/>
                </a:ext>
              </a:extLst>
            </p:cNvPr>
            <p:cNvSpPr/>
            <p:nvPr/>
          </p:nvSpPr>
          <p:spPr>
            <a:xfrm>
              <a:off x="3618015" y="3344345"/>
              <a:ext cx="226792" cy="14325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1">
              <a:extLst>
                <a:ext uri="{FF2B5EF4-FFF2-40B4-BE49-F238E27FC236}">
                  <a16:creationId xmlns:a16="http://schemas.microsoft.com/office/drawing/2014/main" id="{1BDABA94-CA3F-0E4C-65F8-2DD8F70C133A}"/>
                </a:ext>
              </a:extLst>
            </p:cNvPr>
            <p:cNvSpPr/>
            <p:nvPr/>
          </p:nvSpPr>
          <p:spPr>
            <a:xfrm>
              <a:off x="3556636" y="3324534"/>
              <a:ext cx="366395" cy="182880"/>
            </a:xfrm>
            <a:custGeom>
              <a:avLst/>
              <a:gdLst/>
              <a:ahLst/>
              <a:cxnLst/>
              <a:rect l="l" t="t" r="r" b="b"/>
              <a:pathLst>
                <a:path w="366395" h="182879">
                  <a:moveTo>
                    <a:pt x="103635" y="0"/>
                  </a:moveTo>
                  <a:lnTo>
                    <a:pt x="100104" y="1168"/>
                  </a:lnTo>
                  <a:lnTo>
                    <a:pt x="98936" y="4102"/>
                  </a:lnTo>
                  <a:lnTo>
                    <a:pt x="92484" y="19342"/>
                  </a:lnTo>
                  <a:lnTo>
                    <a:pt x="92192" y="19634"/>
                  </a:lnTo>
                  <a:lnTo>
                    <a:pt x="92192" y="20510"/>
                  </a:lnTo>
                  <a:lnTo>
                    <a:pt x="58156" y="20510"/>
                  </a:lnTo>
                  <a:lnTo>
                    <a:pt x="47436" y="21046"/>
                  </a:lnTo>
                  <a:lnTo>
                    <a:pt x="38173" y="22599"/>
                  </a:lnTo>
                  <a:lnTo>
                    <a:pt x="30395" y="25086"/>
                  </a:lnTo>
                  <a:lnTo>
                    <a:pt x="24133" y="28422"/>
                  </a:lnTo>
                  <a:lnTo>
                    <a:pt x="14747" y="28422"/>
                  </a:lnTo>
                  <a:lnTo>
                    <a:pt x="9464" y="33705"/>
                  </a:lnTo>
                  <a:lnTo>
                    <a:pt x="9464" y="53047"/>
                  </a:lnTo>
                  <a:lnTo>
                    <a:pt x="4181" y="68287"/>
                  </a:lnTo>
                  <a:lnTo>
                    <a:pt x="1045" y="80087"/>
                  </a:lnTo>
                  <a:lnTo>
                    <a:pt x="0" y="92354"/>
                  </a:lnTo>
                  <a:lnTo>
                    <a:pt x="1045" y="104678"/>
                  </a:lnTo>
                  <a:lnTo>
                    <a:pt x="4181" y="116649"/>
                  </a:lnTo>
                  <a:lnTo>
                    <a:pt x="9464" y="131584"/>
                  </a:lnTo>
                  <a:lnTo>
                    <a:pt x="9464" y="150939"/>
                  </a:lnTo>
                  <a:lnTo>
                    <a:pt x="14747" y="156502"/>
                  </a:lnTo>
                  <a:lnTo>
                    <a:pt x="24133" y="156502"/>
                  </a:lnTo>
                  <a:lnTo>
                    <a:pt x="30395" y="159792"/>
                  </a:lnTo>
                  <a:lnTo>
                    <a:pt x="38173" y="162179"/>
                  </a:lnTo>
                  <a:lnTo>
                    <a:pt x="47436" y="163631"/>
                  </a:lnTo>
                  <a:lnTo>
                    <a:pt x="58156" y="164122"/>
                  </a:lnTo>
                  <a:lnTo>
                    <a:pt x="92776" y="164122"/>
                  </a:lnTo>
                  <a:lnTo>
                    <a:pt x="100104" y="181711"/>
                  </a:lnTo>
                  <a:lnTo>
                    <a:pt x="103635" y="182880"/>
                  </a:lnTo>
                  <a:lnTo>
                    <a:pt x="109197" y="180530"/>
                  </a:lnTo>
                  <a:lnTo>
                    <a:pt x="110670" y="177012"/>
                  </a:lnTo>
                  <a:lnTo>
                    <a:pt x="105095" y="164122"/>
                  </a:lnTo>
                  <a:lnTo>
                    <a:pt x="285219" y="164122"/>
                  </a:lnTo>
                  <a:lnTo>
                    <a:pt x="295194" y="163797"/>
                  </a:lnTo>
                  <a:lnTo>
                    <a:pt x="304066" y="162842"/>
                  </a:lnTo>
                  <a:lnTo>
                    <a:pt x="311948" y="161282"/>
                  </a:lnTo>
                  <a:lnTo>
                    <a:pt x="326875" y="156502"/>
                  </a:lnTo>
                  <a:lnTo>
                    <a:pt x="348872" y="156502"/>
                  </a:lnTo>
                  <a:lnTo>
                    <a:pt x="354155" y="150939"/>
                  </a:lnTo>
                  <a:lnTo>
                    <a:pt x="354155" y="142138"/>
                  </a:lnTo>
                  <a:lnTo>
                    <a:pt x="359146" y="136575"/>
                  </a:lnTo>
                  <a:lnTo>
                    <a:pt x="365890" y="93192"/>
                  </a:lnTo>
                  <a:lnTo>
                    <a:pt x="365730" y="85773"/>
                  </a:lnTo>
                  <a:lnTo>
                    <a:pt x="354155" y="44259"/>
                  </a:lnTo>
                  <a:lnTo>
                    <a:pt x="354155" y="33705"/>
                  </a:lnTo>
                  <a:lnTo>
                    <a:pt x="348872" y="28422"/>
                  </a:lnTo>
                  <a:lnTo>
                    <a:pt x="325402" y="28422"/>
                  </a:lnTo>
                  <a:lnTo>
                    <a:pt x="324526" y="28130"/>
                  </a:lnTo>
                  <a:lnTo>
                    <a:pt x="285219" y="20510"/>
                  </a:lnTo>
                  <a:lnTo>
                    <a:pt x="104219" y="20510"/>
                  </a:lnTo>
                  <a:lnTo>
                    <a:pt x="110670" y="5854"/>
                  </a:lnTo>
                  <a:lnTo>
                    <a:pt x="109197" y="2349"/>
                  </a:lnTo>
                  <a:lnTo>
                    <a:pt x="103635" y="0"/>
                  </a:lnTo>
                  <a:close/>
                </a:path>
              </a:pathLst>
            </a:custGeom>
            <a:solidFill>
              <a:srgbClr val="003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2">
              <a:extLst>
                <a:ext uri="{FF2B5EF4-FFF2-40B4-BE49-F238E27FC236}">
                  <a16:creationId xmlns:a16="http://schemas.microsoft.com/office/drawing/2014/main" id="{A88909A2-CFCC-A81A-1F2E-2E76BF46366A}"/>
                </a:ext>
              </a:extLst>
            </p:cNvPr>
            <p:cNvSpPr/>
            <p:nvPr/>
          </p:nvSpPr>
          <p:spPr>
            <a:xfrm>
              <a:off x="3618015" y="3351965"/>
              <a:ext cx="292320" cy="1295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23">
              <a:extLst>
                <a:ext uri="{FF2B5EF4-FFF2-40B4-BE49-F238E27FC236}">
                  <a16:creationId xmlns:a16="http://schemas.microsoft.com/office/drawing/2014/main" id="{D501D05D-B3F6-F0EC-F32F-C3BA463BC734}"/>
                </a:ext>
              </a:extLst>
            </p:cNvPr>
            <p:cNvSpPr/>
            <p:nvPr/>
          </p:nvSpPr>
          <p:spPr>
            <a:xfrm>
              <a:off x="3565912" y="3351964"/>
              <a:ext cx="15240" cy="128270"/>
            </a:xfrm>
            <a:custGeom>
              <a:avLst/>
              <a:gdLst/>
              <a:ahLst/>
              <a:cxnLst/>
              <a:rect l="l" t="t" r="r" b="b"/>
              <a:pathLst>
                <a:path w="15239" h="128270">
                  <a:moveTo>
                    <a:pt x="15240" y="128016"/>
                  </a:moveTo>
                  <a:lnTo>
                    <a:pt x="9753" y="124574"/>
                  </a:lnTo>
                  <a:lnTo>
                    <a:pt x="6096" y="120269"/>
                  </a:lnTo>
                  <a:lnTo>
                    <a:pt x="4267" y="115112"/>
                  </a:lnTo>
                  <a:lnTo>
                    <a:pt x="0" y="103632"/>
                  </a:lnTo>
                  <a:lnTo>
                    <a:pt x="0" y="122567"/>
                  </a:lnTo>
                  <a:lnTo>
                    <a:pt x="5486" y="128016"/>
                  </a:lnTo>
                  <a:lnTo>
                    <a:pt x="15240" y="128016"/>
                  </a:lnTo>
                  <a:close/>
                </a:path>
                <a:path w="15239" h="128270">
                  <a:moveTo>
                    <a:pt x="15240" y="0"/>
                  </a:moveTo>
                  <a:lnTo>
                    <a:pt x="12496" y="0"/>
                  </a:lnTo>
                  <a:lnTo>
                    <a:pt x="5486" y="0"/>
                  </a:lnTo>
                  <a:lnTo>
                    <a:pt x="0" y="5549"/>
                  </a:lnTo>
                  <a:lnTo>
                    <a:pt x="0" y="25908"/>
                  </a:lnTo>
                  <a:lnTo>
                    <a:pt x="4267" y="13881"/>
                  </a:lnTo>
                  <a:lnTo>
                    <a:pt x="6096" y="8331"/>
                  </a:lnTo>
                  <a:lnTo>
                    <a:pt x="9753" y="369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42B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5B02C2C-C4C7-96D2-6187-B4F03059E3F0}"/>
              </a:ext>
            </a:extLst>
          </p:cNvPr>
          <p:cNvGrpSpPr/>
          <p:nvPr/>
        </p:nvGrpSpPr>
        <p:grpSpPr>
          <a:xfrm flipH="1">
            <a:off x="3671415" y="5527243"/>
            <a:ext cx="1399259" cy="284221"/>
            <a:chOff x="456437" y="3276600"/>
            <a:chExt cx="5133468" cy="483868"/>
          </a:xfrm>
        </p:grpSpPr>
        <p:sp>
          <p:nvSpPr>
            <p:cNvPr id="64" name="object 7">
              <a:extLst>
                <a:ext uri="{FF2B5EF4-FFF2-40B4-BE49-F238E27FC236}">
                  <a16:creationId xmlns:a16="http://schemas.microsoft.com/office/drawing/2014/main" id="{96C69EED-802D-0EF8-B4BB-2DECAF8C587B}"/>
                </a:ext>
              </a:extLst>
            </p:cNvPr>
            <p:cNvSpPr/>
            <p:nvPr/>
          </p:nvSpPr>
          <p:spPr>
            <a:xfrm>
              <a:off x="456437" y="3285745"/>
              <a:ext cx="5131435" cy="473202"/>
            </a:xfrm>
            <a:custGeom>
              <a:avLst/>
              <a:gdLst/>
              <a:ahLst/>
              <a:cxnLst/>
              <a:rect l="l" t="t" r="r" b="b"/>
              <a:pathLst>
                <a:path w="5131435" h="960120">
                  <a:moveTo>
                    <a:pt x="5131308" y="0"/>
                  </a:moveTo>
                  <a:lnTo>
                    <a:pt x="0" y="0"/>
                  </a:lnTo>
                  <a:lnTo>
                    <a:pt x="0" y="960120"/>
                  </a:lnTo>
                  <a:lnTo>
                    <a:pt x="5131308" y="960120"/>
                  </a:lnTo>
                  <a:lnTo>
                    <a:pt x="5131308" y="0"/>
                  </a:lnTo>
                  <a:close/>
                </a:path>
              </a:pathLst>
            </a:custGeom>
            <a:solidFill>
              <a:srgbClr val="D9D9D9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9">
              <a:extLst>
                <a:ext uri="{FF2B5EF4-FFF2-40B4-BE49-F238E27FC236}">
                  <a16:creationId xmlns:a16="http://schemas.microsoft.com/office/drawing/2014/main" id="{CFE56F9C-E496-235F-09FC-9A4E516513D4}"/>
                </a:ext>
              </a:extLst>
            </p:cNvPr>
            <p:cNvSpPr/>
            <p:nvPr/>
          </p:nvSpPr>
          <p:spPr>
            <a:xfrm>
              <a:off x="457200" y="3276600"/>
              <a:ext cx="5132705" cy="483868"/>
            </a:xfrm>
            <a:custGeom>
              <a:avLst/>
              <a:gdLst/>
              <a:ahLst/>
              <a:cxnLst/>
              <a:rect l="l" t="t" r="r" b="b"/>
              <a:pathLst>
                <a:path w="5132705" h="980439">
                  <a:moveTo>
                    <a:pt x="5132171" y="960120"/>
                  </a:moveTo>
                  <a:lnTo>
                    <a:pt x="0" y="960120"/>
                  </a:lnTo>
                  <a:lnTo>
                    <a:pt x="0" y="979932"/>
                  </a:lnTo>
                  <a:lnTo>
                    <a:pt x="5132171" y="979932"/>
                  </a:lnTo>
                  <a:lnTo>
                    <a:pt x="5132171" y="960120"/>
                  </a:lnTo>
                  <a:close/>
                </a:path>
                <a:path w="5132705" h="980439">
                  <a:moveTo>
                    <a:pt x="5132171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5132171" y="19812"/>
                  </a:lnTo>
                  <a:lnTo>
                    <a:pt x="51321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09C8473-DB10-4FD1-499E-FC2C05B22A10}"/>
              </a:ext>
            </a:extLst>
          </p:cNvPr>
          <p:cNvGrpSpPr/>
          <p:nvPr/>
        </p:nvGrpSpPr>
        <p:grpSpPr>
          <a:xfrm>
            <a:off x="2963613" y="5406106"/>
            <a:ext cx="752764" cy="501610"/>
            <a:chOff x="3177309" y="5357091"/>
            <a:chExt cx="752764" cy="501610"/>
          </a:xfrm>
          <a:solidFill>
            <a:schemeClr val="tx1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F554256-D6DF-D6A1-DD39-AE8F83928CC9}"/>
                </a:ext>
              </a:extLst>
            </p:cNvPr>
            <p:cNvSpPr/>
            <p:nvPr/>
          </p:nvSpPr>
          <p:spPr>
            <a:xfrm>
              <a:off x="3177309" y="5357091"/>
              <a:ext cx="729673" cy="136960"/>
            </a:xfrm>
            <a:custGeom>
              <a:avLst/>
              <a:gdLst>
                <a:gd name="connsiteX0" fmla="*/ 0 w 729673"/>
                <a:gd name="connsiteY0" fmla="*/ 0 h 136960"/>
                <a:gd name="connsiteX1" fmla="*/ 193964 w 729673"/>
                <a:gd name="connsiteY1" fmla="*/ 129309 h 136960"/>
                <a:gd name="connsiteX2" fmla="*/ 729673 w 729673"/>
                <a:gd name="connsiteY2" fmla="*/ 110836 h 13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9673" h="136960">
                  <a:moveTo>
                    <a:pt x="0" y="0"/>
                  </a:moveTo>
                  <a:cubicBezTo>
                    <a:pt x="36176" y="55418"/>
                    <a:pt x="72352" y="110836"/>
                    <a:pt x="193964" y="129309"/>
                  </a:cubicBezTo>
                  <a:cubicBezTo>
                    <a:pt x="315576" y="147782"/>
                    <a:pt x="522624" y="129309"/>
                    <a:pt x="729673" y="110836"/>
                  </a:cubicBezTo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2293157-A9E8-B644-B776-9550AC983FC6}"/>
                </a:ext>
              </a:extLst>
            </p:cNvPr>
            <p:cNvSpPr/>
            <p:nvPr/>
          </p:nvSpPr>
          <p:spPr>
            <a:xfrm flipV="1">
              <a:off x="3200400" y="5721741"/>
              <a:ext cx="729673" cy="136960"/>
            </a:xfrm>
            <a:custGeom>
              <a:avLst/>
              <a:gdLst>
                <a:gd name="connsiteX0" fmla="*/ 0 w 729673"/>
                <a:gd name="connsiteY0" fmla="*/ 0 h 136960"/>
                <a:gd name="connsiteX1" fmla="*/ 193964 w 729673"/>
                <a:gd name="connsiteY1" fmla="*/ 129309 h 136960"/>
                <a:gd name="connsiteX2" fmla="*/ 729673 w 729673"/>
                <a:gd name="connsiteY2" fmla="*/ 110836 h 13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9673" h="136960">
                  <a:moveTo>
                    <a:pt x="0" y="0"/>
                  </a:moveTo>
                  <a:cubicBezTo>
                    <a:pt x="36176" y="55418"/>
                    <a:pt x="72352" y="110836"/>
                    <a:pt x="193964" y="129309"/>
                  </a:cubicBezTo>
                  <a:cubicBezTo>
                    <a:pt x="315576" y="147782"/>
                    <a:pt x="522624" y="129309"/>
                    <a:pt x="729673" y="110836"/>
                  </a:cubicBezTo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3" name="Graphic 72" descr="Bullseye with solid fill">
            <a:extLst>
              <a:ext uri="{FF2B5EF4-FFF2-40B4-BE49-F238E27FC236}">
                <a16:creationId xmlns:a16="http://schemas.microsoft.com/office/drawing/2014/main" id="{6BE2D133-58A4-5010-82A7-FDB3BA7B78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18970" y="5395096"/>
            <a:ext cx="552044" cy="552044"/>
          </a:xfrm>
          <a:prstGeom prst="rect">
            <a:avLst/>
          </a:prstGeom>
        </p:spPr>
      </p:pic>
      <p:cxnSp>
        <p:nvCxnSpPr>
          <p:cNvPr id="2193" name="Straight Arrow Connector 2192">
            <a:extLst>
              <a:ext uri="{FF2B5EF4-FFF2-40B4-BE49-F238E27FC236}">
                <a16:creationId xmlns:a16="http://schemas.microsoft.com/office/drawing/2014/main" id="{C41D8ABD-1137-B70F-5B85-04CD7AFF1185}"/>
              </a:ext>
            </a:extLst>
          </p:cNvPr>
          <p:cNvCxnSpPr>
            <a:cxnSpLocks/>
          </p:cNvCxnSpPr>
          <p:nvPr/>
        </p:nvCxnSpPr>
        <p:spPr>
          <a:xfrm>
            <a:off x="624504" y="5668881"/>
            <a:ext cx="4445962" cy="775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40242489-E4A6-7CA9-257C-3E4E09C8CFF1}"/>
              </a:ext>
            </a:extLst>
          </p:cNvPr>
          <p:cNvSpPr txBox="1"/>
          <p:nvPr/>
        </p:nvSpPr>
        <p:spPr>
          <a:xfrm>
            <a:off x="821352" y="5985114"/>
            <a:ext cx="4508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" dirty="0">
                <a:solidFill>
                  <a:srgbClr val="7E7E7E"/>
                </a:solidFill>
                <a:cs typeface="Microsoft Sans Serif"/>
              </a:rPr>
              <a:t>Typical optimization concept:</a:t>
            </a:r>
          </a:p>
          <a:p>
            <a:pPr algn="ctr"/>
            <a:r>
              <a:rPr lang="en-US" spc="-10" dirty="0">
                <a:solidFill>
                  <a:srgbClr val="FF0000"/>
                </a:solidFill>
                <a:cs typeface="Microsoft Sans Serif"/>
              </a:rPr>
              <a:t>Shortest path</a:t>
            </a:r>
            <a:r>
              <a:rPr lang="en-US" spc="-10" dirty="0">
                <a:solidFill>
                  <a:srgbClr val="FF0000"/>
                </a:solidFill>
                <a:cs typeface="Microsoft Sans Serif"/>
                <a:sym typeface="Wingdings" panose="05000000000000000000" pitchFamily="2" charset="2"/>
              </a:rPr>
              <a:t> one solution as per the objective function</a:t>
            </a:r>
            <a:r>
              <a:rPr lang="en-US" spc="-10" dirty="0">
                <a:solidFill>
                  <a:srgbClr val="FF0000"/>
                </a:solidFill>
                <a:cs typeface="Microsoft Sans Serif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63BC170-8B19-808F-9E16-83903248D8CD}"/>
              </a:ext>
            </a:extLst>
          </p:cNvPr>
          <p:cNvGrpSpPr/>
          <p:nvPr/>
        </p:nvGrpSpPr>
        <p:grpSpPr>
          <a:xfrm>
            <a:off x="821352" y="4074721"/>
            <a:ext cx="483868" cy="1382329"/>
            <a:chOff x="8086158" y="3280189"/>
            <a:chExt cx="483868" cy="3387658"/>
          </a:xfrm>
        </p:grpSpPr>
        <p:sp>
          <p:nvSpPr>
            <p:cNvPr id="105" name="object 7">
              <a:extLst>
                <a:ext uri="{FF2B5EF4-FFF2-40B4-BE49-F238E27FC236}">
                  <a16:creationId xmlns:a16="http://schemas.microsoft.com/office/drawing/2014/main" id="{A671D65F-6F36-2DC3-2AC3-C5C72395C342}"/>
                </a:ext>
              </a:extLst>
            </p:cNvPr>
            <p:cNvSpPr/>
            <p:nvPr/>
          </p:nvSpPr>
          <p:spPr>
            <a:xfrm rot="16200000">
              <a:off x="6637754" y="4732528"/>
              <a:ext cx="3377879" cy="473202"/>
            </a:xfrm>
            <a:custGeom>
              <a:avLst/>
              <a:gdLst/>
              <a:ahLst/>
              <a:cxnLst/>
              <a:rect l="l" t="t" r="r" b="b"/>
              <a:pathLst>
                <a:path w="5131435" h="960120">
                  <a:moveTo>
                    <a:pt x="5131308" y="0"/>
                  </a:moveTo>
                  <a:lnTo>
                    <a:pt x="0" y="0"/>
                  </a:lnTo>
                  <a:lnTo>
                    <a:pt x="0" y="960120"/>
                  </a:lnTo>
                  <a:lnTo>
                    <a:pt x="5131308" y="960120"/>
                  </a:lnTo>
                  <a:lnTo>
                    <a:pt x="5131308" y="0"/>
                  </a:lnTo>
                  <a:close/>
                </a:path>
              </a:pathLst>
            </a:custGeom>
            <a:solidFill>
              <a:srgbClr val="D9D9D9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" name="object 9">
              <a:extLst>
                <a:ext uri="{FF2B5EF4-FFF2-40B4-BE49-F238E27FC236}">
                  <a16:creationId xmlns:a16="http://schemas.microsoft.com/office/drawing/2014/main" id="{2A9153A6-F62C-67A3-7D89-FC0DEBD6C78A}"/>
                </a:ext>
              </a:extLst>
            </p:cNvPr>
            <p:cNvSpPr/>
            <p:nvPr/>
          </p:nvSpPr>
          <p:spPr>
            <a:xfrm rot="16200000">
              <a:off x="6644361" y="4729227"/>
              <a:ext cx="3367461" cy="483868"/>
            </a:xfrm>
            <a:custGeom>
              <a:avLst/>
              <a:gdLst/>
              <a:ahLst/>
              <a:cxnLst/>
              <a:rect l="l" t="t" r="r" b="b"/>
              <a:pathLst>
                <a:path w="5132705" h="980439">
                  <a:moveTo>
                    <a:pt x="5132171" y="960120"/>
                  </a:moveTo>
                  <a:lnTo>
                    <a:pt x="0" y="960120"/>
                  </a:lnTo>
                  <a:lnTo>
                    <a:pt x="0" y="979932"/>
                  </a:lnTo>
                  <a:lnTo>
                    <a:pt x="5132171" y="979932"/>
                  </a:lnTo>
                  <a:lnTo>
                    <a:pt x="5132171" y="960120"/>
                  </a:lnTo>
                  <a:close/>
                </a:path>
                <a:path w="5132705" h="980439">
                  <a:moveTo>
                    <a:pt x="5132171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5132171" y="19812"/>
                  </a:lnTo>
                  <a:lnTo>
                    <a:pt x="51321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8">
              <a:extLst>
                <a:ext uri="{FF2B5EF4-FFF2-40B4-BE49-F238E27FC236}">
                  <a16:creationId xmlns:a16="http://schemas.microsoft.com/office/drawing/2014/main" id="{551DD2D2-CD97-3470-5588-9124F2B5ED9F}"/>
                </a:ext>
              </a:extLst>
            </p:cNvPr>
            <p:cNvSpPr/>
            <p:nvPr/>
          </p:nvSpPr>
          <p:spPr>
            <a:xfrm rot="16200000">
              <a:off x="6651220" y="4954778"/>
              <a:ext cx="3380418" cy="45719"/>
            </a:xfrm>
            <a:custGeom>
              <a:avLst/>
              <a:gdLst/>
              <a:ahLst/>
              <a:cxnLst/>
              <a:rect l="l" t="t" r="r" b="b"/>
              <a:pathLst>
                <a:path w="5144135">
                  <a:moveTo>
                    <a:pt x="5144096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D9D9D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9">
              <a:extLst>
                <a:ext uri="{FF2B5EF4-FFF2-40B4-BE49-F238E27FC236}">
                  <a16:creationId xmlns:a16="http://schemas.microsoft.com/office/drawing/2014/main" id="{BBDC5F6F-AFED-2ADF-2B57-4E6EDF3A8F97}"/>
                </a:ext>
              </a:extLst>
            </p:cNvPr>
            <p:cNvSpPr/>
            <p:nvPr/>
          </p:nvSpPr>
          <p:spPr>
            <a:xfrm rot="16200000">
              <a:off x="7002572" y="5525584"/>
              <a:ext cx="2212894" cy="45719"/>
            </a:xfrm>
            <a:custGeom>
              <a:avLst/>
              <a:gdLst/>
              <a:ahLst/>
              <a:cxnLst/>
              <a:rect l="l" t="t" r="r" b="b"/>
              <a:pathLst>
                <a:path w="5132705" h="980439">
                  <a:moveTo>
                    <a:pt x="5132171" y="960120"/>
                  </a:moveTo>
                  <a:lnTo>
                    <a:pt x="0" y="960120"/>
                  </a:lnTo>
                  <a:lnTo>
                    <a:pt x="0" y="979932"/>
                  </a:lnTo>
                  <a:lnTo>
                    <a:pt x="5132171" y="979932"/>
                  </a:lnTo>
                  <a:lnTo>
                    <a:pt x="5132171" y="960120"/>
                  </a:lnTo>
                  <a:close/>
                </a:path>
                <a:path w="5132705" h="980439">
                  <a:moveTo>
                    <a:pt x="5132171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5132171" y="19812"/>
                  </a:lnTo>
                  <a:lnTo>
                    <a:pt x="51321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4AD42C8-2EA6-2FF4-B24C-E3646869EE69}"/>
              </a:ext>
            </a:extLst>
          </p:cNvPr>
          <p:cNvGrpSpPr/>
          <p:nvPr/>
        </p:nvGrpSpPr>
        <p:grpSpPr>
          <a:xfrm>
            <a:off x="1295401" y="4068622"/>
            <a:ext cx="3823570" cy="483868"/>
            <a:chOff x="441962" y="3276600"/>
            <a:chExt cx="5147943" cy="483868"/>
          </a:xfrm>
        </p:grpSpPr>
        <p:sp>
          <p:nvSpPr>
            <p:cNvPr id="102" name="object 7">
              <a:extLst>
                <a:ext uri="{FF2B5EF4-FFF2-40B4-BE49-F238E27FC236}">
                  <a16:creationId xmlns:a16="http://schemas.microsoft.com/office/drawing/2014/main" id="{DC391D8D-6B84-BFB3-1E70-DF1FDA3E801A}"/>
                </a:ext>
              </a:extLst>
            </p:cNvPr>
            <p:cNvSpPr/>
            <p:nvPr/>
          </p:nvSpPr>
          <p:spPr>
            <a:xfrm>
              <a:off x="456152" y="3285745"/>
              <a:ext cx="5131718" cy="473202"/>
            </a:xfrm>
            <a:custGeom>
              <a:avLst/>
              <a:gdLst/>
              <a:ahLst/>
              <a:cxnLst/>
              <a:rect l="l" t="t" r="r" b="b"/>
              <a:pathLst>
                <a:path w="5131435" h="960120">
                  <a:moveTo>
                    <a:pt x="5131308" y="0"/>
                  </a:moveTo>
                  <a:lnTo>
                    <a:pt x="0" y="0"/>
                  </a:lnTo>
                  <a:lnTo>
                    <a:pt x="0" y="960120"/>
                  </a:lnTo>
                  <a:lnTo>
                    <a:pt x="5131308" y="960120"/>
                  </a:lnTo>
                  <a:lnTo>
                    <a:pt x="5131308" y="0"/>
                  </a:lnTo>
                  <a:close/>
                </a:path>
              </a:pathLst>
            </a:custGeom>
            <a:solidFill>
              <a:srgbClr val="D9D9D9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" name="object 8">
              <a:extLst>
                <a:ext uri="{FF2B5EF4-FFF2-40B4-BE49-F238E27FC236}">
                  <a16:creationId xmlns:a16="http://schemas.microsoft.com/office/drawing/2014/main" id="{5DC45DAC-EFAB-03D4-949C-C5EF26057E11}"/>
                </a:ext>
              </a:extLst>
            </p:cNvPr>
            <p:cNvSpPr/>
            <p:nvPr/>
          </p:nvSpPr>
          <p:spPr>
            <a:xfrm>
              <a:off x="441962" y="3525775"/>
              <a:ext cx="5144135" cy="0"/>
            </a:xfrm>
            <a:custGeom>
              <a:avLst/>
              <a:gdLst/>
              <a:ahLst/>
              <a:cxnLst/>
              <a:rect l="l" t="t" r="r" b="b"/>
              <a:pathLst>
                <a:path w="5144135">
                  <a:moveTo>
                    <a:pt x="5144096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D9D9D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9">
              <a:extLst>
                <a:ext uri="{FF2B5EF4-FFF2-40B4-BE49-F238E27FC236}">
                  <a16:creationId xmlns:a16="http://schemas.microsoft.com/office/drawing/2014/main" id="{D272664A-995D-A56B-51BA-4E4A3D2FEE2F}"/>
                </a:ext>
              </a:extLst>
            </p:cNvPr>
            <p:cNvSpPr/>
            <p:nvPr/>
          </p:nvSpPr>
          <p:spPr>
            <a:xfrm>
              <a:off x="457200" y="3276600"/>
              <a:ext cx="5132705" cy="483868"/>
            </a:xfrm>
            <a:custGeom>
              <a:avLst/>
              <a:gdLst/>
              <a:ahLst/>
              <a:cxnLst/>
              <a:rect l="l" t="t" r="r" b="b"/>
              <a:pathLst>
                <a:path w="5132705" h="980439">
                  <a:moveTo>
                    <a:pt x="5132171" y="960120"/>
                  </a:moveTo>
                  <a:lnTo>
                    <a:pt x="0" y="960120"/>
                  </a:lnTo>
                  <a:lnTo>
                    <a:pt x="0" y="979932"/>
                  </a:lnTo>
                  <a:lnTo>
                    <a:pt x="5132171" y="979932"/>
                  </a:lnTo>
                  <a:lnTo>
                    <a:pt x="5132171" y="960120"/>
                  </a:lnTo>
                  <a:close/>
                </a:path>
                <a:path w="5132705" h="980439">
                  <a:moveTo>
                    <a:pt x="5132171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5132171" y="19812"/>
                  </a:lnTo>
                  <a:lnTo>
                    <a:pt x="51321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54D34CE-05A7-4038-20F8-9301C2970B1C}"/>
              </a:ext>
            </a:extLst>
          </p:cNvPr>
          <p:cNvGrpSpPr/>
          <p:nvPr/>
        </p:nvGrpSpPr>
        <p:grpSpPr>
          <a:xfrm>
            <a:off x="5127177" y="4068622"/>
            <a:ext cx="483868" cy="1382329"/>
            <a:chOff x="8086158" y="3280189"/>
            <a:chExt cx="483868" cy="3387658"/>
          </a:xfrm>
        </p:grpSpPr>
        <p:sp>
          <p:nvSpPr>
            <p:cNvPr id="110" name="object 7">
              <a:extLst>
                <a:ext uri="{FF2B5EF4-FFF2-40B4-BE49-F238E27FC236}">
                  <a16:creationId xmlns:a16="http://schemas.microsoft.com/office/drawing/2014/main" id="{A780F700-01DE-3715-1354-8667547C21F9}"/>
                </a:ext>
              </a:extLst>
            </p:cNvPr>
            <p:cNvSpPr/>
            <p:nvPr/>
          </p:nvSpPr>
          <p:spPr>
            <a:xfrm rot="16200000">
              <a:off x="6637754" y="4732528"/>
              <a:ext cx="3377879" cy="473202"/>
            </a:xfrm>
            <a:custGeom>
              <a:avLst/>
              <a:gdLst/>
              <a:ahLst/>
              <a:cxnLst/>
              <a:rect l="l" t="t" r="r" b="b"/>
              <a:pathLst>
                <a:path w="5131435" h="960120">
                  <a:moveTo>
                    <a:pt x="5131308" y="0"/>
                  </a:moveTo>
                  <a:lnTo>
                    <a:pt x="0" y="0"/>
                  </a:lnTo>
                  <a:lnTo>
                    <a:pt x="0" y="960120"/>
                  </a:lnTo>
                  <a:lnTo>
                    <a:pt x="5131308" y="960120"/>
                  </a:lnTo>
                  <a:lnTo>
                    <a:pt x="5131308" y="0"/>
                  </a:lnTo>
                  <a:close/>
                </a:path>
              </a:pathLst>
            </a:custGeom>
            <a:solidFill>
              <a:srgbClr val="D9D9D9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" name="object 9">
              <a:extLst>
                <a:ext uri="{FF2B5EF4-FFF2-40B4-BE49-F238E27FC236}">
                  <a16:creationId xmlns:a16="http://schemas.microsoft.com/office/drawing/2014/main" id="{A2F9E568-F60F-AB4E-3DD6-0CBFA3233363}"/>
                </a:ext>
              </a:extLst>
            </p:cNvPr>
            <p:cNvSpPr/>
            <p:nvPr/>
          </p:nvSpPr>
          <p:spPr>
            <a:xfrm rot="16200000">
              <a:off x="6644361" y="4729227"/>
              <a:ext cx="3367461" cy="483868"/>
            </a:xfrm>
            <a:custGeom>
              <a:avLst/>
              <a:gdLst/>
              <a:ahLst/>
              <a:cxnLst/>
              <a:rect l="l" t="t" r="r" b="b"/>
              <a:pathLst>
                <a:path w="5132705" h="980439">
                  <a:moveTo>
                    <a:pt x="5132171" y="960120"/>
                  </a:moveTo>
                  <a:lnTo>
                    <a:pt x="0" y="960120"/>
                  </a:lnTo>
                  <a:lnTo>
                    <a:pt x="0" y="979932"/>
                  </a:lnTo>
                  <a:lnTo>
                    <a:pt x="5132171" y="979932"/>
                  </a:lnTo>
                  <a:lnTo>
                    <a:pt x="5132171" y="960120"/>
                  </a:lnTo>
                  <a:close/>
                </a:path>
                <a:path w="5132705" h="980439">
                  <a:moveTo>
                    <a:pt x="5132171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5132171" y="19812"/>
                  </a:lnTo>
                  <a:lnTo>
                    <a:pt x="51321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8">
              <a:extLst>
                <a:ext uri="{FF2B5EF4-FFF2-40B4-BE49-F238E27FC236}">
                  <a16:creationId xmlns:a16="http://schemas.microsoft.com/office/drawing/2014/main" id="{5D876D4C-9B26-C15E-88BE-5354E661F32B}"/>
                </a:ext>
              </a:extLst>
            </p:cNvPr>
            <p:cNvSpPr/>
            <p:nvPr/>
          </p:nvSpPr>
          <p:spPr>
            <a:xfrm rot="16200000">
              <a:off x="6651220" y="4954778"/>
              <a:ext cx="3380418" cy="45719"/>
            </a:xfrm>
            <a:custGeom>
              <a:avLst/>
              <a:gdLst/>
              <a:ahLst/>
              <a:cxnLst/>
              <a:rect l="l" t="t" r="r" b="b"/>
              <a:pathLst>
                <a:path w="5144135">
                  <a:moveTo>
                    <a:pt x="5144096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D9D9D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9">
              <a:extLst>
                <a:ext uri="{FF2B5EF4-FFF2-40B4-BE49-F238E27FC236}">
                  <a16:creationId xmlns:a16="http://schemas.microsoft.com/office/drawing/2014/main" id="{6A4E1CE2-EA40-FC93-20E1-452C5318E45A}"/>
                </a:ext>
              </a:extLst>
            </p:cNvPr>
            <p:cNvSpPr/>
            <p:nvPr/>
          </p:nvSpPr>
          <p:spPr>
            <a:xfrm rot="16200000">
              <a:off x="7002572" y="5525584"/>
              <a:ext cx="2212894" cy="45719"/>
            </a:xfrm>
            <a:custGeom>
              <a:avLst/>
              <a:gdLst/>
              <a:ahLst/>
              <a:cxnLst/>
              <a:rect l="l" t="t" r="r" b="b"/>
              <a:pathLst>
                <a:path w="5132705" h="980439">
                  <a:moveTo>
                    <a:pt x="5132171" y="960120"/>
                  </a:moveTo>
                  <a:lnTo>
                    <a:pt x="0" y="960120"/>
                  </a:lnTo>
                  <a:lnTo>
                    <a:pt x="0" y="979932"/>
                  </a:lnTo>
                  <a:lnTo>
                    <a:pt x="5132171" y="979932"/>
                  </a:lnTo>
                  <a:lnTo>
                    <a:pt x="5132171" y="960120"/>
                  </a:lnTo>
                  <a:close/>
                </a:path>
                <a:path w="5132705" h="980439">
                  <a:moveTo>
                    <a:pt x="5132171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5132171" y="19812"/>
                  </a:lnTo>
                  <a:lnTo>
                    <a:pt x="51321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03" name="Group 2202">
            <a:extLst>
              <a:ext uri="{FF2B5EF4-FFF2-40B4-BE49-F238E27FC236}">
                <a16:creationId xmlns:a16="http://schemas.microsoft.com/office/drawing/2014/main" id="{04EF5542-D4B8-EB67-541B-61FE84FDF168}"/>
              </a:ext>
            </a:extLst>
          </p:cNvPr>
          <p:cNvGrpSpPr/>
          <p:nvPr/>
        </p:nvGrpSpPr>
        <p:grpSpPr>
          <a:xfrm flipH="1">
            <a:off x="6475293" y="5426947"/>
            <a:ext cx="2362201" cy="483868"/>
            <a:chOff x="441962" y="3276600"/>
            <a:chExt cx="5147943" cy="483868"/>
          </a:xfrm>
        </p:grpSpPr>
        <p:sp>
          <p:nvSpPr>
            <p:cNvPr id="2204" name="object 7">
              <a:extLst>
                <a:ext uri="{FF2B5EF4-FFF2-40B4-BE49-F238E27FC236}">
                  <a16:creationId xmlns:a16="http://schemas.microsoft.com/office/drawing/2014/main" id="{B6FB9107-83D7-9061-1912-FB5C45555460}"/>
                </a:ext>
              </a:extLst>
            </p:cNvPr>
            <p:cNvSpPr/>
            <p:nvPr/>
          </p:nvSpPr>
          <p:spPr>
            <a:xfrm>
              <a:off x="456437" y="3285745"/>
              <a:ext cx="5131435" cy="473202"/>
            </a:xfrm>
            <a:custGeom>
              <a:avLst/>
              <a:gdLst/>
              <a:ahLst/>
              <a:cxnLst/>
              <a:rect l="l" t="t" r="r" b="b"/>
              <a:pathLst>
                <a:path w="5131435" h="960120">
                  <a:moveTo>
                    <a:pt x="5131308" y="0"/>
                  </a:moveTo>
                  <a:lnTo>
                    <a:pt x="0" y="0"/>
                  </a:lnTo>
                  <a:lnTo>
                    <a:pt x="0" y="960120"/>
                  </a:lnTo>
                  <a:lnTo>
                    <a:pt x="5131308" y="960120"/>
                  </a:lnTo>
                  <a:lnTo>
                    <a:pt x="5131308" y="0"/>
                  </a:lnTo>
                  <a:close/>
                </a:path>
              </a:pathLst>
            </a:custGeom>
            <a:solidFill>
              <a:srgbClr val="D9D9D9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5" name="object 8">
              <a:extLst>
                <a:ext uri="{FF2B5EF4-FFF2-40B4-BE49-F238E27FC236}">
                  <a16:creationId xmlns:a16="http://schemas.microsoft.com/office/drawing/2014/main" id="{465459C5-AAE1-2DEF-32D8-459F5624A0FB}"/>
                </a:ext>
              </a:extLst>
            </p:cNvPr>
            <p:cNvSpPr/>
            <p:nvPr/>
          </p:nvSpPr>
          <p:spPr>
            <a:xfrm>
              <a:off x="441962" y="3525775"/>
              <a:ext cx="5144135" cy="0"/>
            </a:xfrm>
            <a:custGeom>
              <a:avLst/>
              <a:gdLst/>
              <a:ahLst/>
              <a:cxnLst/>
              <a:rect l="l" t="t" r="r" b="b"/>
              <a:pathLst>
                <a:path w="5144135">
                  <a:moveTo>
                    <a:pt x="5144096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D9D9D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6" name="object 9">
              <a:extLst>
                <a:ext uri="{FF2B5EF4-FFF2-40B4-BE49-F238E27FC236}">
                  <a16:creationId xmlns:a16="http://schemas.microsoft.com/office/drawing/2014/main" id="{D032EB7E-B30B-3069-638C-EB4FFFAD4C8E}"/>
                </a:ext>
              </a:extLst>
            </p:cNvPr>
            <p:cNvSpPr/>
            <p:nvPr/>
          </p:nvSpPr>
          <p:spPr>
            <a:xfrm>
              <a:off x="457200" y="3276600"/>
              <a:ext cx="5132705" cy="483868"/>
            </a:xfrm>
            <a:custGeom>
              <a:avLst/>
              <a:gdLst/>
              <a:ahLst/>
              <a:cxnLst/>
              <a:rect l="l" t="t" r="r" b="b"/>
              <a:pathLst>
                <a:path w="5132705" h="980439">
                  <a:moveTo>
                    <a:pt x="5132171" y="960120"/>
                  </a:moveTo>
                  <a:lnTo>
                    <a:pt x="0" y="960120"/>
                  </a:lnTo>
                  <a:lnTo>
                    <a:pt x="0" y="979932"/>
                  </a:lnTo>
                  <a:lnTo>
                    <a:pt x="5132171" y="979932"/>
                  </a:lnTo>
                  <a:lnTo>
                    <a:pt x="5132171" y="960120"/>
                  </a:lnTo>
                  <a:close/>
                </a:path>
                <a:path w="5132705" h="980439">
                  <a:moveTo>
                    <a:pt x="5132171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5132171" y="19812"/>
                  </a:lnTo>
                  <a:lnTo>
                    <a:pt x="51321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07" name="object 16">
            <a:extLst>
              <a:ext uri="{FF2B5EF4-FFF2-40B4-BE49-F238E27FC236}">
                <a16:creationId xmlns:a16="http://schemas.microsoft.com/office/drawing/2014/main" id="{FA18DD9F-DF9F-0611-49D9-C3C33FCD20A2}"/>
              </a:ext>
            </a:extLst>
          </p:cNvPr>
          <p:cNvSpPr/>
          <p:nvPr/>
        </p:nvSpPr>
        <p:spPr>
          <a:xfrm flipH="1">
            <a:off x="7945028" y="5477434"/>
            <a:ext cx="223863" cy="141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8" name="object 17">
            <a:extLst>
              <a:ext uri="{FF2B5EF4-FFF2-40B4-BE49-F238E27FC236}">
                <a16:creationId xmlns:a16="http://schemas.microsoft.com/office/drawing/2014/main" id="{C77B5EBC-8DA1-1B1A-4760-CB7269023E20}"/>
              </a:ext>
            </a:extLst>
          </p:cNvPr>
          <p:cNvSpPr/>
          <p:nvPr/>
        </p:nvSpPr>
        <p:spPr>
          <a:xfrm flipH="1">
            <a:off x="7883747" y="5457618"/>
            <a:ext cx="361950" cy="180340"/>
          </a:xfrm>
          <a:custGeom>
            <a:avLst/>
            <a:gdLst/>
            <a:ahLst/>
            <a:cxnLst/>
            <a:rect l="l" t="t" r="r" b="b"/>
            <a:pathLst>
              <a:path w="361950" h="180339">
                <a:moveTo>
                  <a:pt x="102342" y="0"/>
                </a:moveTo>
                <a:lnTo>
                  <a:pt x="98863" y="1155"/>
                </a:lnTo>
                <a:lnTo>
                  <a:pt x="97707" y="4038"/>
                </a:lnTo>
                <a:lnTo>
                  <a:pt x="91332" y="19024"/>
                </a:lnTo>
                <a:lnTo>
                  <a:pt x="91039" y="19316"/>
                </a:lnTo>
                <a:lnTo>
                  <a:pt x="91039" y="20180"/>
                </a:lnTo>
                <a:lnTo>
                  <a:pt x="57435" y="20180"/>
                </a:lnTo>
                <a:lnTo>
                  <a:pt x="46848" y="20707"/>
                </a:lnTo>
                <a:lnTo>
                  <a:pt x="37699" y="22232"/>
                </a:lnTo>
                <a:lnTo>
                  <a:pt x="30018" y="24675"/>
                </a:lnTo>
                <a:lnTo>
                  <a:pt x="23831" y="27952"/>
                </a:lnTo>
                <a:lnTo>
                  <a:pt x="14560" y="27952"/>
                </a:lnTo>
                <a:lnTo>
                  <a:pt x="9340" y="33147"/>
                </a:lnTo>
                <a:lnTo>
                  <a:pt x="9340" y="52171"/>
                </a:lnTo>
                <a:lnTo>
                  <a:pt x="4133" y="67157"/>
                </a:lnTo>
                <a:lnTo>
                  <a:pt x="1033" y="78760"/>
                </a:lnTo>
                <a:lnTo>
                  <a:pt x="0" y="90822"/>
                </a:lnTo>
                <a:lnTo>
                  <a:pt x="1033" y="102938"/>
                </a:lnTo>
                <a:lnTo>
                  <a:pt x="4133" y="114706"/>
                </a:lnTo>
                <a:lnTo>
                  <a:pt x="9340" y="129400"/>
                </a:lnTo>
                <a:lnTo>
                  <a:pt x="9340" y="148424"/>
                </a:lnTo>
                <a:lnTo>
                  <a:pt x="14560" y="153898"/>
                </a:lnTo>
                <a:lnTo>
                  <a:pt x="23831" y="153898"/>
                </a:lnTo>
                <a:lnTo>
                  <a:pt x="30018" y="157137"/>
                </a:lnTo>
                <a:lnTo>
                  <a:pt x="37699" y="159483"/>
                </a:lnTo>
                <a:lnTo>
                  <a:pt x="46848" y="160910"/>
                </a:lnTo>
                <a:lnTo>
                  <a:pt x="57435" y="161391"/>
                </a:lnTo>
                <a:lnTo>
                  <a:pt x="91624" y="161391"/>
                </a:lnTo>
                <a:lnTo>
                  <a:pt x="98863" y="178689"/>
                </a:lnTo>
                <a:lnTo>
                  <a:pt x="102342" y="179832"/>
                </a:lnTo>
                <a:lnTo>
                  <a:pt x="107842" y="177533"/>
                </a:lnTo>
                <a:lnTo>
                  <a:pt x="109289" y="174066"/>
                </a:lnTo>
                <a:lnTo>
                  <a:pt x="103790" y="161391"/>
                </a:lnTo>
                <a:lnTo>
                  <a:pt x="281666" y="161391"/>
                </a:lnTo>
                <a:lnTo>
                  <a:pt x="291517" y="161072"/>
                </a:lnTo>
                <a:lnTo>
                  <a:pt x="300281" y="160131"/>
                </a:lnTo>
                <a:lnTo>
                  <a:pt x="308070" y="158594"/>
                </a:lnTo>
                <a:lnTo>
                  <a:pt x="322814" y="153898"/>
                </a:lnTo>
                <a:lnTo>
                  <a:pt x="344531" y="153898"/>
                </a:lnTo>
                <a:lnTo>
                  <a:pt x="349751" y="148424"/>
                </a:lnTo>
                <a:lnTo>
                  <a:pt x="349751" y="139776"/>
                </a:lnTo>
                <a:lnTo>
                  <a:pt x="354679" y="134302"/>
                </a:lnTo>
                <a:lnTo>
                  <a:pt x="361334" y="91643"/>
                </a:lnTo>
                <a:lnTo>
                  <a:pt x="361176" y="84347"/>
                </a:lnTo>
                <a:lnTo>
                  <a:pt x="349751" y="43522"/>
                </a:lnTo>
                <a:lnTo>
                  <a:pt x="349751" y="33147"/>
                </a:lnTo>
                <a:lnTo>
                  <a:pt x="344531" y="27952"/>
                </a:lnTo>
                <a:lnTo>
                  <a:pt x="321354" y="27952"/>
                </a:lnTo>
                <a:lnTo>
                  <a:pt x="320490" y="27673"/>
                </a:lnTo>
                <a:lnTo>
                  <a:pt x="281666" y="20180"/>
                </a:lnTo>
                <a:lnTo>
                  <a:pt x="102927" y="20180"/>
                </a:lnTo>
                <a:lnTo>
                  <a:pt x="109289" y="5765"/>
                </a:lnTo>
                <a:lnTo>
                  <a:pt x="107842" y="2311"/>
                </a:lnTo>
                <a:lnTo>
                  <a:pt x="102342" y="0"/>
                </a:lnTo>
                <a:close/>
              </a:path>
            </a:pathLst>
          </a:custGeom>
          <a:solidFill>
            <a:srgbClr val="368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9" name="object 18">
            <a:extLst>
              <a:ext uri="{FF2B5EF4-FFF2-40B4-BE49-F238E27FC236}">
                <a16:creationId xmlns:a16="http://schemas.microsoft.com/office/drawing/2014/main" id="{E6E9588A-1268-4BA2-7CA1-49A8614FA0CB}"/>
              </a:ext>
            </a:extLst>
          </p:cNvPr>
          <p:cNvSpPr/>
          <p:nvPr/>
        </p:nvSpPr>
        <p:spPr>
          <a:xfrm flipH="1">
            <a:off x="7945028" y="5483530"/>
            <a:ext cx="287867" cy="129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0" name="object 19">
            <a:extLst>
              <a:ext uri="{FF2B5EF4-FFF2-40B4-BE49-F238E27FC236}">
                <a16:creationId xmlns:a16="http://schemas.microsoft.com/office/drawing/2014/main" id="{436D694A-60E5-07CE-7998-53B51BD8AB64}"/>
              </a:ext>
            </a:extLst>
          </p:cNvPr>
          <p:cNvSpPr/>
          <p:nvPr/>
        </p:nvSpPr>
        <p:spPr>
          <a:xfrm flipH="1">
            <a:off x="7893031" y="5485053"/>
            <a:ext cx="13970" cy="127000"/>
          </a:xfrm>
          <a:custGeom>
            <a:avLst/>
            <a:gdLst/>
            <a:ahLst/>
            <a:cxnLst/>
            <a:rect l="l" t="t" r="r" b="b"/>
            <a:pathLst>
              <a:path w="13970" h="127000">
                <a:moveTo>
                  <a:pt x="13716" y="0"/>
                </a:moveTo>
                <a:lnTo>
                  <a:pt x="11252" y="0"/>
                </a:lnTo>
                <a:lnTo>
                  <a:pt x="4940" y="0"/>
                </a:lnTo>
                <a:lnTo>
                  <a:pt x="0" y="5219"/>
                </a:lnTo>
                <a:lnTo>
                  <a:pt x="0" y="24384"/>
                </a:lnTo>
                <a:lnTo>
                  <a:pt x="3848" y="13068"/>
                </a:lnTo>
                <a:lnTo>
                  <a:pt x="5486" y="7835"/>
                </a:lnTo>
                <a:lnTo>
                  <a:pt x="8788" y="3479"/>
                </a:lnTo>
                <a:lnTo>
                  <a:pt x="13716" y="0"/>
                </a:lnTo>
                <a:close/>
              </a:path>
              <a:path w="13970" h="127000">
                <a:moveTo>
                  <a:pt x="13728" y="126492"/>
                </a:moveTo>
                <a:lnTo>
                  <a:pt x="8788" y="123050"/>
                </a:lnTo>
                <a:lnTo>
                  <a:pt x="5499" y="118745"/>
                </a:lnTo>
                <a:lnTo>
                  <a:pt x="3848" y="113588"/>
                </a:lnTo>
                <a:lnTo>
                  <a:pt x="12" y="102108"/>
                </a:lnTo>
                <a:lnTo>
                  <a:pt x="12" y="121043"/>
                </a:lnTo>
                <a:lnTo>
                  <a:pt x="4953" y="126492"/>
                </a:lnTo>
                <a:lnTo>
                  <a:pt x="13728" y="126492"/>
                </a:lnTo>
                <a:close/>
              </a:path>
            </a:pathLst>
          </a:custGeom>
          <a:solidFill>
            <a:srgbClr val="A1D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1" name="object 24">
            <a:extLst>
              <a:ext uri="{FF2B5EF4-FFF2-40B4-BE49-F238E27FC236}">
                <a16:creationId xmlns:a16="http://schemas.microsoft.com/office/drawing/2014/main" id="{2E1CEA90-2E06-F56B-95F9-A579B89D20FA}"/>
              </a:ext>
            </a:extLst>
          </p:cNvPr>
          <p:cNvSpPr/>
          <p:nvPr/>
        </p:nvSpPr>
        <p:spPr>
          <a:xfrm flipH="1">
            <a:off x="8492144" y="5722798"/>
            <a:ext cx="223863" cy="141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2" name="object 25">
            <a:extLst>
              <a:ext uri="{FF2B5EF4-FFF2-40B4-BE49-F238E27FC236}">
                <a16:creationId xmlns:a16="http://schemas.microsoft.com/office/drawing/2014/main" id="{FFC1B62D-30BF-BF47-2289-1EE4C4395125}"/>
              </a:ext>
            </a:extLst>
          </p:cNvPr>
          <p:cNvSpPr/>
          <p:nvPr/>
        </p:nvSpPr>
        <p:spPr>
          <a:xfrm flipH="1">
            <a:off x="8430863" y="5701467"/>
            <a:ext cx="361950" cy="181610"/>
          </a:xfrm>
          <a:custGeom>
            <a:avLst/>
            <a:gdLst/>
            <a:ahLst/>
            <a:cxnLst/>
            <a:rect l="l" t="t" r="r" b="b"/>
            <a:pathLst>
              <a:path w="361950" h="181610">
                <a:moveTo>
                  <a:pt x="102342" y="0"/>
                </a:moveTo>
                <a:lnTo>
                  <a:pt x="98863" y="1155"/>
                </a:lnTo>
                <a:lnTo>
                  <a:pt x="97707" y="4064"/>
                </a:lnTo>
                <a:lnTo>
                  <a:pt x="91332" y="19177"/>
                </a:lnTo>
                <a:lnTo>
                  <a:pt x="91039" y="19469"/>
                </a:lnTo>
                <a:lnTo>
                  <a:pt x="91039" y="20345"/>
                </a:lnTo>
                <a:lnTo>
                  <a:pt x="57435" y="20345"/>
                </a:lnTo>
                <a:lnTo>
                  <a:pt x="46848" y="20875"/>
                </a:lnTo>
                <a:lnTo>
                  <a:pt x="37699" y="22410"/>
                </a:lnTo>
                <a:lnTo>
                  <a:pt x="30018" y="24872"/>
                </a:lnTo>
                <a:lnTo>
                  <a:pt x="23831" y="28181"/>
                </a:lnTo>
                <a:lnTo>
                  <a:pt x="14560" y="28181"/>
                </a:lnTo>
                <a:lnTo>
                  <a:pt x="9340" y="33413"/>
                </a:lnTo>
                <a:lnTo>
                  <a:pt x="9340" y="52603"/>
                </a:lnTo>
                <a:lnTo>
                  <a:pt x="4133" y="67716"/>
                </a:lnTo>
                <a:lnTo>
                  <a:pt x="1033" y="79418"/>
                </a:lnTo>
                <a:lnTo>
                  <a:pt x="0" y="91584"/>
                </a:lnTo>
                <a:lnTo>
                  <a:pt x="1033" y="103804"/>
                </a:lnTo>
                <a:lnTo>
                  <a:pt x="4133" y="115671"/>
                </a:lnTo>
                <a:lnTo>
                  <a:pt x="9340" y="130492"/>
                </a:lnTo>
                <a:lnTo>
                  <a:pt x="9340" y="149669"/>
                </a:lnTo>
                <a:lnTo>
                  <a:pt x="14560" y="155194"/>
                </a:lnTo>
                <a:lnTo>
                  <a:pt x="23831" y="155194"/>
                </a:lnTo>
                <a:lnTo>
                  <a:pt x="30018" y="158458"/>
                </a:lnTo>
                <a:lnTo>
                  <a:pt x="37699" y="160824"/>
                </a:lnTo>
                <a:lnTo>
                  <a:pt x="46848" y="162264"/>
                </a:lnTo>
                <a:lnTo>
                  <a:pt x="57435" y="162750"/>
                </a:lnTo>
                <a:lnTo>
                  <a:pt x="91624" y="162750"/>
                </a:lnTo>
                <a:lnTo>
                  <a:pt x="98863" y="180187"/>
                </a:lnTo>
                <a:lnTo>
                  <a:pt x="102342" y="181356"/>
                </a:lnTo>
                <a:lnTo>
                  <a:pt x="107842" y="179031"/>
                </a:lnTo>
                <a:lnTo>
                  <a:pt x="109289" y="175539"/>
                </a:lnTo>
                <a:lnTo>
                  <a:pt x="103790" y="162750"/>
                </a:lnTo>
                <a:lnTo>
                  <a:pt x="281666" y="162750"/>
                </a:lnTo>
                <a:lnTo>
                  <a:pt x="291517" y="162428"/>
                </a:lnTo>
                <a:lnTo>
                  <a:pt x="300281" y="161480"/>
                </a:lnTo>
                <a:lnTo>
                  <a:pt x="308070" y="159932"/>
                </a:lnTo>
                <a:lnTo>
                  <a:pt x="322814" y="155194"/>
                </a:lnTo>
                <a:lnTo>
                  <a:pt x="344531" y="155194"/>
                </a:lnTo>
                <a:lnTo>
                  <a:pt x="349751" y="149669"/>
                </a:lnTo>
                <a:lnTo>
                  <a:pt x="349751" y="140957"/>
                </a:lnTo>
                <a:lnTo>
                  <a:pt x="354679" y="135432"/>
                </a:lnTo>
                <a:lnTo>
                  <a:pt x="361334" y="92417"/>
                </a:lnTo>
                <a:lnTo>
                  <a:pt x="361176" y="85057"/>
                </a:lnTo>
                <a:lnTo>
                  <a:pt x="349751" y="43878"/>
                </a:lnTo>
                <a:lnTo>
                  <a:pt x="349751" y="33413"/>
                </a:lnTo>
                <a:lnTo>
                  <a:pt x="344531" y="28181"/>
                </a:lnTo>
                <a:lnTo>
                  <a:pt x="321354" y="28181"/>
                </a:lnTo>
                <a:lnTo>
                  <a:pt x="320490" y="27901"/>
                </a:lnTo>
                <a:lnTo>
                  <a:pt x="281666" y="20345"/>
                </a:lnTo>
                <a:lnTo>
                  <a:pt x="102927" y="20345"/>
                </a:lnTo>
                <a:lnTo>
                  <a:pt x="109289" y="5803"/>
                </a:lnTo>
                <a:lnTo>
                  <a:pt x="107842" y="2324"/>
                </a:lnTo>
                <a:lnTo>
                  <a:pt x="102342" y="0"/>
                </a:lnTo>
                <a:close/>
              </a:path>
            </a:pathLst>
          </a:custGeom>
          <a:solidFill>
            <a:srgbClr val="368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3" name="object 26">
            <a:extLst>
              <a:ext uri="{FF2B5EF4-FFF2-40B4-BE49-F238E27FC236}">
                <a16:creationId xmlns:a16="http://schemas.microsoft.com/office/drawing/2014/main" id="{E2A9573D-0C3C-C160-3EE4-ED0D2E2CABF3}"/>
              </a:ext>
            </a:extLst>
          </p:cNvPr>
          <p:cNvSpPr/>
          <p:nvPr/>
        </p:nvSpPr>
        <p:spPr>
          <a:xfrm flipH="1">
            <a:off x="8492144" y="5728894"/>
            <a:ext cx="287867" cy="129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4" name="object 27">
            <a:extLst>
              <a:ext uri="{FF2B5EF4-FFF2-40B4-BE49-F238E27FC236}">
                <a16:creationId xmlns:a16="http://schemas.microsoft.com/office/drawing/2014/main" id="{6D746748-EC4E-582A-9AD7-937369CD5091}"/>
              </a:ext>
            </a:extLst>
          </p:cNvPr>
          <p:cNvSpPr/>
          <p:nvPr/>
        </p:nvSpPr>
        <p:spPr>
          <a:xfrm flipH="1">
            <a:off x="8440147" y="5730417"/>
            <a:ext cx="13970" cy="127000"/>
          </a:xfrm>
          <a:custGeom>
            <a:avLst/>
            <a:gdLst/>
            <a:ahLst/>
            <a:cxnLst/>
            <a:rect l="l" t="t" r="r" b="b"/>
            <a:pathLst>
              <a:path w="13970" h="127000">
                <a:moveTo>
                  <a:pt x="13716" y="0"/>
                </a:moveTo>
                <a:lnTo>
                  <a:pt x="11252" y="0"/>
                </a:lnTo>
                <a:lnTo>
                  <a:pt x="4940" y="0"/>
                </a:lnTo>
                <a:lnTo>
                  <a:pt x="0" y="5219"/>
                </a:lnTo>
                <a:lnTo>
                  <a:pt x="0" y="24384"/>
                </a:lnTo>
                <a:lnTo>
                  <a:pt x="3848" y="13068"/>
                </a:lnTo>
                <a:lnTo>
                  <a:pt x="5486" y="7835"/>
                </a:lnTo>
                <a:lnTo>
                  <a:pt x="8788" y="3479"/>
                </a:lnTo>
                <a:lnTo>
                  <a:pt x="13716" y="0"/>
                </a:lnTo>
                <a:close/>
              </a:path>
              <a:path w="13970" h="127000">
                <a:moveTo>
                  <a:pt x="13728" y="126492"/>
                </a:moveTo>
                <a:lnTo>
                  <a:pt x="8788" y="123050"/>
                </a:lnTo>
                <a:lnTo>
                  <a:pt x="5499" y="118745"/>
                </a:lnTo>
                <a:lnTo>
                  <a:pt x="3848" y="113588"/>
                </a:lnTo>
                <a:lnTo>
                  <a:pt x="12" y="102108"/>
                </a:lnTo>
                <a:lnTo>
                  <a:pt x="12" y="121043"/>
                </a:lnTo>
                <a:lnTo>
                  <a:pt x="4953" y="126492"/>
                </a:lnTo>
                <a:lnTo>
                  <a:pt x="13728" y="126492"/>
                </a:lnTo>
                <a:close/>
              </a:path>
            </a:pathLst>
          </a:custGeom>
          <a:solidFill>
            <a:srgbClr val="A1D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15" name="Group 2214">
            <a:extLst>
              <a:ext uri="{FF2B5EF4-FFF2-40B4-BE49-F238E27FC236}">
                <a16:creationId xmlns:a16="http://schemas.microsoft.com/office/drawing/2014/main" id="{11F00D29-3155-787A-9E73-5DD8A66B0FCF}"/>
              </a:ext>
            </a:extLst>
          </p:cNvPr>
          <p:cNvGrpSpPr/>
          <p:nvPr/>
        </p:nvGrpSpPr>
        <p:grpSpPr>
          <a:xfrm flipH="1">
            <a:off x="5946420" y="5577441"/>
            <a:ext cx="366395" cy="182880"/>
            <a:chOff x="3556636" y="3324534"/>
            <a:chExt cx="366395" cy="182880"/>
          </a:xfrm>
        </p:grpSpPr>
        <p:sp>
          <p:nvSpPr>
            <p:cNvPr id="2216" name="object 20">
              <a:extLst>
                <a:ext uri="{FF2B5EF4-FFF2-40B4-BE49-F238E27FC236}">
                  <a16:creationId xmlns:a16="http://schemas.microsoft.com/office/drawing/2014/main" id="{3C7CCE28-6AE9-91A9-FA20-B06B809257ED}"/>
                </a:ext>
              </a:extLst>
            </p:cNvPr>
            <p:cNvSpPr/>
            <p:nvPr/>
          </p:nvSpPr>
          <p:spPr>
            <a:xfrm>
              <a:off x="3618015" y="3344345"/>
              <a:ext cx="226792" cy="14325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7" name="object 21">
              <a:extLst>
                <a:ext uri="{FF2B5EF4-FFF2-40B4-BE49-F238E27FC236}">
                  <a16:creationId xmlns:a16="http://schemas.microsoft.com/office/drawing/2014/main" id="{CAA7ACDD-A625-A73E-C92B-347569512CFC}"/>
                </a:ext>
              </a:extLst>
            </p:cNvPr>
            <p:cNvSpPr/>
            <p:nvPr/>
          </p:nvSpPr>
          <p:spPr>
            <a:xfrm>
              <a:off x="3556636" y="3324534"/>
              <a:ext cx="366395" cy="182880"/>
            </a:xfrm>
            <a:custGeom>
              <a:avLst/>
              <a:gdLst/>
              <a:ahLst/>
              <a:cxnLst/>
              <a:rect l="l" t="t" r="r" b="b"/>
              <a:pathLst>
                <a:path w="366395" h="182879">
                  <a:moveTo>
                    <a:pt x="103635" y="0"/>
                  </a:moveTo>
                  <a:lnTo>
                    <a:pt x="100104" y="1168"/>
                  </a:lnTo>
                  <a:lnTo>
                    <a:pt x="98936" y="4102"/>
                  </a:lnTo>
                  <a:lnTo>
                    <a:pt x="92484" y="19342"/>
                  </a:lnTo>
                  <a:lnTo>
                    <a:pt x="92192" y="19634"/>
                  </a:lnTo>
                  <a:lnTo>
                    <a:pt x="92192" y="20510"/>
                  </a:lnTo>
                  <a:lnTo>
                    <a:pt x="58156" y="20510"/>
                  </a:lnTo>
                  <a:lnTo>
                    <a:pt x="47436" y="21046"/>
                  </a:lnTo>
                  <a:lnTo>
                    <a:pt x="38173" y="22599"/>
                  </a:lnTo>
                  <a:lnTo>
                    <a:pt x="30395" y="25086"/>
                  </a:lnTo>
                  <a:lnTo>
                    <a:pt x="24133" y="28422"/>
                  </a:lnTo>
                  <a:lnTo>
                    <a:pt x="14747" y="28422"/>
                  </a:lnTo>
                  <a:lnTo>
                    <a:pt x="9464" y="33705"/>
                  </a:lnTo>
                  <a:lnTo>
                    <a:pt x="9464" y="53047"/>
                  </a:lnTo>
                  <a:lnTo>
                    <a:pt x="4181" y="68287"/>
                  </a:lnTo>
                  <a:lnTo>
                    <a:pt x="1045" y="80087"/>
                  </a:lnTo>
                  <a:lnTo>
                    <a:pt x="0" y="92354"/>
                  </a:lnTo>
                  <a:lnTo>
                    <a:pt x="1045" y="104678"/>
                  </a:lnTo>
                  <a:lnTo>
                    <a:pt x="4181" y="116649"/>
                  </a:lnTo>
                  <a:lnTo>
                    <a:pt x="9464" y="131584"/>
                  </a:lnTo>
                  <a:lnTo>
                    <a:pt x="9464" y="150939"/>
                  </a:lnTo>
                  <a:lnTo>
                    <a:pt x="14747" y="156502"/>
                  </a:lnTo>
                  <a:lnTo>
                    <a:pt x="24133" y="156502"/>
                  </a:lnTo>
                  <a:lnTo>
                    <a:pt x="30395" y="159792"/>
                  </a:lnTo>
                  <a:lnTo>
                    <a:pt x="38173" y="162179"/>
                  </a:lnTo>
                  <a:lnTo>
                    <a:pt x="47436" y="163631"/>
                  </a:lnTo>
                  <a:lnTo>
                    <a:pt x="58156" y="164122"/>
                  </a:lnTo>
                  <a:lnTo>
                    <a:pt x="92776" y="164122"/>
                  </a:lnTo>
                  <a:lnTo>
                    <a:pt x="100104" y="181711"/>
                  </a:lnTo>
                  <a:lnTo>
                    <a:pt x="103635" y="182880"/>
                  </a:lnTo>
                  <a:lnTo>
                    <a:pt x="109197" y="180530"/>
                  </a:lnTo>
                  <a:lnTo>
                    <a:pt x="110670" y="177012"/>
                  </a:lnTo>
                  <a:lnTo>
                    <a:pt x="105095" y="164122"/>
                  </a:lnTo>
                  <a:lnTo>
                    <a:pt x="285219" y="164122"/>
                  </a:lnTo>
                  <a:lnTo>
                    <a:pt x="295194" y="163797"/>
                  </a:lnTo>
                  <a:lnTo>
                    <a:pt x="304066" y="162842"/>
                  </a:lnTo>
                  <a:lnTo>
                    <a:pt x="311948" y="161282"/>
                  </a:lnTo>
                  <a:lnTo>
                    <a:pt x="326875" y="156502"/>
                  </a:lnTo>
                  <a:lnTo>
                    <a:pt x="348872" y="156502"/>
                  </a:lnTo>
                  <a:lnTo>
                    <a:pt x="354155" y="150939"/>
                  </a:lnTo>
                  <a:lnTo>
                    <a:pt x="354155" y="142138"/>
                  </a:lnTo>
                  <a:lnTo>
                    <a:pt x="359146" y="136575"/>
                  </a:lnTo>
                  <a:lnTo>
                    <a:pt x="365890" y="93192"/>
                  </a:lnTo>
                  <a:lnTo>
                    <a:pt x="365730" y="85773"/>
                  </a:lnTo>
                  <a:lnTo>
                    <a:pt x="354155" y="44259"/>
                  </a:lnTo>
                  <a:lnTo>
                    <a:pt x="354155" y="33705"/>
                  </a:lnTo>
                  <a:lnTo>
                    <a:pt x="348872" y="28422"/>
                  </a:lnTo>
                  <a:lnTo>
                    <a:pt x="325402" y="28422"/>
                  </a:lnTo>
                  <a:lnTo>
                    <a:pt x="324526" y="28130"/>
                  </a:lnTo>
                  <a:lnTo>
                    <a:pt x="285219" y="20510"/>
                  </a:lnTo>
                  <a:lnTo>
                    <a:pt x="104219" y="20510"/>
                  </a:lnTo>
                  <a:lnTo>
                    <a:pt x="110670" y="5854"/>
                  </a:lnTo>
                  <a:lnTo>
                    <a:pt x="109197" y="2349"/>
                  </a:lnTo>
                  <a:lnTo>
                    <a:pt x="103635" y="0"/>
                  </a:lnTo>
                  <a:close/>
                </a:path>
              </a:pathLst>
            </a:custGeom>
            <a:solidFill>
              <a:srgbClr val="003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8" name="object 22">
              <a:extLst>
                <a:ext uri="{FF2B5EF4-FFF2-40B4-BE49-F238E27FC236}">
                  <a16:creationId xmlns:a16="http://schemas.microsoft.com/office/drawing/2014/main" id="{99C0D208-31F3-8534-4BF4-F64C396FFF71}"/>
                </a:ext>
              </a:extLst>
            </p:cNvPr>
            <p:cNvSpPr/>
            <p:nvPr/>
          </p:nvSpPr>
          <p:spPr>
            <a:xfrm>
              <a:off x="3618015" y="3351965"/>
              <a:ext cx="292320" cy="1295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19" name="object 23">
              <a:extLst>
                <a:ext uri="{FF2B5EF4-FFF2-40B4-BE49-F238E27FC236}">
                  <a16:creationId xmlns:a16="http://schemas.microsoft.com/office/drawing/2014/main" id="{374C496A-70DD-D8B9-5798-8AE1EA1C3368}"/>
                </a:ext>
              </a:extLst>
            </p:cNvPr>
            <p:cNvSpPr/>
            <p:nvPr/>
          </p:nvSpPr>
          <p:spPr>
            <a:xfrm>
              <a:off x="3565912" y="3351964"/>
              <a:ext cx="15240" cy="128270"/>
            </a:xfrm>
            <a:custGeom>
              <a:avLst/>
              <a:gdLst/>
              <a:ahLst/>
              <a:cxnLst/>
              <a:rect l="l" t="t" r="r" b="b"/>
              <a:pathLst>
                <a:path w="15239" h="128270">
                  <a:moveTo>
                    <a:pt x="15240" y="128016"/>
                  </a:moveTo>
                  <a:lnTo>
                    <a:pt x="9753" y="124574"/>
                  </a:lnTo>
                  <a:lnTo>
                    <a:pt x="6096" y="120269"/>
                  </a:lnTo>
                  <a:lnTo>
                    <a:pt x="4267" y="115112"/>
                  </a:lnTo>
                  <a:lnTo>
                    <a:pt x="0" y="103632"/>
                  </a:lnTo>
                  <a:lnTo>
                    <a:pt x="0" y="122567"/>
                  </a:lnTo>
                  <a:lnTo>
                    <a:pt x="5486" y="128016"/>
                  </a:lnTo>
                  <a:lnTo>
                    <a:pt x="15240" y="128016"/>
                  </a:lnTo>
                  <a:close/>
                </a:path>
                <a:path w="15239" h="128270">
                  <a:moveTo>
                    <a:pt x="15240" y="0"/>
                  </a:moveTo>
                  <a:lnTo>
                    <a:pt x="12496" y="0"/>
                  </a:lnTo>
                  <a:lnTo>
                    <a:pt x="5486" y="0"/>
                  </a:lnTo>
                  <a:lnTo>
                    <a:pt x="0" y="5549"/>
                  </a:lnTo>
                  <a:lnTo>
                    <a:pt x="0" y="25908"/>
                  </a:lnTo>
                  <a:lnTo>
                    <a:pt x="4267" y="13881"/>
                  </a:lnTo>
                  <a:lnTo>
                    <a:pt x="6096" y="8331"/>
                  </a:lnTo>
                  <a:lnTo>
                    <a:pt x="9753" y="369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42B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0" name="Group 2219">
            <a:extLst>
              <a:ext uri="{FF2B5EF4-FFF2-40B4-BE49-F238E27FC236}">
                <a16:creationId xmlns:a16="http://schemas.microsoft.com/office/drawing/2014/main" id="{99B72EBC-A781-322B-5E80-68341DE00D50}"/>
              </a:ext>
            </a:extLst>
          </p:cNvPr>
          <p:cNvGrpSpPr/>
          <p:nvPr/>
        </p:nvGrpSpPr>
        <p:grpSpPr>
          <a:xfrm flipH="1">
            <a:off x="9522204" y="5534484"/>
            <a:ext cx="1399259" cy="284221"/>
            <a:chOff x="456437" y="3276600"/>
            <a:chExt cx="5133468" cy="483868"/>
          </a:xfrm>
        </p:grpSpPr>
        <p:sp>
          <p:nvSpPr>
            <p:cNvPr id="2221" name="object 7">
              <a:extLst>
                <a:ext uri="{FF2B5EF4-FFF2-40B4-BE49-F238E27FC236}">
                  <a16:creationId xmlns:a16="http://schemas.microsoft.com/office/drawing/2014/main" id="{107082BD-B2EB-2D90-EC5B-0BDAD2BAA613}"/>
                </a:ext>
              </a:extLst>
            </p:cNvPr>
            <p:cNvSpPr/>
            <p:nvPr/>
          </p:nvSpPr>
          <p:spPr>
            <a:xfrm>
              <a:off x="456437" y="3285745"/>
              <a:ext cx="5131435" cy="473202"/>
            </a:xfrm>
            <a:custGeom>
              <a:avLst/>
              <a:gdLst/>
              <a:ahLst/>
              <a:cxnLst/>
              <a:rect l="l" t="t" r="r" b="b"/>
              <a:pathLst>
                <a:path w="5131435" h="960120">
                  <a:moveTo>
                    <a:pt x="5131308" y="0"/>
                  </a:moveTo>
                  <a:lnTo>
                    <a:pt x="0" y="0"/>
                  </a:lnTo>
                  <a:lnTo>
                    <a:pt x="0" y="960120"/>
                  </a:lnTo>
                  <a:lnTo>
                    <a:pt x="5131308" y="960120"/>
                  </a:lnTo>
                  <a:lnTo>
                    <a:pt x="5131308" y="0"/>
                  </a:lnTo>
                  <a:close/>
                </a:path>
              </a:pathLst>
            </a:custGeom>
            <a:solidFill>
              <a:srgbClr val="D9D9D9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2" name="object 9">
              <a:extLst>
                <a:ext uri="{FF2B5EF4-FFF2-40B4-BE49-F238E27FC236}">
                  <a16:creationId xmlns:a16="http://schemas.microsoft.com/office/drawing/2014/main" id="{526F39D2-25AE-CE43-F1BB-1338013DD091}"/>
                </a:ext>
              </a:extLst>
            </p:cNvPr>
            <p:cNvSpPr/>
            <p:nvPr/>
          </p:nvSpPr>
          <p:spPr>
            <a:xfrm>
              <a:off x="457200" y="3276600"/>
              <a:ext cx="5132705" cy="483868"/>
            </a:xfrm>
            <a:custGeom>
              <a:avLst/>
              <a:gdLst/>
              <a:ahLst/>
              <a:cxnLst/>
              <a:rect l="l" t="t" r="r" b="b"/>
              <a:pathLst>
                <a:path w="5132705" h="980439">
                  <a:moveTo>
                    <a:pt x="5132171" y="960120"/>
                  </a:moveTo>
                  <a:lnTo>
                    <a:pt x="0" y="960120"/>
                  </a:lnTo>
                  <a:lnTo>
                    <a:pt x="0" y="979932"/>
                  </a:lnTo>
                  <a:lnTo>
                    <a:pt x="5132171" y="979932"/>
                  </a:lnTo>
                  <a:lnTo>
                    <a:pt x="5132171" y="960120"/>
                  </a:lnTo>
                  <a:close/>
                </a:path>
                <a:path w="5132705" h="980439">
                  <a:moveTo>
                    <a:pt x="5132171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5132171" y="19812"/>
                  </a:lnTo>
                  <a:lnTo>
                    <a:pt x="51321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3" name="Group 2222">
            <a:extLst>
              <a:ext uri="{FF2B5EF4-FFF2-40B4-BE49-F238E27FC236}">
                <a16:creationId xmlns:a16="http://schemas.microsoft.com/office/drawing/2014/main" id="{EE352FEF-4DD7-5CEB-9FE8-44678CA4C96E}"/>
              </a:ext>
            </a:extLst>
          </p:cNvPr>
          <p:cNvGrpSpPr/>
          <p:nvPr/>
        </p:nvGrpSpPr>
        <p:grpSpPr>
          <a:xfrm>
            <a:off x="8814402" y="5413347"/>
            <a:ext cx="752764" cy="501610"/>
            <a:chOff x="3177309" y="5357091"/>
            <a:chExt cx="752764" cy="501610"/>
          </a:xfrm>
          <a:solidFill>
            <a:schemeClr val="tx1"/>
          </a:solidFill>
        </p:grpSpPr>
        <p:sp>
          <p:nvSpPr>
            <p:cNvPr id="2224" name="Freeform: Shape 2223">
              <a:extLst>
                <a:ext uri="{FF2B5EF4-FFF2-40B4-BE49-F238E27FC236}">
                  <a16:creationId xmlns:a16="http://schemas.microsoft.com/office/drawing/2014/main" id="{0229AFC9-EBE2-C443-7B8C-0C847E1272D8}"/>
                </a:ext>
              </a:extLst>
            </p:cNvPr>
            <p:cNvSpPr/>
            <p:nvPr/>
          </p:nvSpPr>
          <p:spPr>
            <a:xfrm>
              <a:off x="3177309" y="5357091"/>
              <a:ext cx="729673" cy="136960"/>
            </a:xfrm>
            <a:custGeom>
              <a:avLst/>
              <a:gdLst>
                <a:gd name="connsiteX0" fmla="*/ 0 w 729673"/>
                <a:gd name="connsiteY0" fmla="*/ 0 h 136960"/>
                <a:gd name="connsiteX1" fmla="*/ 193964 w 729673"/>
                <a:gd name="connsiteY1" fmla="*/ 129309 h 136960"/>
                <a:gd name="connsiteX2" fmla="*/ 729673 w 729673"/>
                <a:gd name="connsiteY2" fmla="*/ 110836 h 13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9673" h="136960">
                  <a:moveTo>
                    <a:pt x="0" y="0"/>
                  </a:moveTo>
                  <a:cubicBezTo>
                    <a:pt x="36176" y="55418"/>
                    <a:pt x="72352" y="110836"/>
                    <a:pt x="193964" y="129309"/>
                  </a:cubicBezTo>
                  <a:cubicBezTo>
                    <a:pt x="315576" y="147782"/>
                    <a:pt x="522624" y="129309"/>
                    <a:pt x="729673" y="110836"/>
                  </a:cubicBezTo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5" name="Freeform: Shape 2224">
              <a:extLst>
                <a:ext uri="{FF2B5EF4-FFF2-40B4-BE49-F238E27FC236}">
                  <a16:creationId xmlns:a16="http://schemas.microsoft.com/office/drawing/2014/main" id="{092343BC-EC74-3ADB-2FB5-814847A4DB00}"/>
                </a:ext>
              </a:extLst>
            </p:cNvPr>
            <p:cNvSpPr/>
            <p:nvPr/>
          </p:nvSpPr>
          <p:spPr>
            <a:xfrm flipV="1">
              <a:off x="3200400" y="5721741"/>
              <a:ext cx="729673" cy="136960"/>
            </a:xfrm>
            <a:custGeom>
              <a:avLst/>
              <a:gdLst>
                <a:gd name="connsiteX0" fmla="*/ 0 w 729673"/>
                <a:gd name="connsiteY0" fmla="*/ 0 h 136960"/>
                <a:gd name="connsiteX1" fmla="*/ 193964 w 729673"/>
                <a:gd name="connsiteY1" fmla="*/ 129309 h 136960"/>
                <a:gd name="connsiteX2" fmla="*/ 729673 w 729673"/>
                <a:gd name="connsiteY2" fmla="*/ 110836 h 13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9673" h="136960">
                  <a:moveTo>
                    <a:pt x="0" y="0"/>
                  </a:moveTo>
                  <a:cubicBezTo>
                    <a:pt x="36176" y="55418"/>
                    <a:pt x="72352" y="110836"/>
                    <a:pt x="193964" y="129309"/>
                  </a:cubicBezTo>
                  <a:cubicBezTo>
                    <a:pt x="315576" y="147782"/>
                    <a:pt x="522624" y="129309"/>
                    <a:pt x="729673" y="110836"/>
                  </a:cubicBezTo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26" name="Graphic 2225" descr="Bullseye with solid fill">
            <a:extLst>
              <a:ext uri="{FF2B5EF4-FFF2-40B4-BE49-F238E27FC236}">
                <a16:creationId xmlns:a16="http://schemas.microsoft.com/office/drawing/2014/main" id="{474235D5-9842-E0D1-0BEB-072090232F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9759" y="5402337"/>
            <a:ext cx="552044" cy="552044"/>
          </a:xfrm>
          <a:prstGeom prst="rect">
            <a:avLst/>
          </a:prstGeom>
        </p:spPr>
      </p:pic>
      <p:cxnSp>
        <p:nvCxnSpPr>
          <p:cNvPr id="2227" name="Straight Arrow Connector 2226">
            <a:extLst>
              <a:ext uri="{FF2B5EF4-FFF2-40B4-BE49-F238E27FC236}">
                <a16:creationId xmlns:a16="http://schemas.microsoft.com/office/drawing/2014/main" id="{1DCA92DB-4006-57B2-40BA-F8223259AF09}"/>
              </a:ext>
            </a:extLst>
          </p:cNvPr>
          <p:cNvCxnSpPr>
            <a:cxnSpLocks/>
          </p:cNvCxnSpPr>
          <p:nvPr/>
        </p:nvCxnSpPr>
        <p:spPr>
          <a:xfrm>
            <a:off x="6475293" y="5676122"/>
            <a:ext cx="4445962" cy="775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8" name="Group 2227">
            <a:extLst>
              <a:ext uri="{FF2B5EF4-FFF2-40B4-BE49-F238E27FC236}">
                <a16:creationId xmlns:a16="http://schemas.microsoft.com/office/drawing/2014/main" id="{43E7A4BC-A668-A729-5269-95EA1F829785}"/>
              </a:ext>
            </a:extLst>
          </p:cNvPr>
          <p:cNvGrpSpPr/>
          <p:nvPr/>
        </p:nvGrpSpPr>
        <p:grpSpPr>
          <a:xfrm>
            <a:off x="6672141" y="4081962"/>
            <a:ext cx="483868" cy="1382329"/>
            <a:chOff x="8086158" y="3280189"/>
            <a:chExt cx="483868" cy="3387658"/>
          </a:xfrm>
        </p:grpSpPr>
        <p:sp>
          <p:nvSpPr>
            <p:cNvPr id="2229" name="object 7">
              <a:extLst>
                <a:ext uri="{FF2B5EF4-FFF2-40B4-BE49-F238E27FC236}">
                  <a16:creationId xmlns:a16="http://schemas.microsoft.com/office/drawing/2014/main" id="{C55069D2-6218-BBE5-E294-AAFB828C1572}"/>
                </a:ext>
              </a:extLst>
            </p:cNvPr>
            <p:cNvSpPr/>
            <p:nvPr/>
          </p:nvSpPr>
          <p:spPr>
            <a:xfrm rot="16200000">
              <a:off x="6637754" y="4732528"/>
              <a:ext cx="3377879" cy="473202"/>
            </a:xfrm>
            <a:custGeom>
              <a:avLst/>
              <a:gdLst/>
              <a:ahLst/>
              <a:cxnLst/>
              <a:rect l="l" t="t" r="r" b="b"/>
              <a:pathLst>
                <a:path w="5131435" h="960120">
                  <a:moveTo>
                    <a:pt x="5131308" y="0"/>
                  </a:moveTo>
                  <a:lnTo>
                    <a:pt x="0" y="0"/>
                  </a:lnTo>
                  <a:lnTo>
                    <a:pt x="0" y="960120"/>
                  </a:lnTo>
                  <a:lnTo>
                    <a:pt x="5131308" y="960120"/>
                  </a:lnTo>
                  <a:lnTo>
                    <a:pt x="5131308" y="0"/>
                  </a:lnTo>
                  <a:close/>
                </a:path>
              </a:pathLst>
            </a:custGeom>
            <a:solidFill>
              <a:srgbClr val="D9D9D9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30" name="object 9">
              <a:extLst>
                <a:ext uri="{FF2B5EF4-FFF2-40B4-BE49-F238E27FC236}">
                  <a16:creationId xmlns:a16="http://schemas.microsoft.com/office/drawing/2014/main" id="{366C2A77-69B8-22AA-6672-FB6A7AE1E7F5}"/>
                </a:ext>
              </a:extLst>
            </p:cNvPr>
            <p:cNvSpPr/>
            <p:nvPr/>
          </p:nvSpPr>
          <p:spPr>
            <a:xfrm rot="16200000">
              <a:off x="6644361" y="4729227"/>
              <a:ext cx="3367461" cy="483868"/>
            </a:xfrm>
            <a:custGeom>
              <a:avLst/>
              <a:gdLst/>
              <a:ahLst/>
              <a:cxnLst/>
              <a:rect l="l" t="t" r="r" b="b"/>
              <a:pathLst>
                <a:path w="5132705" h="980439">
                  <a:moveTo>
                    <a:pt x="5132171" y="960120"/>
                  </a:moveTo>
                  <a:lnTo>
                    <a:pt x="0" y="960120"/>
                  </a:lnTo>
                  <a:lnTo>
                    <a:pt x="0" y="979932"/>
                  </a:lnTo>
                  <a:lnTo>
                    <a:pt x="5132171" y="979932"/>
                  </a:lnTo>
                  <a:lnTo>
                    <a:pt x="5132171" y="960120"/>
                  </a:lnTo>
                  <a:close/>
                </a:path>
                <a:path w="5132705" h="980439">
                  <a:moveTo>
                    <a:pt x="5132171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5132171" y="19812"/>
                  </a:lnTo>
                  <a:lnTo>
                    <a:pt x="51321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1" name="object 8">
              <a:extLst>
                <a:ext uri="{FF2B5EF4-FFF2-40B4-BE49-F238E27FC236}">
                  <a16:creationId xmlns:a16="http://schemas.microsoft.com/office/drawing/2014/main" id="{5D6C0401-A08D-F3BD-689A-0DEDF3B50496}"/>
                </a:ext>
              </a:extLst>
            </p:cNvPr>
            <p:cNvSpPr/>
            <p:nvPr/>
          </p:nvSpPr>
          <p:spPr>
            <a:xfrm rot="16200000">
              <a:off x="6651220" y="4954778"/>
              <a:ext cx="3380418" cy="45719"/>
            </a:xfrm>
            <a:custGeom>
              <a:avLst/>
              <a:gdLst/>
              <a:ahLst/>
              <a:cxnLst/>
              <a:rect l="l" t="t" r="r" b="b"/>
              <a:pathLst>
                <a:path w="5144135">
                  <a:moveTo>
                    <a:pt x="5144096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D9D9D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2" name="object 9">
              <a:extLst>
                <a:ext uri="{FF2B5EF4-FFF2-40B4-BE49-F238E27FC236}">
                  <a16:creationId xmlns:a16="http://schemas.microsoft.com/office/drawing/2014/main" id="{E4505E64-6358-335C-9A03-913D65C87B5C}"/>
                </a:ext>
              </a:extLst>
            </p:cNvPr>
            <p:cNvSpPr/>
            <p:nvPr/>
          </p:nvSpPr>
          <p:spPr>
            <a:xfrm rot="16200000">
              <a:off x="7002572" y="5525584"/>
              <a:ext cx="2212894" cy="45719"/>
            </a:xfrm>
            <a:custGeom>
              <a:avLst/>
              <a:gdLst/>
              <a:ahLst/>
              <a:cxnLst/>
              <a:rect l="l" t="t" r="r" b="b"/>
              <a:pathLst>
                <a:path w="5132705" h="980439">
                  <a:moveTo>
                    <a:pt x="5132171" y="960120"/>
                  </a:moveTo>
                  <a:lnTo>
                    <a:pt x="0" y="960120"/>
                  </a:lnTo>
                  <a:lnTo>
                    <a:pt x="0" y="979932"/>
                  </a:lnTo>
                  <a:lnTo>
                    <a:pt x="5132171" y="979932"/>
                  </a:lnTo>
                  <a:lnTo>
                    <a:pt x="5132171" y="960120"/>
                  </a:lnTo>
                  <a:close/>
                </a:path>
                <a:path w="5132705" h="980439">
                  <a:moveTo>
                    <a:pt x="5132171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5132171" y="19812"/>
                  </a:lnTo>
                  <a:lnTo>
                    <a:pt x="51321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33" name="Group 2232">
            <a:extLst>
              <a:ext uri="{FF2B5EF4-FFF2-40B4-BE49-F238E27FC236}">
                <a16:creationId xmlns:a16="http://schemas.microsoft.com/office/drawing/2014/main" id="{14F50925-1B7D-6694-C645-61C2D4E50EB5}"/>
              </a:ext>
            </a:extLst>
          </p:cNvPr>
          <p:cNvGrpSpPr/>
          <p:nvPr/>
        </p:nvGrpSpPr>
        <p:grpSpPr>
          <a:xfrm>
            <a:off x="7146190" y="4075863"/>
            <a:ext cx="3823570" cy="483868"/>
            <a:chOff x="441962" y="3276600"/>
            <a:chExt cx="5147943" cy="483868"/>
          </a:xfrm>
        </p:grpSpPr>
        <p:sp>
          <p:nvSpPr>
            <p:cNvPr id="2234" name="object 7">
              <a:extLst>
                <a:ext uri="{FF2B5EF4-FFF2-40B4-BE49-F238E27FC236}">
                  <a16:creationId xmlns:a16="http://schemas.microsoft.com/office/drawing/2014/main" id="{48C9B0E9-932A-B8C4-7695-EC2909AD57AF}"/>
                </a:ext>
              </a:extLst>
            </p:cNvPr>
            <p:cNvSpPr/>
            <p:nvPr/>
          </p:nvSpPr>
          <p:spPr>
            <a:xfrm>
              <a:off x="456152" y="3285745"/>
              <a:ext cx="5131718" cy="473202"/>
            </a:xfrm>
            <a:custGeom>
              <a:avLst/>
              <a:gdLst/>
              <a:ahLst/>
              <a:cxnLst/>
              <a:rect l="l" t="t" r="r" b="b"/>
              <a:pathLst>
                <a:path w="5131435" h="960120">
                  <a:moveTo>
                    <a:pt x="5131308" y="0"/>
                  </a:moveTo>
                  <a:lnTo>
                    <a:pt x="0" y="0"/>
                  </a:lnTo>
                  <a:lnTo>
                    <a:pt x="0" y="960120"/>
                  </a:lnTo>
                  <a:lnTo>
                    <a:pt x="5131308" y="960120"/>
                  </a:lnTo>
                  <a:lnTo>
                    <a:pt x="5131308" y="0"/>
                  </a:lnTo>
                  <a:close/>
                </a:path>
              </a:pathLst>
            </a:custGeom>
            <a:solidFill>
              <a:srgbClr val="D9D9D9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35" name="object 8">
              <a:extLst>
                <a:ext uri="{FF2B5EF4-FFF2-40B4-BE49-F238E27FC236}">
                  <a16:creationId xmlns:a16="http://schemas.microsoft.com/office/drawing/2014/main" id="{13AE1A31-B454-7440-0576-76F3909F7B13}"/>
                </a:ext>
              </a:extLst>
            </p:cNvPr>
            <p:cNvSpPr/>
            <p:nvPr/>
          </p:nvSpPr>
          <p:spPr>
            <a:xfrm>
              <a:off x="441962" y="3525775"/>
              <a:ext cx="5144135" cy="0"/>
            </a:xfrm>
            <a:custGeom>
              <a:avLst/>
              <a:gdLst/>
              <a:ahLst/>
              <a:cxnLst/>
              <a:rect l="l" t="t" r="r" b="b"/>
              <a:pathLst>
                <a:path w="5144135">
                  <a:moveTo>
                    <a:pt x="5144096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D9D9D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6" name="object 9">
              <a:extLst>
                <a:ext uri="{FF2B5EF4-FFF2-40B4-BE49-F238E27FC236}">
                  <a16:creationId xmlns:a16="http://schemas.microsoft.com/office/drawing/2014/main" id="{514F3FF1-0C38-2154-B44B-208764EF0BD6}"/>
                </a:ext>
              </a:extLst>
            </p:cNvPr>
            <p:cNvSpPr/>
            <p:nvPr/>
          </p:nvSpPr>
          <p:spPr>
            <a:xfrm>
              <a:off x="457200" y="3276600"/>
              <a:ext cx="5132705" cy="483868"/>
            </a:xfrm>
            <a:custGeom>
              <a:avLst/>
              <a:gdLst/>
              <a:ahLst/>
              <a:cxnLst/>
              <a:rect l="l" t="t" r="r" b="b"/>
              <a:pathLst>
                <a:path w="5132705" h="980439">
                  <a:moveTo>
                    <a:pt x="5132171" y="960120"/>
                  </a:moveTo>
                  <a:lnTo>
                    <a:pt x="0" y="960120"/>
                  </a:lnTo>
                  <a:lnTo>
                    <a:pt x="0" y="979932"/>
                  </a:lnTo>
                  <a:lnTo>
                    <a:pt x="5132171" y="979932"/>
                  </a:lnTo>
                  <a:lnTo>
                    <a:pt x="5132171" y="960120"/>
                  </a:lnTo>
                  <a:close/>
                </a:path>
                <a:path w="5132705" h="980439">
                  <a:moveTo>
                    <a:pt x="5132171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5132171" y="19812"/>
                  </a:lnTo>
                  <a:lnTo>
                    <a:pt x="51321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37" name="Group 2236">
            <a:extLst>
              <a:ext uri="{FF2B5EF4-FFF2-40B4-BE49-F238E27FC236}">
                <a16:creationId xmlns:a16="http://schemas.microsoft.com/office/drawing/2014/main" id="{5064B9A2-EA2B-9F09-DA4B-B479CC8E0506}"/>
              </a:ext>
            </a:extLst>
          </p:cNvPr>
          <p:cNvGrpSpPr/>
          <p:nvPr/>
        </p:nvGrpSpPr>
        <p:grpSpPr>
          <a:xfrm>
            <a:off x="10977966" y="4075863"/>
            <a:ext cx="483868" cy="1382329"/>
            <a:chOff x="8086158" y="3280189"/>
            <a:chExt cx="483868" cy="3387658"/>
          </a:xfrm>
        </p:grpSpPr>
        <p:sp>
          <p:nvSpPr>
            <p:cNvPr id="2238" name="object 7">
              <a:extLst>
                <a:ext uri="{FF2B5EF4-FFF2-40B4-BE49-F238E27FC236}">
                  <a16:creationId xmlns:a16="http://schemas.microsoft.com/office/drawing/2014/main" id="{C5E9E12D-DBCC-6F35-6B5D-3D3B9FF956DF}"/>
                </a:ext>
              </a:extLst>
            </p:cNvPr>
            <p:cNvSpPr/>
            <p:nvPr/>
          </p:nvSpPr>
          <p:spPr>
            <a:xfrm rot="16200000">
              <a:off x="6637754" y="4732528"/>
              <a:ext cx="3377879" cy="473202"/>
            </a:xfrm>
            <a:custGeom>
              <a:avLst/>
              <a:gdLst/>
              <a:ahLst/>
              <a:cxnLst/>
              <a:rect l="l" t="t" r="r" b="b"/>
              <a:pathLst>
                <a:path w="5131435" h="960120">
                  <a:moveTo>
                    <a:pt x="5131308" y="0"/>
                  </a:moveTo>
                  <a:lnTo>
                    <a:pt x="0" y="0"/>
                  </a:lnTo>
                  <a:lnTo>
                    <a:pt x="0" y="960120"/>
                  </a:lnTo>
                  <a:lnTo>
                    <a:pt x="5131308" y="960120"/>
                  </a:lnTo>
                  <a:lnTo>
                    <a:pt x="5131308" y="0"/>
                  </a:lnTo>
                  <a:close/>
                </a:path>
              </a:pathLst>
            </a:custGeom>
            <a:solidFill>
              <a:srgbClr val="D9D9D9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39" name="object 9">
              <a:extLst>
                <a:ext uri="{FF2B5EF4-FFF2-40B4-BE49-F238E27FC236}">
                  <a16:creationId xmlns:a16="http://schemas.microsoft.com/office/drawing/2014/main" id="{AA933F3A-A9A3-67FB-60FD-440D45EF079E}"/>
                </a:ext>
              </a:extLst>
            </p:cNvPr>
            <p:cNvSpPr/>
            <p:nvPr/>
          </p:nvSpPr>
          <p:spPr>
            <a:xfrm rot="16200000">
              <a:off x="6644361" y="4729227"/>
              <a:ext cx="3367461" cy="483868"/>
            </a:xfrm>
            <a:custGeom>
              <a:avLst/>
              <a:gdLst/>
              <a:ahLst/>
              <a:cxnLst/>
              <a:rect l="l" t="t" r="r" b="b"/>
              <a:pathLst>
                <a:path w="5132705" h="980439">
                  <a:moveTo>
                    <a:pt x="5132171" y="960120"/>
                  </a:moveTo>
                  <a:lnTo>
                    <a:pt x="0" y="960120"/>
                  </a:lnTo>
                  <a:lnTo>
                    <a:pt x="0" y="979932"/>
                  </a:lnTo>
                  <a:lnTo>
                    <a:pt x="5132171" y="979932"/>
                  </a:lnTo>
                  <a:lnTo>
                    <a:pt x="5132171" y="960120"/>
                  </a:lnTo>
                  <a:close/>
                </a:path>
                <a:path w="5132705" h="980439">
                  <a:moveTo>
                    <a:pt x="5132171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5132171" y="19812"/>
                  </a:lnTo>
                  <a:lnTo>
                    <a:pt x="51321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0" name="object 8">
              <a:extLst>
                <a:ext uri="{FF2B5EF4-FFF2-40B4-BE49-F238E27FC236}">
                  <a16:creationId xmlns:a16="http://schemas.microsoft.com/office/drawing/2014/main" id="{418238A0-1363-DF35-7F5F-A39CF5844CB7}"/>
                </a:ext>
              </a:extLst>
            </p:cNvPr>
            <p:cNvSpPr/>
            <p:nvPr/>
          </p:nvSpPr>
          <p:spPr>
            <a:xfrm rot="16200000">
              <a:off x="6651220" y="4954778"/>
              <a:ext cx="3380418" cy="45719"/>
            </a:xfrm>
            <a:custGeom>
              <a:avLst/>
              <a:gdLst/>
              <a:ahLst/>
              <a:cxnLst/>
              <a:rect l="l" t="t" r="r" b="b"/>
              <a:pathLst>
                <a:path w="5144135">
                  <a:moveTo>
                    <a:pt x="5144096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D9D9D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1" name="object 9">
              <a:extLst>
                <a:ext uri="{FF2B5EF4-FFF2-40B4-BE49-F238E27FC236}">
                  <a16:creationId xmlns:a16="http://schemas.microsoft.com/office/drawing/2014/main" id="{E052412F-9AFC-D124-B006-ED749AD57212}"/>
                </a:ext>
              </a:extLst>
            </p:cNvPr>
            <p:cNvSpPr/>
            <p:nvPr/>
          </p:nvSpPr>
          <p:spPr>
            <a:xfrm rot="16200000">
              <a:off x="7002572" y="5525584"/>
              <a:ext cx="2212894" cy="45719"/>
            </a:xfrm>
            <a:custGeom>
              <a:avLst/>
              <a:gdLst/>
              <a:ahLst/>
              <a:cxnLst/>
              <a:rect l="l" t="t" r="r" b="b"/>
              <a:pathLst>
                <a:path w="5132705" h="980439">
                  <a:moveTo>
                    <a:pt x="5132171" y="960120"/>
                  </a:moveTo>
                  <a:lnTo>
                    <a:pt x="0" y="960120"/>
                  </a:lnTo>
                  <a:lnTo>
                    <a:pt x="0" y="979932"/>
                  </a:lnTo>
                  <a:lnTo>
                    <a:pt x="5132171" y="979932"/>
                  </a:lnTo>
                  <a:lnTo>
                    <a:pt x="5132171" y="960120"/>
                  </a:lnTo>
                  <a:close/>
                </a:path>
                <a:path w="5132705" h="980439">
                  <a:moveTo>
                    <a:pt x="5132171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5132171" y="19812"/>
                  </a:lnTo>
                  <a:lnTo>
                    <a:pt x="51321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2247" name="Straight Arrow Connector 2246">
            <a:extLst>
              <a:ext uri="{FF2B5EF4-FFF2-40B4-BE49-F238E27FC236}">
                <a16:creationId xmlns:a16="http://schemas.microsoft.com/office/drawing/2014/main" id="{43351C32-2789-3868-AB01-A9D8C6782AE8}"/>
              </a:ext>
            </a:extLst>
          </p:cNvPr>
          <p:cNvCxnSpPr>
            <a:cxnSpLocks/>
          </p:cNvCxnSpPr>
          <p:nvPr/>
        </p:nvCxnSpPr>
        <p:spPr>
          <a:xfrm>
            <a:off x="6879992" y="4340978"/>
            <a:ext cx="4389120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8" name="Straight Arrow Connector 2247">
            <a:extLst>
              <a:ext uri="{FF2B5EF4-FFF2-40B4-BE49-F238E27FC236}">
                <a16:creationId xmlns:a16="http://schemas.microsoft.com/office/drawing/2014/main" id="{4A36C652-2A0B-B4EF-266F-BD079A47958F}"/>
              </a:ext>
            </a:extLst>
          </p:cNvPr>
          <p:cNvCxnSpPr>
            <a:cxnSpLocks/>
          </p:cNvCxnSpPr>
          <p:nvPr/>
        </p:nvCxnSpPr>
        <p:spPr>
          <a:xfrm rot="16200000">
            <a:off x="6287332" y="4971847"/>
            <a:ext cx="1280160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9" name="Straight Arrow Connector 2248">
            <a:extLst>
              <a:ext uri="{FF2B5EF4-FFF2-40B4-BE49-F238E27FC236}">
                <a16:creationId xmlns:a16="http://schemas.microsoft.com/office/drawing/2014/main" id="{EAB3B136-5F8A-B9FC-8C65-E8A25C2C629F}"/>
              </a:ext>
            </a:extLst>
          </p:cNvPr>
          <p:cNvCxnSpPr>
            <a:cxnSpLocks/>
          </p:cNvCxnSpPr>
          <p:nvPr/>
        </p:nvCxnSpPr>
        <p:spPr>
          <a:xfrm rot="16200000">
            <a:off x="10638075" y="4904916"/>
            <a:ext cx="1188720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0" name="TextBox 2249">
            <a:extLst>
              <a:ext uri="{FF2B5EF4-FFF2-40B4-BE49-F238E27FC236}">
                <a16:creationId xmlns:a16="http://schemas.microsoft.com/office/drawing/2014/main" id="{199BCB52-4114-FC20-958A-E010DA6C3040}"/>
              </a:ext>
            </a:extLst>
          </p:cNvPr>
          <p:cNvSpPr txBox="1"/>
          <p:nvPr/>
        </p:nvSpPr>
        <p:spPr>
          <a:xfrm>
            <a:off x="6894237" y="5893756"/>
            <a:ext cx="43515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" dirty="0">
                <a:solidFill>
                  <a:srgbClr val="7E7E7E"/>
                </a:solidFill>
                <a:cs typeface="Microsoft Sans Serif"/>
              </a:rPr>
              <a:t>Viability theory concept:</a:t>
            </a:r>
          </a:p>
          <a:p>
            <a:pPr algn="ctr"/>
            <a:r>
              <a:rPr lang="en-US" spc="-10" dirty="0">
                <a:solidFill>
                  <a:srgbClr val="FF0000"/>
                </a:solidFill>
                <a:cs typeface="Microsoft Sans Serif"/>
              </a:rPr>
              <a:t>Through the longest path there is a larger room for errors </a:t>
            </a:r>
            <a:r>
              <a:rPr lang="en-US" spc="-10" dirty="0">
                <a:solidFill>
                  <a:srgbClr val="FF0000"/>
                </a:solidFill>
                <a:cs typeface="Microsoft Sans Serif"/>
                <a:sym typeface="Wingdings" panose="05000000000000000000" pitchFamily="2" charset="2"/>
              </a:rPr>
              <a:t> larger viable space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74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7" grpId="0" animBg="1"/>
      <p:bldP spid="2208" grpId="0" animBg="1"/>
      <p:bldP spid="2209" grpId="0" animBg="1"/>
      <p:bldP spid="2210" grpId="0" animBg="1"/>
      <p:bldP spid="2211" grpId="0" animBg="1"/>
      <p:bldP spid="2212" grpId="0" animBg="1"/>
      <p:bldP spid="2213" grpId="0" animBg="1"/>
      <p:bldP spid="2214" grpId="0" animBg="1"/>
      <p:bldP spid="22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00" y="648958"/>
            <a:ext cx="11356337" cy="1415772"/>
          </a:xfrm>
        </p:spPr>
        <p:txBody>
          <a:bodyPr/>
          <a:lstStyle/>
          <a:p>
            <a:r>
              <a:rPr lang="en-US" dirty="0"/>
              <a:t>Viability Theory for </a:t>
            </a:r>
            <a:r>
              <a:rPr lang="en-US" dirty="0" err="1"/>
              <a:t>ToC</a:t>
            </a:r>
            <a:r>
              <a:rPr lang="en-US" dirty="0"/>
              <a:t> </a:t>
            </a:r>
            <a:br>
              <a:rPr lang="en-US" spc="-5" dirty="0"/>
            </a:br>
            <a:r>
              <a:rPr lang="en-US" sz="2400" spc="-5" dirty="0"/>
              <a:t>Viability space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0B0F790D-FCE3-2508-5EA4-3C4D576152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69593" y="6373755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 descr="A diagram of a cell&#10;&#10;Description automatically generated">
            <a:extLst>
              <a:ext uri="{FF2B5EF4-FFF2-40B4-BE49-F238E27FC236}">
                <a16:creationId xmlns:a16="http://schemas.microsoft.com/office/drawing/2014/main" id="{1385EE5C-344F-8A33-DADC-B9F955A2D8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7"/>
          <a:stretch/>
        </p:blipFill>
        <p:spPr>
          <a:xfrm>
            <a:off x="6668657" y="1709998"/>
            <a:ext cx="5258354" cy="3438004"/>
          </a:xfrm>
          <a:prstGeom prst="rect">
            <a:avLst/>
          </a:prstGeom>
        </p:spPr>
      </p:pic>
      <p:sp>
        <p:nvSpPr>
          <p:cNvPr id="10" name="object 58">
            <a:extLst>
              <a:ext uri="{FF2B5EF4-FFF2-40B4-BE49-F238E27FC236}">
                <a16:creationId xmlns:a16="http://schemas.microsoft.com/office/drawing/2014/main" id="{37AD63D9-86A2-6DA9-F2AA-848519CC1F1F}"/>
              </a:ext>
            </a:extLst>
          </p:cNvPr>
          <p:cNvSpPr txBox="1"/>
          <p:nvPr/>
        </p:nvSpPr>
        <p:spPr>
          <a:xfrm>
            <a:off x="663300" y="2064730"/>
            <a:ext cx="4823100" cy="3822841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z="2000" spc="-10" dirty="0">
                <a:solidFill>
                  <a:srgbClr val="FF0000"/>
                </a:solidFill>
                <a:cs typeface="Microsoft Sans Serif"/>
              </a:rPr>
              <a:t>Viable space K</a:t>
            </a:r>
            <a:r>
              <a:rPr lang="en-US" sz="2000" spc="-10" dirty="0">
                <a:solidFill>
                  <a:srgbClr val="7E7E7E"/>
                </a:solidFill>
                <a:cs typeface="Microsoft Sans Serif"/>
              </a:rPr>
              <a:t>: The space of the states in which the constraints (including the safety) are fulfilled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endParaRPr lang="en-US" sz="2000" spc="-10" dirty="0">
              <a:solidFill>
                <a:srgbClr val="7E7E7E"/>
              </a:solidFill>
              <a:cs typeface="Microsoft Sans Serif"/>
            </a:endParaRP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z="2000" spc="-10" dirty="0">
                <a:solidFill>
                  <a:srgbClr val="FF0000"/>
                </a:solidFill>
                <a:cs typeface="Microsoft Sans Serif"/>
              </a:rPr>
              <a:t>Viability Kernel</a:t>
            </a:r>
            <a:r>
              <a:rPr lang="en-US" sz="2000" spc="-10" dirty="0">
                <a:solidFill>
                  <a:srgbClr val="7E7E7E"/>
                </a:solidFill>
                <a:cs typeface="Microsoft Sans Serif"/>
              </a:rPr>
              <a:t>: The space of the states from which the system starts and remains while evolving within the viable space (</a:t>
            </a:r>
            <a:r>
              <a:rPr lang="en-US" sz="2000" spc="-10" dirty="0">
                <a:solidFill>
                  <a:srgbClr val="FF0000"/>
                </a:solidFill>
                <a:cs typeface="Microsoft Sans Serif"/>
              </a:rPr>
              <a:t>avoid dead ends</a:t>
            </a:r>
            <a:r>
              <a:rPr lang="en-US" sz="2000" spc="-10" dirty="0">
                <a:solidFill>
                  <a:srgbClr val="7E7E7E"/>
                </a:solidFill>
                <a:cs typeface="Microsoft Sans Serif"/>
              </a:rPr>
              <a:t>)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endParaRPr lang="en-US" sz="2000" spc="-10" dirty="0">
              <a:solidFill>
                <a:srgbClr val="7E7E7E"/>
              </a:solidFill>
              <a:cs typeface="Microsoft Sans Serif"/>
            </a:endParaRP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z="2000" spc="-10" dirty="0">
                <a:solidFill>
                  <a:srgbClr val="FF0000"/>
                </a:solidFill>
                <a:cs typeface="Microsoft Sans Serif"/>
              </a:rPr>
              <a:t>Non-viable space</a:t>
            </a:r>
            <a:r>
              <a:rPr lang="en-US" sz="2000" spc="-10" dirty="0">
                <a:solidFill>
                  <a:srgbClr val="7E7E7E"/>
                </a:solidFill>
                <a:cs typeface="Microsoft Sans Serif"/>
              </a:rPr>
              <a:t>: the space  of the possible states where one or multiple constraints are not satisfied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4A56F-672D-0BC0-2E22-62DBE3370345}"/>
              </a:ext>
            </a:extLst>
          </p:cNvPr>
          <p:cNvSpPr txBox="1"/>
          <p:nvPr/>
        </p:nvSpPr>
        <p:spPr>
          <a:xfrm>
            <a:off x="6645826" y="5285712"/>
            <a:ext cx="5373811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pc="-10" dirty="0">
                <a:solidFill>
                  <a:srgbClr val="FF0000"/>
                </a:solidFill>
                <a:cs typeface="Microsoft Sans Serif"/>
              </a:rPr>
              <a:t>The closer is the state to the center of the kernel, the lowest is the probability to be propelled into a non-viable state given an unforeseen event</a:t>
            </a:r>
          </a:p>
        </p:txBody>
      </p:sp>
    </p:spTree>
    <p:extLst>
      <p:ext uri="{BB962C8B-B14F-4D97-AF65-F5344CB8AC3E}">
        <p14:creationId xmlns:p14="http://schemas.microsoft.com/office/powerpoint/2010/main" val="33359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95427E1-B3D4-FEBA-88C3-3DDB89DC202D}"/>
              </a:ext>
            </a:extLst>
          </p:cNvPr>
          <p:cNvGrpSpPr/>
          <p:nvPr/>
        </p:nvGrpSpPr>
        <p:grpSpPr>
          <a:xfrm>
            <a:off x="2667000" y="1790704"/>
            <a:ext cx="2133600" cy="2057391"/>
            <a:chOff x="2667000" y="1790704"/>
            <a:chExt cx="2133600" cy="2057391"/>
          </a:xfrm>
        </p:grpSpPr>
        <p:pic>
          <p:nvPicPr>
            <p:cNvPr id="8" name="Graphic 7" descr="Robot Hand with solid fill">
              <a:extLst>
                <a:ext uri="{FF2B5EF4-FFF2-40B4-BE49-F238E27FC236}">
                  <a16:creationId xmlns:a16="http://schemas.microsoft.com/office/drawing/2014/main" id="{A7E9C2CC-758C-1810-7350-D67750D87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76600" y="2362199"/>
              <a:ext cx="914400" cy="914400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678FDF5-BF5E-D0B5-7614-9C57FF32EDEE}"/>
                </a:ext>
              </a:extLst>
            </p:cNvPr>
            <p:cNvSpPr/>
            <p:nvPr/>
          </p:nvSpPr>
          <p:spPr>
            <a:xfrm>
              <a:off x="2667000" y="1790704"/>
              <a:ext cx="2133600" cy="2057391"/>
            </a:xfrm>
            <a:prstGeom prst="ellipse">
              <a:avLst/>
            </a:prstGeom>
            <a:solidFill>
              <a:schemeClr val="bg1">
                <a:lumMod val="75000"/>
                <a:alpha val="4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00" y="648958"/>
            <a:ext cx="11356337" cy="892552"/>
          </a:xfrm>
        </p:spPr>
        <p:txBody>
          <a:bodyPr/>
          <a:lstStyle/>
          <a:p>
            <a:r>
              <a:rPr lang="en-US" dirty="0"/>
              <a:t>Viability Theory for </a:t>
            </a:r>
            <a:r>
              <a:rPr lang="en-US" dirty="0" err="1"/>
              <a:t>ToC</a:t>
            </a:r>
            <a:r>
              <a:rPr lang="en-US" dirty="0"/>
              <a:t> </a:t>
            </a:r>
            <a:br>
              <a:rPr lang="en-US" spc="-5" dirty="0"/>
            </a:br>
            <a:r>
              <a:rPr lang="en-US" sz="2400" spc="-5" dirty="0"/>
              <a:t>Size of the viability kernel: </a:t>
            </a:r>
            <a:r>
              <a:rPr lang="en-US" sz="2400" spc="-5" dirty="0">
                <a:solidFill>
                  <a:srgbClr val="FF0000"/>
                </a:solidFill>
              </a:rPr>
              <a:t>communication rate</a:t>
            </a:r>
            <a:r>
              <a:rPr lang="en-US" sz="2400" spc="-5" dirty="0"/>
              <a:t>, </a:t>
            </a:r>
            <a:r>
              <a:rPr lang="en-US" sz="2400" spc="-5" dirty="0">
                <a:solidFill>
                  <a:srgbClr val="FF0000"/>
                </a:solidFill>
              </a:rPr>
              <a:t>environment and system capability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0B0F790D-FCE3-2508-5EA4-3C4D576152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69593" y="6373755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Graphic 3" descr="Syncing cloud outline">
            <a:extLst>
              <a:ext uri="{FF2B5EF4-FFF2-40B4-BE49-F238E27FC236}">
                <a16:creationId xmlns:a16="http://schemas.microsoft.com/office/drawing/2014/main" id="{97C60918-E87F-5C20-619B-918C69A08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91330" y="1828800"/>
            <a:ext cx="1600200" cy="16002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DD70808-EFE8-D27D-4EFA-D420C6286873}"/>
              </a:ext>
            </a:extLst>
          </p:cNvPr>
          <p:cNvCxnSpPr>
            <a:cxnSpLocks/>
          </p:cNvCxnSpPr>
          <p:nvPr/>
        </p:nvCxnSpPr>
        <p:spPr>
          <a:xfrm>
            <a:off x="5029200" y="2819399"/>
            <a:ext cx="3108960" cy="0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C70ED9B-6054-A758-A890-90547FDBC6F8}"/>
              </a:ext>
            </a:extLst>
          </p:cNvPr>
          <p:cNvSpPr txBox="1"/>
          <p:nvPr/>
        </p:nvSpPr>
        <p:spPr>
          <a:xfrm>
            <a:off x="1148684" y="3773107"/>
            <a:ext cx="166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" dirty="0">
                <a:cs typeface="Microsoft Sans Serif"/>
              </a:rPr>
              <a:t>Environment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F9D1CF-7596-CAB1-3979-1F90B078D46C}"/>
              </a:ext>
            </a:extLst>
          </p:cNvPr>
          <p:cNvSpPr txBox="1"/>
          <p:nvPr/>
        </p:nvSpPr>
        <p:spPr>
          <a:xfrm>
            <a:off x="8093764" y="3340808"/>
            <a:ext cx="29495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" dirty="0">
                <a:cs typeface="Microsoft Sans Serif"/>
              </a:rPr>
              <a:t>Control/assistance unit:</a:t>
            </a:r>
          </a:p>
          <a:p>
            <a:pPr marL="285750" indent="-285750">
              <a:buFontTx/>
              <a:buChar char="-"/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Trained model</a:t>
            </a:r>
          </a:p>
          <a:p>
            <a:pPr marL="285750" indent="-285750">
              <a:buFontTx/>
              <a:buChar char="-"/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“Chirurgical precision”</a:t>
            </a:r>
          </a:p>
          <a:p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A06CE70-C2D4-D3D8-55BC-113A4FB65292}"/>
              </a:ext>
            </a:extLst>
          </p:cNvPr>
          <p:cNvCxnSpPr>
            <a:cxnSpLocks/>
          </p:cNvCxnSpPr>
          <p:nvPr/>
        </p:nvCxnSpPr>
        <p:spPr>
          <a:xfrm flipV="1">
            <a:off x="2133600" y="3124200"/>
            <a:ext cx="762000" cy="6858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50165E-F993-5D1C-34F3-73DE6AF7D1E1}"/>
              </a:ext>
            </a:extLst>
          </p:cNvPr>
          <p:cNvCxnSpPr>
            <a:cxnSpLocks/>
          </p:cNvCxnSpPr>
          <p:nvPr/>
        </p:nvCxnSpPr>
        <p:spPr>
          <a:xfrm flipH="1" flipV="1">
            <a:off x="3810000" y="3124200"/>
            <a:ext cx="762000" cy="6858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84B81CA-7F60-06DE-CB6D-03C77C73029B}"/>
              </a:ext>
            </a:extLst>
          </p:cNvPr>
          <p:cNvSpPr txBox="1"/>
          <p:nvPr/>
        </p:nvSpPr>
        <p:spPr>
          <a:xfrm>
            <a:off x="4699115" y="3415114"/>
            <a:ext cx="3065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" dirty="0">
                <a:cs typeface="Microsoft Sans Serif"/>
              </a:rPr>
              <a:t>Actor:</a:t>
            </a:r>
          </a:p>
          <a:p>
            <a:r>
              <a:rPr lang="en-US" spc="-10" dirty="0">
                <a:solidFill>
                  <a:srgbClr val="7E7E7E"/>
                </a:solidFill>
                <a:cs typeface="Microsoft Sans Serif"/>
              </a:rPr>
              <a:t>Initially Less knowledgeable than the control unit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BEE484-15EF-4AF8-992E-010566E0EC3B}"/>
              </a:ext>
            </a:extLst>
          </p:cNvPr>
          <p:cNvSpPr txBox="1"/>
          <p:nvPr/>
        </p:nvSpPr>
        <p:spPr>
          <a:xfrm>
            <a:off x="5198165" y="2308858"/>
            <a:ext cx="289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" dirty="0">
                <a:solidFill>
                  <a:schemeClr val="tx2"/>
                </a:solidFill>
                <a:cs typeface="Microsoft Sans Serif"/>
              </a:rPr>
              <a:t>Communication channel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9987DE-97D7-4FD5-431C-838C1CA23A41}"/>
              </a:ext>
            </a:extLst>
          </p:cNvPr>
          <p:cNvSpPr txBox="1"/>
          <p:nvPr/>
        </p:nvSpPr>
        <p:spPr>
          <a:xfrm>
            <a:off x="457200" y="4676214"/>
            <a:ext cx="10648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spc="-10" dirty="0">
                <a:solidFill>
                  <a:schemeClr val="tx2"/>
                </a:solidFill>
                <a:cs typeface="Microsoft Sans Serif"/>
              </a:rPr>
              <a:t>Viability kernel by analogy to the probability distribution</a:t>
            </a:r>
          </a:p>
          <a:p>
            <a:pPr algn="ctr"/>
            <a:r>
              <a:rPr lang="en-US" spc="-10" dirty="0">
                <a:solidFill>
                  <a:srgbClr val="FF0000"/>
                </a:solidFill>
                <a:cs typeface="Microsoft Sans Serif"/>
                <a:sym typeface="Wingdings" panose="05000000000000000000" pitchFamily="2" charset="2"/>
              </a:rPr>
              <a:t>Case 1: high communication rate                                                 Case 2: low communication rate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30A9C38-1D16-DC53-8DB4-14C9C18B500D}"/>
              </a:ext>
            </a:extLst>
          </p:cNvPr>
          <p:cNvGrpSpPr/>
          <p:nvPr/>
        </p:nvGrpSpPr>
        <p:grpSpPr>
          <a:xfrm>
            <a:off x="1066800" y="5346940"/>
            <a:ext cx="1752600" cy="1090400"/>
            <a:chOff x="1790700" y="5767816"/>
            <a:chExt cx="1752600" cy="10904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FCF7F05-FB1D-ED25-9008-7DA387B3D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90700" y="5767816"/>
              <a:ext cx="1752600" cy="1090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FFD3A69-6A29-A8FE-5C2C-B9A91D985CB9}"/>
                </a:ext>
              </a:extLst>
            </p:cNvPr>
            <p:cNvSpPr/>
            <p:nvPr/>
          </p:nvSpPr>
          <p:spPr>
            <a:xfrm>
              <a:off x="1984496" y="5888388"/>
              <a:ext cx="1365008" cy="849255"/>
            </a:xfrm>
            <a:prstGeom prst="ellipse">
              <a:avLst/>
            </a:prstGeom>
            <a:solidFill>
              <a:srgbClr val="00FF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B9D5F4-31C6-0D25-BFC7-79D3BD75765B}"/>
              </a:ext>
            </a:extLst>
          </p:cNvPr>
          <p:cNvGrpSpPr/>
          <p:nvPr/>
        </p:nvGrpSpPr>
        <p:grpSpPr>
          <a:xfrm>
            <a:off x="7266883" y="5346940"/>
            <a:ext cx="1752600" cy="1090400"/>
            <a:chOff x="8382001" y="5627922"/>
            <a:chExt cx="1752600" cy="1090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D9E8B4A-86F3-A2B0-F15D-6A5ABB5110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2001" y="5627922"/>
              <a:ext cx="1752600" cy="1090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698E62F-B2F8-37E9-77E0-9F4137C0D6D6}"/>
                </a:ext>
              </a:extLst>
            </p:cNvPr>
            <p:cNvSpPr/>
            <p:nvPr/>
          </p:nvSpPr>
          <p:spPr>
            <a:xfrm>
              <a:off x="8884821" y="5945474"/>
              <a:ext cx="746959" cy="433316"/>
            </a:xfrm>
            <a:prstGeom prst="ellipse">
              <a:avLst/>
            </a:prstGeom>
            <a:solidFill>
              <a:srgbClr val="00FF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8554B3D-B4BE-26ED-DFBD-CF5BDC617B19}"/>
              </a:ext>
            </a:extLst>
          </p:cNvPr>
          <p:cNvSpPr/>
          <p:nvPr/>
        </p:nvSpPr>
        <p:spPr>
          <a:xfrm>
            <a:off x="3515811" y="5467512"/>
            <a:ext cx="537470" cy="694944"/>
          </a:xfrm>
          <a:custGeom>
            <a:avLst/>
            <a:gdLst>
              <a:gd name="connsiteX0" fmla="*/ 0 w 1950720"/>
              <a:gd name="connsiteY0" fmla="*/ 708258 h 723247"/>
              <a:gd name="connsiteX1" fmla="*/ 304800 w 1950720"/>
              <a:gd name="connsiteY1" fmla="*/ 598530 h 723247"/>
              <a:gd name="connsiteX2" fmla="*/ 853440 w 1950720"/>
              <a:gd name="connsiteY2" fmla="*/ 74274 h 723247"/>
              <a:gd name="connsiteX3" fmla="*/ 1146048 w 1950720"/>
              <a:gd name="connsiteY3" fmla="*/ 62082 h 723247"/>
              <a:gd name="connsiteX4" fmla="*/ 1731264 w 1950720"/>
              <a:gd name="connsiteY4" fmla="*/ 622914 h 723247"/>
              <a:gd name="connsiteX5" fmla="*/ 1950720 w 1950720"/>
              <a:gd name="connsiteY5" fmla="*/ 720450 h 72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0720" h="723247">
                <a:moveTo>
                  <a:pt x="0" y="708258"/>
                </a:moveTo>
                <a:cubicBezTo>
                  <a:pt x="81280" y="706226"/>
                  <a:pt x="162560" y="704194"/>
                  <a:pt x="304800" y="598530"/>
                </a:cubicBezTo>
                <a:cubicBezTo>
                  <a:pt x="447040" y="492866"/>
                  <a:pt x="713232" y="163682"/>
                  <a:pt x="853440" y="74274"/>
                </a:cubicBezTo>
                <a:cubicBezTo>
                  <a:pt x="993648" y="-15134"/>
                  <a:pt x="999744" y="-29358"/>
                  <a:pt x="1146048" y="62082"/>
                </a:cubicBezTo>
                <a:cubicBezTo>
                  <a:pt x="1292352" y="153522"/>
                  <a:pt x="1597152" y="513186"/>
                  <a:pt x="1731264" y="622914"/>
                </a:cubicBezTo>
                <a:cubicBezTo>
                  <a:pt x="1865376" y="732642"/>
                  <a:pt x="1908048" y="726546"/>
                  <a:pt x="1950720" y="72045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37DE75A-EC00-6DEF-0A9B-0C9A18B6023B}"/>
              </a:ext>
            </a:extLst>
          </p:cNvPr>
          <p:cNvSpPr/>
          <p:nvPr/>
        </p:nvSpPr>
        <p:spPr>
          <a:xfrm>
            <a:off x="9305386" y="5378871"/>
            <a:ext cx="1711204" cy="694944"/>
          </a:xfrm>
          <a:custGeom>
            <a:avLst/>
            <a:gdLst>
              <a:gd name="connsiteX0" fmla="*/ 0 w 1950720"/>
              <a:gd name="connsiteY0" fmla="*/ 708258 h 723247"/>
              <a:gd name="connsiteX1" fmla="*/ 304800 w 1950720"/>
              <a:gd name="connsiteY1" fmla="*/ 598530 h 723247"/>
              <a:gd name="connsiteX2" fmla="*/ 853440 w 1950720"/>
              <a:gd name="connsiteY2" fmla="*/ 74274 h 723247"/>
              <a:gd name="connsiteX3" fmla="*/ 1146048 w 1950720"/>
              <a:gd name="connsiteY3" fmla="*/ 62082 h 723247"/>
              <a:gd name="connsiteX4" fmla="*/ 1731264 w 1950720"/>
              <a:gd name="connsiteY4" fmla="*/ 622914 h 723247"/>
              <a:gd name="connsiteX5" fmla="*/ 1950720 w 1950720"/>
              <a:gd name="connsiteY5" fmla="*/ 720450 h 72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0720" h="723247">
                <a:moveTo>
                  <a:pt x="0" y="708258"/>
                </a:moveTo>
                <a:cubicBezTo>
                  <a:pt x="81280" y="706226"/>
                  <a:pt x="162560" y="704194"/>
                  <a:pt x="304800" y="598530"/>
                </a:cubicBezTo>
                <a:cubicBezTo>
                  <a:pt x="447040" y="492866"/>
                  <a:pt x="713232" y="163682"/>
                  <a:pt x="853440" y="74274"/>
                </a:cubicBezTo>
                <a:cubicBezTo>
                  <a:pt x="993648" y="-15134"/>
                  <a:pt x="999744" y="-29358"/>
                  <a:pt x="1146048" y="62082"/>
                </a:cubicBezTo>
                <a:cubicBezTo>
                  <a:pt x="1292352" y="153522"/>
                  <a:pt x="1597152" y="513186"/>
                  <a:pt x="1731264" y="622914"/>
                </a:cubicBezTo>
                <a:cubicBezTo>
                  <a:pt x="1865376" y="732642"/>
                  <a:pt x="1908048" y="726546"/>
                  <a:pt x="1950720" y="72045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EA5A01B-D8A9-0D0E-B434-B0FFA92C8EA4}"/>
                  </a:ext>
                </a:extLst>
              </p:cNvPr>
              <p:cNvSpPr txBox="1"/>
              <p:nvPr/>
            </p:nvSpPr>
            <p:spPr>
              <a:xfrm>
                <a:off x="2769539" y="6209237"/>
                <a:ext cx="22563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dPr>
                            <m:e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𝑠</m:t>
                              </m:r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b="0" i="1" spc="-10" smtClean="0">
                                      <a:latin typeface="Cambria Math" panose="02040503050406030204" pitchFamily="18" charset="0"/>
                                      <a:cs typeface="Microsoft Sans Serif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pc="-10" smtClean="0">
                                      <a:latin typeface="Cambria Math" panose="02040503050406030204" pitchFamily="18" charset="0"/>
                                      <a:cs typeface="Microsoft Sans Serif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pc="-10" smtClean="0">
                                      <a:latin typeface="Cambria Math" panose="02040503050406030204" pitchFamily="18" charset="0"/>
                                      <a:cs typeface="Microsoft Sans Serif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pc="-10" smtClean="0">
                          <a:latin typeface="Cambria Math" panose="02040503050406030204" pitchFamily="18" charset="0"/>
                          <a:cs typeface="Microsoft Sans Serif"/>
                        </a:rPr>
                        <m:t>∈</m:t>
                      </m:r>
                      <m:acc>
                        <m:accPr>
                          <m:chr m:val="̅"/>
                          <m:ctrlP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sSubPr>
                            <m:e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𝑣𝑖𝑎𝑏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pc="-10" dirty="0">
                  <a:cs typeface="Microsoft Sans Serif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EA5A01B-D8A9-0D0E-B434-B0FFA92C8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539" y="6209237"/>
                <a:ext cx="2256348" cy="369332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B48163F-BE20-F728-3804-FE555F1DDEA8}"/>
                  </a:ext>
                </a:extLst>
              </p:cNvPr>
              <p:cNvSpPr txBox="1"/>
              <p:nvPr/>
            </p:nvSpPr>
            <p:spPr>
              <a:xfrm>
                <a:off x="9004131" y="6132101"/>
                <a:ext cx="22563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dPr>
                            <m:e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𝑠</m:t>
                              </m:r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b="0" i="1" spc="-10" smtClean="0">
                                      <a:latin typeface="Cambria Math" panose="02040503050406030204" pitchFamily="18" charset="0"/>
                                      <a:cs typeface="Microsoft Sans Serif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pc="-10" smtClean="0">
                                      <a:latin typeface="Cambria Math" panose="02040503050406030204" pitchFamily="18" charset="0"/>
                                      <a:cs typeface="Microsoft Sans Serif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pc="-10" smtClean="0">
                                      <a:latin typeface="Cambria Math" panose="02040503050406030204" pitchFamily="18" charset="0"/>
                                      <a:cs typeface="Microsoft Sans Serif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pc="-10" smtClean="0">
                          <a:latin typeface="Cambria Math" panose="02040503050406030204" pitchFamily="18" charset="0"/>
                          <a:cs typeface="Microsoft Sans Serif"/>
                        </a:rPr>
                        <m:t>∈</m:t>
                      </m:r>
                      <m:acc>
                        <m:accPr>
                          <m:chr m:val="̅"/>
                          <m:ctrlP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sSubPr>
                            <m:e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𝑣𝑖𝑎𝑏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pc="-10" dirty="0">
                  <a:cs typeface="Microsoft Sans Serif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B48163F-BE20-F728-3804-FE555F1DD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131" y="6132101"/>
                <a:ext cx="2256348" cy="369332"/>
              </a:xfrm>
              <a:prstGeom prst="rect">
                <a:avLst/>
              </a:prstGeom>
              <a:blipFill>
                <a:blip r:embed="rId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9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 animBg="1"/>
      <p:bldP spid="33" grpId="0" animBg="1"/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09" y="520944"/>
            <a:ext cx="11356337" cy="861774"/>
          </a:xfrm>
        </p:spPr>
        <p:txBody>
          <a:bodyPr/>
          <a:lstStyle/>
          <a:p>
            <a:r>
              <a:rPr lang="en-US" dirty="0"/>
              <a:t>Viability Theory for </a:t>
            </a:r>
            <a:r>
              <a:rPr lang="en-US" dirty="0" err="1"/>
              <a:t>ToC</a:t>
            </a:r>
            <a:r>
              <a:rPr lang="en-US" dirty="0"/>
              <a:t> </a:t>
            </a:r>
            <a:br>
              <a:rPr lang="en-US" sz="2400" spc="-5" dirty="0"/>
            </a:br>
            <a:r>
              <a:rPr lang="en-US" sz="2000" spc="-5" dirty="0"/>
              <a:t>Transfer Entropy : </a:t>
            </a:r>
            <a:r>
              <a:rPr lang="en-US" sz="2000" spc="-5" dirty="0">
                <a:solidFill>
                  <a:srgbClr val="FF0000"/>
                </a:solidFill>
              </a:rPr>
              <a:t>knowledge transfer</a:t>
            </a:r>
            <a:endParaRPr lang="en-US" sz="2400" dirty="0">
              <a:solidFill>
                <a:srgbClr val="454545"/>
              </a:solidFill>
            </a:endParaRP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0990D789-9279-4893-BDEA-E8039D7CD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43" name="object 58">
            <a:extLst>
              <a:ext uri="{FF2B5EF4-FFF2-40B4-BE49-F238E27FC236}">
                <a16:creationId xmlns:a16="http://schemas.microsoft.com/office/drawing/2014/main" id="{59A34272-6D11-3C57-A6C0-1F1130CA8FC8}"/>
              </a:ext>
            </a:extLst>
          </p:cNvPr>
          <p:cNvSpPr txBox="1"/>
          <p:nvPr/>
        </p:nvSpPr>
        <p:spPr>
          <a:xfrm>
            <a:off x="5105400" y="1416490"/>
            <a:ext cx="6324600" cy="3497111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5244" marR="5080" indent="-43180" algn="ctr">
              <a:lnSpc>
                <a:spcPts val="2110"/>
              </a:lnSpc>
              <a:spcBef>
                <a:spcPts val="210"/>
              </a:spcBef>
            </a:pPr>
            <a:r>
              <a:rPr lang="en-US" dirty="0">
                <a:latin typeface="Microsoft Sans Serif"/>
                <a:cs typeface="Microsoft Sans Serif"/>
              </a:rPr>
              <a:t>Core idea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The capacity of the actor to learn from the decisions of the control unit and vice versa are often overlooked to reduce the communication rate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endParaRPr lang="en-US" spc="-10" dirty="0">
              <a:solidFill>
                <a:srgbClr val="7E7E7E"/>
              </a:solidFill>
              <a:cs typeface="Microsoft Sans Serif"/>
            </a:endParaRP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Transfer Entropy: quantifies the flow of information between two random processes by analyzing causality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endParaRPr lang="en-US" spc="-10" dirty="0">
              <a:solidFill>
                <a:srgbClr val="7E7E7E"/>
              </a:solidFill>
              <a:cs typeface="Microsoft Sans Serif"/>
            </a:endParaRP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The impact of the control unit decisions/directives at the previous (N − 1) time slots on the state of the actor is quantified as follows: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endParaRPr lang="en-US" spc="-10" dirty="0">
              <a:solidFill>
                <a:srgbClr val="7E7E7E"/>
              </a:solidFill>
              <a:cs typeface="Microsoft Sans Serif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EB56A6-C87C-2AB9-42D6-69A0BD219423}"/>
              </a:ext>
            </a:extLst>
          </p:cNvPr>
          <p:cNvGrpSpPr/>
          <p:nvPr/>
        </p:nvGrpSpPr>
        <p:grpSpPr>
          <a:xfrm>
            <a:off x="554408" y="1735518"/>
            <a:ext cx="2133600" cy="2057391"/>
            <a:chOff x="2667000" y="1790704"/>
            <a:chExt cx="2133600" cy="2057391"/>
          </a:xfrm>
        </p:grpSpPr>
        <p:pic>
          <p:nvPicPr>
            <p:cNvPr id="6" name="Graphic 5" descr="Robot Hand with solid fill">
              <a:extLst>
                <a:ext uri="{FF2B5EF4-FFF2-40B4-BE49-F238E27FC236}">
                  <a16:creationId xmlns:a16="http://schemas.microsoft.com/office/drawing/2014/main" id="{86969843-7CA4-F786-E784-0C9E5F108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76600" y="2362199"/>
              <a:ext cx="914400" cy="91440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7973DBA-6695-1002-7CBE-75496A0D84D3}"/>
                </a:ext>
              </a:extLst>
            </p:cNvPr>
            <p:cNvSpPr/>
            <p:nvPr/>
          </p:nvSpPr>
          <p:spPr>
            <a:xfrm>
              <a:off x="2667000" y="1790704"/>
              <a:ext cx="2133600" cy="2057391"/>
            </a:xfrm>
            <a:prstGeom prst="ellipse">
              <a:avLst/>
            </a:prstGeom>
            <a:solidFill>
              <a:schemeClr val="bg1">
                <a:lumMod val="75000"/>
                <a:alpha val="4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Graphic 7" descr="Syncing cloud outline">
            <a:extLst>
              <a:ext uri="{FF2B5EF4-FFF2-40B4-BE49-F238E27FC236}">
                <a16:creationId xmlns:a16="http://schemas.microsoft.com/office/drawing/2014/main" id="{44A536DB-B5B1-6072-1280-753562674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2228" y="5486792"/>
            <a:ext cx="1600200" cy="16002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9FD858-5573-51C2-AF4F-9575DB384458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1040" y="4709160"/>
            <a:ext cx="1645920" cy="0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F862C5B-8083-C9C1-7019-EDD31258FB7F}"/>
              </a:ext>
            </a:extLst>
          </p:cNvPr>
          <p:cNvSpPr txBox="1"/>
          <p:nvPr/>
        </p:nvSpPr>
        <p:spPr>
          <a:xfrm>
            <a:off x="1828800" y="4207734"/>
            <a:ext cx="25145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" dirty="0">
                <a:solidFill>
                  <a:schemeClr val="tx2"/>
                </a:solidFill>
                <a:cs typeface="Microsoft Sans Serif"/>
              </a:rPr>
              <a:t>Flow of information between two random processes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C42742-B0B8-F594-3E86-CCAED496707C}"/>
              </a:ext>
            </a:extLst>
          </p:cNvPr>
          <p:cNvSpPr txBox="1"/>
          <p:nvPr/>
        </p:nvSpPr>
        <p:spPr>
          <a:xfrm>
            <a:off x="2133600" y="5911145"/>
            <a:ext cx="2616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" dirty="0">
                <a:cs typeface="Microsoft Sans Serif"/>
              </a:rPr>
              <a:t>Control/assistance unit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816310-C225-206B-520D-875E801B9AB4}"/>
              </a:ext>
            </a:extLst>
          </p:cNvPr>
          <p:cNvSpPr txBox="1"/>
          <p:nvPr/>
        </p:nvSpPr>
        <p:spPr>
          <a:xfrm>
            <a:off x="2857128" y="2579547"/>
            <a:ext cx="931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" dirty="0">
                <a:cs typeface="Microsoft Sans Serif"/>
              </a:rPr>
              <a:t>Actor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0E9F65-A32E-21AD-BCE0-29339575C302}"/>
                  </a:ext>
                </a:extLst>
              </p:cNvPr>
              <p:cNvSpPr txBox="1"/>
              <p:nvPr/>
            </p:nvSpPr>
            <p:spPr>
              <a:xfrm>
                <a:off x="3798204" y="4952480"/>
                <a:ext cx="8686798" cy="1014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funcPr>
                        <m:fName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 </m:t>
                          </m:r>
                        </m:fName>
                        <m:e>
                          <m:sSub>
                            <m:sSubPr>
                              <m:ctrlP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sSubPr>
                            <m:e>
                              <m: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𝐼𝑇𝐿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dPr>
                            <m:e>
                              <m: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(</m:t>
                              </m:r>
                              <m: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𝑁</m:t>
                              </m:r>
                              <m: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+1)</m:t>
                              </m:r>
                              <m: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fPr>
                            <m:num>
                              <m: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𝐻</m:t>
                          </m:r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(</m:t>
                          </m:r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𝑢</m:t>
                          </m:r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(</m:t>
                          </m:r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𝑁𝑇</m:t>
                          </m:r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)|</m:t>
                          </m:r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dPr>
                            <m:e>
                              <m: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𝑁𝑇</m:t>
                              </m:r>
                            </m:e>
                          </m:d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,</m:t>
                          </m:r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dPr>
                            <m:e>
                              <m: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𝑁𝑇</m:t>
                              </m:r>
                              <m: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−</m:t>
                              </m:r>
                              <m: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…</m:t>
                          </m:r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dPr>
                            <m:e>
                              <m: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1</m:t>
                              </m:r>
                            </m:e>
                          </m:d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,</m:t>
                          </m:r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dPr>
                            <m:e>
                              <m: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𝑁𝑇</m:t>
                              </m:r>
                              <m: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−</m:t>
                              </m:r>
                              <m: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, </m:t>
                          </m:r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dPr>
                            <m:e>
                              <m: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𝑁𝑇</m:t>
                              </m:r>
                              <m: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−2</m:t>
                              </m:r>
                              <m:r>
                                <a:rPr lang="en-US" sz="1600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,…)</m:t>
                          </m:r>
                        </m:e>
                      </m:func>
                      <m:r>
                        <a:rPr lang="en-US" sz="1600" b="0" i="0" spc="-10" smtClean="0">
                          <a:latin typeface="Cambria Math" panose="02040503050406030204" pitchFamily="18" charset="0"/>
                          <a:cs typeface="Microsoft Sans Serif"/>
                        </a:rPr>
                        <m:t>    +</m:t>
                      </m:r>
                      <m:f>
                        <m:fPr>
                          <m:ctrlP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fPr>
                        <m:num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𝑁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600" b="0" i="0" spc="-10" smtClean="0">
                          <a:latin typeface="Cambria Math" panose="02040503050406030204" pitchFamily="18" charset="0"/>
                          <a:cs typeface="Microsoft Sans Serif"/>
                        </a:rPr>
                        <m:t>DI</m:t>
                      </m:r>
                      <m:r>
                        <a:rPr lang="en-US" sz="1600" b="0" i="0" spc="-10" smtClean="0">
                          <a:latin typeface="Cambria Math" panose="02040503050406030204" pitchFamily="18" charset="0"/>
                          <a:cs typeface="Microsoft Sans Serif"/>
                        </a:rPr>
                        <m:t> (</m:t>
                      </m:r>
                      <m:r>
                        <a:rPr lang="en-US" sz="1600" b="0" i="1" spc="-10" smtClean="0">
                          <a:latin typeface="Cambria Math" panose="02040503050406030204" pitchFamily="18" charset="0"/>
                          <a:cs typeface="Microsoft Sans Serif"/>
                        </a:rPr>
                        <m:t>𝑢</m:t>
                      </m:r>
                      <m:d>
                        <m:dPr>
                          <m:ctrlP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dPr>
                        <m:e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𝑁𝑇</m:t>
                          </m:r>
                        </m:e>
                      </m:d>
                      <m:r>
                        <a:rPr lang="en-US" sz="1600" b="0" i="1" spc="-10" smtClean="0">
                          <a:latin typeface="Cambria Math" panose="02040503050406030204" pitchFamily="18" charset="0"/>
                          <a:cs typeface="Microsoft Sans Serif"/>
                        </a:rPr>
                        <m:t>, </m:t>
                      </m:r>
                      <m:r>
                        <a:rPr lang="en-US" sz="1600" b="0" i="1" spc="-10" smtClean="0">
                          <a:latin typeface="Cambria Math" panose="02040503050406030204" pitchFamily="18" charset="0"/>
                          <a:cs typeface="Microsoft Sans Serif"/>
                        </a:rPr>
                        <m:t>𝑢</m:t>
                      </m:r>
                      <m:d>
                        <m:dPr>
                          <m:ctrlP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dPr>
                        <m:e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𝑁𝑇</m:t>
                          </m:r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−</m:t>
                          </m:r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𝑇</m:t>
                          </m:r>
                        </m:e>
                      </m:d>
                      <m:r>
                        <a:rPr lang="en-US" sz="1600" b="0" i="0" spc="-10" smtClean="0">
                          <a:latin typeface="Cambria Math" panose="02040503050406030204" pitchFamily="18" charset="0"/>
                          <a:cs typeface="Microsoft Sans Serif"/>
                        </a:rPr>
                        <m:t>,…→</m:t>
                      </m:r>
                      <m:r>
                        <a:rPr lang="en-US" sz="1600" b="0" i="1" spc="-10" smtClean="0">
                          <a:latin typeface="Cambria Math" panose="02040503050406030204" pitchFamily="18" charset="0"/>
                          <a:cs typeface="Microsoft Sans Serif"/>
                        </a:rPr>
                        <m:t>𝑥</m:t>
                      </m:r>
                      <m:d>
                        <m:dPr>
                          <m:ctrlP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dPr>
                        <m:e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𝑁𝑇</m:t>
                          </m:r>
                        </m:e>
                      </m:d>
                      <m:r>
                        <a:rPr lang="en-US" sz="1600" b="0" i="1" spc="-10" smtClean="0">
                          <a:latin typeface="Cambria Math" panose="02040503050406030204" pitchFamily="18" charset="0"/>
                          <a:cs typeface="Microsoft Sans Serif"/>
                        </a:rPr>
                        <m:t>, </m:t>
                      </m:r>
                      <m:r>
                        <a:rPr lang="en-US" sz="1600" b="0" i="1" spc="-10" smtClean="0">
                          <a:latin typeface="Cambria Math" panose="02040503050406030204" pitchFamily="18" charset="0"/>
                          <a:cs typeface="Microsoft Sans Serif"/>
                        </a:rPr>
                        <m:t>𝑥</m:t>
                      </m:r>
                      <m:d>
                        <m:dPr>
                          <m:ctrlP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dPr>
                        <m:e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𝑁𝑇</m:t>
                          </m:r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−2</m:t>
                          </m:r>
                          <m:r>
                            <a:rPr lang="en-US" sz="1600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𝑇</m:t>
                          </m:r>
                        </m:e>
                      </m:d>
                      <m:r>
                        <a:rPr lang="en-US" sz="1600" b="0" i="1" spc="-10" smtClean="0">
                          <a:latin typeface="Cambria Math" panose="02040503050406030204" pitchFamily="18" charset="0"/>
                          <a:cs typeface="Microsoft Sans Serif"/>
                        </a:rPr>
                        <m:t>…)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0E9F65-A32E-21AD-BCE0-29339575C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204" y="4952480"/>
                <a:ext cx="8686798" cy="10143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02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09" y="520944"/>
            <a:ext cx="11356337" cy="892552"/>
          </a:xfrm>
        </p:spPr>
        <p:txBody>
          <a:bodyPr/>
          <a:lstStyle/>
          <a:p>
            <a:r>
              <a:rPr lang="en-US" dirty="0"/>
              <a:t>Power plant: </a:t>
            </a:r>
            <a:r>
              <a:rPr lang="en-US" dirty="0" err="1"/>
              <a:t>ToC</a:t>
            </a:r>
            <a:r>
              <a:rPr lang="en-US" dirty="0"/>
              <a:t> </a:t>
            </a:r>
            <a:br>
              <a:rPr lang="en-US" sz="2400" spc="-5" dirty="0"/>
            </a:br>
            <a:r>
              <a:rPr lang="en-US" sz="2400" spc="-5" dirty="0"/>
              <a:t>System model</a:t>
            </a:r>
            <a:endParaRPr lang="en-US" sz="2400" dirty="0">
              <a:solidFill>
                <a:srgbClr val="454545"/>
              </a:solidFill>
            </a:endParaRP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0990D789-9279-4893-BDEA-E8039D7CD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43" name="object 58">
            <a:extLst>
              <a:ext uri="{FF2B5EF4-FFF2-40B4-BE49-F238E27FC236}">
                <a16:creationId xmlns:a16="http://schemas.microsoft.com/office/drawing/2014/main" id="{59A34272-6D11-3C57-A6C0-1F1130CA8FC8}"/>
              </a:ext>
            </a:extLst>
          </p:cNvPr>
          <p:cNvSpPr txBox="1"/>
          <p:nvPr/>
        </p:nvSpPr>
        <p:spPr>
          <a:xfrm>
            <a:off x="5105399" y="1416490"/>
            <a:ext cx="6859145" cy="5338641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5244" marR="5080" indent="-43180" algn="ctr">
              <a:lnSpc>
                <a:spcPts val="2110"/>
              </a:lnSpc>
              <a:spcBef>
                <a:spcPts val="210"/>
              </a:spcBef>
            </a:pPr>
            <a:r>
              <a:rPr lang="en-US" dirty="0">
                <a:latin typeface="Microsoft Sans Serif"/>
                <a:cs typeface="Microsoft Sans Serif"/>
              </a:rPr>
              <a:t>System model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Power Plant: it is one of the basic system often studied in dynamic control theory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endParaRPr lang="en-US" spc="-10" dirty="0">
              <a:solidFill>
                <a:srgbClr val="7E7E7E"/>
              </a:solidFill>
              <a:cs typeface="Microsoft Sans Serif"/>
            </a:endParaRP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Sate variables: temperature and pressure </a:t>
            </a:r>
          </a:p>
          <a:p>
            <a:pPr marL="1270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tabLst>
                <a:tab pos="180340" algn="l"/>
              </a:tabLst>
            </a:pPr>
            <a:endParaRPr lang="en-US" spc="-10" dirty="0">
              <a:solidFill>
                <a:srgbClr val="7E7E7E"/>
              </a:solidFill>
              <a:cs typeface="Microsoft Sans Serif"/>
            </a:endParaRP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Control inputs: the rate at which the heat is supplied to the plant and the rate at which a pneumatic piston is displaced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endParaRPr lang="en-US" spc="-10" dirty="0">
              <a:solidFill>
                <a:srgbClr val="7E7E7E"/>
              </a:solidFill>
              <a:cs typeface="Microsoft Sans Serif"/>
            </a:endParaRP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Objective: adjust the communication rate to keep the state variables within the viability kernel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endParaRPr lang="en-US" spc="-10" dirty="0">
              <a:solidFill>
                <a:srgbClr val="7E7E7E"/>
              </a:solidFill>
              <a:cs typeface="Microsoft Sans Serif"/>
            </a:endParaRP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The process requires cycling the plant repeatedly through three operating points (normalized numerical values):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endParaRPr lang="en-US" spc="-10" dirty="0">
              <a:solidFill>
                <a:srgbClr val="7E7E7E"/>
              </a:solidFill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tabLst>
                <a:tab pos="180340" algn="l"/>
              </a:tabLst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		</a:t>
            </a:r>
            <a:r>
              <a:rPr lang="en-US" spc="-10" dirty="0">
                <a:cs typeface="Microsoft Sans Serif"/>
              </a:rPr>
              <a:t>X1 = (0, 0), X2 = (2.5, 2), and X3 = (1, 3) (neighborhoods)</a:t>
            </a:r>
          </a:p>
          <a:p>
            <a:pPr marL="1270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tabLst>
                <a:tab pos="180340" algn="l"/>
              </a:tabLst>
            </a:pPr>
            <a:endParaRPr lang="en-US" spc="-10" dirty="0">
              <a:solidFill>
                <a:srgbClr val="7E7E7E"/>
              </a:solidFill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tabLst>
                <a:tab pos="180340" algn="l"/>
              </a:tabLst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    the system must visit three states’ levels cyclically in order </a:t>
            </a:r>
          </a:p>
        </p:txBody>
      </p:sp>
      <p:pic>
        <p:nvPicPr>
          <p:cNvPr id="8" name="Graphic 7" descr="Syncing cloud outline">
            <a:extLst>
              <a:ext uri="{FF2B5EF4-FFF2-40B4-BE49-F238E27FC236}">
                <a16:creationId xmlns:a16="http://schemas.microsoft.com/office/drawing/2014/main" id="{44A536DB-B5B1-6072-1280-753562674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228" y="5486792"/>
            <a:ext cx="1600200" cy="16002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9FD858-5573-51C2-AF4F-9575DB384458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1040" y="4709160"/>
            <a:ext cx="1645920" cy="0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F862C5B-8083-C9C1-7019-EDD31258FB7F}"/>
              </a:ext>
            </a:extLst>
          </p:cNvPr>
          <p:cNvSpPr txBox="1"/>
          <p:nvPr/>
        </p:nvSpPr>
        <p:spPr>
          <a:xfrm>
            <a:off x="1828800" y="4207734"/>
            <a:ext cx="2514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" dirty="0">
                <a:solidFill>
                  <a:schemeClr val="tx2"/>
                </a:solidFill>
                <a:cs typeface="Microsoft Sans Serif"/>
              </a:rPr>
              <a:t>Communication and information flow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C42742-B0B8-F594-3E86-CCAED496707C}"/>
              </a:ext>
            </a:extLst>
          </p:cNvPr>
          <p:cNvSpPr txBox="1"/>
          <p:nvPr/>
        </p:nvSpPr>
        <p:spPr>
          <a:xfrm>
            <a:off x="2124896" y="5881852"/>
            <a:ext cx="2616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" dirty="0">
                <a:cs typeface="Microsoft Sans Serif"/>
              </a:rPr>
              <a:t>Control unit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816310-C225-206B-520D-875E801B9AB4}"/>
              </a:ext>
            </a:extLst>
          </p:cNvPr>
          <p:cNvSpPr txBox="1"/>
          <p:nvPr/>
        </p:nvSpPr>
        <p:spPr>
          <a:xfrm>
            <a:off x="2426283" y="2995281"/>
            <a:ext cx="1410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" dirty="0">
                <a:cs typeface="Microsoft Sans Serif"/>
              </a:rPr>
              <a:t>Power plant</a:t>
            </a:r>
            <a:endParaRPr lang="en-US" dirty="0"/>
          </a:p>
        </p:txBody>
      </p:sp>
      <p:pic>
        <p:nvPicPr>
          <p:cNvPr id="3074" name="Picture 2" descr="Power plant - Free industry icons">
            <a:extLst>
              <a:ext uri="{FF2B5EF4-FFF2-40B4-BE49-F238E27FC236}">
                <a16:creationId xmlns:a16="http://schemas.microsoft.com/office/drawing/2014/main" id="{B3DF290C-EF43-1070-B864-E2DE3ABB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83" y="1749507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Thermometer outline">
            <a:extLst>
              <a:ext uri="{FF2B5EF4-FFF2-40B4-BE49-F238E27FC236}">
                <a16:creationId xmlns:a16="http://schemas.microsoft.com/office/drawing/2014/main" id="{4EE57059-3659-168E-8360-687E1FB0CC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6584" y="1516356"/>
            <a:ext cx="914400" cy="914400"/>
          </a:xfrm>
          <a:prstGeom prst="rect">
            <a:avLst/>
          </a:prstGeom>
        </p:spPr>
      </p:pic>
      <p:pic>
        <p:nvPicPr>
          <p:cNvPr id="11" name="Graphic 10" descr="Scale with solid fill">
            <a:extLst>
              <a:ext uri="{FF2B5EF4-FFF2-40B4-BE49-F238E27FC236}">
                <a16:creationId xmlns:a16="http://schemas.microsoft.com/office/drawing/2014/main" id="{A81AE08D-EA4F-D906-E05E-B026D2668A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6299" y="15102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3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09" y="520944"/>
            <a:ext cx="11356337" cy="892552"/>
          </a:xfrm>
        </p:spPr>
        <p:txBody>
          <a:bodyPr/>
          <a:lstStyle/>
          <a:p>
            <a:r>
              <a:rPr lang="en-US" dirty="0"/>
              <a:t>Power plant: </a:t>
            </a:r>
            <a:r>
              <a:rPr lang="en-US" dirty="0" err="1"/>
              <a:t>ToC</a:t>
            </a:r>
            <a:r>
              <a:rPr lang="en-US" dirty="0"/>
              <a:t> </a:t>
            </a:r>
            <a:br>
              <a:rPr lang="en-US" sz="2400" spc="-5" dirty="0"/>
            </a:br>
            <a:r>
              <a:rPr lang="en-US" sz="2400" spc="-5" dirty="0"/>
              <a:t>Mathematical formulation</a:t>
            </a:r>
            <a:endParaRPr lang="en-US" sz="2400" dirty="0">
              <a:solidFill>
                <a:srgbClr val="454545"/>
              </a:solidFill>
            </a:endParaRP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0990D789-9279-4893-BDEA-E8039D7CD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DA4D6-5180-7FCD-05C2-72502D67A21A}"/>
              </a:ext>
            </a:extLst>
          </p:cNvPr>
          <p:cNvSpPr txBox="1"/>
          <p:nvPr/>
        </p:nvSpPr>
        <p:spPr>
          <a:xfrm>
            <a:off x="2590800" y="3526386"/>
            <a:ext cx="548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" dirty="0">
                <a:cs typeface="Microsoft Sans Serif"/>
              </a:rPr>
              <a:t>where the in-the-loop transfer entropy is given by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138860-1F13-29AB-CD63-FB8227491862}"/>
                  </a:ext>
                </a:extLst>
              </p:cNvPr>
              <p:cNvSpPr txBox="1"/>
              <p:nvPr/>
            </p:nvSpPr>
            <p:spPr>
              <a:xfrm>
                <a:off x="20079" y="2639144"/>
                <a:ext cx="6096000" cy="490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b="0" i="1" spc="-10" smtClean="0">
                                      <a:latin typeface="Cambria Math" panose="02040503050406030204" pitchFamily="18" charset="0"/>
                                      <a:cs typeface="Microsoft Sans Serif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pc="-10" smtClean="0">
                                      <a:latin typeface="Cambria Math" panose="02040503050406030204" pitchFamily="18" charset="0"/>
                                      <a:cs typeface="Microsoft Sans Serif"/>
                                    </a:rPr>
                                    <m:t>(</m:t>
                                  </m:r>
                                  <m:r>
                                    <a:rPr lang="en-US" b="0" i="1" spc="-10" smtClean="0">
                                      <a:latin typeface="Cambria Math" panose="02040503050406030204" pitchFamily="18" charset="0"/>
                                      <a:cs typeface="Microsoft Sans Serif"/>
                                    </a:rPr>
                                    <m:t>𝑁</m:t>
                                  </m:r>
                                  <m:r>
                                    <a:rPr lang="en-US" b="0" i="1" spc="-10" smtClean="0">
                                      <a:latin typeface="Cambria Math" panose="02040503050406030204" pitchFamily="18" charset="0"/>
                                      <a:cs typeface="Microsoft Sans Serif"/>
                                    </a:rPr>
                                    <m:t>+1)</m:t>
                                  </m:r>
                                  <m:r>
                                    <a:rPr lang="en-US" b="0" i="1" spc="-10" smtClean="0">
                                      <a:latin typeface="Cambria Math" panose="02040503050406030204" pitchFamily="18" charset="0"/>
                                      <a:cs typeface="Microsoft Sans Serif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pc="-10" smtClean="0">
                                      <a:latin typeface="Cambria Math" panose="02040503050406030204" pitchFamily="18" charset="0"/>
                                      <a:cs typeface="Microsoft Sans Serif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pc="-10" smtClean="0">
                                      <a:latin typeface="Cambria Math" panose="02040503050406030204" pitchFamily="18" charset="0"/>
                                      <a:cs typeface="Microsoft Sans Serif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pc="-10" smtClean="0">
                                      <a:latin typeface="Cambria Math" panose="02040503050406030204" pitchFamily="18" charset="0"/>
                                      <a:cs typeface="Microsoft Sans Serif"/>
                                    </a:rPr>
                                    <m:t>𝑣𝑖𝑎𝑏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𝑐</m:t>
                          </m:r>
                          <m:d>
                            <m:dPr>
                              <m:ctrlP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dPr>
                            <m:e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𝑢</m:t>
                              </m:r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(</m:t>
                              </m:r>
                              <m:d>
                                <m:dPr>
                                  <m:ctrlPr>
                                    <a:rPr lang="en-US" b="0" i="1" spc="-10" smtClean="0">
                                      <a:latin typeface="Cambria Math" panose="02040503050406030204" pitchFamily="18" charset="0"/>
                                      <a:cs typeface="Microsoft Sans Serif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pc="-10" smtClean="0">
                                      <a:latin typeface="Cambria Math" panose="02040503050406030204" pitchFamily="18" charset="0"/>
                                      <a:cs typeface="Microsoft Sans Serif"/>
                                    </a:rPr>
                                    <m:t>𝑁</m:t>
                                  </m:r>
                                  <m:r>
                                    <a:rPr lang="en-US" b="0" i="1" spc="-10" smtClean="0">
                                      <a:latin typeface="Cambria Math" panose="02040503050406030204" pitchFamily="18" charset="0"/>
                                      <a:cs typeface="Microsoft Sans Serif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𝑇</m:t>
                              </m:r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sSubPr>
                            <m:e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𝐼𝑇𝐿</m:t>
                              </m:r>
                            </m:sub>
                          </m:sSub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(</m:t>
                          </m:r>
                          <m:d>
                            <m:dPr>
                              <m:ctrlP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dPr>
                            <m:e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𝑁</m:t>
                              </m:r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𝑇</m:t>
                          </m:r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138860-1F13-29AB-CD63-FB8227491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9" y="2639144"/>
                <a:ext cx="6096000" cy="490391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C142AC-D548-3538-E40C-C3FFDCB1204E}"/>
                  </a:ext>
                </a:extLst>
              </p:cNvPr>
              <p:cNvSpPr txBox="1"/>
              <p:nvPr/>
            </p:nvSpPr>
            <p:spPr>
              <a:xfrm>
                <a:off x="608208" y="4404677"/>
                <a:ext cx="10059791" cy="1129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funcPr>
                        <m:fName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 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sSubPr>
                            <m:e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𝐼𝑇𝐿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dPr>
                            <m:e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(</m:t>
                              </m:r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𝑁</m:t>
                              </m:r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+1)</m:t>
                              </m:r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fPr>
                            <m:num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𝐻</m:t>
                          </m:r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(</m:t>
                          </m:r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𝑢</m:t>
                          </m:r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(</m:t>
                          </m:r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𝑁𝑇</m:t>
                          </m:r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)|</m:t>
                          </m:r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dPr>
                            <m:e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𝑁𝑇</m:t>
                              </m:r>
                            </m:e>
                          </m:d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,</m:t>
                          </m:r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dPr>
                            <m:e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𝑁𝑇</m:t>
                              </m:r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−</m:t>
                              </m:r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…</m:t>
                          </m:r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dPr>
                            <m:e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,</m:t>
                          </m:r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𝑢</m:t>
                          </m:r>
                          <m:d>
                            <m:dPr>
                              <m:ctrlP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dPr>
                            <m:e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𝑁𝑇</m:t>
                              </m:r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−</m:t>
                              </m:r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, </m:t>
                          </m:r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𝑢</m:t>
                          </m:r>
                          <m:d>
                            <m:dPr>
                              <m:ctrlP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</m:ctrlPr>
                            </m:dPr>
                            <m:e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𝑁𝑇</m:t>
                              </m:r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−2</m:t>
                              </m:r>
                              <m:r>
                                <a:rPr lang="en-US" b="0" i="1" spc="-10" smtClean="0">
                                  <a:latin typeface="Cambria Math" panose="02040503050406030204" pitchFamily="18" charset="0"/>
                                  <a:cs typeface="Microsoft Sans Serif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,…)</m:t>
                          </m:r>
                        </m:e>
                      </m:func>
                      <m:r>
                        <a:rPr lang="en-US" b="0" i="0" spc="-10" smtClean="0">
                          <a:latin typeface="Cambria Math" panose="02040503050406030204" pitchFamily="18" charset="0"/>
                          <a:cs typeface="Microsoft Sans Serif"/>
                        </a:rPr>
                        <m:t>    +</m:t>
                      </m:r>
                      <m:f>
                        <m:fPr>
                          <m:ctrlP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fPr>
                        <m:num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1</m:t>
                          </m:r>
                        </m:num>
                        <m:den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𝑁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pc="-10" smtClean="0">
                          <a:latin typeface="Cambria Math" panose="02040503050406030204" pitchFamily="18" charset="0"/>
                          <a:cs typeface="Microsoft Sans Serif"/>
                        </a:rPr>
                        <m:t>DI</m:t>
                      </m:r>
                      <m:r>
                        <a:rPr lang="en-US" b="0" i="0" spc="-10" smtClean="0">
                          <a:latin typeface="Cambria Math" panose="02040503050406030204" pitchFamily="18" charset="0"/>
                          <a:cs typeface="Microsoft Sans Serif"/>
                        </a:rPr>
                        <m:t> (</m:t>
                      </m:r>
                      <m:r>
                        <a:rPr lang="en-US" b="0" i="1" spc="-10" smtClean="0">
                          <a:latin typeface="Cambria Math" panose="02040503050406030204" pitchFamily="18" charset="0"/>
                          <a:cs typeface="Microsoft Sans Serif"/>
                        </a:rPr>
                        <m:t>𝑢</m:t>
                      </m:r>
                      <m:d>
                        <m:dPr>
                          <m:ctrlP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dPr>
                        <m:e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𝑁𝑇</m:t>
                          </m:r>
                        </m:e>
                      </m:d>
                      <m:r>
                        <a:rPr lang="en-US" b="0" i="1" spc="-10" smtClean="0">
                          <a:latin typeface="Cambria Math" panose="02040503050406030204" pitchFamily="18" charset="0"/>
                          <a:cs typeface="Microsoft Sans Serif"/>
                        </a:rPr>
                        <m:t>, </m:t>
                      </m:r>
                      <m:r>
                        <a:rPr lang="en-US" b="0" i="1" spc="-10" smtClean="0">
                          <a:latin typeface="Cambria Math" panose="02040503050406030204" pitchFamily="18" charset="0"/>
                          <a:cs typeface="Microsoft Sans Serif"/>
                        </a:rPr>
                        <m:t>𝑢</m:t>
                      </m:r>
                      <m:d>
                        <m:dPr>
                          <m:ctrlP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dPr>
                        <m:e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𝑁𝑇</m:t>
                          </m:r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−</m:t>
                          </m:r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𝑇</m:t>
                          </m:r>
                        </m:e>
                      </m:d>
                      <m:r>
                        <a:rPr lang="en-US" b="0" i="0" spc="-10" smtClean="0">
                          <a:latin typeface="Cambria Math" panose="02040503050406030204" pitchFamily="18" charset="0"/>
                          <a:cs typeface="Microsoft Sans Serif"/>
                        </a:rPr>
                        <m:t>,…→</m:t>
                      </m:r>
                      <m:r>
                        <a:rPr lang="en-US" b="0" i="1" spc="-10" smtClean="0">
                          <a:latin typeface="Cambria Math" panose="02040503050406030204" pitchFamily="18" charset="0"/>
                          <a:cs typeface="Microsoft Sans Serif"/>
                        </a:rPr>
                        <m:t>𝑥</m:t>
                      </m:r>
                      <m:d>
                        <m:dPr>
                          <m:ctrlP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dPr>
                        <m:e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𝑁𝑇</m:t>
                          </m:r>
                        </m:e>
                      </m:d>
                      <m:r>
                        <a:rPr lang="en-US" b="0" i="1" spc="-10" smtClean="0">
                          <a:latin typeface="Cambria Math" panose="02040503050406030204" pitchFamily="18" charset="0"/>
                          <a:cs typeface="Microsoft Sans Serif"/>
                        </a:rPr>
                        <m:t>, </m:t>
                      </m:r>
                      <m:r>
                        <a:rPr lang="en-US" b="0" i="1" spc="-10" smtClean="0">
                          <a:latin typeface="Cambria Math" panose="02040503050406030204" pitchFamily="18" charset="0"/>
                          <a:cs typeface="Microsoft Sans Serif"/>
                        </a:rPr>
                        <m:t>𝑥</m:t>
                      </m:r>
                      <m:d>
                        <m:dPr>
                          <m:ctrlP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dPr>
                        <m:e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𝑁𝑇</m:t>
                          </m:r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−2</m:t>
                          </m:r>
                          <m:r>
                            <a:rPr lang="en-US" b="0" i="1" spc="-1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𝑇</m:t>
                          </m:r>
                        </m:e>
                      </m:d>
                      <m:r>
                        <a:rPr lang="en-US" b="0" i="1" spc="-10" smtClean="0">
                          <a:latin typeface="Cambria Math" panose="02040503050406030204" pitchFamily="18" charset="0"/>
                          <a:cs typeface="Microsoft Sans Serif"/>
                        </a:rPr>
                        <m:t>…)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C142AC-D548-3538-E40C-C3FFDCB12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08" y="4404677"/>
                <a:ext cx="10059791" cy="1129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243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52525"/>
      </a:hlink>
      <a:folHlink>
        <a:srgbClr val="800080"/>
      </a:folHlink>
    </a:clrScheme>
    <a:fontScheme name="Custom 1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17799</TotalTime>
  <Words>790</Words>
  <Application>Microsoft Office PowerPoint</Application>
  <PresentationFormat>Widescreen</PresentationFormat>
  <Paragraphs>117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Microsoft Sans Serif</vt:lpstr>
      <vt:lpstr>Office Theme</vt:lpstr>
      <vt:lpstr>Consolidate Viability and Information Theories for Task-Oriented Communications: The Case of Remote Power Plants </vt:lpstr>
      <vt:lpstr>Outline </vt:lpstr>
      <vt:lpstr>Viability Theory for ToC  Task-oriented vs Semantic Communications</vt:lpstr>
      <vt:lpstr>Viability Theory for ToC  Core idea</vt:lpstr>
      <vt:lpstr>Viability Theory for ToC  Viability space </vt:lpstr>
      <vt:lpstr>Viability Theory for ToC  Size of the viability kernel: communication rate, environment and system capability</vt:lpstr>
      <vt:lpstr>Viability Theory for ToC  Transfer Entropy : knowledge transfer</vt:lpstr>
      <vt:lpstr>Power plant: ToC  System model</vt:lpstr>
      <vt:lpstr>Power plant: ToC  Mathematical formulation</vt:lpstr>
      <vt:lpstr>Coherence Time/Sapce  Simulation results: example in [9]</vt:lpstr>
      <vt:lpstr>Conclusions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detailing why 5G is needed for VR and AR</dc:title>
  <dc:creator>Tyler Lynch</dc:creator>
  <cp:lastModifiedBy>Mohaned Chraiti</cp:lastModifiedBy>
  <cp:revision>1210</cp:revision>
  <dcterms:created xsi:type="dcterms:W3CDTF">2021-01-08T19:12:52Z</dcterms:created>
  <dcterms:modified xsi:type="dcterms:W3CDTF">2024-06-04T21:56:03Z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2018-10-19T00:00:00Z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2021-01-08T00:00:00Z</vt:filetime>
  </property>
</Properties>
</file>