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522" r:id="rId2"/>
    <p:sldId id="534" r:id="rId3"/>
    <p:sldId id="532" r:id="rId4"/>
    <p:sldId id="536" r:id="rId5"/>
    <p:sldId id="537" r:id="rId6"/>
    <p:sldId id="482" r:id="rId7"/>
    <p:sldId id="538" r:id="rId8"/>
    <p:sldId id="540" r:id="rId9"/>
    <p:sldId id="541" r:id="rId10"/>
    <p:sldId id="542" r:id="rId1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C00000"/>
    <a:srgbClr val="FFFFFF"/>
    <a:srgbClr val="AEB8CC"/>
    <a:srgbClr val="FF0000"/>
    <a:srgbClr val="0000FF"/>
    <a:srgbClr val="454545"/>
    <a:srgbClr val="303030"/>
    <a:srgbClr val="5E4DDD"/>
    <a:srgbClr val="9EB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256" autoAdjust="0"/>
  </p:normalViewPr>
  <p:slideViewPr>
    <p:cSldViewPr>
      <p:cViewPr varScale="1">
        <p:scale>
          <a:sx n="83" d="100"/>
          <a:sy n="83" d="100"/>
        </p:scale>
        <p:origin x="658" y="77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5683C-960D-41D5-8FC3-D9DC48EE3871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EB802-20AA-419D-BAE0-A8E3B2FE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98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EB802-20AA-419D-BAE0-A8E3B2FEF5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57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EB802-20AA-419D-BAE0-A8E3B2FEF5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EB802-20AA-419D-BAE0-A8E3B2FEF5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89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EB802-20AA-419D-BAE0-A8E3B2FEF5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1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EB802-20AA-419D-BAE0-A8E3B2FEF5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73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EB802-20AA-419D-BAE0-A8E3B2FEF5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5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EB802-20AA-419D-BAE0-A8E3B2FEF5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42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EB802-20AA-419D-BAE0-A8E3B2FEF5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50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EB802-20AA-419D-BAE0-A8E3B2FEF5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5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417831" y="368010"/>
            <a:ext cx="11356337" cy="892552"/>
          </a:xfrm>
        </p:spPr>
        <p:txBody>
          <a:bodyPr lIns="0" tIns="0" rIns="0" bIns="0"/>
          <a:lstStyle>
            <a:lvl1pPr>
              <a:defRPr sz="3400" b="0" i="0">
                <a:solidFill>
                  <a:srgbClr val="252525"/>
                </a:solidFill>
                <a:latin typeface="Microsoft Sans Serif"/>
                <a:cs typeface="Microsoft Sans Serif"/>
              </a:defRPr>
            </a:lvl1pPr>
          </a:lstStyle>
          <a:p>
            <a:r>
              <a:rPr lang="en-US" dirty="0" err="1"/>
              <a:t>Bxbxbbxbbx</a:t>
            </a:r>
            <a:br>
              <a:rPr lang="en-US" dirty="0"/>
            </a:br>
            <a:r>
              <a:rPr lang="en-US" sz="2400" dirty="0" err="1"/>
              <a:t>gdggdggd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252525"/>
                </a:solidFill>
                <a:latin typeface="Microsoft Sans Serif"/>
                <a:cs typeface="Microsoft Sans Serif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252525"/>
                </a:solidFill>
                <a:latin typeface="Microsoft Sans Serif"/>
                <a:cs typeface="Microsoft Sans Serif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31391"/>
            <a:ext cx="9772713" cy="51282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534143" y="0"/>
            <a:ext cx="239395" cy="1306195"/>
          </a:xfrm>
          <a:custGeom>
            <a:avLst/>
            <a:gdLst/>
            <a:ahLst/>
            <a:cxnLst/>
            <a:rect l="l" t="t" r="r" b="b"/>
            <a:pathLst>
              <a:path w="239395" h="1306195">
                <a:moveTo>
                  <a:pt x="239280" y="0"/>
                </a:moveTo>
                <a:lnTo>
                  <a:pt x="0" y="0"/>
                </a:lnTo>
                <a:lnTo>
                  <a:pt x="0" y="1306067"/>
                </a:lnTo>
                <a:lnTo>
                  <a:pt x="239280" y="1306067"/>
                </a:lnTo>
                <a:lnTo>
                  <a:pt x="239280" y="0"/>
                </a:lnTo>
                <a:close/>
              </a:path>
            </a:pathLst>
          </a:custGeom>
          <a:solidFill>
            <a:srgbClr val="C9CA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9747503" cy="6408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9568180" cy="6266815"/>
          </a:xfrm>
          <a:custGeom>
            <a:avLst/>
            <a:gdLst/>
            <a:ahLst/>
            <a:cxnLst/>
            <a:rect l="l" t="t" r="r" b="b"/>
            <a:pathLst>
              <a:path w="9568180" h="6266815">
                <a:moveTo>
                  <a:pt x="9567672" y="0"/>
                </a:moveTo>
                <a:lnTo>
                  <a:pt x="0" y="0"/>
                </a:lnTo>
                <a:lnTo>
                  <a:pt x="0" y="6266688"/>
                </a:lnTo>
                <a:lnTo>
                  <a:pt x="9444278" y="6266688"/>
                </a:lnTo>
                <a:lnTo>
                  <a:pt x="9492309" y="6256991"/>
                </a:lnTo>
                <a:lnTo>
                  <a:pt x="9531530" y="6230546"/>
                </a:lnTo>
                <a:lnTo>
                  <a:pt x="9557975" y="6191325"/>
                </a:lnTo>
                <a:lnTo>
                  <a:pt x="9567672" y="6143294"/>
                </a:lnTo>
                <a:lnTo>
                  <a:pt x="9567672" y="0"/>
                </a:lnTo>
                <a:close/>
              </a:path>
            </a:pathLst>
          </a:custGeom>
          <a:solidFill>
            <a:srgbClr val="7B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307068" y="0"/>
            <a:ext cx="260603" cy="62666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706611" y="0"/>
            <a:ext cx="116205" cy="2105025"/>
          </a:xfrm>
          <a:custGeom>
            <a:avLst/>
            <a:gdLst/>
            <a:ahLst/>
            <a:cxnLst/>
            <a:rect l="l" t="t" r="r" b="b"/>
            <a:pathLst>
              <a:path w="116204" h="2105025">
                <a:moveTo>
                  <a:pt x="115836" y="0"/>
                </a:moveTo>
                <a:lnTo>
                  <a:pt x="0" y="0"/>
                </a:lnTo>
                <a:lnTo>
                  <a:pt x="0" y="2104644"/>
                </a:lnTo>
                <a:lnTo>
                  <a:pt x="115836" y="2104644"/>
                </a:lnTo>
                <a:lnTo>
                  <a:pt x="115836" y="0"/>
                </a:lnTo>
                <a:close/>
              </a:path>
            </a:pathLst>
          </a:custGeom>
          <a:solidFill>
            <a:srgbClr val="5D78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5407164"/>
            <a:ext cx="1292860" cy="81280"/>
          </a:xfrm>
          <a:custGeom>
            <a:avLst/>
            <a:gdLst/>
            <a:ahLst/>
            <a:cxnLst/>
            <a:rect l="l" t="t" r="r" b="b"/>
            <a:pathLst>
              <a:path w="1292860" h="81279">
                <a:moveTo>
                  <a:pt x="1292352" y="0"/>
                </a:moveTo>
                <a:lnTo>
                  <a:pt x="0" y="0"/>
                </a:lnTo>
                <a:lnTo>
                  <a:pt x="0" y="80759"/>
                </a:lnTo>
                <a:lnTo>
                  <a:pt x="1292352" y="80759"/>
                </a:lnTo>
                <a:lnTo>
                  <a:pt x="1292352" y="0"/>
                </a:lnTo>
                <a:close/>
              </a:path>
            </a:pathLst>
          </a:custGeom>
          <a:solidFill>
            <a:srgbClr val="6B8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211580" y="2054351"/>
            <a:ext cx="7610855" cy="34335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0"/>
            <a:ext cx="8772143" cy="54970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0"/>
            <a:ext cx="8722360" cy="5451475"/>
          </a:xfrm>
          <a:custGeom>
            <a:avLst/>
            <a:gdLst/>
            <a:ahLst/>
            <a:cxnLst/>
            <a:rect l="l" t="t" r="r" b="b"/>
            <a:pathLst>
              <a:path w="8722360" h="5451475">
                <a:moveTo>
                  <a:pt x="8721852" y="0"/>
                </a:moveTo>
                <a:lnTo>
                  <a:pt x="0" y="0"/>
                </a:lnTo>
                <a:lnTo>
                  <a:pt x="0" y="5451348"/>
                </a:lnTo>
                <a:lnTo>
                  <a:pt x="8593861" y="5451348"/>
                </a:lnTo>
                <a:lnTo>
                  <a:pt x="8643681" y="5441289"/>
                </a:lnTo>
                <a:lnTo>
                  <a:pt x="8684364" y="5413860"/>
                </a:lnTo>
                <a:lnTo>
                  <a:pt x="8711793" y="5373177"/>
                </a:lnTo>
                <a:lnTo>
                  <a:pt x="8721852" y="5323357"/>
                </a:lnTo>
                <a:lnTo>
                  <a:pt x="8721852" y="0"/>
                </a:lnTo>
                <a:close/>
              </a:path>
            </a:pathLst>
          </a:custGeom>
          <a:solidFill>
            <a:srgbClr val="3152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7898892" y="4572"/>
            <a:ext cx="822959" cy="5446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0376920" y="365765"/>
            <a:ext cx="1320165" cy="242570"/>
          </a:xfrm>
          <a:custGeom>
            <a:avLst/>
            <a:gdLst/>
            <a:ahLst/>
            <a:cxnLst/>
            <a:rect l="l" t="t" r="r" b="b"/>
            <a:pathLst>
              <a:path w="1320165" h="242570">
                <a:moveTo>
                  <a:pt x="256501" y="69392"/>
                </a:moveTo>
                <a:lnTo>
                  <a:pt x="232600" y="69392"/>
                </a:lnTo>
                <a:lnTo>
                  <a:pt x="229298" y="72199"/>
                </a:lnTo>
                <a:lnTo>
                  <a:pt x="229298" y="152145"/>
                </a:lnTo>
                <a:lnTo>
                  <a:pt x="233339" y="176365"/>
                </a:lnTo>
                <a:lnTo>
                  <a:pt x="244936" y="195100"/>
                </a:lnTo>
                <a:lnTo>
                  <a:pt x="263304" y="207192"/>
                </a:lnTo>
                <a:lnTo>
                  <a:pt x="287655" y="211480"/>
                </a:lnTo>
                <a:lnTo>
                  <a:pt x="302569" y="209916"/>
                </a:lnTo>
                <a:lnTo>
                  <a:pt x="314963" y="205525"/>
                </a:lnTo>
                <a:lnTo>
                  <a:pt x="324913" y="198755"/>
                </a:lnTo>
                <a:lnTo>
                  <a:pt x="332498" y="190055"/>
                </a:lnTo>
                <a:lnTo>
                  <a:pt x="362496" y="190055"/>
                </a:lnTo>
                <a:lnTo>
                  <a:pt x="362496" y="185445"/>
                </a:lnTo>
                <a:lnTo>
                  <a:pt x="295402" y="185445"/>
                </a:lnTo>
                <a:lnTo>
                  <a:pt x="279679" y="182715"/>
                </a:lnTo>
                <a:lnTo>
                  <a:pt x="268392" y="174977"/>
                </a:lnTo>
                <a:lnTo>
                  <a:pt x="261587" y="162910"/>
                </a:lnTo>
                <a:lnTo>
                  <a:pt x="259356" y="147523"/>
                </a:lnTo>
                <a:lnTo>
                  <a:pt x="259308" y="72199"/>
                </a:lnTo>
                <a:lnTo>
                  <a:pt x="256501" y="69392"/>
                </a:lnTo>
                <a:close/>
              </a:path>
              <a:path w="1320165" h="242570">
                <a:moveTo>
                  <a:pt x="362496" y="190055"/>
                </a:moveTo>
                <a:lnTo>
                  <a:pt x="332498" y="190055"/>
                </a:lnTo>
                <a:lnTo>
                  <a:pt x="332498" y="205054"/>
                </a:lnTo>
                <a:lnTo>
                  <a:pt x="335622" y="207695"/>
                </a:lnTo>
                <a:lnTo>
                  <a:pt x="359371" y="207695"/>
                </a:lnTo>
                <a:lnTo>
                  <a:pt x="362496" y="204889"/>
                </a:lnTo>
                <a:lnTo>
                  <a:pt x="362496" y="190055"/>
                </a:lnTo>
                <a:close/>
              </a:path>
              <a:path w="1320165" h="242570">
                <a:moveTo>
                  <a:pt x="359371" y="69392"/>
                </a:moveTo>
                <a:lnTo>
                  <a:pt x="335622" y="69392"/>
                </a:lnTo>
                <a:lnTo>
                  <a:pt x="332498" y="72199"/>
                </a:lnTo>
                <a:lnTo>
                  <a:pt x="332498" y="147523"/>
                </a:lnTo>
                <a:lnTo>
                  <a:pt x="329970" y="162771"/>
                </a:lnTo>
                <a:lnTo>
                  <a:pt x="322665" y="174771"/>
                </a:lnTo>
                <a:lnTo>
                  <a:pt x="311003" y="182627"/>
                </a:lnTo>
                <a:lnTo>
                  <a:pt x="295402" y="185445"/>
                </a:lnTo>
                <a:lnTo>
                  <a:pt x="362496" y="185445"/>
                </a:lnTo>
                <a:lnTo>
                  <a:pt x="362496" y="72199"/>
                </a:lnTo>
                <a:lnTo>
                  <a:pt x="359371" y="69392"/>
                </a:lnTo>
                <a:close/>
              </a:path>
              <a:path w="1320165" h="242570">
                <a:moveTo>
                  <a:pt x="166577" y="207695"/>
                </a:moveTo>
                <a:lnTo>
                  <a:pt x="133858" y="207695"/>
                </a:lnTo>
                <a:lnTo>
                  <a:pt x="145224" y="237032"/>
                </a:lnTo>
                <a:lnTo>
                  <a:pt x="146380" y="240334"/>
                </a:lnTo>
                <a:lnTo>
                  <a:pt x="148691" y="242315"/>
                </a:lnTo>
                <a:lnTo>
                  <a:pt x="175399" y="242315"/>
                </a:lnTo>
                <a:lnTo>
                  <a:pt x="178689" y="239344"/>
                </a:lnTo>
                <a:lnTo>
                  <a:pt x="176542" y="233908"/>
                </a:lnTo>
                <a:lnTo>
                  <a:pt x="166577" y="207695"/>
                </a:lnTo>
                <a:close/>
              </a:path>
              <a:path w="1320165" h="242570">
                <a:moveTo>
                  <a:pt x="105168" y="0"/>
                </a:moveTo>
                <a:lnTo>
                  <a:pt x="64186" y="8001"/>
                </a:lnTo>
                <a:lnTo>
                  <a:pt x="30762" y="30141"/>
                </a:lnTo>
                <a:lnTo>
                  <a:pt x="8249" y="63624"/>
                </a:lnTo>
                <a:lnTo>
                  <a:pt x="0" y="105651"/>
                </a:lnTo>
                <a:lnTo>
                  <a:pt x="8249" y="147711"/>
                </a:lnTo>
                <a:lnTo>
                  <a:pt x="30762" y="181254"/>
                </a:lnTo>
                <a:lnTo>
                  <a:pt x="64186" y="203452"/>
                </a:lnTo>
                <a:lnTo>
                  <a:pt x="105168" y="211480"/>
                </a:lnTo>
                <a:lnTo>
                  <a:pt x="112549" y="211237"/>
                </a:lnTo>
                <a:lnTo>
                  <a:pt x="119822" y="210516"/>
                </a:lnTo>
                <a:lnTo>
                  <a:pt x="126941" y="209331"/>
                </a:lnTo>
                <a:lnTo>
                  <a:pt x="133858" y="207695"/>
                </a:lnTo>
                <a:lnTo>
                  <a:pt x="166577" y="207695"/>
                </a:lnTo>
                <a:lnTo>
                  <a:pt x="161874" y="195326"/>
                </a:lnTo>
                <a:lnTo>
                  <a:pt x="176990" y="182968"/>
                </a:lnTo>
                <a:lnTo>
                  <a:pt x="105168" y="182968"/>
                </a:lnTo>
                <a:lnTo>
                  <a:pt x="75771" y="177054"/>
                </a:lnTo>
                <a:lnTo>
                  <a:pt x="52727" y="160755"/>
                </a:lnTo>
                <a:lnTo>
                  <a:pt x="37688" y="136232"/>
                </a:lnTo>
                <a:lnTo>
                  <a:pt x="32308" y="105651"/>
                </a:lnTo>
                <a:lnTo>
                  <a:pt x="37688" y="75172"/>
                </a:lnTo>
                <a:lnTo>
                  <a:pt x="52727" y="50703"/>
                </a:lnTo>
                <a:lnTo>
                  <a:pt x="75771" y="34422"/>
                </a:lnTo>
                <a:lnTo>
                  <a:pt x="105168" y="28511"/>
                </a:lnTo>
                <a:lnTo>
                  <a:pt x="177113" y="28511"/>
                </a:lnTo>
                <a:lnTo>
                  <a:pt x="146150" y="8001"/>
                </a:lnTo>
                <a:lnTo>
                  <a:pt x="105168" y="0"/>
                </a:lnTo>
                <a:close/>
              </a:path>
              <a:path w="1320165" h="242570">
                <a:moveTo>
                  <a:pt x="134188" y="127088"/>
                </a:moveTo>
                <a:lnTo>
                  <a:pt x="107480" y="127088"/>
                </a:lnTo>
                <a:lnTo>
                  <a:pt x="104013" y="129882"/>
                </a:lnTo>
                <a:lnTo>
                  <a:pt x="105994" y="135331"/>
                </a:lnTo>
                <a:lnTo>
                  <a:pt x="123469" y="180657"/>
                </a:lnTo>
                <a:lnTo>
                  <a:pt x="117690" y="182143"/>
                </a:lnTo>
                <a:lnTo>
                  <a:pt x="111594" y="182968"/>
                </a:lnTo>
                <a:lnTo>
                  <a:pt x="176990" y="182968"/>
                </a:lnTo>
                <a:lnTo>
                  <a:pt x="181758" y="179071"/>
                </a:lnTo>
                <a:lnTo>
                  <a:pt x="190627" y="166979"/>
                </a:lnTo>
                <a:lnTo>
                  <a:pt x="150990" y="166979"/>
                </a:lnTo>
                <a:lnTo>
                  <a:pt x="136486" y="129565"/>
                </a:lnTo>
                <a:lnTo>
                  <a:pt x="134188" y="127088"/>
                </a:lnTo>
                <a:close/>
              </a:path>
              <a:path w="1320165" h="242570">
                <a:moveTo>
                  <a:pt x="177113" y="28511"/>
                </a:moveTo>
                <a:lnTo>
                  <a:pt x="105168" y="28511"/>
                </a:lnTo>
                <a:lnTo>
                  <a:pt x="134566" y="34422"/>
                </a:lnTo>
                <a:lnTo>
                  <a:pt x="157610" y="50703"/>
                </a:lnTo>
                <a:lnTo>
                  <a:pt x="172648" y="75172"/>
                </a:lnTo>
                <a:lnTo>
                  <a:pt x="178028" y="105651"/>
                </a:lnTo>
                <a:lnTo>
                  <a:pt x="176170" y="124067"/>
                </a:lnTo>
                <a:lnTo>
                  <a:pt x="170819" y="140706"/>
                </a:lnTo>
                <a:lnTo>
                  <a:pt x="162314" y="155150"/>
                </a:lnTo>
                <a:lnTo>
                  <a:pt x="150990" y="166979"/>
                </a:lnTo>
                <a:lnTo>
                  <a:pt x="190627" y="166979"/>
                </a:lnTo>
                <a:lnTo>
                  <a:pt x="197050" y="158222"/>
                </a:lnTo>
                <a:lnTo>
                  <a:pt x="206869" y="133507"/>
                </a:lnTo>
                <a:lnTo>
                  <a:pt x="210337" y="105651"/>
                </a:lnTo>
                <a:lnTo>
                  <a:pt x="202087" y="63624"/>
                </a:lnTo>
                <a:lnTo>
                  <a:pt x="179574" y="30141"/>
                </a:lnTo>
                <a:lnTo>
                  <a:pt x="177113" y="28511"/>
                </a:lnTo>
                <a:close/>
              </a:path>
              <a:path w="1320165" h="242570">
                <a:moveTo>
                  <a:pt x="803630" y="65595"/>
                </a:moveTo>
                <a:lnTo>
                  <a:pt x="775259" y="71212"/>
                </a:lnTo>
                <a:lnTo>
                  <a:pt x="752221" y="86658"/>
                </a:lnTo>
                <a:lnTo>
                  <a:pt x="736754" y="109829"/>
                </a:lnTo>
                <a:lnTo>
                  <a:pt x="731100" y="138620"/>
                </a:lnTo>
                <a:lnTo>
                  <a:pt x="736754" y="167460"/>
                </a:lnTo>
                <a:lnTo>
                  <a:pt x="752221" y="190566"/>
                </a:lnTo>
                <a:lnTo>
                  <a:pt x="775259" y="205914"/>
                </a:lnTo>
                <a:lnTo>
                  <a:pt x="803630" y="211480"/>
                </a:lnTo>
                <a:lnTo>
                  <a:pt x="832034" y="205914"/>
                </a:lnTo>
                <a:lnTo>
                  <a:pt x="855133" y="190566"/>
                </a:lnTo>
                <a:lnTo>
                  <a:pt x="859905" y="183464"/>
                </a:lnTo>
                <a:lnTo>
                  <a:pt x="803630" y="183464"/>
                </a:lnTo>
                <a:lnTo>
                  <a:pt x="786579" y="179981"/>
                </a:lnTo>
                <a:lnTo>
                  <a:pt x="773174" y="170438"/>
                </a:lnTo>
                <a:lnTo>
                  <a:pt x="764406" y="156198"/>
                </a:lnTo>
                <a:lnTo>
                  <a:pt x="761263" y="138620"/>
                </a:lnTo>
                <a:lnTo>
                  <a:pt x="764406" y="120884"/>
                </a:lnTo>
                <a:lnTo>
                  <a:pt x="773174" y="106606"/>
                </a:lnTo>
                <a:lnTo>
                  <a:pt x="786579" y="97086"/>
                </a:lnTo>
                <a:lnTo>
                  <a:pt x="803630" y="93624"/>
                </a:lnTo>
                <a:lnTo>
                  <a:pt x="859801" y="93624"/>
                </a:lnTo>
                <a:lnTo>
                  <a:pt x="855133" y="86658"/>
                </a:lnTo>
                <a:lnTo>
                  <a:pt x="832018" y="71208"/>
                </a:lnTo>
                <a:lnTo>
                  <a:pt x="803630" y="65595"/>
                </a:lnTo>
                <a:close/>
              </a:path>
              <a:path w="1320165" h="242570">
                <a:moveTo>
                  <a:pt x="954963" y="69392"/>
                </a:moveTo>
                <a:lnTo>
                  <a:pt x="927277" y="69392"/>
                </a:lnTo>
                <a:lnTo>
                  <a:pt x="924634" y="71212"/>
                </a:lnTo>
                <a:lnTo>
                  <a:pt x="923150" y="74828"/>
                </a:lnTo>
                <a:lnTo>
                  <a:pt x="873696" y="204228"/>
                </a:lnTo>
                <a:lnTo>
                  <a:pt x="875347" y="207695"/>
                </a:lnTo>
                <a:lnTo>
                  <a:pt x="901560" y="207695"/>
                </a:lnTo>
                <a:lnTo>
                  <a:pt x="904519" y="206044"/>
                </a:lnTo>
                <a:lnTo>
                  <a:pt x="905675" y="202577"/>
                </a:lnTo>
                <a:lnTo>
                  <a:pt x="941120" y="107467"/>
                </a:lnTo>
                <a:lnTo>
                  <a:pt x="970975" y="107467"/>
                </a:lnTo>
                <a:lnTo>
                  <a:pt x="958926" y="74828"/>
                </a:lnTo>
                <a:lnTo>
                  <a:pt x="957440" y="71208"/>
                </a:lnTo>
                <a:lnTo>
                  <a:pt x="954963" y="69392"/>
                </a:lnTo>
                <a:close/>
              </a:path>
              <a:path w="1320165" h="242570">
                <a:moveTo>
                  <a:pt x="970975" y="107467"/>
                </a:moveTo>
                <a:lnTo>
                  <a:pt x="941120" y="107467"/>
                </a:lnTo>
                <a:lnTo>
                  <a:pt x="976566" y="202577"/>
                </a:lnTo>
                <a:lnTo>
                  <a:pt x="977874" y="206209"/>
                </a:lnTo>
                <a:lnTo>
                  <a:pt x="980516" y="207695"/>
                </a:lnTo>
                <a:lnTo>
                  <a:pt x="1004417" y="207695"/>
                </a:lnTo>
                <a:lnTo>
                  <a:pt x="1007059" y="206209"/>
                </a:lnTo>
                <a:lnTo>
                  <a:pt x="1008545" y="202577"/>
                </a:lnTo>
                <a:lnTo>
                  <a:pt x="1022183" y="166814"/>
                </a:lnTo>
                <a:lnTo>
                  <a:pt x="992886" y="166814"/>
                </a:lnTo>
                <a:lnTo>
                  <a:pt x="970975" y="107467"/>
                </a:lnTo>
                <a:close/>
              </a:path>
              <a:path w="1320165" h="242570">
                <a:moveTo>
                  <a:pt x="1074717" y="107467"/>
                </a:moveTo>
                <a:lnTo>
                  <a:pt x="1044816" y="107467"/>
                </a:lnTo>
                <a:lnTo>
                  <a:pt x="1079919" y="202577"/>
                </a:lnTo>
                <a:lnTo>
                  <a:pt x="1081405" y="206044"/>
                </a:lnTo>
                <a:lnTo>
                  <a:pt x="1084046" y="207695"/>
                </a:lnTo>
                <a:lnTo>
                  <a:pt x="1108773" y="207695"/>
                </a:lnTo>
                <a:lnTo>
                  <a:pt x="1111415" y="206044"/>
                </a:lnTo>
                <a:lnTo>
                  <a:pt x="1112888" y="202577"/>
                </a:lnTo>
                <a:lnTo>
                  <a:pt x="1126216" y="166814"/>
                </a:lnTo>
                <a:lnTo>
                  <a:pt x="1096733" y="166814"/>
                </a:lnTo>
                <a:lnTo>
                  <a:pt x="1074717" y="107467"/>
                </a:lnTo>
                <a:close/>
              </a:path>
              <a:path w="1320165" h="242570">
                <a:moveTo>
                  <a:pt x="1178423" y="107467"/>
                </a:moveTo>
                <a:lnTo>
                  <a:pt x="1148334" y="107467"/>
                </a:lnTo>
                <a:lnTo>
                  <a:pt x="1184275" y="202577"/>
                </a:lnTo>
                <a:lnTo>
                  <a:pt x="1185760" y="206209"/>
                </a:lnTo>
                <a:lnTo>
                  <a:pt x="1188389" y="207695"/>
                </a:lnTo>
                <a:lnTo>
                  <a:pt x="1212291" y="207695"/>
                </a:lnTo>
                <a:lnTo>
                  <a:pt x="1214767" y="206209"/>
                </a:lnTo>
                <a:lnTo>
                  <a:pt x="1216253" y="202577"/>
                </a:lnTo>
                <a:lnTo>
                  <a:pt x="1229776" y="166814"/>
                </a:lnTo>
                <a:lnTo>
                  <a:pt x="1200759" y="166814"/>
                </a:lnTo>
                <a:lnTo>
                  <a:pt x="1178423" y="107467"/>
                </a:lnTo>
                <a:close/>
              </a:path>
              <a:path w="1320165" h="242570">
                <a:moveTo>
                  <a:pt x="1282828" y="107962"/>
                </a:moveTo>
                <a:lnTo>
                  <a:pt x="1252029" y="107962"/>
                </a:lnTo>
                <a:lnTo>
                  <a:pt x="1287145" y="202577"/>
                </a:lnTo>
                <a:lnTo>
                  <a:pt x="1288288" y="206044"/>
                </a:lnTo>
                <a:lnTo>
                  <a:pt x="1291259" y="207695"/>
                </a:lnTo>
                <a:lnTo>
                  <a:pt x="1317967" y="207695"/>
                </a:lnTo>
                <a:lnTo>
                  <a:pt x="1319784" y="204228"/>
                </a:lnTo>
                <a:lnTo>
                  <a:pt x="1318298" y="200774"/>
                </a:lnTo>
                <a:lnTo>
                  <a:pt x="1282828" y="107962"/>
                </a:lnTo>
                <a:close/>
              </a:path>
              <a:path w="1320165" h="242570">
                <a:moveTo>
                  <a:pt x="859801" y="93624"/>
                </a:moveTo>
                <a:lnTo>
                  <a:pt x="803630" y="93624"/>
                </a:lnTo>
                <a:lnTo>
                  <a:pt x="820751" y="97086"/>
                </a:lnTo>
                <a:lnTo>
                  <a:pt x="834148" y="106606"/>
                </a:lnTo>
                <a:lnTo>
                  <a:pt x="842878" y="120884"/>
                </a:lnTo>
                <a:lnTo>
                  <a:pt x="845997" y="138620"/>
                </a:lnTo>
                <a:lnTo>
                  <a:pt x="842878" y="156198"/>
                </a:lnTo>
                <a:lnTo>
                  <a:pt x="834148" y="170438"/>
                </a:lnTo>
                <a:lnTo>
                  <a:pt x="820751" y="179981"/>
                </a:lnTo>
                <a:lnTo>
                  <a:pt x="803630" y="183464"/>
                </a:lnTo>
                <a:lnTo>
                  <a:pt x="859905" y="183464"/>
                </a:lnTo>
                <a:lnTo>
                  <a:pt x="870658" y="167460"/>
                </a:lnTo>
                <a:lnTo>
                  <a:pt x="876338" y="138620"/>
                </a:lnTo>
                <a:lnTo>
                  <a:pt x="870658" y="109829"/>
                </a:lnTo>
                <a:lnTo>
                  <a:pt x="859801" y="93624"/>
                </a:lnTo>
                <a:close/>
              </a:path>
              <a:path w="1320165" h="242570">
                <a:moveTo>
                  <a:pt x="1058659" y="69392"/>
                </a:moveTo>
                <a:lnTo>
                  <a:pt x="1031290" y="69392"/>
                </a:lnTo>
                <a:lnTo>
                  <a:pt x="1028647" y="71212"/>
                </a:lnTo>
                <a:lnTo>
                  <a:pt x="1027176" y="74828"/>
                </a:lnTo>
                <a:lnTo>
                  <a:pt x="992886" y="166814"/>
                </a:lnTo>
                <a:lnTo>
                  <a:pt x="1022183" y="166814"/>
                </a:lnTo>
                <a:lnTo>
                  <a:pt x="1044816" y="107467"/>
                </a:lnTo>
                <a:lnTo>
                  <a:pt x="1074717" y="107467"/>
                </a:lnTo>
                <a:lnTo>
                  <a:pt x="1062609" y="74828"/>
                </a:lnTo>
                <a:lnTo>
                  <a:pt x="1061300" y="71208"/>
                </a:lnTo>
                <a:lnTo>
                  <a:pt x="1058659" y="69392"/>
                </a:lnTo>
                <a:close/>
              </a:path>
              <a:path w="1320165" h="242570">
                <a:moveTo>
                  <a:pt x="1162011" y="69392"/>
                </a:moveTo>
                <a:lnTo>
                  <a:pt x="1134656" y="69392"/>
                </a:lnTo>
                <a:lnTo>
                  <a:pt x="1132178" y="71212"/>
                </a:lnTo>
                <a:lnTo>
                  <a:pt x="1130693" y="74828"/>
                </a:lnTo>
                <a:lnTo>
                  <a:pt x="1096733" y="166814"/>
                </a:lnTo>
                <a:lnTo>
                  <a:pt x="1126216" y="166814"/>
                </a:lnTo>
                <a:lnTo>
                  <a:pt x="1148334" y="107467"/>
                </a:lnTo>
                <a:lnTo>
                  <a:pt x="1178423" y="107467"/>
                </a:lnTo>
                <a:lnTo>
                  <a:pt x="1166139" y="74828"/>
                </a:lnTo>
                <a:lnTo>
                  <a:pt x="1164653" y="71208"/>
                </a:lnTo>
                <a:lnTo>
                  <a:pt x="1162011" y="69392"/>
                </a:lnTo>
                <a:close/>
              </a:path>
              <a:path w="1320165" h="242570">
                <a:moveTo>
                  <a:pt x="1266202" y="69392"/>
                </a:moveTo>
                <a:lnTo>
                  <a:pt x="1238504" y="69392"/>
                </a:lnTo>
                <a:lnTo>
                  <a:pt x="1235873" y="71212"/>
                </a:lnTo>
                <a:lnTo>
                  <a:pt x="1234389" y="74828"/>
                </a:lnTo>
                <a:lnTo>
                  <a:pt x="1200759" y="166814"/>
                </a:lnTo>
                <a:lnTo>
                  <a:pt x="1229776" y="166814"/>
                </a:lnTo>
                <a:lnTo>
                  <a:pt x="1252029" y="107962"/>
                </a:lnTo>
                <a:lnTo>
                  <a:pt x="1282828" y="107962"/>
                </a:lnTo>
                <a:lnTo>
                  <a:pt x="1270165" y="74828"/>
                </a:lnTo>
                <a:lnTo>
                  <a:pt x="1268679" y="71208"/>
                </a:lnTo>
                <a:lnTo>
                  <a:pt x="1266202" y="69392"/>
                </a:lnTo>
                <a:close/>
              </a:path>
              <a:path w="1320165" h="242570">
                <a:moveTo>
                  <a:pt x="451853" y="65430"/>
                </a:moveTo>
                <a:lnTo>
                  <a:pt x="425167" y="70742"/>
                </a:lnTo>
                <a:lnTo>
                  <a:pt x="402950" y="85667"/>
                </a:lnTo>
                <a:lnTo>
                  <a:pt x="387750" y="108689"/>
                </a:lnTo>
                <a:lnTo>
                  <a:pt x="382117" y="138290"/>
                </a:lnTo>
                <a:lnTo>
                  <a:pt x="387745" y="168226"/>
                </a:lnTo>
                <a:lnTo>
                  <a:pt x="402909" y="191330"/>
                </a:lnTo>
                <a:lnTo>
                  <a:pt x="425028" y="206211"/>
                </a:lnTo>
                <a:lnTo>
                  <a:pt x="451523" y="211480"/>
                </a:lnTo>
                <a:lnTo>
                  <a:pt x="465860" y="209836"/>
                </a:lnTo>
                <a:lnTo>
                  <a:pt x="478469" y="205241"/>
                </a:lnTo>
                <a:lnTo>
                  <a:pt x="488977" y="198203"/>
                </a:lnTo>
                <a:lnTo>
                  <a:pt x="497014" y="189229"/>
                </a:lnTo>
                <a:lnTo>
                  <a:pt x="527024" y="189229"/>
                </a:lnTo>
                <a:lnTo>
                  <a:pt x="527024" y="183794"/>
                </a:lnTo>
                <a:lnTo>
                  <a:pt x="454977" y="183794"/>
                </a:lnTo>
                <a:lnTo>
                  <a:pt x="437925" y="180259"/>
                </a:lnTo>
                <a:lnTo>
                  <a:pt x="424521" y="170603"/>
                </a:lnTo>
                <a:lnTo>
                  <a:pt x="415752" y="156249"/>
                </a:lnTo>
                <a:lnTo>
                  <a:pt x="412610" y="138620"/>
                </a:lnTo>
                <a:lnTo>
                  <a:pt x="415752" y="120884"/>
                </a:lnTo>
                <a:lnTo>
                  <a:pt x="424521" y="106606"/>
                </a:lnTo>
                <a:lnTo>
                  <a:pt x="437925" y="97086"/>
                </a:lnTo>
                <a:lnTo>
                  <a:pt x="454977" y="93624"/>
                </a:lnTo>
                <a:lnTo>
                  <a:pt x="527024" y="93624"/>
                </a:lnTo>
                <a:lnTo>
                  <a:pt x="527024" y="87528"/>
                </a:lnTo>
                <a:lnTo>
                  <a:pt x="497014" y="87528"/>
                </a:lnTo>
                <a:lnTo>
                  <a:pt x="489122" y="78578"/>
                </a:lnTo>
                <a:lnTo>
                  <a:pt x="478634" y="71593"/>
                </a:lnTo>
                <a:lnTo>
                  <a:pt x="466046" y="67050"/>
                </a:lnTo>
                <a:lnTo>
                  <a:pt x="451853" y="65430"/>
                </a:lnTo>
                <a:close/>
              </a:path>
              <a:path w="1320165" h="242570">
                <a:moveTo>
                  <a:pt x="527024" y="189229"/>
                </a:moveTo>
                <a:lnTo>
                  <a:pt x="497014" y="189229"/>
                </a:lnTo>
                <a:lnTo>
                  <a:pt x="497014" y="204889"/>
                </a:lnTo>
                <a:lnTo>
                  <a:pt x="500316" y="207695"/>
                </a:lnTo>
                <a:lnTo>
                  <a:pt x="524217" y="207695"/>
                </a:lnTo>
                <a:lnTo>
                  <a:pt x="527024" y="204889"/>
                </a:lnTo>
                <a:lnTo>
                  <a:pt x="527024" y="189229"/>
                </a:lnTo>
                <a:close/>
              </a:path>
              <a:path w="1320165" h="242570">
                <a:moveTo>
                  <a:pt x="527024" y="93624"/>
                </a:moveTo>
                <a:lnTo>
                  <a:pt x="454977" y="93624"/>
                </a:lnTo>
                <a:lnTo>
                  <a:pt x="471959" y="97086"/>
                </a:lnTo>
                <a:lnTo>
                  <a:pt x="485371" y="106606"/>
                </a:lnTo>
                <a:lnTo>
                  <a:pt x="494178" y="120884"/>
                </a:lnTo>
                <a:lnTo>
                  <a:pt x="497344" y="138620"/>
                </a:lnTo>
                <a:lnTo>
                  <a:pt x="494178" y="156249"/>
                </a:lnTo>
                <a:lnTo>
                  <a:pt x="485371" y="170603"/>
                </a:lnTo>
                <a:lnTo>
                  <a:pt x="471959" y="180259"/>
                </a:lnTo>
                <a:lnTo>
                  <a:pt x="454977" y="183794"/>
                </a:lnTo>
                <a:lnTo>
                  <a:pt x="527024" y="183794"/>
                </a:lnTo>
                <a:lnTo>
                  <a:pt x="527024" y="93624"/>
                </a:lnTo>
                <a:close/>
              </a:path>
              <a:path w="1320165" h="242570">
                <a:moveTo>
                  <a:pt x="524217" y="69392"/>
                </a:moveTo>
                <a:lnTo>
                  <a:pt x="500316" y="69392"/>
                </a:lnTo>
                <a:lnTo>
                  <a:pt x="497014" y="72199"/>
                </a:lnTo>
                <a:lnTo>
                  <a:pt x="497014" y="87528"/>
                </a:lnTo>
                <a:lnTo>
                  <a:pt x="527024" y="87528"/>
                </a:lnTo>
                <a:lnTo>
                  <a:pt x="527024" y="72199"/>
                </a:lnTo>
                <a:lnTo>
                  <a:pt x="524217" y="69392"/>
                </a:lnTo>
                <a:close/>
              </a:path>
              <a:path w="1320165" h="242570">
                <a:moveTo>
                  <a:pt x="677684" y="65430"/>
                </a:moveTo>
                <a:lnTo>
                  <a:pt x="648455" y="71026"/>
                </a:lnTo>
                <a:lnTo>
                  <a:pt x="625929" y="86452"/>
                </a:lnTo>
                <a:lnTo>
                  <a:pt x="611437" y="109664"/>
                </a:lnTo>
                <a:lnTo>
                  <a:pt x="606310" y="138620"/>
                </a:lnTo>
                <a:lnTo>
                  <a:pt x="611437" y="167460"/>
                </a:lnTo>
                <a:lnTo>
                  <a:pt x="625929" y="190566"/>
                </a:lnTo>
                <a:lnTo>
                  <a:pt x="648455" y="205914"/>
                </a:lnTo>
                <a:lnTo>
                  <a:pt x="677684" y="211480"/>
                </a:lnTo>
                <a:lnTo>
                  <a:pt x="690135" y="210569"/>
                </a:lnTo>
                <a:lnTo>
                  <a:pt x="727316" y="192697"/>
                </a:lnTo>
                <a:lnTo>
                  <a:pt x="723519" y="188074"/>
                </a:lnTo>
                <a:lnTo>
                  <a:pt x="720404" y="184124"/>
                </a:lnTo>
                <a:lnTo>
                  <a:pt x="678675" y="184124"/>
                </a:lnTo>
                <a:lnTo>
                  <a:pt x="661492" y="180607"/>
                </a:lnTo>
                <a:lnTo>
                  <a:pt x="648281" y="170954"/>
                </a:lnTo>
                <a:lnTo>
                  <a:pt x="639799" y="156510"/>
                </a:lnTo>
                <a:lnTo>
                  <a:pt x="636803" y="138620"/>
                </a:lnTo>
                <a:lnTo>
                  <a:pt x="639799" y="120616"/>
                </a:lnTo>
                <a:lnTo>
                  <a:pt x="648281" y="106070"/>
                </a:lnTo>
                <a:lnTo>
                  <a:pt x="661492" y="96343"/>
                </a:lnTo>
                <a:lnTo>
                  <a:pt x="678675" y="92798"/>
                </a:lnTo>
                <a:lnTo>
                  <a:pt x="720551" y="92798"/>
                </a:lnTo>
                <a:lnTo>
                  <a:pt x="723519" y="88684"/>
                </a:lnTo>
                <a:lnTo>
                  <a:pt x="726986" y="83731"/>
                </a:lnTo>
                <a:lnTo>
                  <a:pt x="724179" y="80606"/>
                </a:lnTo>
                <a:lnTo>
                  <a:pt x="722198" y="79120"/>
                </a:lnTo>
                <a:lnTo>
                  <a:pt x="712626" y="73226"/>
                </a:lnTo>
                <a:lnTo>
                  <a:pt x="701860" y="68937"/>
                </a:lnTo>
                <a:lnTo>
                  <a:pt x="690135" y="66317"/>
                </a:lnTo>
                <a:lnTo>
                  <a:pt x="677684" y="65430"/>
                </a:lnTo>
                <a:close/>
              </a:path>
              <a:path w="1320165" h="242570">
                <a:moveTo>
                  <a:pt x="711479" y="172580"/>
                </a:moveTo>
                <a:lnTo>
                  <a:pt x="708025" y="174066"/>
                </a:lnTo>
                <a:lnTo>
                  <a:pt x="699031" y="178836"/>
                </a:lnTo>
                <a:lnTo>
                  <a:pt x="692772" y="181525"/>
                </a:lnTo>
                <a:lnTo>
                  <a:pt x="686017" y="183412"/>
                </a:lnTo>
                <a:lnTo>
                  <a:pt x="678675" y="184124"/>
                </a:lnTo>
                <a:lnTo>
                  <a:pt x="720404" y="184124"/>
                </a:lnTo>
                <a:lnTo>
                  <a:pt x="714946" y="177203"/>
                </a:lnTo>
                <a:lnTo>
                  <a:pt x="711479" y="172580"/>
                </a:lnTo>
                <a:close/>
              </a:path>
              <a:path w="1320165" h="242570">
                <a:moveTo>
                  <a:pt x="720551" y="92798"/>
                </a:moveTo>
                <a:lnTo>
                  <a:pt x="678675" y="92798"/>
                </a:lnTo>
                <a:lnTo>
                  <a:pt x="686118" y="93438"/>
                </a:lnTo>
                <a:lnTo>
                  <a:pt x="693081" y="95191"/>
                </a:lnTo>
                <a:lnTo>
                  <a:pt x="699518" y="97808"/>
                </a:lnTo>
                <a:lnTo>
                  <a:pt x="705383" y="101041"/>
                </a:lnTo>
                <a:lnTo>
                  <a:pt x="708520" y="103187"/>
                </a:lnTo>
                <a:lnTo>
                  <a:pt x="712304" y="104343"/>
                </a:lnTo>
                <a:lnTo>
                  <a:pt x="715441" y="99885"/>
                </a:lnTo>
                <a:lnTo>
                  <a:pt x="720551" y="92798"/>
                </a:lnTo>
                <a:close/>
              </a:path>
              <a:path w="1320165" h="242570">
                <a:moveTo>
                  <a:pt x="584060" y="3784"/>
                </a:moveTo>
                <a:lnTo>
                  <a:pt x="559828" y="3784"/>
                </a:lnTo>
                <a:lnTo>
                  <a:pt x="556691" y="6921"/>
                </a:lnTo>
                <a:lnTo>
                  <a:pt x="556691" y="204558"/>
                </a:lnTo>
                <a:lnTo>
                  <a:pt x="559828" y="207695"/>
                </a:lnTo>
                <a:lnTo>
                  <a:pt x="584060" y="207695"/>
                </a:lnTo>
                <a:lnTo>
                  <a:pt x="586689" y="204558"/>
                </a:lnTo>
                <a:lnTo>
                  <a:pt x="586689" y="6921"/>
                </a:lnTo>
                <a:lnTo>
                  <a:pt x="584060" y="3784"/>
                </a:lnTo>
                <a:close/>
              </a:path>
            </a:pathLst>
          </a:custGeom>
          <a:solidFill>
            <a:srgbClr val="3152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0836859" y="5477255"/>
            <a:ext cx="860425" cy="923925"/>
          </a:xfrm>
          <a:custGeom>
            <a:avLst/>
            <a:gdLst/>
            <a:ahLst/>
            <a:cxnLst/>
            <a:rect l="l" t="t" r="r" b="b"/>
            <a:pathLst>
              <a:path w="860425" h="923925">
                <a:moveTo>
                  <a:pt x="859828" y="42379"/>
                </a:moveTo>
                <a:lnTo>
                  <a:pt x="856513" y="25869"/>
                </a:lnTo>
                <a:lnTo>
                  <a:pt x="847521" y="12395"/>
                </a:lnTo>
                <a:lnTo>
                  <a:pt x="834263" y="3327"/>
                </a:lnTo>
                <a:lnTo>
                  <a:pt x="818159" y="0"/>
                </a:lnTo>
                <a:lnTo>
                  <a:pt x="500697" y="0"/>
                </a:lnTo>
                <a:lnTo>
                  <a:pt x="484593" y="3327"/>
                </a:lnTo>
                <a:lnTo>
                  <a:pt x="471335" y="12395"/>
                </a:lnTo>
                <a:lnTo>
                  <a:pt x="462330" y="25869"/>
                </a:lnTo>
                <a:lnTo>
                  <a:pt x="459016" y="42379"/>
                </a:lnTo>
                <a:lnTo>
                  <a:pt x="459016" y="98018"/>
                </a:lnTo>
                <a:lnTo>
                  <a:pt x="440270" y="87553"/>
                </a:lnTo>
                <a:lnTo>
                  <a:pt x="390994" y="70980"/>
                </a:lnTo>
                <a:lnTo>
                  <a:pt x="339458" y="62687"/>
                </a:lnTo>
                <a:lnTo>
                  <a:pt x="287159" y="62153"/>
                </a:lnTo>
                <a:lnTo>
                  <a:pt x="237464" y="68846"/>
                </a:lnTo>
                <a:lnTo>
                  <a:pt x="189344" y="82296"/>
                </a:lnTo>
                <a:lnTo>
                  <a:pt x="144043" y="102666"/>
                </a:lnTo>
                <a:lnTo>
                  <a:pt x="102831" y="130124"/>
                </a:lnTo>
                <a:lnTo>
                  <a:pt x="67208" y="164528"/>
                </a:lnTo>
                <a:lnTo>
                  <a:pt x="38747" y="204863"/>
                </a:lnTo>
                <a:lnTo>
                  <a:pt x="17805" y="249643"/>
                </a:lnTo>
                <a:lnTo>
                  <a:pt x="4762" y="297395"/>
                </a:lnTo>
                <a:lnTo>
                  <a:pt x="0" y="346621"/>
                </a:lnTo>
                <a:lnTo>
                  <a:pt x="3860" y="395846"/>
                </a:lnTo>
                <a:lnTo>
                  <a:pt x="16725" y="443585"/>
                </a:lnTo>
                <a:lnTo>
                  <a:pt x="30276" y="474548"/>
                </a:lnTo>
                <a:lnTo>
                  <a:pt x="46202" y="504456"/>
                </a:lnTo>
                <a:lnTo>
                  <a:pt x="62801" y="533933"/>
                </a:lnTo>
                <a:lnTo>
                  <a:pt x="78384" y="563575"/>
                </a:lnTo>
                <a:lnTo>
                  <a:pt x="91935" y="595096"/>
                </a:lnTo>
                <a:lnTo>
                  <a:pt x="101434" y="627951"/>
                </a:lnTo>
                <a:lnTo>
                  <a:pt x="105143" y="661327"/>
                </a:lnTo>
                <a:lnTo>
                  <a:pt x="101346" y="694397"/>
                </a:lnTo>
                <a:lnTo>
                  <a:pt x="96189" y="710476"/>
                </a:lnTo>
                <a:lnTo>
                  <a:pt x="90716" y="726579"/>
                </a:lnTo>
                <a:lnTo>
                  <a:pt x="87007" y="742848"/>
                </a:lnTo>
                <a:lnTo>
                  <a:pt x="102412" y="790321"/>
                </a:lnTo>
                <a:lnTo>
                  <a:pt x="161556" y="838746"/>
                </a:lnTo>
                <a:lnTo>
                  <a:pt x="195694" y="861428"/>
                </a:lnTo>
                <a:lnTo>
                  <a:pt x="230873" y="882370"/>
                </a:lnTo>
                <a:lnTo>
                  <a:pt x="266966" y="901458"/>
                </a:lnTo>
                <a:lnTo>
                  <a:pt x="317258" y="921054"/>
                </a:lnTo>
                <a:lnTo>
                  <a:pt x="335216" y="923544"/>
                </a:lnTo>
                <a:lnTo>
                  <a:pt x="343077" y="923544"/>
                </a:lnTo>
                <a:lnTo>
                  <a:pt x="352437" y="922909"/>
                </a:lnTo>
                <a:lnTo>
                  <a:pt x="356692" y="915682"/>
                </a:lnTo>
                <a:lnTo>
                  <a:pt x="359448" y="912075"/>
                </a:lnTo>
                <a:lnTo>
                  <a:pt x="360299" y="907186"/>
                </a:lnTo>
                <a:lnTo>
                  <a:pt x="360299" y="902093"/>
                </a:lnTo>
                <a:lnTo>
                  <a:pt x="366077" y="826604"/>
                </a:lnTo>
                <a:lnTo>
                  <a:pt x="369341" y="785507"/>
                </a:lnTo>
                <a:lnTo>
                  <a:pt x="378155" y="739419"/>
                </a:lnTo>
                <a:lnTo>
                  <a:pt x="404926" y="701319"/>
                </a:lnTo>
                <a:lnTo>
                  <a:pt x="450697" y="688619"/>
                </a:lnTo>
                <a:lnTo>
                  <a:pt x="484708" y="691819"/>
                </a:lnTo>
                <a:lnTo>
                  <a:pt x="517639" y="693394"/>
                </a:lnTo>
                <a:lnTo>
                  <a:pt x="553212" y="678053"/>
                </a:lnTo>
                <a:lnTo>
                  <a:pt x="566356" y="646239"/>
                </a:lnTo>
                <a:lnTo>
                  <a:pt x="565391" y="637667"/>
                </a:lnTo>
                <a:lnTo>
                  <a:pt x="560997" y="620699"/>
                </a:lnTo>
                <a:lnTo>
                  <a:pt x="560870" y="613549"/>
                </a:lnTo>
                <a:lnTo>
                  <a:pt x="563930" y="609346"/>
                </a:lnTo>
                <a:lnTo>
                  <a:pt x="569137" y="606729"/>
                </a:lnTo>
                <a:lnTo>
                  <a:pt x="575462" y="604342"/>
                </a:lnTo>
                <a:lnTo>
                  <a:pt x="582536" y="598195"/>
                </a:lnTo>
                <a:lnTo>
                  <a:pt x="586232" y="589483"/>
                </a:lnTo>
                <a:lnTo>
                  <a:pt x="586130" y="579983"/>
                </a:lnTo>
                <a:lnTo>
                  <a:pt x="581837" y="571436"/>
                </a:lnTo>
                <a:lnTo>
                  <a:pt x="588479" y="571766"/>
                </a:lnTo>
                <a:lnTo>
                  <a:pt x="594804" y="569760"/>
                </a:lnTo>
                <a:lnTo>
                  <a:pt x="600024" y="565734"/>
                </a:lnTo>
                <a:lnTo>
                  <a:pt x="605650" y="555713"/>
                </a:lnTo>
                <a:lnTo>
                  <a:pt x="604799" y="550824"/>
                </a:lnTo>
                <a:lnTo>
                  <a:pt x="603313" y="546582"/>
                </a:lnTo>
                <a:lnTo>
                  <a:pt x="601179" y="542124"/>
                </a:lnTo>
                <a:lnTo>
                  <a:pt x="595439" y="537870"/>
                </a:lnTo>
                <a:lnTo>
                  <a:pt x="596938" y="533628"/>
                </a:lnTo>
                <a:lnTo>
                  <a:pt x="599059" y="526402"/>
                </a:lnTo>
                <a:lnTo>
                  <a:pt x="614794" y="525767"/>
                </a:lnTo>
                <a:lnTo>
                  <a:pt x="627087" y="522478"/>
                </a:lnTo>
                <a:lnTo>
                  <a:pt x="633298" y="519887"/>
                </a:lnTo>
                <a:lnTo>
                  <a:pt x="638530" y="515924"/>
                </a:lnTo>
                <a:lnTo>
                  <a:pt x="642213" y="510057"/>
                </a:lnTo>
                <a:lnTo>
                  <a:pt x="643572" y="502869"/>
                </a:lnTo>
                <a:lnTo>
                  <a:pt x="641934" y="495515"/>
                </a:lnTo>
                <a:lnTo>
                  <a:pt x="638251" y="488315"/>
                </a:lnTo>
                <a:lnTo>
                  <a:pt x="633501" y="481596"/>
                </a:lnTo>
                <a:lnTo>
                  <a:pt x="633501" y="480745"/>
                </a:lnTo>
                <a:lnTo>
                  <a:pt x="601954" y="433628"/>
                </a:lnTo>
                <a:lnTo>
                  <a:pt x="582688" y="381571"/>
                </a:lnTo>
                <a:lnTo>
                  <a:pt x="580859" y="358000"/>
                </a:lnTo>
                <a:lnTo>
                  <a:pt x="581583" y="338328"/>
                </a:lnTo>
                <a:lnTo>
                  <a:pt x="818159" y="338328"/>
                </a:lnTo>
                <a:lnTo>
                  <a:pt x="834263" y="335013"/>
                </a:lnTo>
                <a:lnTo>
                  <a:pt x="847521" y="325945"/>
                </a:lnTo>
                <a:lnTo>
                  <a:pt x="856513" y="312470"/>
                </a:lnTo>
                <a:lnTo>
                  <a:pt x="859828" y="295948"/>
                </a:lnTo>
                <a:lnTo>
                  <a:pt x="859828" y="42379"/>
                </a:lnTo>
                <a:close/>
              </a:path>
            </a:pathLst>
          </a:custGeom>
          <a:solidFill>
            <a:srgbClr val="7A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1201396" y="5593079"/>
            <a:ext cx="401320" cy="340360"/>
          </a:xfrm>
          <a:custGeom>
            <a:avLst/>
            <a:gdLst/>
            <a:ahLst/>
            <a:cxnLst/>
            <a:rect l="l" t="t" r="r" b="b"/>
            <a:pathLst>
              <a:path w="401320" h="340360">
                <a:moveTo>
                  <a:pt x="359143" y="0"/>
                </a:moveTo>
                <a:lnTo>
                  <a:pt x="42430" y="0"/>
                </a:lnTo>
                <a:lnTo>
                  <a:pt x="25894" y="3333"/>
                </a:lnTo>
                <a:lnTo>
                  <a:pt x="12409" y="12382"/>
                </a:lnTo>
                <a:lnTo>
                  <a:pt x="3327" y="25717"/>
                </a:lnTo>
                <a:lnTo>
                  <a:pt x="0" y="41910"/>
                </a:lnTo>
                <a:lnTo>
                  <a:pt x="0" y="297942"/>
                </a:lnTo>
                <a:lnTo>
                  <a:pt x="3327" y="314455"/>
                </a:lnTo>
                <a:lnTo>
                  <a:pt x="12409" y="327755"/>
                </a:lnTo>
                <a:lnTo>
                  <a:pt x="25894" y="336625"/>
                </a:lnTo>
                <a:lnTo>
                  <a:pt x="42430" y="339852"/>
                </a:lnTo>
                <a:lnTo>
                  <a:pt x="359143" y="339852"/>
                </a:lnTo>
                <a:lnTo>
                  <a:pt x="375244" y="336625"/>
                </a:lnTo>
                <a:lnTo>
                  <a:pt x="388502" y="327755"/>
                </a:lnTo>
                <a:lnTo>
                  <a:pt x="397498" y="314455"/>
                </a:lnTo>
                <a:lnTo>
                  <a:pt x="400811" y="297942"/>
                </a:lnTo>
                <a:lnTo>
                  <a:pt x="400811" y="41910"/>
                </a:lnTo>
                <a:lnTo>
                  <a:pt x="397498" y="25717"/>
                </a:lnTo>
                <a:lnTo>
                  <a:pt x="388502" y="12382"/>
                </a:lnTo>
                <a:lnTo>
                  <a:pt x="375244" y="3333"/>
                </a:lnTo>
                <a:lnTo>
                  <a:pt x="359143" y="0"/>
                </a:lnTo>
                <a:close/>
              </a:path>
            </a:pathLst>
          </a:custGeom>
          <a:solidFill>
            <a:srgbClr val="3152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7831" y="368010"/>
            <a:ext cx="11356337" cy="1074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rgbClr val="252525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3.png"/><Relationship Id="rId4" Type="http://schemas.openxmlformats.org/officeDocument/2006/relationships/image" Target="../media/image16.gif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11" Type="http://schemas.openxmlformats.org/officeDocument/2006/relationships/image" Target="../media/image32.png"/><Relationship Id="rId5" Type="http://schemas.openxmlformats.org/officeDocument/2006/relationships/image" Target="../media/image24.png"/><Relationship Id="rId10" Type="http://schemas.openxmlformats.org/officeDocument/2006/relationships/image" Target="../media/image27.svg"/><Relationship Id="rId4" Type="http://schemas.openxmlformats.org/officeDocument/2006/relationships/image" Target="../media/image20.svg"/><Relationship Id="rId9" Type="http://schemas.openxmlformats.org/officeDocument/2006/relationships/image" Target="../media/image26.png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8.png"/><Relationship Id="rId18" Type="http://schemas.openxmlformats.org/officeDocument/2006/relationships/image" Target="../media/image53.sv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1.sv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svg"/><Relationship Id="rId22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A9E2266-D279-978C-2D31-846C20288CF8}"/>
              </a:ext>
            </a:extLst>
          </p:cNvPr>
          <p:cNvSpPr/>
          <p:nvPr/>
        </p:nvSpPr>
        <p:spPr>
          <a:xfrm>
            <a:off x="533400" y="457200"/>
            <a:ext cx="11125200" cy="594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84D7A2-2284-6FE0-1D1E-E21800EBDA45}"/>
              </a:ext>
            </a:extLst>
          </p:cNvPr>
          <p:cNvSpPr/>
          <p:nvPr/>
        </p:nvSpPr>
        <p:spPr>
          <a:xfrm>
            <a:off x="76200" y="5486400"/>
            <a:ext cx="2837179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BC691A6-C4E1-00E0-12EF-FEEAB86F9E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4484" y="2971800"/>
            <a:ext cx="9343032" cy="984885"/>
          </a:xfrm>
        </p:spPr>
        <p:txBody>
          <a:bodyPr/>
          <a:lstStyle/>
          <a:p>
            <a:pPr algn="ctr"/>
            <a:r>
              <a:rPr lang="en-US" sz="3200" dirty="0"/>
              <a:t>On the Space/Time Correlation of </a:t>
            </a:r>
            <a:r>
              <a:rPr lang="en-US" sz="3200" dirty="0" err="1"/>
              <a:t>mmWave</a:t>
            </a:r>
            <a:r>
              <a:rPr lang="en-US" sz="3200" dirty="0"/>
              <a:t> </a:t>
            </a:r>
            <a:r>
              <a:rPr lang="en-US" sz="3200" dirty="0" err="1"/>
              <a:t>AoAs</a:t>
            </a:r>
            <a:r>
              <a:rPr lang="en-US" sz="3200" dirty="0"/>
              <a:t>: Concept and Experimental Validation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4F361863-C2B7-7B71-C72F-D47A8F31F4DB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9067800" y="5926694"/>
            <a:ext cx="2133600" cy="303073"/>
          </a:xfrm>
        </p:spPr>
        <p:txBody>
          <a:bodyPr/>
          <a:lstStyle/>
          <a:p>
            <a:r>
              <a:rPr lang="en-US" dirty="0"/>
              <a:t>Mohaned Chraiti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47E7D84-9F5C-FA24-2466-1C610E7942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252" b="50073" l="3516" r="89941">
                        <a14:foregroundMark x1="33008" y1="32650" x2="33008" y2="32650"/>
                        <a14:foregroundMark x1="36133" y1="32650" x2="36133" y2="32650"/>
                        <a14:foregroundMark x1="36133" y1="32650" x2="36133" y2="32650"/>
                        <a14:foregroundMark x1="36133" y1="32650" x2="36133" y2="32650"/>
                        <a14:foregroundMark x1="3516" y1="47145" x2="3516" y2="47145"/>
                        <a14:foregroundMark x1="9473" y1="44363" x2="9473" y2="44363"/>
                        <a14:backgroundMark x1="10059" y1="21083" x2="10059" y2="21083"/>
                        <a14:backgroundMark x1="10059" y1="21083" x2="10059" y2="21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48" t="12147" b="45686"/>
          <a:stretch/>
        </p:blipFill>
        <p:spPr>
          <a:xfrm>
            <a:off x="2923107" y="659561"/>
            <a:ext cx="6365242" cy="18973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CD5E37A-7D1A-6A31-2E3A-AE6D26D804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624763"/>
            <a:ext cx="2514600" cy="108083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8E7DE3A-F5A2-E8D4-7DAD-C6B99AF2252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13640" r="7776" b="35249"/>
          <a:stretch/>
        </p:blipFill>
        <p:spPr>
          <a:xfrm>
            <a:off x="8915400" y="3978489"/>
            <a:ext cx="1852116" cy="181271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3" name="Subtitle 11">
            <a:extLst>
              <a:ext uri="{FF2B5EF4-FFF2-40B4-BE49-F238E27FC236}">
                <a16:creationId xmlns:a16="http://schemas.microsoft.com/office/drawing/2014/main" id="{50294B48-3A80-D94D-D5B6-2D9134CB5B1A}"/>
              </a:ext>
            </a:extLst>
          </p:cNvPr>
          <p:cNvSpPr txBox="1">
            <a:spLocks/>
          </p:cNvSpPr>
          <p:nvPr/>
        </p:nvSpPr>
        <p:spPr>
          <a:xfrm>
            <a:off x="6553200" y="5883473"/>
            <a:ext cx="2133600" cy="389513"/>
          </a:xfrm>
          <a:prstGeom prst="ellipse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>
                <a:solidFill>
                  <a:sysClr val="windowText" lastClr="000000"/>
                </a:solidFill>
              </a:rPr>
              <a:t>Ozgur </a:t>
            </a:r>
            <a:r>
              <a:rPr lang="en-US" kern="0" dirty="0" err="1">
                <a:solidFill>
                  <a:sysClr val="windowText" lastClr="000000"/>
                </a:solidFill>
              </a:rPr>
              <a:t>Ercetin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pic>
        <p:nvPicPr>
          <p:cNvPr id="1026" name="Picture 2" descr="Computer Networks | Computer Science &amp; Engineering">
            <a:extLst>
              <a:ext uri="{FF2B5EF4-FFF2-40B4-BE49-F238E27FC236}">
                <a16:creationId xmlns:a16="http://schemas.microsoft.com/office/drawing/2014/main" id="{3895B94D-EC22-C1C7-F510-7AA097E3ED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72"/>
          <a:stretch/>
        </p:blipFill>
        <p:spPr bwMode="auto">
          <a:xfrm>
            <a:off x="6705600" y="3978489"/>
            <a:ext cx="1828800" cy="1835354"/>
          </a:xfrm>
          <a:prstGeom prst="ellipse">
            <a:avLst/>
          </a:prstGeom>
          <a:solidFill>
            <a:schemeClr val="tx1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573965853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F7755-53F2-443D-9ADC-DE36969B8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209" y="520944"/>
            <a:ext cx="11356337" cy="892552"/>
          </a:xfrm>
        </p:spPr>
        <p:txBody>
          <a:bodyPr/>
          <a:lstStyle/>
          <a:p>
            <a:r>
              <a:rPr lang="en-US" dirty="0"/>
              <a:t>Results </a:t>
            </a:r>
            <a:br>
              <a:rPr lang="en-US" dirty="0"/>
            </a:br>
            <a:r>
              <a:rPr lang="en-US" sz="2400" dirty="0">
                <a:solidFill>
                  <a:srgbClr val="FF0000"/>
                </a:solidFill>
              </a:rPr>
              <a:t>Conjuncture 2</a:t>
            </a:r>
          </a:p>
        </p:txBody>
      </p:sp>
      <p:sp>
        <p:nvSpPr>
          <p:cNvPr id="33" name="Slide Number Placeholder 1">
            <a:extLst>
              <a:ext uri="{FF2B5EF4-FFF2-40B4-BE49-F238E27FC236}">
                <a16:creationId xmlns:a16="http://schemas.microsoft.com/office/drawing/2014/main" id="{0990D789-9279-4893-BDEA-E8039D7CDF4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1514C-5E56-4738-A1FF-4B1CFD2A3E36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3" name="object 58">
                <a:extLst>
                  <a:ext uri="{FF2B5EF4-FFF2-40B4-BE49-F238E27FC236}">
                    <a16:creationId xmlns:a16="http://schemas.microsoft.com/office/drawing/2014/main" id="{59A34272-6D11-3C57-A6C0-1F1130CA8FC8}"/>
                  </a:ext>
                </a:extLst>
              </p:cNvPr>
              <p:cNvSpPr txBox="1"/>
              <p:nvPr/>
            </p:nvSpPr>
            <p:spPr>
              <a:xfrm>
                <a:off x="8054025" y="4661199"/>
                <a:ext cx="3910521" cy="883575"/>
              </a:xfrm>
              <a:prstGeom prst="rect">
                <a:avLst/>
              </a:prstGeom>
            </p:spPr>
            <p:txBody>
              <a:bodyPr vert="horz" wrap="square" lIns="0" tIns="26670" rIns="0" bIns="0" rtlCol="0">
                <a:spAutoFit/>
              </a:bodyPr>
              <a:lstStyle/>
              <a:p>
                <a:pPr marL="180340" indent="-167640">
                  <a:lnSpc>
                    <a:spcPct val="100000"/>
                  </a:lnSpc>
                  <a:spcBef>
                    <a:spcPts val="200"/>
                  </a:spcBef>
                  <a:buClr>
                    <a:srgbClr val="5EBEB8"/>
                  </a:buClr>
                  <a:buFont typeface="Arial"/>
                  <a:buChar char="•"/>
                  <a:tabLst>
                    <a:tab pos="180340" algn="l"/>
                  </a:tabLst>
                </a:pPr>
                <a:r>
                  <a:rPr lang="en-US" spc="-10" dirty="0">
                    <a:solidFill>
                      <a:srgbClr val="7E7E7E"/>
                    </a:solidFill>
                    <a:cs typeface="Microsoft Sans Serif"/>
                  </a:rPr>
                  <a:t>BCT</a:t>
                </a:r>
                <a14:m>
                  <m:oMath xmlns:m="http://schemas.openxmlformats.org/officeDocument/2006/math">
                    <m:r>
                      <a:rPr lang="en-US" b="0" i="1" spc="-10" smtClean="0">
                        <a:solidFill>
                          <a:srgbClr val="7E7E7E"/>
                        </a:solidFill>
                        <a:latin typeface="Cambria Math" panose="02040503050406030204" pitchFamily="18" charset="0"/>
                        <a:cs typeface="Microsoft Sans Serif"/>
                      </a:rPr>
                      <m:t>≠</m:t>
                    </m:r>
                  </m:oMath>
                </a14:m>
                <a:r>
                  <a:rPr lang="en-US" spc="-10" dirty="0">
                    <a:solidFill>
                      <a:srgbClr val="7E7E7E"/>
                    </a:solidFill>
                    <a:cs typeface="Microsoft Sans Serif"/>
                  </a:rPr>
                  <a:t> CCT</a:t>
                </a:r>
              </a:p>
              <a:p>
                <a:pPr marL="180340" indent="-167640">
                  <a:lnSpc>
                    <a:spcPct val="100000"/>
                  </a:lnSpc>
                  <a:spcBef>
                    <a:spcPts val="200"/>
                  </a:spcBef>
                  <a:buClr>
                    <a:srgbClr val="5EBEB8"/>
                  </a:buClr>
                  <a:buFont typeface="Arial"/>
                  <a:buChar char="•"/>
                  <a:tabLst>
                    <a:tab pos="180340" algn="l"/>
                  </a:tabLst>
                </a:pPr>
                <a:r>
                  <a:rPr lang="en-US" spc="-10" dirty="0">
                    <a:solidFill>
                      <a:srgbClr val="7E7E7E"/>
                    </a:solidFill>
                    <a:cs typeface="Microsoft Sans Serif"/>
                  </a:rPr>
                  <a:t>The correlation is probabilistic in nature. </a:t>
                </a:r>
              </a:p>
            </p:txBody>
          </p:sp>
        </mc:Choice>
        <mc:Fallback xmlns="">
          <p:sp>
            <p:nvSpPr>
              <p:cNvPr id="243" name="object 58">
                <a:extLst>
                  <a:ext uri="{FF2B5EF4-FFF2-40B4-BE49-F238E27FC236}">
                    <a16:creationId xmlns:a16="http://schemas.microsoft.com/office/drawing/2014/main" id="{59A34272-6D11-3C57-A6C0-1F1130CA8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025" y="4661199"/>
                <a:ext cx="3910521" cy="883575"/>
              </a:xfrm>
              <a:prstGeom prst="rect">
                <a:avLst/>
              </a:prstGeom>
              <a:blipFill>
                <a:blip r:embed="rId3"/>
                <a:stretch>
                  <a:fillRect l="-2960" t="-5517" b="-15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9BF6CE2-FF91-B97F-9046-F63D93951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954174" y="2057400"/>
            <a:ext cx="4110222" cy="20880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848204-60E1-10BD-324E-012EFB2474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604" y="1531417"/>
            <a:ext cx="7492396" cy="484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3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F7755-53F2-443D-9ADC-DE36969B8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90520"/>
            <a:ext cx="11356337" cy="1046440"/>
          </a:xfrm>
        </p:spPr>
        <p:txBody>
          <a:bodyPr/>
          <a:lstStyle/>
          <a:p>
            <a:r>
              <a:rPr lang="en-US" dirty="0"/>
              <a:t>Outline</a:t>
            </a:r>
            <a:br>
              <a:rPr lang="en-US" dirty="0"/>
            </a:br>
            <a:endParaRPr lang="en-US" dirty="0"/>
          </a:p>
        </p:txBody>
      </p:sp>
      <p:sp>
        <p:nvSpPr>
          <p:cNvPr id="33" name="Slide Number Placeholder 1">
            <a:extLst>
              <a:ext uri="{FF2B5EF4-FFF2-40B4-BE49-F238E27FC236}">
                <a16:creationId xmlns:a16="http://schemas.microsoft.com/office/drawing/2014/main" id="{0990D789-9279-4893-BDEA-E8039D7CDF4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1514C-5E56-4738-A1FF-4B1CFD2A3E36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0220FC3-3A4F-89C2-BA51-023ABFA601B1}"/>
              </a:ext>
            </a:extLst>
          </p:cNvPr>
          <p:cNvGrpSpPr/>
          <p:nvPr/>
        </p:nvGrpSpPr>
        <p:grpSpPr>
          <a:xfrm>
            <a:off x="4662353" y="1636960"/>
            <a:ext cx="2867294" cy="3094065"/>
            <a:chOff x="4871040" y="1788104"/>
            <a:chExt cx="2867294" cy="3094065"/>
          </a:xfrm>
        </p:grpSpPr>
        <p:sp>
          <p:nvSpPr>
            <p:cNvPr id="95" name="object 5">
              <a:extLst>
                <a:ext uri="{FF2B5EF4-FFF2-40B4-BE49-F238E27FC236}">
                  <a16:creationId xmlns:a16="http://schemas.microsoft.com/office/drawing/2014/main" id="{562A90C2-CB2D-E93D-C160-0B72FE1D3295}"/>
                </a:ext>
              </a:extLst>
            </p:cNvPr>
            <p:cNvSpPr txBox="1"/>
            <p:nvPr/>
          </p:nvSpPr>
          <p:spPr>
            <a:xfrm>
              <a:off x="5145726" y="3808548"/>
              <a:ext cx="2513080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2400" spc="-5" dirty="0">
                  <a:solidFill>
                    <a:srgbClr val="3152DC"/>
                  </a:solidFill>
                  <a:latin typeface="Microsoft Sans Serif"/>
                  <a:cs typeface="Microsoft Sans Serif"/>
                </a:rPr>
                <a:t>Conjunctures</a:t>
              </a:r>
              <a:endParaRPr sz="2400" dirty="0">
                <a:latin typeface="Microsoft Sans Serif"/>
                <a:cs typeface="Microsoft Sans Serif"/>
              </a:endParaRPr>
            </a:p>
          </p:txBody>
        </p:sp>
        <p:sp>
          <p:nvSpPr>
            <p:cNvPr id="96" name="object 8">
              <a:extLst>
                <a:ext uri="{FF2B5EF4-FFF2-40B4-BE49-F238E27FC236}">
                  <a16:creationId xmlns:a16="http://schemas.microsoft.com/office/drawing/2014/main" id="{1F6CEF36-FC43-6DC7-D089-F0F610650318}"/>
                </a:ext>
              </a:extLst>
            </p:cNvPr>
            <p:cNvSpPr txBox="1"/>
            <p:nvPr/>
          </p:nvSpPr>
          <p:spPr>
            <a:xfrm>
              <a:off x="5212721" y="4354268"/>
              <a:ext cx="2390324" cy="5279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25699"/>
                </a:lnSpc>
                <a:spcBef>
                  <a:spcPts val="100"/>
                </a:spcBef>
              </a:pPr>
              <a:r>
                <a:rPr lang="en-US" sz="1400" spc="-5" dirty="0">
                  <a:solidFill>
                    <a:srgbClr val="7E7E7E"/>
                  </a:solidFill>
                  <a:latin typeface="Microsoft Sans Serif"/>
                  <a:cs typeface="Microsoft Sans Serif"/>
                </a:rPr>
                <a:t>Impact of rich scattering</a:t>
              </a:r>
              <a:br>
                <a:rPr lang="en-US" sz="1400" spc="-5" dirty="0">
                  <a:solidFill>
                    <a:srgbClr val="7E7E7E"/>
                  </a:solidFill>
                  <a:latin typeface="Microsoft Sans Serif"/>
                  <a:cs typeface="Microsoft Sans Serif"/>
                </a:rPr>
              </a:br>
              <a:r>
                <a:rPr lang="en-US" sz="1400" spc="-5" dirty="0">
                  <a:solidFill>
                    <a:srgbClr val="7E7E7E"/>
                  </a:solidFill>
                  <a:latin typeface="Microsoft Sans Serif"/>
                  <a:cs typeface="Microsoft Sans Serif"/>
                </a:rPr>
                <a:t>Implications</a:t>
              </a:r>
            </a:p>
          </p:txBody>
        </p:sp>
        <p:sp>
          <p:nvSpPr>
            <p:cNvPr id="97" name="object 13">
              <a:extLst>
                <a:ext uri="{FF2B5EF4-FFF2-40B4-BE49-F238E27FC236}">
                  <a16:creationId xmlns:a16="http://schemas.microsoft.com/office/drawing/2014/main" id="{E0A32399-521A-380A-9399-FB08D15E982A}"/>
                </a:ext>
              </a:extLst>
            </p:cNvPr>
            <p:cNvSpPr/>
            <p:nvPr/>
          </p:nvSpPr>
          <p:spPr>
            <a:xfrm flipV="1">
              <a:off x="5178014" y="4262891"/>
              <a:ext cx="2560320" cy="0"/>
            </a:xfrm>
            <a:custGeom>
              <a:avLst/>
              <a:gdLst/>
              <a:ahLst/>
              <a:cxnLst/>
              <a:rect l="l" t="t" r="r" b="b"/>
              <a:pathLst>
                <a:path w="1861185">
                  <a:moveTo>
                    <a:pt x="0" y="0"/>
                  </a:moveTo>
                  <a:lnTo>
                    <a:pt x="1860804" y="0"/>
                  </a:lnTo>
                </a:path>
              </a:pathLst>
            </a:custGeom>
            <a:ln w="57912">
              <a:solidFill>
                <a:srgbClr val="3152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Picture 20" descr="Research, Innovation and Enterprise">
              <a:extLst>
                <a:ext uri="{FF2B5EF4-FFF2-40B4-BE49-F238E27FC236}">
                  <a16:creationId xmlns:a16="http://schemas.microsoft.com/office/drawing/2014/main" id="{035537C4-83A4-C5E1-1367-BAD83087AA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1040" y="1788104"/>
              <a:ext cx="2732830" cy="2015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DADBCDE-7778-406F-E59F-0361DA09F6EB}"/>
              </a:ext>
            </a:extLst>
          </p:cNvPr>
          <p:cNvGrpSpPr/>
          <p:nvPr/>
        </p:nvGrpSpPr>
        <p:grpSpPr>
          <a:xfrm>
            <a:off x="1146418" y="1915415"/>
            <a:ext cx="2732830" cy="3027170"/>
            <a:chOff x="1140499" y="1864549"/>
            <a:chExt cx="2732830" cy="302717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B4D708A-3AED-330D-DF54-DFF7F62F9B65}"/>
                </a:ext>
              </a:extLst>
            </p:cNvPr>
            <p:cNvGrpSpPr/>
            <p:nvPr/>
          </p:nvGrpSpPr>
          <p:grpSpPr>
            <a:xfrm>
              <a:off x="1140499" y="3677391"/>
              <a:ext cx="2732830" cy="1214328"/>
              <a:chOff x="773477" y="3836374"/>
              <a:chExt cx="2732830" cy="1214328"/>
            </a:xfrm>
          </p:grpSpPr>
          <p:sp>
            <p:nvSpPr>
              <p:cNvPr id="10" name="object 7">
                <a:extLst>
                  <a:ext uri="{FF2B5EF4-FFF2-40B4-BE49-F238E27FC236}">
                    <a16:creationId xmlns:a16="http://schemas.microsoft.com/office/drawing/2014/main" id="{F53EECF8-5F5C-077B-FA40-518268CA5E95}"/>
                  </a:ext>
                </a:extLst>
              </p:cNvPr>
              <p:cNvSpPr txBox="1"/>
              <p:nvPr/>
            </p:nvSpPr>
            <p:spPr>
              <a:xfrm>
                <a:off x="809852" y="4435790"/>
                <a:ext cx="2137410" cy="614912"/>
              </a:xfrm>
              <a:prstGeom prst="rect">
                <a:avLst/>
              </a:prstGeom>
            </p:spPr>
            <p:txBody>
              <a:bodyPr vert="horz" wrap="square" lIns="0" tIns="37465" rIns="0" bIns="0" rtlCol="0">
                <a:spAutoFit/>
              </a:bodyPr>
              <a:lstStyle/>
              <a:p>
                <a:pPr marL="12700" marR="121285">
                  <a:lnSpc>
                    <a:spcPts val="1510"/>
                  </a:lnSpc>
                  <a:spcBef>
                    <a:spcPts val="605"/>
                  </a:spcBef>
                </a:pPr>
                <a:r>
                  <a:rPr lang="en-US" sz="1400" spc="-5" dirty="0">
                    <a:solidFill>
                      <a:srgbClr val="7E7E7E"/>
                    </a:solidFill>
                    <a:latin typeface="Microsoft Sans Serif"/>
                    <a:cs typeface="Microsoft Sans Serif"/>
                  </a:rPr>
                  <a:t>Definition</a:t>
                </a:r>
                <a:br>
                  <a:rPr lang="en-US" sz="1400" spc="-5" dirty="0">
                    <a:solidFill>
                      <a:srgbClr val="7E7E7E"/>
                    </a:solidFill>
                    <a:latin typeface="Microsoft Sans Serif"/>
                    <a:cs typeface="Microsoft Sans Serif"/>
                  </a:rPr>
                </a:br>
                <a:r>
                  <a:rPr lang="en-US" sz="1400" spc="-5" dirty="0">
                    <a:solidFill>
                      <a:srgbClr val="7E7E7E"/>
                    </a:solidFill>
                    <a:latin typeface="Microsoft Sans Serif"/>
                    <a:cs typeface="Microsoft Sans Serif"/>
                  </a:rPr>
                  <a:t>Beam coherence time vs channel coherence time</a:t>
                </a:r>
              </a:p>
            </p:txBody>
          </p:sp>
          <p:sp>
            <p:nvSpPr>
              <p:cNvPr id="11" name="object 12">
                <a:extLst>
                  <a:ext uri="{FF2B5EF4-FFF2-40B4-BE49-F238E27FC236}">
                    <a16:creationId xmlns:a16="http://schemas.microsoft.com/office/drawing/2014/main" id="{BF4F4B3C-A6C4-7949-8572-C9E0280715EC}"/>
                  </a:ext>
                </a:extLst>
              </p:cNvPr>
              <p:cNvSpPr/>
              <p:nvPr/>
            </p:nvSpPr>
            <p:spPr>
              <a:xfrm flipV="1">
                <a:off x="779395" y="4281777"/>
                <a:ext cx="25603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861185">
                    <a:moveTo>
                      <a:pt x="0" y="0"/>
                    </a:moveTo>
                    <a:lnTo>
                      <a:pt x="1860804" y="0"/>
                    </a:lnTo>
                  </a:path>
                </a:pathLst>
              </a:custGeom>
              <a:ln w="57912">
                <a:solidFill>
                  <a:srgbClr val="3152D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4">
                <a:extLst>
                  <a:ext uri="{FF2B5EF4-FFF2-40B4-BE49-F238E27FC236}">
                    <a16:creationId xmlns:a16="http://schemas.microsoft.com/office/drawing/2014/main" id="{7FD834A9-6519-37A2-6AE2-651083DAC65E}"/>
                  </a:ext>
                </a:extLst>
              </p:cNvPr>
              <p:cNvSpPr txBox="1"/>
              <p:nvPr/>
            </p:nvSpPr>
            <p:spPr>
              <a:xfrm>
                <a:off x="773477" y="3836374"/>
                <a:ext cx="2732830" cy="32060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000" spc="-5" dirty="0">
                    <a:solidFill>
                      <a:srgbClr val="3152DC"/>
                    </a:solidFill>
                    <a:latin typeface="Microsoft Sans Serif"/>
                    <a:cs typeface="Microsoft Sans Serif"/>
                  </a:rPr>
                  <a:t>Coherence Time</a:t>
                </a:r>
                <a:endParaRPr sz="2000" dirty="0">
                  <a:latin typeface="Microsoft Sans Serif"/>
                  <a:cs typeface="Microsoft Sans Serif"/>
                </a:endParaRPr>
              </a:p>
            </p:txBody>
          </p:sp>
        </p:grpSp>
        <p:pic>
          <p:nvPicPr>
            <p:cNvPr id="4" name="Picture 14" descr="Helix, microwave, physics, radio, signal, waves icon - Download on  Iconfinder">
              <a:extLst>
                <a:ext uri="{FF2B5EF4-FFF2-40B4-BE49-F238E27FC236}">
                  <a16:creationId xmlns:a16="http://schemas.microsoft.com/office/drawing/2014/main" id="{056FA3F7-0F68-1940-26FB-2238F1D16E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1864549"/>
              <a:ext cx="1564451" cy="1564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E8CA5F4-E888-C009-F009-0AEE18398DD5}"/>
              </a:ext>
            </a:extLst>
          </p:cNvPr>
          <p:cNvGrpSpPr/>
          <p:nvPr/>
        </p:nvGrpSpPr>
        <p:grpSpPr>
          <a:xfrm>
            <a:off x="8312753" y="2087690"/>
            <a:ext cx="2732830" cy="2904056"/>
            <a:chOff x="8312753" y="2087690"/>
            <a:chExt cx="2732830" cy="2904056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A6634272-C5B6-5F51-248E-4E8A4EC4D1EA}"/>
                </a:ext>
              </a:extLst>
            </p:cNvPr>
            <p:cNvGrpSpPr/>
            <p:nvPr/>
          </p:nvGrpSpPr>
          <p:grpSpPr>
            <a:xfrm>
              <a:off x="8312753" y="3642627"/>
              <a:ext cx="2732830" cy="1349119"/>
              <a:chOff x="8206592" y="3732264"/>
              <a:chExt cx="2732830" cy="1349119"/>
            </a:xfrm>
          </p:grpSpPr>
          <p:sp>
            <p:nvSpPr>
              <p:cNvPr id="67" name="object 6">
                <a:extLst>
                  <a:ext uri="{FF2B5EF4-FFF2-40B4-BE49-F238E27FC236}">
                    <a16:creationId xmlns:a16="http://schemas.microsoft.com/office/drawing/2014/main" id="{BED5B9B5-D118-E7DA-2C74-BA45E3B9F479}"/>
                  </a:ext>
                </a:extLst>
              </p:cNvPr>
              <p:cNvSpPr txBox="1"/>
              <p:nvPr/>
            </p:nvSpPr>
            <p:spPr>
              <a:xfrm>
                <a:off x="8206592" y="3732264"/>
                <a:ext cx="2732830" cy="382156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solidFill>
                      <a:srgbClr val="3152DC"/>
                    </a:solidFill>
                    <a:latin typeface="Microsoft Sans Serif"/>
                    <a:cs typeface="Microsoft Sans Serif"/>
                  </a:rPr>
                  <a:t>Results</a:t>
                </a:r>
                <a:endParaRPr sz="2400" dirty="0">
                  <a:latin typeface="Microsoft Sans Serif"/>
                  <a:cs typeface="Microsoft Sans Serif"/>
                </a:endParaRPr>
              </a:p>
            </p:txBody>
          </p:sp>
          <p:sp>
            <p:nvSpPr>
              <p:cNvPr id="68" name="object 9">
                <a:extLst>
                  <a:ext uri="{FF2B5EF4-FFF2-40B4-BE49-F238E27FC236}">
                    <a16:creationId xmlns:a16="http://schemas.microsoft.com/office/drawing/2014/main" id="{BB4CA136-AD59-EBA3-E347-0B57D095C9EC}"/>
                  </a:ext>
                </a:extLst>
              </p:cNvPr>
              <p:cNvSpPr txBox="1"/>
              <p:nvPr/>
            </p:nvSpPr>
            <p:spPr>
              <a:xfrm>
                <a:off x="8248735" y="4302965"/>
                <a:ext cx="2390323" cy="778418"/>
              </a:xfrm>
              <a:prstGeom prst="rect">
                <a:avLst/>
              </a:prstGeom>
            </p:spPr>
            <p:txBody>
              <a:bodyPr vert="horz" wrap="square" lIns="0" tIns="6731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530"/>
                  </a:spcBef>
                </a:pPr>
                <a:r>
                  <a:rPr lang="en-US" sz="1400" dirty="0">
                    <a:solidFill>
                      <a:srgbClr val="7E7E7E"/>
                    </a:solidFill>
                    <a:latin typeface="Microsoft Sans Serif"/>
                    <a:cs typeface="Microsoft Sans Serif"/>
                  </a:rPr>
                  <a:t>Experimental set up</a:t>
                </a:r>
                <a:br>
                  <a:rPr lang="en-US" sz="1400" dirty="0">
                    <a:solidFill>
                      <a:srgbClr val="7E7E7E"/>
                    </a:solidFill>
                    <a:latin typeface="Microsoft Sans Serif"/>
                    <a:cs typeface="Microsoft Sans Serif"/>
                  </a:rPr>
                </a:br>
                <a:r>
                  <a:rPr lang="en-US" sz="1400" dirty="0">
                    <a:solidFill>
                      <a:srgbClr val="7E7E7E"/>
                    </a:solidFill>
                    <a:latin typeface="Microsoft Sans Serif"/>
                    <a:cs typeface="Microsoft Sans Serif"/>
                  </a:rPr>
                  <a:t>Coherence space</a:t>
                </a:r>
              </a:p>
              <a:p>
                <a:pPr marL="12700">
                  <a:lnSpc>
                    <a:spcPct val="100000"/>
                  </a:lnSpc>
                  <a:spcBef>
                    <a:spcPts val="530"/>
                  </a:spcBef>
                </a:pPr>
                <a:r>
                  <a:rPr lang="en-US" sz="1400" dirty="0">
                    <a:solidFill>
                      <a:srgbClr val="7E7E7E"/>
                    </a:solidFill>
                    <a:latin typeface="Microsoft Sans Serif"/>
                    <a:cs typeface="Microsoft Sans Serif"/>
                  </a:rPr>
                  <a:t>Correlation function</a:t>
                </a:r>
              </a:p>
            </p:txBody>
          </p:sp>
          <p:sp>
            <p:nvSpPr>
              <p:cNvPr id="69" name="object 11">
                <a:extLst>
                  <a:ext uri="{FF2B5EF4-FFF2-40B4-BE49-F238E27FC236}">
                    <a16:creationId xmlns:a16="http://schemas.microsoft.com/office/drawing/2014/main" id="{1A78AB20-561B-1BCF-7F1A-C19D647EDA98}"/>
                  </a:ext>
                </a:extLst>
              </p:cNvPr>
              <p:cNvSpPr/>
              <p:nvPr/>
            </p:nvSpPr>
            <p:spPr>
              <a:xfrm flipV="1">
                <a:off x="8217446" y="4210133"/>
                <a:ext cx="25603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861184">
                    <a:moveTo>
                      <a:pt x="0" y="0"/>
                    </a:moveTo>
                    <a:lnTo>
                      <a:pt x="1860804" y="0"/>
                    </a:lnTo>
                  </a:path>
                </a:pathLst>
              </a:custGeom>
              <a:ln w="57912">
                <a:solidFill>
                  <a:srgbClr val="3152D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pic>
          <p:nvPicPr>
            <p:cNvPr id="5" name="Graphic 4" descr="Upward trend">
              <a:extLst>
                <a:ext uri="{FF2B5EF4-FFF2-40B4-BE49-F238E27FC236}">
                  <a16:creationId xmlns:a16="http://schemas.microsoft.com/office/drawing/2014/main" id="{2C74B63F-E575-9762-A4DF-3EE005DE6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633156" y="2087690"/>
              <a:ext cx="1196644" cy="1196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324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" fill="hold"/>
                                        <p:tgtEl>
                                          <p:spTgt spid="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" fill="hold"/>
                                        <p:tgtEl>
                                          <p:spTgt spid="10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" fill="hold"/>
                                        <p:tgtEl>
                                          <p:spTgt spid="10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F7755-53F2-443D-9ADC-DE36969B8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00" y="648958"/>
            <a:ext cx="11356337" cy="892552"/>
          </a:xfrm>
        </p:spPr>
        <p:txBody>
          <a:bodyPr/>
          <a:lstStyle/>
          <a:p>
            <a:r>
              <a:rPr lang="en-US" dirty="0"/>
              <a:t>Coherence Time</a:t>
            </a:r>
            <a:br>
              <a:rPr lang="en-US" dirty="0"/>
            </a:br>
            <a:r>
              <a:rPr lang="en-US" sz="2400" dirty="0"/>
              <a:t>Definition</a:t>
            </a:r>
            <a:endParaRPr lang="en-US" dirty="0"/>
          </a:p>
        </p:txBody>
      </p:sp>
      <p:sp>
        <p:nvSpPr>
          <p:cNvPr id="36" name="Slide Number Placeholder 1">
            <a:extLst>
              <a:ext uri="{FF2B5EF4-FFF2-40B4-BE49-F238E27FC236}">
                <a16:creationId xmlns:a16="http://schemas.microsoft.com/office/drawing/2014/main" id="{0B0F790D-FCE3-2508-5EA4-3C4D5761528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69593" y="6373755"/>
            <a:ext cx="280416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1514C-5E56-4738-A1FF-4B1CFD2A3E36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0" name="object 8">
            <a:extLst>
              <a:ext uri="{FF2B5EF4-FFF2-40B4-BE49-F238E27FC236}">
                <a16:creationId xmlns:a16="http://schemas.microsoft.com/office/drawing/2014/main" id="{C3393DB0-7CA5-2919-D75E-84D4DCEEB72E}"/>
              </a:ext>
            </a:extLst>
          </p:cNvPr>
          <p:cNvGrpSpPr/>
          <p:nvPr/>
        </p:nvGrpSpPr>
        <p:grpSpPr>
          <a:xfrm>
            <a:off x="2957265" y="3452551"/>
            <a:ext cx="6442075" cy="567055"/>
            <a:chOff x="5241035" y="4125467"/>
            <a:chExt cx="6442075" cy="567055"/>
          </a:xfrm>
        </p:grpSpPr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0DCED9D7-85C0-06E8-1971-680CBDD89BAB}"/>
                </a:ext>
              </a:extLst>
            </p:cNvPr>
            <p:cNvSpPr/>
            <p:nvPr/>
          </p:nvSpPr>
          <p:spPr>
            <a:xfrm>
              <a:off x="5241035" y="4125467"/>
              <a:ext cx="6442075" cy="567055"/>
            </a:xfrm>
            <a:custGeom>
              <a:avLst/>
              <a:gdLst/>
              <a:ahLst/>
              <a:cxnLst/>
              <a:rect l="l" t="t" r="r" b="b"/>
              <a:pathLst>
                <a:path w="6442075" h="567054">
                  <a:moveTo>
                    <a:pt x="6158484" y="0"/>
                  </a:moveTo>
                  <a:lnTo>
                    <a:pt x="283464" y="0"/>
                  </a:lnTo>
                  <a:lnTo>
                    <a:pt x="237484" y="3710"/>
                  </a:lnTo>
                  <a:lnTo>
                    <a:pt x="193867" y="14451"/>
                  </a:lnTo>
                  <a:lnTo>
                    <a:pt x="153195" y="31639"/>
                  </a:lnTo>
                  <a:lnTo>
                    <a:pt x="116053" y="54692"/>
                  </a:lnTo>
                  <a:lnTo>
                    <a:pt x="83024" y="83024"/>
                  </a:lnTo>
                  <a:lnTo>
                    <a:pt x="54692" y="116053"/>
                  </a:lnTo>
                  <a:lnTo>
                    <a:pt x="31639" y="153195"/>
                  </a:lnTo>
                  <a:lnTo>
                    <a:pt x="14451" y="193867"/>
                  </a:lnTo>
                  <a:lnTo>
                    <a:pt x="3710" y="237484"/>
                  </a:lnTo>
                  <a:lnTo>
                    <a:pt x="0" y="283463"/>
                  </a:lnTo>
                  <a:lnTo>
                    <a:pt x="3710" y="329443"/>
                  </a:lnTo>
                  <a:lnTo>
                    <a:pt x="14451" y="373060"/>
                  </a:lnTo>
                  <a:lnTo>
                    <a:pt x="31639" y="413732"/>
                  </a:lnTo>
                  <a:lnTo>
                    <a:pt x="54692" y="450874"/>
                  </a:lnTo>
                  <a:lnTo>
                    <a:pt x="83024" y="483903"/>
                  </a:lnTo>
                  <a:lnTo>
                    <a:pt x="116053" y="512235"/>
                  </a:lnTo>
                  <a:lnTo>
                    <a:pt x="153195" y="535288"/>
                  </a:lnTo>
                  <a:lnTo>
                    <a:pt x="193867" y="552476"/>
                  </a:lnTo>
                  <a:lnTo>
                    <a:pt x="237484" y="563217"/>
                  </a:lnTo>
                  <a:lnTo>
                    <a:pt x="283464" y="566927"/>
                  </a:lnTo>
                  <a:lnTo>
                    <a:pt x="6158484" y="566927"/>
                  </a:lnTo>
                  <a:lnTo>
                    <a:pt x="6204463" y="563217"/>
                  </a:lnTo>
                  <a:lnTo>
                    <a:pt x="6248080" y="552476"/>
                  </a:lnTo>
                  <a:lnTo>
                    <a:pt x="6288752" y="535288"/>
                  </a:lnTo>
                  <a:lnTo>
                    <a:pt x="6325894" y="512235"/>
                  </a:lnTo>
                  <a:lnTo>
                    <a:pt x="6358923" y="483903"/>
                  </a:lnTo>
                  <a:lnTo>
                    <a:pt x="6387255" y="450874"/>
                  </a:lnTo>
                  <a:lnTo>
                    <a:pt x="6410308" y="413732"/>
                  </a:lnTo>
                  <a:lnTo>
                    <a:pt x="6427496" y="373060"/>
                  </a:lnTo>
                  <a:lnTo>
                    <a:pt x="6438237" y="329443"/>
                  </a:lnTo>
                  <a:lnTo>
                    <a:pt x="6441948" y="283463"/>
                  </a:lnTo>
                  <a:lnTo>
                    <a:pt x="6438237" y="237484"/>
                  </a:lnTo>
                  <a:lnTo>
                    <a:pt x="6427496" y="193867"/>
                  </a:lnTo>
                  <a:lnTo>
                    <a:pt x="6410308" y="153195"/>
                  </a:lnTo>
                  <a:lnTo>
                    <a:pt x="6387255" y="116053"/>
                  </a:lnTo>
                  <a:lnTo>
                    <a:pt x="6358923" y="83024"/>
                  </a:lnTo>
                  <a:lnTo>
                    <a:pt x="6325894" y="54692"/>
                  </a:lnTo>
                  <a:lnTo>
                    <a:pt x="6288752" y="31639"/>
                  </a:lnTo>
                  <a:lnTo>
                    <a:pt x="6248080" y="14451"/>
                  </a:lnTo>
                  <a:lnTo>
                    <a:pt x="6204463" y="3710"/>
                  </a:lnTo>
                  <a:lnTo>
                    <a:pt x="6158484" y="0"/>
                  </a:lnTo>
                  <a:close/>
                </a:path>
              </a:pathLst>
            </a:custGeom>
            <a:solidFill>
              <a:srgbClr val="A3A8B8">
                <a:alpha val="1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00C61B29-7A13-1225-4BE5-5CC6ED07DB7D}"/>
                </a:ext>
              </a:extLst>
            </p:cNvPr>
            <p:cNvSpPr/>
            <p:nvPr/>
          </p:nvSpPr>
          <p:spPr>
            <a:xfrm>
              <a:off x="5320868" y="4149577"/>
              <a:ext cx="3221037" cy="49270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FC2D86-E893-07DF-313B-17783E5CEF80}"/>
              </a:ext>
            </a:extLst>
          </p:cNvPr>
          <p:cNvGrpSpPr/>
          <p:nvPr/>
        </p:nvGrpSpPr>
        <p:grpSpPr>
          <a:xfrm>
            <a:off x="2667000" y="2440457"/>
            <a:ext cx="6482584" cy="988543"/>
            <a:chOff x="4871063" y="2051334"/>
            <a:chExt cx="6482584" cy="988543"/>
          </a:xfrm>
        </p:grpSpPr>
        <p:sp>
          <p:nvSpPr>
            <p:cNvPr id="22" name="object 15">
              <a:extLst>
                <a:ext uri="{FF2B5EF4-FFF2-40B4-BE49-F238E27FC236}">
                  <a16:creationId xmlns:a16="http://schemas.microsoft.com/office/drawing/2014/main" id="{9E46CF3D-925C-1C43-CFCA-E7EB374E4303}"/>
                </a:ext>
              </a:extLst>
            </p:cNvPr>
            <p:cNvSpPr/>
            <p:nvPr/>
          </p:nvSpPr>
          <p:spPr>
            <a:xfrm flipH="1">
              <a:off x="9732439" y="2592209"/>
              <a:ext cx="45719" cy="447668"/>
            </a:xfrm>
            <a:custGeom>
              <a:avLst/>
              <a:gdLst/>
              <a:ahLst/>
              <a:cxnLst/>
              <a:rect l="l" t="t" r="r" b="b"/>
              <a:pathLst>
                <a:path h="260985">
                  <a:moveTo>
                    <a:pt x="0" y="0"/>
                  </a:moveTo>
                  <a:lnTo>
                    <a:pt x="0" y="260489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6">
              <a:extLst>
                <a:ext uri="{FF2B5EF4-FFF2-40B4-BE49-F238E27FC236}">
                  <a16:creationId xmlns:a16="http://schemas.microsoft.com/office/drawing/2014/main" id="{E6EED98C-19EF-E030-3EA6-3E936A6676E2}"/>
                </a:ext>
              </a:extLst>
            </p:cNvPr>
            <p:cNvSpPr/>
            <p:nvPr/>
          </p:nvSpPr>
          <p:spPr>
            <a:xfrm>
              <a:off x="7891448" y="2609726"/>
              <a:ext cx="0" cy="429895"/>
            </a:xfrm>
            <a:custGeom>
              <a:avLst/>
              <a:gdLst/>
              <a:ahLst/>
              <a:cxnLst/>
              <a:rect l="l" t="t" r="r" b="b"/>
              <a:pathLst>
                <a:path h="429895">
                  <a:moveTo>
                    <a:pt x="0" y="0"/>
                  </a:moveTo>
                  <a:lnTo>
                    <a:pt x="0" y="429768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7">
              <a:extLst>
                <a:ext uri="{FF2B5EF4-FFF2-40B4-BE49-F238E27FC236}">
                  <a16:creationId xmlns:a16="http://schemas.microsoft.com/office/drawing/2014/main" id="{E32221C2-626F-9016-B89B-CE496F4AFACD}"/>
                </a:ext>
              </a:extLst>
            </p:cNvPr>
            <p:cNvSpPr/>
            <p:nvPr/>
          </p:nvSpPr>
          <p:spPr>
            <a:xfrm>
              <a:off x="5917869" y="2609726"/>
              <a:ext cx="0" cy="427990"/>
            </a:xfrm>
            <a:custGeom>
              <a:avLst/>
              <a:gdLst/>
              <a:ahLst/>
              <a:cxnLst/>
              <a:rect l="l" t="t" r="r" b="b"/>
              <a:pathLst>
                <a:path h="427989">
                  <a:moveTo>
                    <a:pt x="0" y="0"/>
                  </a:moveTo>
                  <a:lnTo>
                    <a:pt x="0" y="427977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8">
              <a:extLst>
                <a:ext uri="{FF2B5EF4-FFF2-40B4-BE49-F238E27FC236}">
                  <a16:creationId xmlns:a16="http://schemas.microsoft.com/office/drawing/2014/main" id="{B9C98D1A-6127-88ED-10D0-E52E3228EAD9}"/>
                </a:ext>
              </a:extLst>
            </p:cNvPr>
            <p:cNvSpPr txBox="1"/>
            <p:nvPr/>
          </p:nvSpPr>
          <p:spPr>
            <a:xfrm>
              <a:off x="4871063" y="2076034"/>
              <a:ext cx="2144946" cy="530273"/>
            </a:xfrm>
            <a:prstGeom prst="rect">
              <a:avLst/>
            </a:prstGeom>
          </p:spPr>
          <p:txBody>
            <a:bodyPr vert="horz" wrap="square" lIns="0" tIns="37465" rIns="0" bIns="0" rtlCol="0">
              <a:spAutoFit/>
            </a:bodyPr>
            <a:lstStyle/>
            <a:p>
              <a:pPr marL="12700">
                <a:spcBef>
                  <a:spcPts val="295"/>
                </a:spcBef>
              </a:pPr>
              <a:r>
                <a:rPr lang="en-US" sz="1600" spc="-10" dirty="0">
                  <a:solidFill>
                    <a:srgbClr val="3152DC"/>
                  </a:solidFill>
                  <a:latin typeface="Microsoft Sans Serif"/>
                  <a:cs typeface="Microsoft Sans Serif"/>
                </a:rPr>
                <a:t>Channel estimate</a:t>
              </a:r>
              <a:br>
                <a:rPr lang="en-US" sz="1600" spc="-10" dirty="0">
                  <a:solidFill>
                    <a:srgbClr val="3152DC"/>
                  </a:solidFill>
                  <a:latin typeface="Microsoft Sans Serif"/>
                  <a:cs typeface="Microsoft Sans Serif"/>
                </a:rPr>
              </a:br>
              <a:r>
                <a:rPr lang="en-US" sz="1600" spc="-10" dirty="0">
                  <a:solidFill>
                    <a:schemeClr val="bg1">
                      <a:lumMod val="50000"/>
                    </a:schemeClr>
                  </a:solidFill>
                  <a:latin typeface="Microsoft Sans Serif"/>
                  <a:cs typeface="Microsoft Sans Serif"/>
                </a:rPr>
                <a:t>is almost time invariant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  <a:latin typeface="Microsoft Sans Serif"/>
                <a:cs typeface="Microsoft Sans Serif"/>
              </a:endParaRPr>
            </a:p>
          </p:txBody>
        </p:sp>
        <p:sp>
          <p:nvSpPr>
            <p:cNvPr id="26" name="object 19">
              <a:extLst>
                <a:ext uri="{FF2B5EF4-FFF2-40B4-BE49-F238E27FC236}">
                  <a16:creationId xmlns:a16="http://schemas.microsoft.com/office/drawing/2014/main" id="{68985A23-D1EE-25B9-9F51-49F679164DCA}"/>
                </a:ext>
              </a:extLst>
            </p:cNvPr>
            <p:cNvSpPr txBox="1"/>
            <p:nvPr/>
          </p:nvSpPr>
          <p:spPr>
            <a:xfrm>
              <a:off x="6887602" y="2051334"/>
              <a:ext cx="2259142" cy="284052"/>
            </a:xfrm>
            <a:prstGeom prst="rect">
              <a:avLst/>
            </a:prstGeom>
          </p:spPr>
          <p:txBody>
            <a:bodyPr vert="horz" wrap="square" lIns="0" tIns="374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95"/>
                </a:spcBef>
              </a:pPr>
              <a:r>
                <a:rPr lang="en-US" sz="1600" spc="-10" dirty="0">
                  <a:solidFill>
                    <a:srgbClr val="3152DC"/>
                  </a:solidFill>
                  <a:latin typeface="Microsoft Sans Serif"/>
                  <a:cs typeface="Microsoft Sans Serif"/>
                </a:rPr>
                <a:t>Channel equalization</a:t>
              </a:r>
              <a:endParaRPr lang="en-US" sz="1200" spc="-10" dirty="0">
                <a:solidFill>
                  <a:schemeClr val="bg1">
                    <a:lumMod val="50000"/>
                  </a:schemeClr>
                </a:solidFill>
                <a:latin typeface="Microsoft Sans Serif"/>
                <a:cs typeface="Microsoft Sans Serif"/>
              </a:endParaRPr>
            </a:p>
          </p:txBody>
        </p:sp>
        <p:sp>
          <p:nvSpPr>
            <p:cNvPr id="27" name="object 20">
              <a:extLst>
                <a:ext uri="{FF2B5EF4-FFF2-40B4-BE49-F238E27FC236}">
                  <a16:creationId xmlns:a16="http://schemas.microsoft.com/office/drawing/2014/main" id="{3631B563-00E2-2C16-8FD4-97F01EEC6279}"/>
                </a:ext>
              </a:extLst>
            </p:cNvPr>
            <p:cNvSpPr txBox="1"/>
            <p:nvPr/>
          </p:nvSpPr>
          <p:spPr>
            <a:xfrm>
              <a:off x="9110827" y="2059461"/>
              <a:ext cx="2242820" cy="481735"/>
            </a:xfrm>
            <a:prstGeom prst="rect">
              <a:avLst/>
            </a:prstGeom>
          </p:spPr>
          <p:txBody>
            <a:bodyPr vert="horz" wrap="square" lIns="0" tIns="374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95"/>
                </a:spcBef>
              </a:pPr>
              <a:r>
                <a:rPr lang="en-US" sz="1600" spc="-10" dirty="0">
                  <a:solidFill>
                    <a:srgbClr val="3152DC"/>
                  </a:solidFill>
                  <a:latin typeface="Microsoft Sans Serif"/>
                  <a:cs typeface="Microsoft Sans Serif"/>
                </a:rPr>
                <a:t>Error probability</a:t>
              </a:r>
              <a:endParaRPr lang="en-US" sz="1300" dirty="0">
                <a:latin typeface="Microsoft Sans Serif"/>
                <a:cs typeface="Microsoft Sans Serif"/>
              </a:endParaRPr>
            </a:p>
            <a:p>
              <a:pPr marL="12700" marR="5080">
                <a:lnSpc>
                  <a:spcPct val="106900"/>
                </a:lnSpc>
                <a:spcBef>
                  <a:spcPts val="45"/>
                </a:spcBef>
              </a:pPr>
              <a:endParaRPr lang="en-US" sz="1300" dirty="0">
                <a:latin typeface="Microsoft Sans Serif"/>
                <a:cs typeface="Microsoft Sans Serif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6DE2E16-8057-6F7E-7D89-5B0EC183653C}"/>
              </a:ext>
            </a:extLst>
          </p:cNvPr>
          <p:cNvGrpSpPr/>
          <p:nvPr/>
        </p:nvGrpSpPr>
        <p:grpSpPr>
          <a:xfrm>
            <a:off x="4790652" y="4055291"/>
            <a:ext cx="4019301" cy="454595"/>
            <a:chOff x="6596115" y="3722727"/>
            <a:chExt cx="4019301" cy="454595"/>
          </a:xfrm>
        </p:grpSpPr>
        <p:sp>
          <p:nvSpPr>
            <p:cNvPr id="30" name="object 11">
              <a:extLst>
                <a:ext uri="{FF2B5EF4-FFF2-40B4-BE49-F238E27FC236}">
                  <a16:creationId xmlns:a16="http://schemas.microsoft.com/office/drawing/2014/main" id="{6D5E1327-596E-201A-A4D6-6E1DEF76ADEA}"/>
                </a:ext>
              </a:extLst>
            </p:cNvPr>
            <p:cNvSpPr/>
            <p:nvPr/>
          </p:nvSpPr>
          <p:spPr>
            <a:xfrm>
              <a:off x="8547600" y="3722727"/>
              <a:ext cx="0" cy="429895"/>
            </a:xfrm>
            <a:custGeom>
              <a:avLst/>
              <a:gdLst/>
              <a:ahLst/>
              <a:cxnLst/>
              <a:rect l="l" t="t" r="r" b="b"/>
              <a:pathLst>
                <a:path h="429895">
                  <a:moveTo>
                    <a:pt x="0" y="0"/>
                  </a:moveTo>
                  <a:lnTo>
                    <a:pt x="0" y="429767"/>
                  </a:lnTo>
                </a:path>
              </a:pathLst>
            </a:custGeom>
            <a:ln w="38100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>
              <a:extLst>
                <a:ext uri="{FF2B5EF4-FFF2-40B4-BE49-F238E27FC236}">
                  <a16:creationId xmlns:a16="http://schemas.microsoft.com/office/drawing/2014/main" id="{E468E47D-6F13-C1E2-42DC-B72E5B90747C}"/>
                </a:ext>
              </a:extLst>
            </p:cNvPr>
            <p:cNvSpPr/>
            <p:nvPr/>
          </p:nvSpPr>
          <p:spPr>
            <a:xfrm>
              <a:off x="6596115" y="3730376"/>
              <a:ext cx="0" cy="429895"/>
            </a:xfrm>
            <a:custGeom>
              <a:avLst/>
              <a:gdLst/>
              <a:ahLst/>
              <a:cxnLst/>
              <a:rect l="l" t="t" r="r" b="b"/>
              <a:pathLst>
                <a:path h="429895">
                  <a:moveTo>
                    <a:pt x="0" y="0"/>
                  </a:moveTo>
                  <a:lnTo>
                    <a:pt x="0" y="429767"/>
                  </a:lnTo>
                </a:path>
              </a:pathLst>
            </a:custGeom>
            <a:ln w="38100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3">
              <a:extLst>
                <a:ext uri="{FF2B5EF4-FFF2-40B4-BE49-F238E27FC236}">
                  <a16:creationId xmlns:a16="http://schemas.microsoft.com/office/drawing/2014/main" id="{939CD159-2C50-A585-CE78-F9F1F080CBD4}"/>
                </a:ext>
              </a:extLst>
            </p:cNvPr>
            <p:cNvSpPr/>
            <p:nvPr/>
          </p:nvSpPr>
          <p:spPr>
            <a:xfrm>
              <a:off x="10615416" y="3747427"/>
              <a:ext cx="0" cy="429895"/>
            </a:xfrm>
            <a:custGeom>
              <a:avLst/>
              <a:gdLst/>
              <a:ahLst/>
              <a:cxnLst/>
              <a:rect l="l" t="t" r="r" b="b"/>
              <a:pathLst>
                <a:path h="429895">
                  <a:moveTo>
                    <a:pt x="0" y="0"/>
                  </a:moveTo>
                  <a:lnTo>
                    <a:pt x="0" y="429767"/>
                  </a:lnTo>
                </a:path>
              </a:pathLst>
            </a:custGeom>
            <a:ln w="38100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51">
            <a:extLst>
              <a:ext uri="{FF2B5EF4-FFF2-40B4-BE49-F238E27FC236}">
                <a16:creationId xmlns:a16="http://schemas.microsoft.com/office/drawing/2014/main" id="{BEEEE0AF-1AC8-191A-7C49-1EA721796615}"/>
              </a:ext>
            </a:extLst>
          </p:cNvPr>
          <p:cNvSpPr txBox="1"/>
          <p:nvPr/>
        </p:nvSpPr>
        <p:spPr>
          <a:xfrm>
            <a:off x="4087701" y="3565027"/>
            <a:ext cx="140590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" dirty="0">
                <a:solidFill>
                  <a:srgbClr val="5E4DDD"/>
                </a:solidFill>
                <a:latin typeface="Microsoft Sans Serif"/>
                <a:cs typeface="Microsoft Sans Serif"/>
              </a:rPr>
              <a:t>Channel CT</a:t>
            </a:r>
            <a:endParaRPr sz="1800" dirty="0">
              <a:solidFill>
                <a:srgbClr val="5E4DDD"/>
              </a:solidFill>
              <a:latin typeface="Microsoft Sans Serif"/>
              <a:cs typeface="Microsoft Sans Serif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200C59-5F2F-DD33-698D-F072D07762B7}"/>
              </a:ext>
            </a:extLst>
          </p:cNvPr>
          <p:cNvSpPr txBox="1"/>
          <p:nvPr/>
        </p:nvSpPr>
        <p:spPr>
          <a:xfrm>
            <a:off x="7105227" y="3565027"/>
            <a:ext cx="2309353" cy="335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>
              <a:lnSpc>
                <a:spcPts val="1920"/>
              </a:lnSpc>
              <a:spcBef>
                <a:spcPts val="100"/>
              </a:spcBef>
            </a:pPr>
            <a:r>
              <a:rPr lang="en-US" spc="85" dirty="0">
                <a:solidFill>
                  <a:srgbClr val="9EBB00"/>
                </a:solidFill>
                <a:cs typeface="Arial"/>
              </a:rPr>
              <a:t>Beam CT</a:t>
            </a:r>
            <a:endParaRPr lang="en-US" dirty="0">
              <a:cs typeface="Arial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27D2FB6-6062-4A9E-9B84-49BB2B0A94A2}"/>
              </a:ext>
            </a:extLst>
          </p:cNvPr>
          <p:cNvGrpSpPr/>
          <p:nvPr/>
        </p:nvGrpSpPr>
        <p:grpSpPr>
          <a:xfrm>
            <a:off x="3807579" y="4055291"/>
            <a:ext cx="5829192" cy="1234725"/>
            <a:chOff x="5613042" y="3722727"/>
            <a:chExt cx="5829192" cy="1234725"/>
          </a:xfrm>
        </p:grpSpPr>
        <p:sp>
          <p:nvSpPr>
            <p:cNvPr id="47" name="object 11">
              <a:extLst>
                <a:ext uri="{FF2B5EF4-FFF2-40B4-BE49-F238E27FC236}">
                  <a16:creationId xmlns:a16="http://schemas.microsoft.com/office/drawing/2014/main" id="{366DF193-43CF-E633-6850-0D80A358713E}"/>
                </a:ext>
              </a:extLst>
            </p:cNvPr>
            <p:cNvSpPr/>
            <p:nvPr/>
          </p:nvSpPr>
          <p:spPr>
            <a:xfrm>
              <a:off x="8547600" y="3722727"/>
              <a:ext cx="0" cy="429895"/>
            </a:xfrm>
            <a:custGeom>
              <a:avLst/>
              <a:gdLst/>
              <a:ahLst/>
              <a:cxnLst/>
              <a:rect l="l" t="t" r="r" b="b"/>
              <a:pathLst>
                <a:path h="429895">
                  <a:moveTo>
                    <a:pt x="0" y="0"/>
                  </a:moveTo>
                  <a:lnTo>
                    <a:pt x="0" y="429767"/>
                  </a:lnTo>
                </a:path>
              </a:pathLst>
            </a:custGeom>
            <a:ln w="38100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12">
              <a:extLst>
                <a:ext uri="{FF2B5EF4-FFF2-40B4-BE49-F238E27FC236}">
                  <a16:creationId xmlns:a16="http://schemas.microsoft.com/office/drawing/2014/main" id="{4B3EB2F7-7865-C9FB-ACA3-4FB2D24FF561}"/>
                </a:ext>
              </a:extLst>
            </p:cNvPr>
            <p:cNvSpPr/>
            <p:nvPr/>
          </p:nvSpPr>
          <p:spPr>
            <a:xfrm>
              <a:off x="6596115" y="3730376"/>
              <a:ext cx="0" cy="429895"/>
            </a:xfrm>
            <a:custGeom>
              <a:avLst/>
              <a:gdLst/>
              <a:ahLst/>
              <a:cxnLst/>
              <a:rect l="l" t="t" r="r" b="b"/>
              <a:pathLst>
                <a:path h="429895">
                  <a:moveTo>
                    <a:pt x="0" y="0"/>
                  </a:moveTo>
                  <a:lnTo>
                    <a:pt x="0" y="429767"/>
                  </a:lnTo>
                </a:path>
              </a:pathLst>
            </a:custGeom>
            <a:ln w="38100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13">
              <a:extLst>
                <a:ext uri="{FF2B5EF4-FFF2-40B4-BE49-F238E27FC236}">
                  <a16:creationId xmlns:a16="http://schemas.microsoft.com/office/drawing/2014/main" id="{572200EB-217F-103B-5FAD-3D7CB7E7AED5}"/>
                </a:ext>
              </a:extLst>
            </p:cNvPr>
            <p:cNvSpPr/>
            <p:nvPr/>
          </p:nvSpPr>
          <p:spPr>
            <a:xfrm>
              <a:off x="10615416" y="3747427"/>
              <a:ext cx="0" cy="429895"/>
            </a:xfrm>
            <a:custGeom>
              <a:avLst/>
              <a:gdLst/>
              <a:ahLst/>
              <a:cxnLst/>
              <a:rect l="l" t="t" r="r" b="b"/>
              <a:pathLst>
                <a:path h="429895">
                  <a:moveTo>
                    <a:pt x="0" y="0"/>
                  </a:moveTo>
                  <a:lnTo>
                    <a:pt x="0" y="429767"/>
                  </a:lnTo>
                </a:path>
              </a:pathLst>
            </a:custGeom>
            <a:ln w="38100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21">
              <a:extLst>
                <a:ext uri="{FF2B5EF4-FFF2-40B4-BE49-F238E27FC236}">
                  <a16:creationId xmlns:a16="http://schemas.microsoft.com/office/drawing/2014/main" id="{AAC13EB7-D964-CE95-4A29-BFC1EFCE0FBD}"/>
                </a:ext>
              </a:extLst>
            </p:cNvPr>
            <p:cNvSpPr txBox="1"/>
            <p:nvPr/>
          </p:nvSpPr>
          <p:spPr>
            <a:xfrm>
              <a:off x="7983765" y="4177322"/>
              <a:ext cx="1535430" cy="530273"/>
            </a:xfrm>
            <a:prstGeom prst="rect">
              <a:avLst/>
            </a:prstGeom>
          </p:spPr>
          <p:txBody>
            <a:bodyPr vert="horz" wrap="square" lIns="0" tIns="37465" rIns="0" bIns="0" rtlCol="0">
              <a:spAutoFit/>
            </a:bodyPr>
            <a:lstStyle/>
            <a:p>
              <a:pPr marL="12700">
                <a:spcBef>
                  <a:spcPts val="295"/>
                </a:spcBef>
              </a:pPr>
              <a:r>
                <a:rPr lang="en-US" sz="1600" spc="-10" dirty="0">
                  <a:solidFill>
                    <a:srgbClr val="92D050"/>
                  </a:solidFill>
                  <a:latin typeface="Microsoft Sans Serif"/>
                  <a:cs typeface="Microsoft Sans Serif"/>
                </a:rPr>
                <a:t>Beam steering vector</a:t>
              </a:r>
              <a:r>
                <a:rPr lang="en-US" sz="1300" spc="-10" dirty="0">
                  <a:solidFill>
                    <a:srgbClr val="7E7E7E"/>
                  </a:solidFill>
                  <a:latin typeface="Microsoft Sans Serif"/>
                  <a:cs typeface="Microsoft Sans Serif"/>
                </a:rPr>
                <a:t> </a:t>
              </a:r>
              <a:endParaRPr lang="en-US" sz="1300" dirty="0">
                <a:latin typeface="Microsoft Sans Serif"/>
                <a:cs typeface="Microsoft Sans Serif"/>
              </a:endParaRPr>
            </a:p>
          </p:txBody>
        </p:sp>
        <p:sp>
          <p:nvSpPr>
            <p:cNvPr id="52" name="object 22">
              <a:extLst>
                <a:ext uri="{FF2B5EF4-FFF2-40B4-BE49-F238E27FC236}">
                  <a16:creationId xmlns:a16="http://schemas.microsoft.com/office/drawing/2014/main" id="{73093268-6290-CB20-2DCB-7AD562E873F3}"/>
                </a:ext>
              </a:extLst>
            </p:cNvPr>
            <p:cNvSpPr txBox="1"/>
            <p:nvPr/>
          </p:nvSpPr>
          <p:spPr>
            <a:xfrm>
              <a:off x="5613042" y="4149410"/>
              <a:ext cx="2201316" cy="808042"/>
            </a:xfrm>
            <a:prstGeom prst="rect">
              <a:avLst/>
            </a:prstGeom>
          </p:spPr>
          <p:txBody>
            <a:bodyPr vert="horz" wrap="square" lIns="0" tIns="37465" rIns="0" bIns="0" rtlCol="0">
              <a:spAutoFit/>
            </a:bodyPr>
            <a:lstStyle/>
            <a:p>
              <a:pPr marL="12700" marR="5080">
                <a:lnSpc>
                  <a:spcPct val="106900"/>
                </a:lnSpc>
                <a:spcBef>
                  <a:spcPts val="45"/>
                </a:spcBef>
              </a:pPr>
              <a:r>
                <a:rPr lang="pt-BR" sz="1600" dirty="0">
                  <a:solidFill>
                    <a:srgbClr val="9EBB00"/>
                  </a:solidFill>
                  <a:cs typeface="Arial"/>
                </a:rPr>
                <a:t>Beam and width direction estimate </a:t>
              </a:r>
              <a:r>
                <a:rPr lang="en-US" sz="1600" spc="-10" dirty="0">
                  <a:solidFill>
                    <a:schemeClr val="bg1">
                      <a:lumMod val="50000"/>
                    </a:schemeClr>
                  </a:solidFill>
                  <a:latin typeface="Microsoft Sans Serif"/>
                  <a:cs typeface="Microsoft Sans Serif"/>
                </a:rPr>
                <a:t>are almost time invariant</a:t>
              </a:r>
              <a:endParaRPr lang="pt-BR" sz="1600" spc="-235" dirty="0">
                <a:solidFill>
                  <a:srgbClr val="9EBB00"/>
                </a:solidFill>
                <a:cs typeface="Arial"/>
              </a:endParaRPr>
            </a:p>
          </p:txBody>
        </p:sp>
        <p:sp>
          <p:nvSpPr>
            <p:cNvPr id="53" name="object 23">
              <a:extLst>
                <a:ext uri="{FF2B5EF4-FFF2-40B4-BE49-F238E27FC236}">
                  <a16:creationId xmlns:a16="http://schemas.microsoft.com/office/drawing/2014/main" id="{E3E1E990-5EDC-4287-3C99-E574517BF540}"/>
                </a:ext>
              </a:extLst>
            </p:cNvPr>
            <p:cNvSpPr txBox="1"/>
            <p:nvPr/>
          </p:nvSpPr>
          <p:spPr>
            <a:xfrm>
              <a:off x="9788598" y="4221913"/>
              <a:ext cx="1653636" cy="484363"/>
            </a:xfrm>
            <a:prstGeom prst="rect">
              <a:avLst/>
            </a:prstGeom>
          </p:spPr>
          <p:txBody>
            <a:bodyPr vert="horz" wrap="square" lIns="0" tIns="19050" rIns="0" bIns="0" rtlCol="0">
              <a:spAutoFit/>
            </a:bodyPr>
            <a:lstStyle/>
            <a:p>
              <a:pPr marL="12700" marR="5080">
                <a:lnSpc>
                  <a:spcPct val="107500"/>
                </a:lnSpc>
                <a:spcBef>
                  <a:spcPts val="150"/>
                </a:spcBef>
              </a:pPr>
              <a:r>
                <a:rPr lang="en-US" sz="1600" spc="-10" dirty="0">
                  <a:solidFill>
                    <a:srgbClr val="92D050"/>
                  </a:solidFill>
                  <a:latin typeface="Microsoft Sans Serif"/>
                  <a:cs typeface="Microsoft Sans Serif"/>
                </a:rPr>
                <a:t>Received power</a:t>
              </a:r>
              <a:br>
                <a:rPr lang="en-US" sz="1600" spc="-10" dirty="0">
                  <a:solidFill>
                    <a:srgbClr val="3152DC"/>
                  </a:solidFill>
                  <a:latin typeface="Microsoft Sans Serif"/>
                  <a:cs typeface="Microsoft Sans Serif"/>
                </a:rPr>
              </a:br>
              <a:endParaRPr lang="en-US" sz="1300" spc="-5" dirty="0">
                <a:solidFill>
                  <a:srgbClr val="7E7E7E"/>
                </a:solidFill>
                <a:latin typeface="Microsoft Sans Serif"/>
                <a:cs typeface="Microsoft Sans Serif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93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2226D7DD-0BB3-AFA2-0588-5FB11C71764C}"/>
              </a:ext>
            </a:extLst>
          </p:cNvPr>
          <p:cNvSpPr/>
          <p:nvPr/>
        </p:nvSpPr>
        <p:spPr>
          <a:xfrm>
            <a:off x="2127604" y="2108138"/>
            <a:ext cx="2444396" cy="425960"/>
          </a:xfrm>
          <a:prstGeom prst="ellipse">
            <a:avLst/>
          </a:prstGeom>
          <a:solidFill>
            <a:srgbClr val="FF0000">
              <a:alpha val="73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69E07D3-E32E-CA0E-010B-53E58286B605}"/>
              </a:ext>
            </a:extLst>
          </p:cNvPr>
          <p:cNvSpPr/>
          <p:nvPr/>
        </p:nvSpPr>
        <p:spPr>
          <a:xfrm>
            <a:off x="2334934" y="4262814"/>
            <a:ext cx="2444396" cy="425960"/>
          </a:xfrm>
          <a:prstGeom prst="ellipse">
            <a:avLst/>
          </a:prstGeom>
          <a:solidFill>
            <a:srgbClr val="FF0000">
              <a:alpha val="73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3F7755-53F2-443D-9ADC-DE36969B8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00" y="648958"/>
            <a:ext cx="11356337" cy="892552"/>
          </a:xfrm>
        </p:spPr>
        <p:txBody>
          <a:bodyPr/>
          <a:lstStyle/>
          <a:p>
            <a:r>
              <a:rPr lang="en-US" dirty="0"/>
              <a:t>Coherence Time</a:t>
            </a:r>
            <a:br>
              <a:rPr lang="en-US" dirty="0"/>
            </a:br>
            <a:r>
              <a:rPr lang="en-US" sz="2400" dirty="0"/>
              <a:t>CCT vs BCT: </a:t>
            </a:r>
            <a:r>
              <a:rPr lang="en-US" sz="2400" dirty="0">
                <a:solidFill>
                  <a:srgbClr val="FF0000"/>
                </a:solidFill>
              </a:rPr>
              <a:t>the case of free space transmissions (single ray)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Slide Number Placeholder 1">
            <a:extLst>
              <a:ext uri="{FF2B5EF4-FFF2-40B4-BE49-F238E27FC236}">
                <a16:creationId xmlns:a16="http://schemas.microsoft.com/office/drawing/2014/main" id="{0B0F790D-FCE3-2508-5EA4-3C4D5761528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69593" y="6373755"/>
            <a:ext cx="280416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1514C-5E56-4738-A1FF-4B1CFD2A3E36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bject 58">
                <a:extLst>
                  <a:ext uri="{FF2B5EF4-FFF2-40B4-BE49-F238E27FC236}">
                    <a16:creationId xmlns:a16="http://schemas.microsoft.com/office/drawing/2014/main" id="{DF335F77-9372-B271-50F0-8C1857A1FB4A}"/>
                  </a:ext>
                </a:extLst>
              </p:cNvPr>
              <p:cNvSpPr txBox="1"/>
              <p:nvPr/>
            </p:nvSpPr>
            <p:spPr>
              <a:xfrm>
                <a:off x="6559005" y="2037942"/>
                <a:ext cx="4642395" cy="1840504"/>
              </a:xfrm>
              <a:prstGeom prst="rect">
                <a:avLst/>
              </a:prstGeom>
            </p:spPr>
            <p:txBody>
              <a:bodyPr vert="horz" wrap="square" lIns="0" tIns="26670" rIns="0" bIns="0" rtlCol="0">
                <a:spAutoFit/>
              </a:bodyPr>
              <a:lstStyle/>
              <a:p>
                <a:pPr marL="55244" marR="5080" indent="-43180" algn="ctr">
                  <a:lnSpc>
                    <a:spcPts val="2110"/>
                  </a:lnSpc>
                  <a:spcBef>
                    <a:spcPts val="210"/>
                  </a:spcBef>
                </a:pPr>
                <a:r>
                  <a:rPr lang="en-US" dirty="0">
                    <a:latin typeface="Microsoft Sans Serif"/>
                    <a:cs typeface="Microsoft Sans Serif"/>
                  </a:rPr>
                  <a:t>Channel coherence time</a:t>
                </a:r>
              </a:p>
              <a:p>
                <a:pPr marL="180340" indent="-167640">
                  <a:lnSpc>
                    <a:spcPct val="100000"/>
                  </a:lnSpc>
                  <a:spcBef>
                    <a:spcPts val="200"/>
                  </a:spcBef>
                  <a:buClr>
                    <a:srgbClr val="5EBEB8"/>
                  </a:buClr>
                  <a:buFont typeface="Arial"/>
                  <a:buChar char="•"/>
                  <a:tabLst>
                    <a:tab pos="180340" algn="l"/>
                  </a:tabLst>
                </a:pPr>
                <a:r>
                  <a:rPr lang="en-US" spc="-10" dirty="0">
                    <a:solidFill>
                      <a:srgbClr val="7E7E7E"/>
                    </a:solidFill>
                    <a:cs typeface="Microsoft Sans Serif"/>
                  </a:rPr>
                  <a:t>The phase of the received signal varies as the user moves</a:t>
                </a:r>
              </a:p>
              <a:p>
                <a:pPr marL="12700">
                  <a:spcBef>
                    <a:spcPts val="200"/>
                  </a:spcBef>
                  <a:buClr>
                    <a:srgbClr val="5EBEB8"/>
                  </a:buClr>
                  <a:tabLst>
                    <a:tab pos="180340" algn="l"/>
                  </a:tabLst>
                </a:pPr>
                <a:r>
                  <a:rPr lang="en-US" b="1" spc="-10" dirty="0">
                    <a:solidFill>
                      <a:srgbClr val="FF0000"/>
                    </a:solidFill>
                    <a:cs typeface="Microsoft Sans Serif"/>
                  </a:rPr>
                  <a:t>1GHz</a:t>
                </a:r>
                <a:r>
                  <a:rPr lang="en-US" b="1" spc="-10" dirty="0">
                    <a:solidFill>
                      <a:srgbClr val="FF0000"/>
                    </a:solidFill>
                    <a:cs typeface="Microsoft Sans Serif"/>
                    <a:sym typeface="Wingdings" panose="05000000000000000000" pitchFamily="2" charset="2"/>
                  </a:rPr>
                  <a:t>30 GHz  =&gt;  30 </a:t>
                </a:r>
                <a14:m>
                  <m:oMath xmlns:m="http://schemas.openxmlformats.org/officeDocument/2006/math">
                    <m:r>
                      <a:rPr lang="en-US" b="1" i="1" spc="-1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Microsoft Sans Serif"/>
                        <a:sym typeface="Wingdings" panose="05000000000000000000" pitchFamily="2" charset="2"/>
                      </a:rPr>
                      <m:t>×</m:t>
                    </m:r>
                  </m:oMath>
                </a14:m>
                <a:r>
                  <a:rPr lang="en-US" dirty="0">
                    <a:cs typeface="Microsoft Sans Serif"/>
                  </a:rPr>
                  <a:t> </a:t>
                </a:r>
                <a:r>
                  <a:rPr lang="en-US" b="1" spc="-10" dirty="0">
                    <a:solidFill>
                      <a:srgbClr val="FF0000"/>
                    </a:solidFill>
                    <a:cs typeface="Microsoft Sans Serif"/>
                  </a:rPr>
                  <a:t>phase variation rate</a:t>
                </a:r>
              </a:p>
              <a:p>
                <a:pPr marL="12700">
                  <a:spcBef>
                    <a:spcPts val="200"/>
                  </a:spcBef>
                  <a:buClr>
                    <a:srgbClr val="5EBEB8"/>
                  </a:buClr>
                  <a:tabLst>
                    <a:tab pos="180340" algn="l"/>
                  </a:tabLst>
                </a:pPr>
                <a:endParaRPr lang="en-US" spc="-10" dirty="0">
                  <a:solidFill>
                    <a:srgbClr val="7E7E7E"/>
                  </a:solidFill>
                  <a:cs typeface="Microsoft Sans Serif"/>
                </a:endParaRPr>
              </a:p>
              <a:p>
                <a:pPr marL="180340" marR="5080" indent="-167640">
                  <a:lnSpc>
                    <a:spcPts val="1800"/>
                  </a:lnSpc>
                  <a:spcBef>
                    <a:spcPts val="350"/>
                  </a:spcBef>
                  <a:buClr>
                    <a:srgbClr val="5EBEB8"/>
                  </a:buClr>
                  <a:buFont typeface="Arial"/>
                  <a:buChar char="•"/>
                  <a:tabLst>
                    <a:tab pos="180340" algn="l"/>
                  </a:tabLst>
                </a:pPr>
                <a:r>
                  <a:rPr lang="en-US" b="1" spc="-10" dirty="0">
                    <a:solidFill>
                      <a:srgbClr val="FF0000"/>
                    </a:solidFill>
                    <a:cs typeface="Microsoft Sans Serif"/>
                  </a:rPr>
                  <a:t>CCT </a:t>
                </a:r>
                <a14:m>
                  <m:oMath xmlns:m="http://schemas.openxmlformats.org/officeDocument/2006/math">
                    <m:r>
                      <a:rPr lang="en-US" sz="2400" b="1" i="1" spc="-5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Microsoft Sans Serif"/>
                      </a:rPr>
                      <m:t>=</m:t>
                    </m:r>
                    <m:f>
                      <m:fPr>
                        <m:ctrlPr>
                          <a:rPr lang="en-US" sz="2400" b="1" i="1" spc="-5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Microsoft Sans Serif"/>
                          </a:rPr>
                        </m:ctrlPr>
                      </m:fPr>
                      <m:num>
                        <m:r>
                          <a:rPr lang="en-US" sz="2400" b="1" i="1" spc="-5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Microsoft Sans Serif"/>
                          </a:rPr>
                          <m:t>𝟗</m:t>
                        </m:r>
                      </m:num>
                      <m:den>
                        <m:r>
                          <a:rPr lang="en-US" sz="2400" b="1" i="1" spc="-5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Microsoft Sans Serif"/>
                          </a:rPr>
                          <m:t>𝟏𝟔</m:t>
                        </m:r>
                        <m:r>
                          <a:rPr lang="en-US" sz="2400" b="1" i="1" spc="-5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Microsoft Sans Serif"/>
                          </a:rPr>
                          <m:t>𝝅</m:t>
                        </m:r>
                      </m:den>
                    </m:f>
                    <m:f>
                      <m:fPr>
                        <m:ctrlPr>
                          <a:rPr lang="en-US" sz="2400" b="1" i="1" spc="-5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Microsoft Sans Serif"/>
                          </a:rPr>
                        </m:ctrlPr>
                      </m:fPr>
                      <m:num>
                        <m:r>
                          <a:rPr lang="en-US" sz="2400" b="1" i="1" spc="-5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Microsoft Sans Serif"/>
                          </a:rPr>
                          <m:t>𝝀</m:t>
                        </m:r>
                      </m:num>
                      <m:den>
                        <m:r>
                          <a:rPr lang="en-US" sz="2400" b="1" i="1" spc="-5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Microsoft Sans Serif"/>
                          </a:rPr>
                          <m:t>𝒗</m:t>
                        </m:r>
                      </m:den>
                    </m:f>
                  </m:oMath>
                </a14:m>
                <a:endParaRPr sz="1800" dirty="0">
                  <a:latin typeface="Microsoft Sans Serif"/>
                  <a:cs typeface="Microsoft Sans Serif"/>
                </a:endParaRPr>
              </a:p>
            </p:txBody>
          </p:sp>
        </mc:Choice>
        <mc:Fallback xmlns="">
          <p:sp>
            <p:nvSpPr>
              <p:cNvPr id="45" name="object 58">
                <a:extLst>
                  <a:ext uri="{FF2B5EF4-FFF2-40B4-BE49-F238E27FC236}">
                    <a16:creationId xmlns:a16="http://schemas.microsoft.com/office/drawing/2014/main" id="{DF335F77-9372-B271-50F0-8C1857A1F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9005" y="2037942"/>
                <a:ext cx="4642395" cy="1840504"/>
              </a:xfrm>
              <a:prstGeom prst="rect">
                <a:avLst/>
              </a:prstGeom>
              <a:blipFill>
                <a:blip r:embed="rId3"/>
                <a:stretch>
                  <a:fillRect l="-2887" t="-2980" r="-2231" b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Nyquist's Sampling Theorem">
            <a:extLst>
              <a:ext uri="{FF2B5EF4-FFF2-40B4-BE49-F238E27FC236}">
                <a16:creationId xmlns:a16="http://schemas.microsoft.com/office/drawing/2014/main" id="{855D6187-6805-8844-A16E-B78C1599F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858">
            <a:off x="1800147" y="2106205"/>
            <a:ext cx="2608976" cy="63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8A27871-62B1-E72D-CA60-26E5B0BF4694}"/>
              </a:ext>
            </a:extLst>
          </p:cNvPr>
          <p:cNvGrpSpPr/>
          <p:nvPr/>
        </p:nvGrpSpPr>
        <p:grpSpPr>
          <a:xfrm flipH="1">
            <a:off x="4779324" y="4155691"/>
            <a:ext cx="807736" cy="1243144"/>
            <a:chOff x="9054651" y="1873542"/>
            <a:chExt cx="807736" cy="124314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94A19E2-38E7-F967-CB51-5072F8193EC7}"/>
                </a:ext>
              </a:extLst>
            </p:cNvPr>
            <p:cNvSpPr/>
            <p:nvPr/>
          </p:nvSpPr>
          <p:spPr>
            <a:xfrm>
              <a:off x="9533759" y="2044230"/>
              <a:ext cx="83482" cy="256785"/>
            </a:xfrm>
            <a:custGeom>
              <a:avLst/>
              <a:gdLst>
                <a:gd name="connsiteX0" fmla="*/ 26670 w 60012"/>
                <a:gd name="connsiteY0" fmla="*/ 161925 h 161925"/>
                <a:gd name="connsiteX1" fmla="*/ 26670 w 60012"/>
                <a:gd name="connsiteY1" fmla="*/ 0 h 161925"/>
                <a:gd name="connsiteX2" fmla="*/ 0 w 60012"/>
                <a:gd name="connsiteY2" fmla="*/ 26670 h 161925"/>
                <a:gd name="connsiteX3" fmla="*/ 21907 w 60012"/>
                <a:gd name="connsiteY3" fmla="*/ 80963 h 161925"/>
                <a:gd name="connsiteX4" fmla="*/ 0 w 60012"/>
                <a:gd name="connsiteY4" fmla="*/ 13525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12" h="161925">
                  <a:moveTo>
                    <a:pt x="26670" y="161925"/>
                  </a:moveTo>
                  <a:cubicBezTo>
                    <a:pt x="71127" y="117104"/>
                    <a:pt x="71127" y="44821"/>
                    <a:pt x="26670" y="0"/>
                  </a:cubicBezTo>
                  <a:lnTo>
                    <a:pt x="0" y="26670"/>
                  </a:lnTo>
                  <a:cubicBezTo>
                    <a:pt x="14241" y="41128"/>
                    <a:pt x="22126" y="60669"/>
                    <a:pt x="21907" y="80963"/>
                  </a:cubicBezTo>
                  <a:cubicBezTo>
                    <a:pt x="21941" y="101219"/>
                    <a:pt x="14083" y="120693"/>
                    <a:pt x="0" y="13525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DDA1344-F47A-2D84-4255-89AAC43CD7FC}"/>
                </a:ext>
              </a:extLst>
            </p:cNvPr>
            <p:cNvSpPr/>
            <p:nvPr/>
          </p:nvSpPr>
          <p:spPr>
            <a:xfrm>
              <a:off x="9607958" y="1959640"/>
              <a:ext cx="115266" cy="425960"/>
            </a:xfrm>
            <a:custGeom>
              <a:avLst/>
              <a:gdLst>
                <a:gd name="connsiteX0" fmla="*/ 0 w 82860"/>
                <a:gd name="connsiteY0" fmla="*/ 241935 h 268604"/>
                <a:gd name="connsiteX1" fmla="*/ 26670 w 82860"/>
                <a:gd name="connsiteY1" fmla="*/ 268605 h 268604"/>
                <a:gd name="connsiteX2" fmla="*/ 28568 w 82860"/>
                <a:gd name="connsiteY2" fmla="*/ 1898 h 268604"/>
                <a:gd name="connsiteX3" fmla="*/ 26670 w 82860"/>
                <a:gd name="connsiteY3" fmla="*/ 0 h 268604"/>
                <a:gd name="connsiteX4" fmla="*/ 0 w 82860"/>
                <a:gd name="connsiteY4" fmla="*/ 26670 h 268604"/>
                <a:gd name="connsiteX5" fmla="*/ 683 w 82860"/>
                <a:gd name="connsiteY5" fmla="*/ 241252 h 268604"/>
                <a:gd name="connsiteX6" fmla="*/ 0 w 82860"/>
                <a:gd name="connsiteY6" fmla="*/ 241935 h 26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860" h="268604">
                  <a:moveTo>
                    <a:pt x="0" y="241935"/>
                  </a:moveTo>
                  <a:lnTo>
                    <a:pt x="26670" y="268605"/>
                  </a:lnTo>
                  <a:cubicBezTo>
                    <a:pt x="100843" y="195480"/>
                    <a:pt x="101693" y="76071"/>
                    <a:pt x="28568" y="1898"/>
                  </a:cubicBezTo>
                  <a:cubicBezTo>
                    <a:pt x="27940" y="1261"/>
                    <a:pt x="27307" y="629"/>
                    <a:pt x="26670" y="0"/>
                  </a:cubicBezTo>
                  <a:lnTo>
                    <a:pt x="0" y="26670"/>
                  </a:lnTo>
                  <a:cubicBezTo>
                    <a:pt x="59444" y="85736"/>
                    <a:pt x="59749" y="181808"/>
                    <a:pt x="683" y="241252"/>
                  </a:cubicBezTo>
                  <a:cubicBezTo>
                    <a:pt x="456" y="241481"/>
                    <a:pt x="229" y="241708"/>
                    <a:pt x="0" y="24193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76E4F56-40C1-1C5E-9D58-594BB04658FE}"/>
                </a:ext>
              </a:extLst>
            </p:cNvPr>
            <p:cNvSpPr/>
            <p:nvPr/>
          </p:nvSpPr>
          <p:spPr>
            <a:xfrm>
              <a:off x="9683484" y="1873542"/>
              <a:ext cx="145776" cy="598157"/>
            </a:xfrm>
            <a:custGeom>
              <a:avLst/>
              <a:gdLst>
                <a:gd name="connsiteX0" fmla="*/ 0 w 104793"/>
                <a:gd name="connsiteY0" fmla="*/ 350520 h 377189"/>
                <a:gd name="connsiteX1" fmla="*/ 26670 w 104793"/>
                <a:gd name="connsiteY1" fmla="*/ 377190 h 377189"/>
                <a:gd name="connsiteX2" fmla="*/ 26689 w 104793"/>
                <a:gd name="connsiteY2" fmla="*/ 19 h 377189"/>
                <a:gd name="connsiteX3" fmla="*/ 26670 w 104793"/>
                <a:gd name="connsiteY3" fmla="*/ 0 h 377189"/>
                <a:gd name="connsiteX4" fmla="*/ 0 w 104793"/>
                <a:gd name="connsiteY4" fmla="*/ 26670 h 377189"/>
                <a:gd name="connsiteX5" fmla="*/ 0 w 104793"/>
                <a:gd name="connsiteY5" fmla="*/ 350520 h 377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93" h="377189">
                  <a:moveTo>
                    <a:pt x="0" y="350520"/>
                  </a:moveTo>
                  <a:lnTo>
                    <a:pt x="26670" y="377190"/>
                  </a:lnTo>
                  <a:cubicBezTo>
                    <a:pt x="130828" y="273043"/>
                    <a:pt x="130836" y="104178"/>
                    <a:pt x="26689" y="19"/>
                  </a:cubicBezTo>
                  <a:cubicBezTo>
                    <a:pt x="26683" y="13"/>
                    <a:pt x="26677" y="6"/>
                    <a:pt x="26670" y="0"/>
                  </a:cubicBezTo>
                  <a:lnTo>
                    <a:pt x="0" y="26670"/>
                  </a:lnTo>
                  <a:cubicBezTo>
                    <a:pt x="88915" y="116311"/>
                    <a:pt x="88915" y="260879"/>
                    <a:pt x="0" y="35052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A732FAF-08B1-B787-13EE-7B4E669D7D8B}"/>
                </a:ext>
              </a:extLst>
            </p:cNvPr>
            <p:cNvSpPr/>
            <p:nvPr/>
          </p:nvSpPr>
          <p:spPr>
            <a:xfrm>
              <a:off x="9054651" y="2112064"/>
              <a:ext cx="807736" cy="1004622"/>
            </a:xfrm>
            <a:custGeom>
              <a:avLst/>
              <a:gdLst>
                <a:gd name="connsiteX0" fmla="*/ 580631 w 580650"/>
                <a:gd name="connsiteY0" fmla="*/ 611687 h 633500"/>
                <a:gd name="connsiteX1" fmla="*/ 580631 w 580650"/>
                <a:gd name="connsiteY1" fmla="*/ 611687 h 633500"/>
                <a:gd name="connsiteX2" fmla="*/ 579012 w 580650"/>
                <a:gd name="connsiteY2" fmla="*/ 606830 h 633500"/>
                <a:gd name="connsiteX3" fmla="*/ 579012 w 580650"/>
                <a:gd name="connsiteY3" fmla="*/ 606258 h 633500"/>
                <a:gd name="connsiteX4" fmla="*/ 307550 w 580650"/>
                <a:gd name="connsiteY4" fmla="*/ 77621 h 633500"/>
                <a:gd name="connsiteX5" fmla="*/ 304406 w 580650"/>
                <a:gd name="connsiteY5" fmla="*/ 73430 h 633500"/>
                <a:gd name="connsiteX6" fmla="*/ 325439 w 580650"/>
                <a:gd name="connsiteY6" fmla="*/ 23822 h 633500"/>
                <a:gd name="connsiteX7" fmla="*/ 275831 w 580650"/>
                <a:gd name="connsiteY7" fmla="*/ 2790 h 633500"/>
                <a:gd name="connsiteX8" fmla="*/ 254799 w 580650"/>
                <a:gd name="connsiteY8" fmla="*/ 52397 h 633500"/>
                <a:gd name="connsiteX9" fmla="*/ 275831 w 580650"/>
                <a:gd name="connsiteY9" fmla="*/ 73430 h 633500"/>
                <a:gd name="connsiteX10" fmla="*/ 273260 w 580650"/>
                <a:gd name="connsiteY10" fmla="*/ 77144 h 633500"/>
                <a:gd name="connsiteX11" fmla="*/ 1797 w 580650"/>
                <a:gd name="connsiteY11" fmla="*/ 605782 h 633500"/>
                <a:gd name="connsiteX12" fmla="*/ 1797 w 580650"/>
                <a:gd name="connsiteY12" fmla="*/ 606353 h 633500"/>
                <a:gd name="connsiteX13" fmla="*/ 178 w 580650"/>
                <a:gd name="connsiteY13" fmla="*/ 611211 h 633500"/>
                <a:gd name="connsiteX14" fmla="*/ 178 w 580650"/>
                <a:gd name="connsiteY14" fmla="*/ 611211 h 633500"/>
                <a:gd name="connsiteX15" fmla="*/ 178 w 580650"/>
                <a:gd name="connsiteY15" fmla="*/ 615974 h 633500"/>
                <a:gd name="connsiteX16" fmla="*/ 178 w 580650"/>
                <a:gd name="connsiteY16" fmla="*/ 617117 h 633500"/>
                <a:gd name="connsiteX17" fmla="*/ 1511 w 580650"/>
                <a:gd name="connsiteY17" fmla="*/ 621593 h 633500"/>
                <a:gd name="connsiteX18" fmla="*/ 1511 w 580650"/>
                <a:gd name="connsiteY18" fmla="*/ 621593 h 633500"/>
                <a:gd name="connsiteX19" fmla="*/ 2845 w 580650"/>
                <a:gd name="connsiteY19" fmla="*/ 623689 h 633500"/>
                <a:gd name="connsiteX20" fmla="*/ 4750 w 580650"/>
                <a:gd name="connsiteY20" fmla="*/ 626451 h 633500"/>
                <a:gd name="connsiteX21" fmla="*/ 4750 w 580650"/>
                <a:gd name="connsiteY21" fmla="*/ 626451 h 633500"/>
                <a:gd name="connsiteX22" fmla="*/ 6274 w 580650"/>
                <a:gd name="connsiteY22" fmla="*/ 627594 h 633500"/>
                <a:gd name="connsiteX23" fmla="*/ 8941 w 580650"/>
                <a:gd name="connsiteY23" fmla="*/ 629690 h 633500"/>
                <a:gd name="connsiteX24" fmla="*/ 11227 w 580650"/>
                <a:gd name="connsiteY24" fmla="*/ 630737 h 633500"/>
                <a:gd name="connsiteX25" fmla="*/ 14084 w 580650"/>
                <a:gd name="connsiteY25" fmla="*/ 631785 h 633500"/>
                <a:gd name="connsiteX26" fmla="*/ 16561 w 580650"/>
                <a:gd name="connsiteY26" fmla="*/ 631785 h 633500"/>
                <a:gd name="connsiteX27" fmla="*/ 18656 w 580650"/>
                <a:gd name="connsiteY27" fmla="*/ 633500 h 633500"/>
                <a:gd name="connsiteX28" fmla="*/ 19990 w 580650"/>
                <a:gd name="connsiteY28" fmla="*/ 633500 h 633500"/>
                <a:gd name="connsiteX29" fmla="*/ 21228 w 580650"/>
                <a:gd name="connsiteY29" fmla="*/ 633500 h 633500"/>
                <a:gd name="connsiteX30" fmla="*/ 26276 w 580650"/>
                <a:gd name="connsiteY30" fmla="*/ 632166 h 633500"/>
                <a:gd name="connsiteX31" fmla="*/ 290309 w 580650"/>
                <a:gd name="connsiteY31" fmla="*/ 516056 h 633500"/>
                <a:gd name="connsiteX32" fmla="*/ 553961 w 580650"/>
                <a:gd name="connsiteY32" fmla="*/ 631880 h 633500"/>
                <a:gd name="connsiteX33" fmla="*/ 561581 w 580650"/>
                <a:gd name="connsiteY33" fmla="*/ 633500 h 633500"/>
                <a:gd name="connsiteX34" fmla="*/ 561581 w 580650"/>
                <a:gd name="connsiteY34" fmla="*/ 633500 h 633500"/>
                <a:gd name="connsiteX35" fmla="*/ 566249 w 580650"/>
                <a:gd name="connsiteY35" fmla="*/ 632833 h 633500"/>
                <a:gd name="connsiteX36" fmla="*/ 567582 w 580650"/>
                <a:gd name="connsiteY36" fmla="*/ 632833 h 633500"/>
                <a:gd name="connsiteX37" fmla="*/ 571106 w 580650"/>
                <a:gd name="connsiteY37" fmla="*/ 631214 h 633500"/>
                <a:gd name="connsiteX38" fmla="*/ 571964 w 580650"/>
                <a:gd name="connsiteY38" fmla="*/ 630642 h 633500"/>
                <a:gd name="connsiteX39" fmla="*/ 575393 w 580650"/>
                <a:gd name="connsiteY39" fmla="*/ 627880 h 633500"/>
                <a:gd name="connsiteX40" fmla="*/ 575393 w 580650"/>
                <a:gd name="connsiteY40" fmla="*/ 627880 h 633500"/>
                <a:gd name="connsiteX41" fmla="*/ 577393 w 580650"/>
                <a:gd name="connsiteY41" fmla="*/ 624927 h 633500"/>
                <a:gd name="connsiteX42" fmla="*/ 578536 w 580650"/>
                <a:gd name="connsiteY42" fmla="*/ 623022 h 633500"/>
                <a:gd name="connsiteX43" fmla="*/ 578536 w 580650"/>
                <a:gd name="connsiteY43" fmla="*/ 623022 h 633500"/>
                <a:gd name="connsiteX44" fmla="*/ 579869 w 580650"/>
                <a:gd name="connsiteY44" fmla="*/ 618450 h 633500"/>
                <a:gd name="connsiteX45" fmla="*/ 579869 w 580650"/>
                <a:gd name="connsiteY45" fmla="*/ 617402 h 633500"/>
                <a:gd name="connsiteX46" fmla="*/ 580631 w 580650"/>
                <a:gd name="connsiteY46" fmla="*/ 611687 h 633500"/>
                <a:gd name="connsiteX47" fmla="*/ 418706 w 580650"/>
                <a:gd name="connsiteY47" fmla="*/ 377849 h 633500"/>
                <a:gd name="connsiteX48" fmla="*/ 322504 w 580650"/>
                <a:gd name="connsiteY48" fmla="*/ 312793 h 633500"/>
                <a:gd name="connsiteX49" fmla="*/ 368891 w 580650"/>
                <a:gd name="connsiteY49" fmla="*/ 281075 h 633500"/>
                <a:gd name="connsiteX50" fmla="*/ 290119 w 580650"/>
                <a:gd name="connsiteY50" fmla="*/ 127532 h 633500"/>
                <a:gd name="connsiteX51" fmla="*/ 351365 w 580650"/>
                <a:gd name="connsiteY51" fmla="*/ 246689 h 633500"/>
                <a:gd name="connsiteX52" fmla="*/ 288690 w 580650"/>
                <a:gd name="connsiteY52" fmla="*/ 289838 h 633500"/>
                <a:gd name="connsiteX53" fmla="*/ 231540 w 580650"/>
                <a:gd name="connsiteY53" fmla="*/ 251738 h 633500"/>
                <a:gd name="connsiteX54" fmla="*/ 227540 w 580650"/>
                <a:gd name="connsiteY54" fmla="*/ 249642 h 633500"/>
                <a:gd name="connsiteX55" fmla="*/ 210299 w 580650"/>
                <a:gd name="connsiteY55" fmla="*/ 282884 h 633500"/>
                <a:gd name="connsiteX56" fmla="*/ 254972 w 580650"/>
                <a:gd name="connsiteY56" fmla="*/ 313079 h 633500"/>
                <a:gd name="connsiteX57" fmla="*/ 161531 w 580650"/>
                <a:gd name="connsiteY57" fmla="*/ 377182 h 633500"/>
                <a:gd name="connsiteX58" fmla="*/ 60090 w 580650"/>
                <a:gd name="connsiteY58" fmla="*/ 575492 h 633500"/>
                <a:gd name="connsiteX59" fmla="*/ 127337 w 580650"/>
                <a:gd name="connsiteY59" fmla="*/ 444428 h 633500"/>
                <a:gd name="connsiteX60" fmla="*/ 242875 w 580650"/>
                <a:gd name="connsiteY60" fmla="*/ 495197 h 633500"/>
                <a:gd name="connsiteX61" fmla="*/ 166675 w 580650"/>
                <a:gd name="connsiteY61" fmla="*/ 420140 h 633500"/>
                <a:gd name="connsiteX62" fmla="*/ 288881 w 580650"/>
                <a:gd name="connsiteY62" fmla="*/ 336034 h 633500"/>
                <a:gd name="connsiteX63" fmla="*/ 413468 w 580650"/>
                <a:gd name="connsiteY63" fmla="*/ 420330 h 633500"/>
                <a:gd name="connsiteX64" fmla="*/ 290309 w 580650"/>
                <a:gd name="connsiteY64" fmla="*/ 474432 h 633500"/>
                <a:gd name="connsiteX65" fmla="*/ 490525 w 580650"/>
                <a:gd name="connsiteY65" fmla="*/ 562443 h 633500"/>
                <a:gd name="connsiteX66" fmla="*/ 337649 w 580650"/>
                <a:gd name="connsiteY66" fmla="*/ 495292 h 633500"/>
                <a:gd name="connsiteX67" fmla="*/ 452996 w 580650"/>
                <a:gd name="connsiteY67" fmla="*/ 444619 h 633500"/>
                <a:gd name="connsiteX68" fmla="*/ 520148 w 580650"/>
                <a:gd name="connsiteY68" fmla="*/ 575397 h 6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580650" h="633500">
                  <a:moveTo>
                    <a:pt x="580631" y="611687"/>
                  </a:moveTo>
                  <a:lnTo>
                    <a:pt x="580631" y="611687"/>
                  </a:lnTo>
                  <a:cubicBezTo>
                    <a:pt x="580338" y="609996"/>
                    <a:pt x="579792" y="608358"/>
                    <a:pt x="579012" y="606830"/>
                  </a:cubicBezTo>
                  <a:cubicBezTo>
                    <a:pt x="579012" y="606830"/>
                    <a:pt x="579012" y="606830"/>
                    <a:pt x="579012" y="606258"/>
                  </a:cubicBezTo>
                  <a:lnTo>
                    <a:pt x="307550" y="77621"/>
                  </a:lnTo>
                  <a:cubicBezTo>
                    <a:pt x="306723" y="76071"/>
                    <a:pt x="305663" y="74657"/>
                    <a:pt x="304406" y="73430"/>
                  </a:cubicBezTo>
                  <a:cubicBezTo>
                    <a:pt x="323913" y="65539"/>
                    <a:pt x="333329" y="43329"/>
                    <a:pt x="325439" y="23822"/>
                  </a:cubicBezTo>
                  <a:cubicBezTo>
                    <a:pt x="317548" y="4316"/>
                    <a:pt x="295338" y="-5100"/>
                    <a:pt x="275831" y="2790"/>
                  </a:cubicBezTo>
                  <a:cubicBezTo>
                    <a:pt x="256325" y="10681"/>
                    <a:pt x="246909" y="32891"/>
                    <a:pt x="254799" y="52397"/>
                  </a:cubicBezTo>
                  <a:cubicBezTo>
                    <a:pt x="258671" y="61968"/>
                    <a:pt x="266261" y="69558"/>
                    <a:pt x="275831" y="73430"/>
                  </a:cubicBezTo>
                  <a:cubicBezTo>
                    <a:pt x="274814" y="74549"/>
                    <a:pt x="273949" y="75798"/>
                    <a:pt x="273260" y="77144"/>
                  </a:cubicBezTo>
                  <a:lnTo>
                    <a:pt x="1797" y="605782"/>
                  </a:lnTo>
                  <a:cubicBezTo>
                    <a:pt x="1797" y="605782"/>
                    <a:pt x="1797" y="605782"/>
                    <a:pt x="1797" y="606353"/>
                  </a:cubicBezTo>
                  <a:cubicBezTo>
                    <a:pt x="1017" y="607882"/>
                    <a:pt x="471" y="609520"/>
                    <a:pt x="178" y="611211"/>
                  </a:cubicBezTo>
                  <a:lnTo>
                    <a:pt x="178" y="611211"/>
                  </a:lnTo>
                  <a:cubicBezTo>
                    <a:pt x="-59" y="612789"/>
                    <a:pt x="-59" y="614395"/>
                    <a:pt x="178" y="615974"/>
                  </a:cubicBezTo>
                  <a:cubicBezTo>
                    <a:pt x="178" y="615974"/>
                    <a:pt x="178" y="616736"/>
                    <a:pt x="178" y="617117"/>
                  </a:cubicBezTo>
                  <a:cubicBezTo>
                    <a:pt x="437" y="618658"/>
                    <a:pt x="885" y="620162"/>
                    <a:pt x="1511" y="621593"/>
                  </a:cubicBezTo>
                  <a:cubicBezTo>
                    <a:pt x="1511" y="621593"/>
                    <a:pt x="1511" y="621593"/>
                    <a:pt x="1511" y="621593"/>
                  </a:cubicBezTo>
                  <a:cubicBezTo>
                    <a:pt x="1511" y="621593"/>
                    <a:pt x="2464" y="622927"/>
                    <a:pt x="2845" y="623689"/>
                  </a:cubicBezTo>
                  <a:cubicBezTo>
                    <a:pt x="3425" y="624646"/>
                    <a:pt x="4061" y="625568"/>
                    <a:pt x="4750" y="626451"/>
                  </a:cubicBezTo>
                  <a:lnTo>
                    <a:pt x="4750" y="626451"/>
                  </a:lnTo>
                  <a:cubicBezTo>
                    <a:pt x="5235" y="626863"/>
                    <a:pt x="5743" y="627244"/>
                    <a:pt x="6274" y="627594"/>
                  </a:cubicBezTo>
                  <a:cubicBezTo>
                    <a:pt x="7097" y="628373"/>
                    <a:pt x="7989" y="629075"/>
                    <a:pt x="8941" y="629690"/>
                  </a:cubicBezTo>
                  <a:cubicBezTo>
                    <a:pt x="9685" y="630078"/>
                    <a:pt x="10448" y="630428"/>
                    <a:pt x="11227" y="630737"/>
                  </a:cubicBezTo>
                  <a:lnTo>
                    <a:pt x="14084" y="631785"/>
                  </a:lnTo>
                  <a:lnTo>
                    <a:pt x="16561" y="631785"/>
                  </a:lnTo>
                  <a:lnTo>
                    <a:pt x="18656" y="633500"/>
                  </a:lnTo>
                  <a:lnTo>
                    <a:pt x="19990" y="633500"/>
                  </a:lnTo>
                  <a:lnTo>
                    <a:pt x="21228" y="633500"/>
                  </a:lnTo>
                  <a:cubicBezTo>
                    <a:pt x="22973" y="633336"/>
                    <a:pt x="24679" y="632885"/>
                    <a:pt x="26276" y="632166"/>
                  </a:cubicBezTo>
                  <a:lnTo>
                    <a:pt x="290309" y="516056"/>
                  </a:lnTo>
                  <a:lnTo>
                    <a:pt x="553961" y="631880"/>
                  </a:lnTo>
                  <a:cubicBezTo>
                    <a:pt x="556353" y="632970"/>
                    <a:pt x="558953" y="633523"/>
                    <a:pt x="561581" y="633500"/>
                  </a:cubicBezTo>
                  <a:lnTo>
                    <a:pt x="561581" y="633500"/>
                  </a:lnTo>
                  <a:cubicBezTo>
                    <a:pt x="563159" y="633471"/>
                    <a:pt x="564727" y="633247"/>
                    <a:pt x="566249" y="632833"/>
                  </a:cubicBezTo>
                  <a:lnTo>
                    <a:pt x="567582" y="632833"/>
                  </a:lnTo>
                  <a:cubicBezTo>
                    <a:pt x="568792" y="632374"/>
                    <a:pt x="569970" y="631833"/>
                    <a:pt x="571106" y="631214"/>
                  </a:cubicBezTo>
                  <a:lnTo>
                    <a:pt x="571964" y="630642"/>
                  </a:lnTo>
                  <a:cubicBezTo>
                    <a:pt x="573210" y="629857"/>
                    <a:pt x="574360" y="628931"/>
                    <a:pt x="575393" y="627880"/>
                  </a:cubicBezTo>
                  <a:lnTo>
                    <a:pt x="575393" y="627880"/>
                  </a:lnTo>
                  <a:cubicBezTo>
                    <a:pt x="576136" y="626949"/>
                    <a:pt x="576804" y="625962"/>
                    <a:pt x="577393" y="624927"/>
                  </a:cubicBezTo>
                  <a:cubicBezTo>
                    <a:pt x="577808" y="624314"/>
                    <a:pt x="578190" y="623677"/>
                    <a:pt x="578536" y="623022"/>
                  </a:cubicBezTo>
                  <a:cubicBezTo>
                    <a:pt x="578536" y="623022"/>
                    <a:pt x="578536" y="623022"/>
                    <a:pt x="578536" y="623022"/>
                  </a:cubicBezTo>
                  <a:cubicBezTo>
                    <a:pt x="579180" y="621564"/>
                    <a:pt x="579628" y="620027"/>
                    <a:pt x="579869" y="618450"/>
                  </a:cubicBezTo>
                  <a:cubicBezTo>
                    <a:pt x="579869" y="618450"/>
                    <a:pt x="579869" y="617783"/>
                    <a:pt x="579869" y="617402"/>
                  </a:cubicBezTo>
                  <a:cubicBezTo>
                    <a:pt x="580468" y="615559"/>
                    <a:pt x="580726" y="613623"/>
                    <a:pt x="580631" y="611687"/>
                  </a:cubicBezTo>
                  <a:close/>
                  <a:moveTo>
                    <a:pt x="418706" y="377849"/>
                  </a:moveTo>
                  <a:lnTo>
                    <a:pt x="322504" y="312793"/>
                  </a:lnTo>
                  <a:lnTo>
                    <a:pt x="368891" y="281075"/>
                  </a:lnTo>
                  <a:close/>
                  <a:moveTo>
                    <a:pt x="290119" y="127532"/>
                  </a:moveTo>
                  <a:lnTo>
                    <a:pt x="351365" y="246689"/>
                  </a:lnTo>
                  <a:lnTo>
                    <a:pt x="288690" y="289838"/>
                  </a:lnTo>
                  <a:lnTo>
                    <a:pt x="231540" y="251738"/>
                  </a:lnTo>
                  <a:cubicBezTo>
                    <a:pt x="230300" y="250873"/>
                    <a:pt x="228956" y="250169"/>
                    <a:pt x="227540" y="249642"/>
                  </a:cubicBezTo>
                  <a:close/>
                  <a:moveTo>
                    <a:pt x="210299" y="282884"/>
                  </a:moveTo>
                  <a:lnTo>
                    <a:pt x="254972" y="313079"/>
                  </a:lnTo>
                  <a:lnTo>
                    <a:pt x="161531" y="377182"/>
                  </a:lnTo>
                  <a:close/>
                  <a:moveTo>
                    <a:pt x="60090" y="575492"/>
                  </a:moveTo>
                  <a:lnTo>
                    <a:pt x="127337" y="444428"/>
                  </a:lnTo>
                  <a:lnTo>
                    <a:pt x="242875" y="495197"/>
                  </a:lnTo>
                  <a:close/>
                  <a:moveTo>
                    <a:pt x="166675" y="420140"/>
                  </a:moveTo>
                  <a:lnTo>
                    <a:pt x="288881" y="336034"/>
                  </a:lnTo>
                  <a:lnTo>
                    <a:pt x="413468" y="420330"/>
                  </a:lnTo>
                  <a:lnTo>
                    <a:pt x="290309" y="474432"/>
                  </a:lnTo>
                  <a:close/>
                  <a:moveTo>
                    <a:pt x="490525" y="562443"/>
                  </a:moveTo>
                  <a:lnTo>
                    <a:pt x="337649" y="495292"/>
                  </a:lnTo>
                  <a:lnTo>
                    <a:pt x="452996" y="444619"/>
                  </a:lnTo>
                  <a:lnTo>
                    <a:pt x="520148" y="575397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782ACD4-6090-CF80-98B0-73A874F4ABF0}"/>
              </a:ext>
            </a:extLst>
          </p:cNvPr>
          <p:cNvSpPr/>
          <p:nvPr/>
        </p:nvSpPr>
        <p:spPr>
          <a:xfrm rot="1208313">
            <a:off x="1858729" y="2659031"/>
            <a:ext cx="152400" cy="1524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5" name="Graphic 14" descr="Cycling">
            <a:extLst>
              <a:ext uri="{FF2B5EF4-FFF2-40B4-BE49-F238E27FC236}">
                <a16:creationId xmlns:a16="http://schemas.microsoft.com/office/drawing/2014/main" id="{E63BD893-FC09-BACA-354C-EC38F40E6C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42036" y="5238216"/>
            <a:ext cx="914400" cy="914400"/>
          </a:xfrm>
          <a:prstGeom prst="rect">
            <a:avLst/>
          </a:prstGeom>
        </p:spPr>
      </p:pic>
      <p:pic>
        <p:nvPicPr>
          <p:cNvPr id="16" name="Picture 2" descr="Nyquist's Sampling Theorem">
            <a:extLst>
              <a:ext uri="{FF2B5EF4-FFF2-40B4-BE49-F238E27FC236}">
                <a16:creationId xmlns:a16="http://schemas.microsoft.com/office/drawing/2014/main" id="{93745765-ECD4-BF81-BDFC-E31F8E2169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31" b="-21868"/>
          <a:stretch/>
        </p:blipFill>
        <p:spPr bwMode="auto">
          <a:xfrm>
            <a:off x="1997568" y="4546861"/>
            <a:ext cx="2739420" cy="77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544883B-8837-B9F9-D4A7-4D218C0F3887}"/>
              </a:ext>
            </a:extLst>
          </p:cNvPr>
          <p:cNvGrpSpPr/>
          <p:nvPr/>
        </p:nvGrpSpPr>
        <p:grpSpPr>
          <a:xfrm flipH="1">
            <a:off x="4629885" y="2049966"/>
            <a:ext cx="807736" cy="1243144"/>
            <a:chOff x="9054651" y="1873542"/>
            <a:chExt cx="807736" cy="1243144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97C4627-02F1-D06A-6F76-EF0F789B0BE7}"/>
                </a:ext>
              </a:extLst>
            </p:cNvPr>
            <p:cNvSpPr/>
            <p:nvPr/>
          </p:nvSpPr>
          <p:spPr>
            <a:xfrm>
              <a:off x="9533759" y="2044230"/>
              <a:ext cx="83482" cy="256785"/>
            </a:xfrm>
            <a:custGeom>
              <a:avLst/>
              <a:gdLst>
                <a:gd name="connsiteX0" fmla="*/ 26670 w 60012"/>
                <a:gd name="connsiteY0" fmla="*/ 161925 h 161925"/>
                <a:gd name="connsiteX1" fmla="*/ 26670 w 60012"/>
                <a:gd name="connsiteY1" fmla="*/ 0 h 161925"/>
                <a:gd name="connsiteX2" fmla="*/ 0 w 60012"/>
                <a:gd name="connsiteY2" fmla="*/ 26670 h 161925"/>
                <a:gd name="connsiteX3" fmla="*/ 21907 w 60012"/>
                <a:gd name="connsiteY3" fmla="*/ 80963 h 161925"/>
                <a:gd name="connsiteX4" fmla="*/ 0 w 60012"/>
                <a:gd name="connsiteY4" fmla="*/ 13525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12" h="161925">
                  <a:moveTo>
                    <a:pt x="26670" y="161925"/>
                  </a:moveTo>
                  <a:cubicBezTo>
                    <a:pt x="71127" y="117104"/>
                    <a:pt x="71127" y="44821"/>
                    <a:pt x="26670" y="0"/>
                  </a:cubicBezTo>
                  <a:lnTo>
                    <a:pt x="0" y="26670"/>
                  </a:lnTo>
                  <a:cubicBezTo>
                    <a:pt x="14241" y="41128"/>
                    <a:pt x="22126" y="60669"/>
                    <a:pt x="21907" y="80963"/>
                  </a:cubicBezTo>
                  <a:cubicBezTo>
                    <a:pt x="21941" y="101219"/>
                    <a:pt x="14083" y="120693"/>
                    <a:pt x="0" y="13525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9B91A09-7115-4ABA-6FB3-255477D0041E}"/>
                </a:ext>
              </a:extLst>
            </p:cNvPr>
            <p:cNvSpPr/>
            <p:nvPr/>
          </p:nvSpPr>
          <p:spPr>
            <a:xfrm>
              <a:off x="9607958" y="1959640"/>
              <a:ext cx="115266" cy="425960"/>
            </a:xfrm>
            <a:custGeom>
              <a:avLst/>
              <a:gdLst>
                <a:gd name="connsiteX0" fmla="*/ 0 w 82860"/>
                <a:gd name="connsiteY0" fmla="*/ 241935 h 268604"/>
                <a:gd name="connsiteX1" fmla="*/ 26670 w 82860"/>
                <a:gd name="connsiteY1" fmla="*/ 268605 h 268604"/>
                <a:gd name="connsiteX2" fmla="*/ 28568 w 82860"/>
                <a:gd name="connsiteY2" fmla="*/ 1898 h 268604"/>
                <a:gd name="connsiteX3" fmla="*/ 26670 w 82860"/>
                <a:gd name="connsiteY3" fmla="*/ 0 h 268604"/>
                <a:gd name="connsiteX4" fmla="*/ 0 w 82860"/>
                <a:gd name="connsiteY4" fmla="*/ 26670 h 268604"/>
                <a:gd name="connsiteX5" fmla="*/ 683 w 82860"/>
                <a:gd name="connsiteY5" fmla="*/ 241252 h 268604"/>
                <a:gd name="connsiteX6" fmla="*/ 0 w 82860"/>
                <a:gd name="connsiteY6" fmla="*/ 241935 h 26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860" h="268604">
                  <a:moveTo>
                    <a:pt x="0" y="241935"/>
                  </a:moveTo>
                  <a:lnTo>
                    <a:pt x="26670" y="268605"/>
                  </a:lnTo>
                  <a:cubicBezTo>
                    <a:pt x="100843" y="195480"/>
                    <a:pt x="101693" y="76071"/>
                    <a:pt x="28568" y="1898"/>
                  </a:cubicBezTo>
                  <a:cubicBezTo>
                    <a:pt x="27940" y="1261"/>
                    <a:pt x="27307" y="629"/>
                    <a:pt x="26670" y="0"/>
                  </a:cubicBezTo>
                  <a:lnTo>
                    <a:pt x="0" y="26670"/>
                  </a:lnTo>
                  <a:cubicBezTo>
                    <a:pt x="59444" y="85736"/>
                    <a:pt x="59749" y="181808"/>
                    <a:pt x="683" y="241252"/>
                  </a:cubicBezTo>
                  <a:cubicBezTo>
                    <a:pt x="456" y="241481"/>
                    <a:pt x="229" y="241708"/>
                    <a:pt x="0" y="24193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2FC6776-FF94-9CFD-643B-992E58FC7648}"/>
                </a:ext>
              </a:extLst>
            </p:cNvPr>
            <p:cNvSpPr/>
            <p:nvPr/>
          </p:nvSpPr>
          <p:spPr>
            <a:xfrm>
              <a:off x="9683484" y="1873542"/>
              <a:ext cx="145776" cy="598157"/>
            </a:xfrm>
            <a:custGeom>
              <a:avLst/>
              <a:gdLst>
                <a:gd name="connsiteX0" fmla="*/ 0 w 104793"/>
                <a:gd name="connsiteY0" fmla="*/ 350520 h 377189"/>
                <a:gd name="connsiteX1" fmla="*/ 26670 w 104793"/>
                <a:gd name="connsiteY1" fmla="*/ 377190 h 377189"/>
                <a:gd name="connsiteX2" fmla="*/ 26689 w 104793"/>
                <a:gd name="connsiteY2" fmla="*/ 19 h 377189"/>
                <a:gd name="connsiteX3" fmla="*/ 26670 w 104793"/>
                <a:gd name="connsiteY3" fmla="*/ 0 h 377189"/>
                <a:gd name="connsiteX4" fmla="*/ 0 w 104793"/>
                <a:gd name="connsiteY4" fmla="*/ 26670 h 377189"/>
                <a:gd name="connsiteX5" fmla="*/ 0 w 104793"/>
                <a:gd name="connsiteY5" fmla="*/ 350520 h 377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93" h="377189">
                  <a:moveTo>
                    <a:pt x="0" y="350520"/>
                  </a:moveTo>
                  <a:lnTo>
                    <a:pt x="26670" y="377190"/>
                  </a:lnTo>
                  <a:cubicBezTo>
                    <a:pt x="130828" y="273043"/>
                    <a:pt x="130836" y="104178"/>
                    <a:pt x="26689" y="19"/>
                  </a:cubicBezTo>
                  <a:cubicBezTo>
                    <a:pt x="26683" y="13"/>
                    <a:pt x="26677" y="6"/>
                    <a:pt x="26670" y="0"/>
                  </a:cubicBezTo>
                  <a:lnTo>
                    <a:pt x="0" y="26670"/>
                  </a:lnTo>
                  <a:cubicBezTo>
                    <a:pt x="88915" y="116311"/>
                    <a:pt x="88915" y="260879"/>
                    <a:pt x="0" y="35052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F5B05F8-37AC-8971-F55F-9A43E1E6ACE0}"/>
                </a:ext>
              </a:extLst>
            </p:cNvPr>
            <p:cNvSpPr/>
            <p:nvPr/>
          </p:nvSpPr>
          <p:spPr>
            <a:xfrm>
              <a:off x="9054651" y="2112064"/>
              <a:ext cx="807736" cy="1004622"/>
            </a:xfrm>
            <a:custGeom>
              <a:avLst/>
              <a:gdLst>
                <a:gd name="connsiteX0" fmla="*/ 580631 w 580650"/>
                <a:gd name="connsiteY0" fmla="*/ 611687 h 633500"/>
                <a:gd name="connsiteX1" fmla="*/ 580631 w 580650"/>
                <a:gd name="connsiteY1" fmla="*/ 611687 h 633500"/>
                <a:gd name="connsiteX2" fmla="*/ 579012 w 580650"/>
                <a:gd name="connsiteY2" fmla="*/ 606830 h 633500"/>
                <a:gd name="connsiteX3" fmla="*/ 579012 w 580650"/>
                <a:gd name="connsiteY3" fmla="*/ 606258 h 633500"/>
                <a:gd name="connsiteX4" fmla="*/ 307550 w 580650"/>
                <a:gd name="connsiteY4" fmla="*/ 77621 h 633500"/>
                <a:gd name="connsiteX5" fmla="*/ 304406 w 580650"/>
                <a:gd name="connsiteY5" fmla="*/ 73430 h 633500"/>
                <a:gd name="connsiteX6" fmla="*/ 325439 w 580650"/>
                <a:gd name="connsiteY6" fmla="*/ 23822 h 633500"/>
                <a:gd name="connsiteX7" fmla="*/ 275831 w 580650"/>
                <a:gd name="connsiteY7" fmla="*/ 2790 h 633500"/>
                <a:gd name="connsiteX8" fmla="*/ 254799 w 580650"/>
                <a:gd name="connsiteY8" fmla="*/ 52397 h 633500"/>
                <a:gd name="connsiteX9" fmla="*/ 275831 w 580650"/>
                <a:gd name="connsiteY9" fmla="*/ 73430 h 633500"/>
                <a:gd name="connsiteX10" fmla="*/ 273260 w 580650"/>
                <a:gd name="connsiteY10" fmla="*/ 77144 h 633500"/>
                <a:gd name="connsiteX11" fmla="*/ 1797 w 580650"/>
                <a:gd name="connsiteY11" fmla="*/ 605782 h 633500"/>
                <a:gd name="connsiteX12" fmla="*/ 1797 w 580650"/>
                <a:gd name="connsiteY12" fmla="*/ 606353 h 633500"/>
                <a:gd name="connsiteX13" fmla="*/ 178 w 580650"/>
                <a:gd name="connsiteY13" fmla="*/ 611211 h 633500"/>
                <a:gd name="connsiteX14" fmla="*/ 178 w 580650"/>
                <a:gd name="connsiteY14" fmla="*/ 611211 h 633500"/>
                <a:gd name="connsiteX15" fmla="*/ 178 w 580650"/>
                <a:gd name="connsiteY15" fmla="*/ 615974 h 633500"/>
                <a:gd name="connsiteX16" fmla="*/ 178 w 580650"/>
                <a:gd name="connsiteY16" fmla="*/ 617117 h 633500"/>
                <a:gd name="connsiteX17" fmla="*/ 1511 w 580650"/>
                <a:gd name="connsiteY17" fmla="*/ 621593 h 633500"/>
                <a:gd name="connsiteX18" fmla="*/ 1511 w 580650"/>
                <a:gd name="connsiteY18" fmla="*/ 621593 h 633500"/>
                <a:gd name="connsiteX19" fmla="*/ 2845 w 580650"/>
                <a:gd name="connsiteY19" fmla="*/ 623689 h 633500"/>
                <a:gd name="connsiteX20" fmla="*/ 4750 w 580650"/>
                <a:gd name="connsiteY20" fmla="*/ 626451 h 633500"/>
                <a:gd name="connsiteX21" fmla="*/ 4750 w 580650"/>
                <a:gd name="connsiteY21" fmla="*/ 626451 h 633500"/>
                <a:gd name="connsiteX22" fmla="*/ 6274 w 580650"/>
                <a:gd name="connsiteY22" fmla="*/ 627594 h 633500"/>
                <a:gd name="connsiteX23" fmla="*/ 8941 w 580650"/>
                <a:gd name="connsiteY23" fmla="*/ 629690 h 633500"/>
                <a:gd name="connsiteX24" fmla="*/ 11227 w 580650"/>
                <a:gd name="connsiteY24" fmla="*/ 630737 h 633500"/>
                <a:gd name="connsiteX25" fmla="*/ 14084 w 580650"/>
                <a:gd name="connsiteY25" fmla="*/ 631785 h 633500"/>
                <a:gd name="connsiteX26" fmla="*/ 16561 w 580650"/>
                <a:gd name="connsiteY26" fmla="*/ 631785 h 633500"/>
                <a:gd name="connsiteX27" fmla="*/ 18656 w 580650"/>
                <a:gd name="connsiteY27" fmla="*/ 633500 h 633500"/>
                <a:gd name="connsiteX28" fmla="*/ 19990 w 580650"/>
                <a:gd name="connsiteY28" fmla="*/ 633500 h 633500"/>
                <a:gd name="connsiteX29" fmla="*/ 21228 w 580650"/>
                <a:gd name="connsiteY29" fmla="*/ 633500 h 633500"/>
                <a:gd name="connsiteX30" fmla="*/ 26276 w 580650"/>
                <a:gd name="connsiteY30" fmla="*/ 632166 h 633500"/>
                <a:gd name="connsiteX31" fmla="*/ 290309 w 580650"/>
                <a:gd name="connsiteY31" fmla="*/ 516056 h 633500"/>
                <a:gd name="connsiteX32" fmla="*/ 553961 w 580650"/>
                <a:gd name="connsiteY32" fmla="*/ 631880 h 633500"/>
                <a:gd name="connsiteX33" fmla="*/ 561581 w 580650"/>
                <a:gd name="connsiteY33" fmla="*/ 633500 h 633500"/>
                <a:gd name="connsiteX34" fmla="*/ 561581 w 580650"/>
                <a:gd name="connsiteY34" fmla="*/ 633500 h 633500"/>
                <a:gd name="connsiteX35" fmla="*/ 566249 w 580650"/>
                <a:gd name="connsiteY35" fmla="*/ 632833 h 633500"/>
                <a:gd name="connsiteX36" fmla="*/ 567582 w 580650"/>
                <a:gd name="connsiteY36" fmla="*/ 632833 h 633500"/>
                <a:gd name="connsiteX37" fmla="*/ 571106 w 580650"/>
                <a:gd name="connsiteY37" fmla="*/ 631214 h 633500"/>
                <a:gd name="connsiteX38" fmla="*/ 571964 w 580650"/>
                <a:gd name="connsiteY38" fmla="*/ 630642 h 633500"/>
                <a:gd name="connsiteX39" fmla="*/ 575393 w 580650"/>
                <a:gd name="connsiteY39" fmla="*/ 627880 h 633500"/>
                <a:gd name="connsiteX40" fmla="*/ 575393 w 580650"/>
                <a:gd name="connsiteY40" fmla="*/ 627880 h 633500"/>
                <a:gd name="connsiteX41" fmla="*/ 577393 w 580650"/>
                <a:gd name="connsiteY41" fmla="*/ 624927 h 633500"/>
                <a:gd name="connsiteX42" fmla="*/ 578536 w 580650"/>
                <a:gd name="connsiteY42" fmla="*/ 623022 h 633500"/>
                <a:gd name="connsiteX43" fmla="*/ 578536 w 580650"/>
                <a:gd name="connsiteY43" fmla="*/ 623022 h 633500"/>
                <a:gd name="connsiteX44" fmla="*/ 579869 w 580650"/>
                <a:gd name="connsiteY44" fmla="*/ 618450 h 633500"/>
                <a:gd name="connsiteX45" fmla="*/ 579869 w 580650"/>
                <a:gd name="connsiteY45" fmla="*/ 617402 h 633500"/>
                <a:gd name="connsiteX46" fmla="*/ 580631 w 580650"/>
                <a:gd name="connsiteY46" fmla="*/ 611687 h 633500"/>
                <a:gd name="connsiteX47" fmla="*/ 418706 w 580650"/>
                <a:gd name="connsiteY47" fmla="*/ 377849 h 633500"/>
                <a:gd name="connsiteX48" fmla="*/ 322504 w 580650"/>
                <a:gd name="connsiteY48" fmla="*/ 312793 h 633500"/>
                <a:gd name="connsiteX49" fmla="*/ 368891 w 580650"/>
                <a:gd name="connsiteY49" fmla="*/ 281075 h 633500"/>
                <a:gd name="connsiteX50" fmla="*/ 290119 w 580650"/>
                <a:gd name="connsiteY50" fmla="*/ 127532 h 633500"/>
                <a:gd name="connsiteX51" fmla="*/ 351365 w 580650"/>
                <a:gd name="connsiteY51" fmla="*/ 246689 h 633500"/>
                <a:gd name="connsiteX52" fmla="*/ 288690 w 580650"/>
                <a:gd name="connsiteY52" fmla="*/ 289838 h 633500"/>
                <a:gd name="connsiteX53" fmla="*/ 231540 w 580650"/>
                <a:gd name="connsiteY53" fmla="*/ 251738 h 633500"/>
                <a:gd name="connsiteX54" fmla="*/ 227540 w 580650"/>
                <a:gd name="connsiteY54" fmla="*/ 249642 h 633500"/>
                <a:gd name="connsiteX55" fmla="*/ 210299 w 580650"/>
                <a:gd name="connsiteY55" fmla="*/ 282884 h 633500"/>
                <a:gd name="connsiteX56" fmla="*/ 254972 w 580650"/>
                <a:gd name="connsiteY56" fmla="*/ 313079 h 633500"/>
                <a:gd name="connsiteX57" fmla="*/ 161531 w 580650"/>
                <a:gd name="connsiteY57" fmla="*/ 377182 h 633500"/>
                <a:gd name="connsiteX58" fmla="*/ 60090 w 580650"/>
                <a:gd name="connsiteY58" fmla="*/ 575492 h 633500"/>
                <a:gd name="connsiteX59" fmla="*/ 127337 w 580650"/>
                <a:gd name="connsiteY59" fmla="*/ 444428 h 633500"/>
                <a:gd name="connsiteX60" fmla="*/ 242875 w 580650"/>
                <a:gd name="connsiteY60" fmla="*/ 495197 h 633500"/>
                <a:gd name="connsiteX61" fmla="*/ 166675 w 580650"/>
                <a:gd name="connsiteY61" fmla="*/ 420140 h 633500"/>
                <a:gd name="connsiteX62" fmla="*/ 288881 w 580650"/>
                <a:gd name="connsiteY62" fmla="*/ 336034 h 633500"/>
                <a:gd name="connsiteX63" fmla="*/ 413468 w 580650"/>
                <a:gd name="connsiteY63" fmla="*/ 420330 h 633500"/>
                <a:gd name="connsiteX64" fmla="*/ 290309 w 580650"/>
                <a:gd name="connsiteY64" fmla="*/ 474432 h 633500"/>
                <a:gd name="connsiteX65" fmla="*/ 490525 w 580650"/>
                <a:gd name="connsiteY65" fmla="*/ 562443 h 633500"/>
                <a:gd name="connsiteX66" fmla="*/ 337649 w 580650"/>
                <a:gd name="connsiteY66" fmla="*/ 495292 h 633500"/>
                <a:gd name="connsiteX67" fmla="*/ 452996 w 580650"/>
                <a:gd name="connsiteY67" fmla="*/ 444619 h 633500"/>
                <a:gd name="connsiteX68" fmla="*/ 520148 w 580650"/>
                <a:gd name="connsiteY68" fmla="*/ 575397 h 6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580650" h="633500">
                  <a:moveTo>
                    <a:pt x="580631" y="611687"/>
                  </a:moveTo>
                  <a:lnTo>
                    <a:pt x="580631" y="611687"/>
                  </a:lnTo>
                  <a:cubicBezTo>
                    <a:pt x="580338" y="609996"/>
                    <a:pt x="579792" y="608358"/>
                    <a:pt x="579012" y="606830"/>
                  </a:cubicBezTo>
                  <a:cubicBezTo>
                    <a:pt x="579012" y="606830"/>
                    <a:pt x="579012" y="606830"/>
                    <a:pt x="579012" y="606258"/>
                  </a:cubicBezTo>
                  <a:lnTo>
                    <a:pt x="307550" y="77621"/>
                  </a:lnTo>
                  <a:cubicBezTo>
                    <a:pt x="306723" y="76071"/>
                    <a:pt x="305663" y="74657"/>
                    <a:pt x="304406" y="73430"/>
                  </a:cubicBezTo>
                  <a:cubicBezTo>
                    <a:pt x="323913" y="65539"/>
                    <a:pt x="333329" y="43329"/>
                    <a:pt x="325439" y="23822"/>
                  </a:cubicBezTo>
                  <a:cubicBezTo>
                    <a:pt x="317548" y="4316"/>
                    <a:pt x="295338" y="-5100"/>
                    <a:pt x="275831" y="2790"/>
                  </a:cubicBezTo>
                  <a:cubicBezTo>
                    <a:pt x="256325" y="10681"/>
                    <a:pt x="246909" y="32891"/>
                    <a:pt x="254799" y="52397"/>
                  </a:cubicBezTo>
                  <a:cubicBezTo>
                    <a:pt x="258671" y="61968"/>
                    <a:pt x="266261" y="69558"/>
                    <a:pt x="275831" y="73430"/>
                  </a:cubicBezTo>
                  <a:cubicBezTo>
                    <a:pt x="274814" y="74549"/>
                    <a:pt x="273949" y="75798"/>
                    <a:pt x="273260" y="77144"/>
                  </a:cubicBezTo>
                  <a:lnTo>
                    <a:pt x="1797" y="605782"/>
                  </a:lnTo>
                  <a:cubicBezTo>
                    <a:pt x="1797" y="605782"/>
                    <a:pt x="1797" y="605782"/>
                    <a:pt x="1797" y="606353"/>
                  </a:cubicBezTo>
                  <a:cubicBezTo>
                    <a:pt x="1017" y="607882"/>
                    <a:pt x="471" y="609520"/>
                    <a:pt x="178" y="611211"/>
                  </a:cubicBezTo>
                  <a:lnTo>
                    <a:pt x="178" y="611211"/>
                  </a:lnTo>
                  <a:cubicBezTo>
                    <a:pt x="-59" y="612789"/>
                    <a:pt x="-59" y="614395"/>
                    <a:pt x="178" y="615974"/>
                  </a:cubicBezTo>
                  <a:cubicBezTo>
                    <a:pt x="178" y="615974"/>
                    <a:pt x="178" y="616736"/>
                    <a:pt x="178" y="617117"/>
                  </a:cubicBezTo>
                  <a:cubicBezTo>
                    <a:pt x="437" y="618658"/>
                    <a:pt x="885" y="620162"/>
                    <a:pt x="1511" y="621593"/>
                  </a:cubicBezTo>
                  <a:cubicBezTo>
                    <a:pt x="1511" y="621593"/>
                    <a:pt x="1511" y="621593"/>
                    <a:pt x="1511" y="621593"/>
                  </a:cubicBezTo>
                  <a:cubicBezTo>
                    <a:pt x="1511" y="621593"/>
                    <a:pt x="2464" y="622927"/>
                    <a:pt x="2845" y="623689"/>
                  </a:cubicBezTo>
                  <a:cubicBezTo>
                    <a:pt x="3425" y="624646"/>
                    <a:pt x="4061" y="625568"/>
                    <a:pt x="4750" y="626451"/>
                  </a:cubicBezTo>
                  <a:lnTo>
                    <a:pt x="4750" y="626451"/>
                  </a:lnTo>
                  <a:cubicBezTo>
                    <a:pt x="5235" y="626863"/>
                    <a:pt x="5743" y="627244"/>
                    <a:pt x="6274" y="627594"/>
                  </a:cubicBezTo>
                  <a:cubicBezTo>
                    <a:pt x="7097" y="628373"/>
                    <a:pt x="7989" y="629075"/>
                    <a:pt x="8941" y="629690"/>
                  </a:cubicBezTo>
                  <a:cubicBezTo>
                    <a:pt x="9685" y="630078"/>
                    <a:pt x="10448" y="630428"/>
                    <a:pt x="11227" y="630737"/>
                  </a:cubicBezTo>
                  <a:lnTo>
                    <a:pt x="14084" y="631785"/>
                  </a:lnTo>
                  <a:lnTo>
                    <a:pt x="16561" y="631785"/>
                  </a:lnTo>
                  <a:lnTo>
                    <a:pt x="18656" y="633500"/>
                  </a:lnTo>
                  <a:lnTo>
                    <a:pt x="19990" y="633500"/>
                  </a:lnTo>
                  <a:lnTo>
                    <a:pt x="21228" y="633500"/>
                  </a:lnTo>
                  <a:cubicBezTo>
                    <a:pt x="22973" y="633336"/>
                    <a:pt x="24679" y="632885"/>
                    <a:pt x="26276" y="632166"/>
                  </a:cubicBezTo>
                  <a:lnTo>
                    <a:pt x="290309" y="516056"/>
                  </a:lnTo>
                  <a:lnTo>
                    <a:pt x="553961" y="631880"/>
                  </a:lnTo>
                  <a:cubicBezTo>
                    <a:pt x="556353" y="632970"/>
                    <a:pt x="558953" y="633523"/>
                    <a:pt x="561581" y="633500"/>
                  </a:cubicBezTo>
                  <a:lnTo>
                    <a:pt x="561581" y="633500"/>
                  </a:lnTo>
                  <a:cubicBezTo>
                    <a:pt x="563159" y="633471"/>
                    <a:pt x="564727" y="633247"/>
                    <a:pt x="566249" y="632833"/>
                  </a:cubicBezTo>
                  <a:lnTo>
                    <a:pt x="567582" y="632833"/>
                  </a:lnTo>
                  <a:cubicBezTo>
                    <a:pt x="568792" y="632374"/>
                    <a:pt x="569970" y="631833"/>
                    <a:pt x="571106" y="631214"/>
                  </a:cubicBezTo>
                  <a:lnTo>
                    <a:pt x="571964" y="630642"/>
                  </a:lnTo>
                  <a:cubicBezTo>
                    <a:pt x="573210" y="629857"/>
                    <a:pt x="574360" y="628931"/>
                    <a:pt x="575393" y="627880"/>
                  </a:cubicBezTo>
                  <a:lnTo>
                    <a:pt x="575393" y="627880"/>
                  </a:lnTo>
                  <a:cubicBezTo>
                    <a:pt x="576136" y="626949"/>
                    <a:pt x="576804" y="625962"/>
                    <a:pt x="577393" y="624927"/>
                  </a:cubicBezTo>
                  <a:cubicBezTo>
                    <a:pt x="577808" y="624314"/>
                    <a:pt x="578190" y="623677"/>
                    <a:pt x="578536" y="623022"/>
                  </a:cubicBezTo>
                  <a:cubicBezTo>
                    <a:pt x="578536" y="623022"/>
                    <a:pt x="578536" y="623022"/>
                    <a:pt x="578536" y="623022"/>
                  </a:cubicBezTo>
                  <a:cubicBezTo>
                    <a:pt x="579180" y="621564"/>
                    <a:pt x="579628" y="620027"/>
                    <a:pt x="579869" y="618450"/>
                  </a:cubicBezTo>
                  <a:cubicBezTo>
                    <a:pt x="579869" y="618450"/>
                    <a:pt x="579869" y="617783"/>
                    <a:pt x="579869" y="617402"/>
                  </a:cubicBezTo>
                  <a:cubicBezTo>
                    <a:pt x="580468" y="615559"/>
                    <a:pt x="580726" y="613623"/>
                    <a:pt x="580631" y="611687"/>
                  </a:cubicBezTo>
                  <a:close/>
                  <a:moveTo>
                    <a:pt x="418706" y="377849"/>
                  </a:moveTo>
                  <a:lnTo>
                    <a:pt x="322504" y="312793"/>
                  </a:lnTo>
                  <a:lnTo>
                    <a:pt x="368891" y="281075"/>
                  </a:lnTo>
                  <a:close/>
                  <a:moveTo>
                    <a:pt x="290119" y="127532"/>
                  </a:moveTo>
                  <a:lnTo>
                    <a:pt x="351365" y="246689"/>
                  </a:lnTo>
                  <a:lnTo>
                    <a:pt x="288690" y="289838"/>
                  </a:lnTo>
                  <a:lnTo>
                    <a:pt x="231540" y="251738"/>
                  </a:lnTo>
                  <a:cubicBezTo>
                    <a:pt x="230300" y="250873"/>
                    <a:pt x="228956" y="250169"/>
                    <a:pt x="227540" y="249642"/>
                  </a:cubicBezTo>
                  <a:close/>
                  <a:moveTo>
                    <a:pt x="210299" y="282884"/>
                  </a:moveTo>
                  <a:lnTo>
                    <a:pt x="254972" y="313079"/>
                  </a:lnTo>
                  <a:lnTo>
                    <a:pt x="161531" y="377182"/>
                  </a:lnTo>
                  <a:close/>
                  <a:moveTo>
                    <a:pt x="60090" y="575492"/>
                  </a:moveTo>
                  <a:lnTo>
                    <a:pt x="127337" y="444428"/>
                  </a:lnTo>
                  <a:lnTo>
                    <a:pt x="242875" y="495197"/>
                  </a:lnTo>
                  <a:close/>
                  <a:moveTo>
                    <a:pt x="166675" y="420140"/>
                  </a:moveTo>
                  <a:lnTo>
                    <a:pt x="288881" y="336034"/>
                  </a:lnTo>
                  <a:lnTo>
                    <a:pt x="413468" y="420330"/>
                  </a:lnTo>
                  <a:lnTo>
                    <a:pt x="290309" y="474432"/>
                  </a:lnTo>
                  <a:close/>
                  <a:moveTo>
                    <a:pt x="490525" y="562443"/>
                  </a:moveTo>
                  <a:lnTo>
                    <a:pt x="337649" y="495292"/>
                  </a:lnTo>
                  <a:lnTo>
                    <a:pt x="452996" y="444619"/>
                  </a:lnTo>
                  <a:lnTo>
                    <a:pt x="520148" y="575397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D5345B4-24A0-9B74-A783-4D7F229A8E07}"/>
              </a:ext>
            </a:extLst>
          </p:cNvPr>
          <p:cNvSpPr/>
          <p:nvPr/>
        </p:nvSpPr>
        <p:spPr>
          <a:xfrm>
            <a:off x="1899236" y="5107402"/>
            <a:ext cx="152400" cy="1524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C0B76DE-8172-0B9C-E2CE-2FF5EE2030DF}"/>
                  </a:ext>
                </a:extLst>
              </p:cNvPr>
              <p:cNvSpPr txBox="1"/>
              <p:nvPr/>
            </p:nvSpPr>
            <p:spPr>
              <a:xfrm>
                <a:off x="2227781" y="2187874"/>
                <a:ext cx="706027" cy="562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C0B76DE-8172-0B9C-E2CE-2FF5EE203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781" y="2187874"/>
                <a:ext cx="706027" cy="5629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942A94F0-7694-E14E-ED25-C2E17F9A530D}"/>
              </a:ext>
            </a:extLst>
          </p:cNvPr>
          <p:cNvSpPr txBox="1"/>
          <p:nvPr/>
        </p:nvSpPr>
        <p:spPr>
          <a:xfrm>
            <a:off x="3064952" y="1750092"/>
            <a:ext cx="70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62CE8F0-E417-0838-06F1-D85BF2A0FAC6}"/>
                  </a:ext>
                </a:extLst>
              </p:cNvPr>
              <p:cNvSpPr txBox="1"/>
              <p:nvPr/>
            </p:nvSpPr>
            <p:spPr>
              <a:xfrm>
                <a:off x="2788334" y="2642460"/>
                <a:ext cx="7060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62CE8F0-E417-0838-06F1-D85BF2A0F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334" y="2642460"/>
                <a:ext cx="70602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CA6DB2A7-D7D3-61E0-7E94-CF4946B73355}"/>
              </a:ext>
            </a:extLst>
          </p:cNvPr>
          <p:cNvSpPr txBox="1"/>
          <p:nvPr/>
        </p:nvSpPr>
        <p:spPr>
          <a:xfrm>
            <a:off x="2818505" y="4153359"/>
            <a:ext cx="70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1B25496-318F-C2D8-B7D0-1F2B431FD7FC}"/>
                  </a:ext>
                </a:extLst>
              </p:cNvPr>
              <p:cNvSpPr txBox="1"/>
              <p:nvPr/>
            </p:nvSpPr>
            <p:spPr>
              <a:xfrm>
                <a:off x="3447846" y="5133870"/>
                <a:ext cx="7060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1B25496-318F-C2D8-B7D0-1F2B431FD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846" y="5133870"/>
                <a:ext cx="70602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Graphic 42" descr="Cycling">
            <a:extLst>
              <a:ext uri="{FF2B5EF4-FFF2-40B4-BE49-F238E27FC236}">
                <a16:creationId xmlns:a16="http://schemas.microsoft.com/office/drawing/2014/main" id="{25CAC400-5CE2-FEFB-C616-3FA3FE4F1E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01414" y="3005586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bject 58">
                <a:extLst>
                  <a:ext uri="{FF2B5EF4-FFF2-40B4-BE49-F238E27FC236}">
                    <a16:creationId xmlns:a16="http://schemas.microsoft.com/office/drawing/2014/main" id="{9456A382-F471-5C3E-291F-9C72B06ECFB0}"/>
                  </a:ext>
                </a:extLst>
              </p:cNvPr>
              <p:cNvSpPr txBox="1"/>
              <p:nvPr/>
            </p:nvSpPr>
            <p:spPr>
              <a:xfrm>
                <a:off x="6605110" y="4185766"/>
                <a:ext cx="4264111" cy="2027478"/>
              </a:xfrm>
              <a:prstGeom prst="rect">
                <a:avLst/>
              </a:prstGeom>
            </p:spPr>
            <p:txBody>
              <a:bodyPr vert="horz" wrap="square" lIns="0" tIns="26670" rIns="0" bIns="0" rtlCol="0">
                <a:spAutoFit/>
              </a:bodyPr>
              <a:lstStyle/>
              <a:p>
                <a:pPr marL="55244" marR="5080" indent="-43180" algn="ctr">
                  <a:lnSpc>
                    <a:spcPts val="2110"/>
                  </a:lnSpc>
                  <a:spcBef>
                    <a:spcPts val="210"/>
                  </a:spcBef>
                </a:pPr>
                <a:r>
                  <a:rPr lang="en-US" dirty="0">
                    <a:latin typeface="Microsoft Sans Serif"/>
                    <a:cs typeface="Microsoft Sans Serif"/>
                  </a:rPr>
                  <a:t>Beam coherence time</a:t>
                </a:r>
              </a:p>
              <a:p>
                <a:pPr marL="180340" indent="-167640">
                  <a:lnSpc>
                    <a:spcPct val="100000"/>
                  </a:lnSpc>
                  <a:spcBef>
                    <a:spcPts val="200"/>
                  </a:spcBef>
                  <a:buClr>
                    <a:srgbClr val="5EBEB8"/>
                  </a:buClr>
                  <a:buFont typeface="Arial"/>
                  <a:buChar char="•"/>
                  <a:tabLst>
                    <a:tab pos="180340" algn="l"/>
                  </a:tabLst>
                </a:pPr>
                <a:r>
                  <a:rPr lang="en-US" spc="-10" dirty="0">
                    <a:solidFill>
                      <a:srgbClr val="7E7E7E"/>
                    </a:solidFill>
                    <a:cs typeface="Microsoft Sans Serif"/>
                  </a:rPr>
                  <a:t>The bam direction is almost time invariant</a:t>
                </a:r>
              </a:p>
              <a:p>
                <a:pPr marL="180340" indent="-167640">
                  <a:lnSpc>
                    <a:spcPct val="100000"/>
                  </a:lnSpc>
                  <a:spcBef>
                    <a:spcPts val="200"/>
                  </a:spcBef>
                  <a:buClr>
                    <a:srgbClr val="5EBEB8"/>
                  </a:buClr>
                  <a:buFont typeface="Arial"/>
                  <a:buChar char="•"/>
                  <a:tabLst>
                    <a:tab pos="180340" algn="l"/>
                  </a:tabLst>
                </a:pPr>
                <a:r>
                  <a:rPr lang="en-US" spc="-10" dirty="0">
                    <a:solidFill>
                      <a:srgbClr val="7E7E7E"/>
                    </a:solidFill>
                    <a:cs typeface="Microsoft Sans Serif"/>
                  </a:rPr>
                  <a:t>Beam coherence time &gt;&gt; channel coherence time </a:t>
                </a:r>
                <a14:m>
                  <m:oMath xmlns:m="http://schemas.openxmlformats.org/officeDocument/2006/math">
                    <m:r>
                      <a:rPr lang="en-US" b="0" i="1" spc="-10" smtClean="0">
                        <a:solidFill>
                          <a:srgbClr val="7E7E7E"/>
                        </a:solidFill>
                        <a:latin typeface="Cambria Math" panose="02040503050406030204" pitchFamily="18" charset="0"/>
                        <a:cs typeface="Microsoft Sans Serif"/>
                      </a:rPr>
                      <m:t>∝</m:t>
                    </m:r>
                    <m:r>
                      <a:rPr lang="en-US" b="0" i="1" spc="-10" smtClean="0">
                        <a:solidFill>
                          <a:srgbClr val="7E7E7E"/>
                        </a:solidFill>
                        <a:latin typeface="Cambria Math" panose="02040503050406030204" pitchFamily="18" charset="0"/>
                        <a:cs typeface="Microsoft Sans Serif"/>
                      </a:rPr>
                      <m:t>𝜆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  <a:cs typeface="Microsoft Sans Serif"/>
                  </a:rPr>
                  <a:t>  that is in the order of mm</a:t>
                </a:r>
              </a:p>
              <a:p>
                <a:pPr marL="55244" marR="5080" indent="-43180" algn="ctr">
                  <a:lnSpc>
                    <a:spcPts val="2110"/>
                  </a:lnSpc>
                  <a:spcBef>
                    <a:spcPts val="210"/>
                  </a:spcBef>
                </a:pPr>
                <a:endParaRPr sz="1800" dirty="0">
                  <a:latin typeface="Microsoft Sans Serif"/>
                  <a:cs typeface="Microsoft Sans Serif"/>
                </a:endParaRPr>
              </a:p>
            </p:txBody>
          </p:sp>
        </mc:Choice>
        <mc:Fallback xmlns="">
          <p:sp>
            <p:nvSpPr>
              <p:cNvPr id="55" name="object 58">
                <a:extLst>
                  <a:ext uri="{FF2B5EF4-FFF2-40B4-BE49-F238E27FC236}">
                    <a16:creationId xmlns:a16="http://schemas.microsoft.com/office/drawing/2014/main" id="{9456A382-F471-5C3E-291F-9C72B06EC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110" y="4185766"/>
                <a:ext cx="4264111" cy="2027478"/>
              </a:xfrm>
              <a:prstGeom prst="rect">
                <a:avLst/>
              </a:prstGeom>
              <a:blipFill>
                <a:blip r:embed="rId10"/>
                <a:stretch>
                  <a:fillRect l="-2861" t="-3012" r="-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596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3 0.01158 L -0.00403 0.01181 C -0.00104 -0.0044 0.00235 -0.0199 0.00495 -0.03565 C 0.00547 -0.03819 0.00521 -0.0412 0.0056 -0.04398 C 0.00612 -0.0493 0.00691 -0.0544 0.00782 -0.05949 C 0.01237 -0.07754 0.01146 -0.09977 0.0211 -0.08217 C 0.02214 -0.08009 0.0224 -0.07708 0.02305 -0.07453 C 0.02266 -0.06528 0.02149 -0.0618 0.02461 -0.05416 C 0.02526 -0.05254 0.02644 -0.05162 0.02735 -0.05046 C 0.02709 -0.03912 0.02644 -0.04583 0.03191 -0.0324 L 0.03412 -0.02639 C 0.03659 -0.00787 0.03308 -0.03078 0.03737 -0.01365 C 0.04284 0.0081 0.03464 -0.02014 0.03816 -0.00046 C 0.03855 0.00185 0.03959 0.00371 0.0405 0.00556 C 0.04154 0.00417 0.04323 0.00371 0.04375 0.00139 C 0.05365 -0.04004 0.05313 -0.03287 0.05365 -0.05578 C 0.05521 -0.06828 0.05586 -0.08102 0.0625 -0.09051 C 0.06381 -0.09236 0.06563 -0.0868 0.06719 -0.08495 C 0.0668 -0.07014 0.0655 -0.07569 0.06927 -0.06643 C 0.06967 -0.06342 0.07019 -0.05995 0.07071 -0.05694 C 0.07097 -0.05463 0.07097 -0.05185 0.07175 -0.04977 C 0.07227 -0.04791 0.07344 -0.04722 0.07435 -0.04583 C 0.07644 -0.02916 0.07461 -0.03565 0.07852 -0.02615 C 0.07878 -0.02407 0.07917 -0.02153 0.07943 -0.01898 C 0.07956 -0.01713 0.07878 -0.01481 0.07917 -0.01273 C 0.07969 -0.01088 0.08112 -0.00995 0.08191 -0.00879 C 0.09141 -0.0206 0.07982 -0.00532 0.0875 -0.01782 C 0.08855 -0.01921 0.08972 -0.02037 0.09076 -0.02199 C 0.09441 -0.04074 0.09844 -0.05949 0.10183 -0.07847 C 0.10443 -0.09375 0.09792 -0.07453 0.10469 -0.09143 C 0.10691 -0.08819 0.10847 -0.08657 0.10964 -0.08148 C 0.11029 -0.0794 0.11029 -0.07685 0.11042 -0.07453 C 0.11042 -0.07245 0.1099 -0.07014 0.11042 -0.06828 C 0.11146 -0.06389 0.11511 -0.05648 0.11498 -0.05625 C 0.11485 -0.0456 0.1142 -0.05185 0.11954 -0.03819 L 0.12201 -0.03264 L 0.12422 -0.02685 C 0.12448 -0.02453 0.12448 -0.02199 0.12513 -0.0199 C 0.12605 -0.0162 0.12943 -0.00995 0.13086 -0.00717 C 0.1418 -0.03102 0.13776 -0.02014 0.14623 -0.07361 C 0.14675 -0.07569 0.14571 -0.07824 0.14545 -0.08055 C 0.14558 -0.08727 0.14532 -0.0949 0.14948 -0.0993 C 0.15066 -0.10046 0.15092 -0.09514 0.15157 -0.09328 C 0.1517 -0.0912 0.15157 -0.08912 0.1517 -0.08703 C 0.15183 -0.08148 0.15261 -0.07801 0.15495 -0.07407 C 0.15651 -0.07106 0.16029 -0.06597 0.16016 -0.06551 L 0.16133 -0.05949 L 0.1612 -0.05903 " pathEditMode="relative" rAng="1260000" ptsTypes="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-50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17044 0.00231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-0.01181 L 0.00221 -0.01158 C 0.00482 -0.01042 0.00703 -0.00741 0.00963 -0.00718 C 0.02422 0.00324 0.01888 -0.0051 0.02422 0.00463 C 0.02487 0.0044 0.02917 0.00416 0.03021 0.00393 C 0.03073 0.00347 0.03151 0.00277 0.03229 0.00069 C 0.03346 -0.00023 0.0349 -0.00394 0.03646 -0.00486 C 0.03698 -0.00602 0.03776 -0.00718 0.03828 -0.00834 C 0.03919 -0.00996 0.03958 -0.01227 0.04062 -0.0132 C 0.04154 -0.01435 0.04232 -0.01343 0.04323 -0.01343 C 0.04414 -0.01922 0.04466 -0.02547 0.04622 -0.03079 C 0.04831 -0.0375 0.05 -0.03635 0.05234 -0.03959 C 0.05325 -0.04074 0.05391 -0.0419 0.05443 -0.04537 C 0.05534 -0.04445 0.05573 -0.04676 0.05677 -0.04792 C 0.05742 -0.04861 0.05859 -0.04838 0.05937 -0.04815 C 0.06406 -0.06181 0.05664 -0.04121 0.06276 -0.05533 C 0.06745 -0.06598 0.06302 -0.06042 0.06823 -0.06598 C 0.06966 -0.06991 0.07109 -0.07477 0.07383 -0.07639 L 0.07669 -0.07824 C 0.07695 -0.0794 0.07721 -0.08102 0.07786 -0.08195 C 0.0793 -0.0838 0.08138 -0.0838 0.0832 -0.08403 C 0.0845 -0.08357 0.09453 -0.08056 0.09687 -0.07431 C 0.10286 -0.05834 0.0901 -0.08241 0.09909 -0.06621 C 0.09935 -0.06412 0.09961 -0.06227 0.10013 -0.06088 C 0.10104 -0.05625 0.10495 -0.05324 0.10651 -0.05162 C 0.10703 -0.05093 0.10807 -0.0507 0.10859 -0.04931 C 0.11133 -0.04445 0.1099 -0.04676 0.11289 -0.04329 C 0.11862 -0.03264 0.11133 -0.0456 0.11706 -0.03773 C 0.11771 -0.03635 0.11836 -0.03473 0.11901 -0.0338 C 0.12005 -0.03241 0.12096 -0.03195 0.12213 -0.03102 C 0.12279 -0.03033 0.12357 -0.02963 0.12422 -0.02871 C 0.1263 -0.02685 0.12825 -0.02547 0.13021 -0.02338 L 0.13463 -0.01875 L 0.13672 -0.01644 C 0.1375 -0.01505 0.13789 -0.01273 0.13867 -0.01135 C 0.14115 -0.00718 0.14935 -0.00672 0.15065 -0.00648 C 0.15404 -0.01644 0.14922 -0.0051 0.1543 -0.01065 C 0.15508 -0.01158 0.15521 -0.01343 0.1556 -0.01435 C 0.15625 -0.01551 0.15729 -0.01667 0.15768 -0.01783 C 0.1625 -0.02755 0.15521 -0.01528 0.16133 -0.02547 C 0.16172 -0.02593 0.16198 -0.02755 0.1625 -0.02871 C 0.16315 -0.02986 0.16419 -0.03218 0.16445 -0.03218 C 0.16562 -0.03426 0.16641 -0.03704 0.16732 -0.03959 C 0.16771 -0.04074 0.1681 -0.04236 0.16862 -0.04329 C 0.16927 -0.04445 0.17018 -0.0463 0.1707 -0.04676 C 0.17318 -0.05232 0.17318 -0.05139 0.17344 -0.05533 L 0.17344 -0.0551 " pathEditMode="relative" rAng="780000" ptsTypes="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-182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59259E-6 L -3.95833E-6 0.00023 C 0.00743 -0.02639 0.00066 -0.00324 0.00586 -0.01782 C 0.00899 -0.02824 0.00638 -0.02361 0.01068 -0.0294 C 0.01146 -0.03611 0.01224 -0.04282 0.01289 -0.04953 C 0.01316 -0.05092 0.01263 -0.05278 0.01302 -0.0544 C 0.01511 -0.06342 0.01784 -0.07222 0.02019 -0.08102 C 0.02292 -0.0787 0.02605 -0.07754 0.02813 -0.07407 C 0.02995 -0.07083 0.03125 -0.06227 0.03125 -0.06203 C 0.03151 -0.05949 0.03191 -0.05278 0.0323 -0.05 C 0.03308 -0.04815 0.03373 -0.04676 0.03438 -0.04537 C 0.03464 -0.04352 0.03464 -0.0419 0.03516 -0.04004 C 0.03581 -0.03657 0.03711 -0.03356 0.03763 -0.03009 C 0.03946 -0.01643 0.03711 -0.03333 0.03998 -0.01828 C 0.04076 -0.01551 0.0405 -0.01203 0.04193 -0.00926 C 0.04245 -0.00787 0.04336 -0.00717 0.04401 -0.00625 C 0.04414 -0.00532 0.04441 0.00625 0.04597 0.00672 C 0.04714 0.00695 0.04727 0.00301 0.04805 0.00139 C 0.05157 -0.00694 0.05026 -0.00486 0.05417 -0.00949 C 0.05625 -0.02291 0.05912 -0.03611 0.0612 -0.04953 C 0.06172 -0.05254 0.0612 -0.05926 0.0612 -0.05903 C 0.06198 -0.06551 0.06316 -0.07153 0.06329 -0.07778 C 0.06329 -0.0794 0.06355 -0.08102 0.06329 -0.08287 C 0.06329 -0.08472 0.06276 -0.08634 0.06263 -0.08819 C 0.06498 -0.09352 0.06485 -0.09583 0.0698 -0.0868 C 0.07045 -0.08565 0.06941 -0.08333 0.06967 -0.08194 C 0.06993 -0.08032 0.07097 -0.07916 0.07149 -0.07754 C 0.07188 -0.07639 0.07227 -0.075 0.07266 -0.07338 C 0.0724 -0.07014 0.07227 -0.06643 0.07331 -0.06319 C 0.07422 -0.05972 0.07696 -0.05416 0.07696 -0.05393 C 0.07722 -0.05254 0.07709 -0.05023 0.07761 -0.04838 C 0.07826 -0.04745 0.07943 -0.04699 0.07982 -0.0456 C 0.08047 -0.04352 0.08008 -0.04097 0.08034 -0.03889 C 0.08099 -0.0324 0.08086 -0.03379 0.08269 -0.02893 C 0.08282 -0.02037 0.08243 -0.02731 0.08399 -0.0199 C 0.08412 -0.01805 0.08399 -0.01574 0.08464 -0.01458 C 0.0862 -0.01134 0.08868 -0.00995 0.0905 -0.0074 L 0.09271 -0.0044 C 0.10769 0.00047 0.09805 0.00047 0.1073 -0.05278 C 0.10821 -0.05764 0.10808 -0.06528 0.10808 -0.07037 L 0.10821 -0.07523 C 0.10912 -0.0787 0.10912 -0.08426 0.1112 -0.08634 C 0.1125 -0.0875 0.11342 -0.08333 0.11407 -0.08125 C 0.11524 -0.07754 0.11641 -0.07361 0.11719 -0.06944 L 0.11941 -0.05301 C 0.11967 -0.05139 0.12006 -0.0493 0.12006 -0.04768 C 0.12032 -0.04514 0.12006 -0.04259 0.12058 -0.04051 C 0.12149 -0.03727 0.12435 -0.03171 0.12435 -0.03148 C 0.12448 -0.02963 0.12448 -0.02801 0.125 -0.02639 C 0.12552 -0.02477 0.12657 -0.02453 0.12722 -0.02338 C 0.13191 -0.01458 0.12592 -0.02268 0.13191 -0.01528 C 0.13269 -0.01365 0.13347 -0.01227 0.13386 -0.01041 C 0.13451 -0.00903 0.13412 -0.00671 0.13464 -0.00509 C 0.13516 -0.00416 0.13607 -0.00324 0.13685 -0.00231 C 0.14141 -0.01227 0.13933 -0.00694 0.14297 -0.01805 C 0.14727 -0.04097 0.15066 -0.06342 0.15573 -0.08565 C 0.15612 -0.08703 0.15743 -0.08403 0.15782 -0.08264 C 0.15847 -0.08055 0.15808 -0.0787 0.15873 -0.07708 C 0.15938 -0.07546 0.16055 -0.07477 0.16172 -0.07338 C 0.16237 -0.07268 0.16316 -0.07153 0.16381 -0.0706 C 0.1668 -0.05903 0.16472 -0.06273 0.16862 -0.05787 C 0.16784 -0.04444 0.16784 -0.05787 0.17188 -0.04213 C 0.1724 -0.04097 0.17279 -0.03958 0.17305 -0.03819 C 0.17357 -0.03472 0.17318 -0.03032 0.17448 -0.02754 C 0.17865 -0.01713 0.17657 -0.0206 0.18034 -0.01528 C 0.18881 -0.02639 0.18256 -0.0169 0.19037 -0.05486 L 0.19024 -0.05463 " pathEditMode="relative" rAng="1200000" ptsTypes="AAAAAAAAAAAAAAAAAAAAAAAAAAAAAAAAAAAAAAAAAAAAAAAAAAAAAAAAAAAAAAAAAAA">
                                      <p:cBhvr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310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0.17045 0.00232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11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4" grpId="0" animBg="1"/>
      <p:bldP spid="45" grpId="0"/>
      <p:bldP spid="14" grpId="0" animBg="1"/>
      <p:bldP spid="14" grpId="2" animBg="1"/>
      <p:bldP spid="33" grpId="0" animBg="1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F7755-53F2-443D-9ADC-DE36969B8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209" y="520944"/>
            <a:ext cx="11356337" cy="892552"/>
          </a:xfrm>
        </p:spPr>
        <p:txBody>
          <a:bodyPr/>
          <a:lstStyle/>
          <a:p>
            <a:r>
              <a:rPr lang="en-US" dirty="0"/>
              <a:t>Conjunctures</a:t>
            </a:r>
            <a:br>
              <a:rPr lang="en-US" dirty="0"/>
            </a:br>
            <a:r>
              <a:rPr lang="en-US" sz="2400" dirty="0">
                <a:solidFill>
                  <a:srgbClr val="454545"/>
                </a:solidFill>
              </a:rPr>
              <a:t>Sparse vs rich scattering </a:t>
            </a:r>
          </a:p>
        </p:txBody>
      </p:sp>
      <p:sp>
        <p:nvSpPr>
          <p:cNvPr id="33" name="Slide Number Placeholder 1">
            <a:extLst>
              <a:ext uri="{FF2B5EF4-FFF2-40B4-BE49-F238E27FC236}">
                <a16:creationId xmlns:a16="http://schemas.microsoft.com/office/drawing/2014/main" id="{0990D789-9279-4893-BDEA-E8039D7CDF4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1514C-5E56-4738-A1FF-4B1CFD2A3E3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3" name="Graphic 42" descr="Cell Tower">
            <a:extLst>
              <a:ext uri="{FF2B5EF4-FFF2-40B4-BE49-F238E27FC236}">
                <a16:creationId xmlns:a16="http://schemas.microsoft.com/office/drawing/2014/main" id="{39FF33AE-D186-1F3F-71C5-5DDAF7B86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1872" y="2927855"/>
            <a:ext cx="914400" cy="914400"/>
          </a:xfrm>
          <a:prstGeom prst="rect">
            <a:avLst/>
          </a:prstGeom>
        </p:spPr>
      </p:pic>
      <p:sp>
        <p:nvSpPr>
          <p:cNvPr id="45" name="Parallelogram 44">
            <a:extLst>
              <a:ext uri="{FF2B5EF4-FFF2-40B4-BE49-F238E27FC236}">
                <a16:creationId xmlns:a16="http://schemas.microsoft.com/office/drawing/2014/main" id="{7DDBF2A5-057C-5C08-FE2B-E714280F03A0}"/>
              </a:ext>
            </a:extLst>
          </p:cNvPr>
          <p:cNvSpPr/>
          <p:nvPr/>
        </p:nvSpPr>
        <p:spPr>
          <a:xfrm>
            <a:off x="2661672" y="1632455"/>
            <a:ext cx="1524000" cy="381000"/>
          </a:xfrm>
          <a:prstGeom prst="parallelogram">
            <a:avLst>
              <a:gd name="adj" fmla="val 96489"/>
            </a:avLst>
          </a:prstGeom>
          <a:pattFill prst="shingle">
            <a:fgClr>
              <a:schemeClr val="accent1"/>
            </a:fgClr>
            <a:bgClr>
              <a:schemeClr val="bg1"/>
            </a:bgClr>
          </a:pattFill>
          <a:ln w="3175"/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484A303-EB4C-3EA6-C30E-33BF5B92645E}"/>
              </a:ext>
            </a:extLst>
          </p:cNvPr>
          <p:cNvSpPr/>
          <p:nvPr/>
        </p:nvSpPr>
        <p:spPr>
          <a:xfrm>
            <a:off x="2433072" y="4940269"/>
            <a:ext cx="1981200" cy="53340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D1FBF1B-0D4E-5760-7488-44AEE1E874A7}"/>
              </a:ext>
            </a:extLst>
          </p:cNvPr>
          <p:cNvCxnSpPr>
            <a:cxnSpLocks/>
            <a:endCxn id="45" idx="3"/>
          </p:cNvCxnSpPr>
          <p:nvPr/>
        </p:nvCxnSpPr>
        <p:spPr>
          <a:xfrm flipV="1">
            <a:off x="1290072" y="2013455"/>
            <a:ext cx="1949788" cy="990600"/>
          </a:xfrm>
          <a:prstGeom prst="straightConnector1">
            <a:avLst/>
          </a:prstGeom>
          <a:ln>
            <a:solidFill>
              <a:srgbClr val="002060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D865EF8-9436-EB42-1238-96805ABE6020}"/>
              </a:ext>
            </a:extLst>
          </p:cNvPr>
          <p:cNvCxnSpPr>
            <a:cxnSpLocks/>
          </p:cNvCxnSpPr>
          <p:nvPr/>
        </p:nvCxnSpPr>
        <p:spPr>
          <a:xfrm flipV="1">
            <a:off x="1366272" y="3031746"/>
            <a:ext cx="3240933" cy="8865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A0A77ED-D65B-5E89-4B54-DD9178B2AA95}"/>
              </a:ext>
            </a:extLst>
          </p:cNvPr>
          <p:cNvCxnSpPr>
            <a:cxnSpLocks/>
          </p:cNvCxnSpPr>
          <p:nvPr/>
        </p:nvCxnSpPr>
        <p:spPr>
          <a:xfrm>
            <a:off x="1290072" y="3308855"/>
            <a:ext cx="1793132" cy="1631414"/>
          </a:xfrm>
          <a:prstGeom prst="straightConnector1">
            <a:avLst/>
          </a:prstGeom>
          <a:ln>
            <a:solidFill>
              <a:srgbClr val="002060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564F5C72-5FB1-3476-A2B8-0A765B9BAF58}"/>
              </a:ext>
            </a:extLst>
          </p:cNvPr>
          <p:cNvSpPr/>
          <p:nvPr/>
        </p:nvSpPr>
        <p:spPr>
          <a:xfrm>
            <a:off x="7772400" y="0"/>
            <a:ext cx="4419600" cy="314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8E98199-BDDF-83DD-D395-BB1C54980603}"/>
              </a:ext>
            </a:extLst>
          </p:cNvPr>
          <p:cNvCxnSpPr>
            <a:cxnSpLocks/>
            <a:stCxn id="45" idx="3"/>
          </p:cNvCxnSpPr>
          <p:nvPr/>
        </p:nvCxnSpPr>
        <p:spPr>
          <a:xfrm>
            <a:off x="3239860" y="2013455"/>
            <a:ext cx="1513804" cy="81515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1" name="Graphic 10" descr="User">
            <a:extLst>
              <a:ext uri="{FF2B5EF4-FFF2-40B4-BE49-F238E27FC236}">
                <a16:creationId xmlns:a16="http://schemas.microsoft.com/office/drawing/2014/main" id="{B559B150-B6F5-03BA-9A2E-B196396F4A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9683" y="2757144"/>
            <a:ext cx="726506" cy="726506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25664B3-60D7-ACBB-9285-70AEA0468F88}"/>
              </a:ext>
            </a:extLst>
          </p:cNvPr>
          <p:cNvCxnSpPr>
            <a:cxnSpLocks/>
          </p:cNvCxnSpPr>
          <p:nvPr/>
        </p:nvCxnSpPr>
        <p:spPr>
          <a:xfrm flipV="1">
            <a:off x="3125199" y="3280966"/>
            <a:ext cx="1530865" cy="165930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146431E-280D-36CE-7CFD-5632364D2243}"/>
              </a:ext>
            </a:extLst>
          </p:cNvPr>
          <p:cNvCxnSpPr>
            <a:cxnSpLocks/>
            <a:stCxn id="43" idx="3"/>
          </p:cNvCxnSpPr>
          <p:nvPr/>
        </p:nvCxnSpPr>
        <p:spPr>
          <a:xfrm>
            <a:off x="1366272" y="3385055"/>
            <a:ext cx="2209215" cy="1555214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D316EB9-8C20-C056-02FC-B786A3CD47CC}"/>
              </a:ext>
            </a:extLst>
          </p:cNvPr>
          <p:cNvCxnSpPr>
            <a:cxnSpLocks/>
          </p:cNvCxnSpPr>
          <p:nvPr/>
        </p:nvCxnSpPr>
        <p:spPr>
          <a:xfrm flipH="1">
            <a:off x="3575487" y="4127156"/>
            <a:ext cx="1143000" cy="813113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headEnd type="triangl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3C355AD-A34B-5EE1-2088-543A9868676D}"/>
              </a:ext>
            </a:extLst>
          </p:cNvPr>
          <p:cNvCxnSpPr>
            <a:cxnSpLocks/>
          </p:cNvCxnSpPr>
          <p:nvPr/>
        </p:nvCxnSpPr>
        <p:spPr>
          <a:xfrm flipV="1">
            <a:off x="1290072" y="2013455"/>
            <a:ext cx="1620467" cy="1018291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D548BBC-B164-F93A-D765-D20ECA16223F}"/>
              </a:ext>
            </a:extLst>
          </p:cNvPr>
          <p:cNvCxnSpPr>
            <a:cxnSpLocks/>
          </p:cNvCxnSpPr>
          <p:nvPr/>
        </p:nvCxnSpPr>
        <p:spPr>
          <a:xfrm flipH="1" flipV="1">
            <a:off x="2910539" y="2031367"/>
            <a:ext cx="1807948" cy="1979447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headEnd type="triangl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6347609-7E18-15F0-1CF1-EAD020F802E6}"/>
              </a:ext>
            </a:extLst>
          </p:cNvPr>
          <p:cNvCxnSpPr/>
          <p:nvPr/>
        </p:nvCxnSpPr>
        <p:spPr>
          <a:xfrm>
            <a:off x="6055004" y="1346481"/>
            <a:ext cx="0" cy="4373722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25B64BB-CA98-AA4F-7014-19B73A9F0F2A}"/>
              </a:ext>
            </a:extLst>
          </p:cNvPr>
          <p:cNvCxnSpPr>
            <a:cxnSpLocks/>
          </p:cNvCxnSpPr>
          <p:nvPr/>
        </p:nvCxnSpPr>
        <p:spPr>
          <a:xfrm>
            <a:off x="1366272" y="3192315"/>
            <a:ext cx="3163909" cy="894699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B8518C1-249A-FE60-1A8E-E1BAD0956BB7}"/>
              </a:ext>
            </a:extLst>
          </p:cNvPr>
          <p:cNvCxnSpPr>
            <a:cxnSpLocks/>
          </p:cNvCxnSpPr>
          <p:nvPr/>
        </p:nvCxnSpPr>
        <p:spPr>
          <a:xfrm>
            <a:off x="5406189" y="3200681"/>
            <a:ext cx="0" cy="983714"/>
          </a:xfrm>
          <a:prstGeom prst="straightConnector1">
            <a:avLst/>
          </a:prstGeom>
          <a:ln w="190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C36E3ADC-93EC-E171-A555-76FEA9850F08}"/>
              </a:ext>
            </a:extLst>
          </p:cNvPr>
          <p:cNvSpPr txBox="1"/>
          <p:nvPr/>
        </p:nvSpPr>
        <p:spPr>
          <a:xfrm>
            <a:off x="5468024" y="3483650"/>
            <a:ext cx="4345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54545"/>
                </a:solidFill>
              </a:rPr>
              <a:t>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18C732A-C034-EFF6-4869-E78071E1AF7E}"/>
                  </a:ext>
                </a:extLst>
              </p:cNvPr>
              <p:cNvSpPr txBox="1"/>
              <p:nvPr/>
            </p:nvSpPr>
            <p:spPr>
              <a:xfrm>
                <a:off x="698306" y="5660310"/>
                <a:ext cx="5450731" cy="774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454545"/>
                    </a:solidFill>
                  </a:rPr>
                  <a:t>Sub-6GHz: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454545"/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454545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𝐁𝐂𝐓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𝐂𝐂𝐓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and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AoAs</a:t>
                </a:r>
                <a:r>
                  <a:rPr lang="en-US" b="1" dirty="0">
                    <a:solidFill>
                      <a:srgbClr val="FF0000"/>
                    </a:solidFill>
                  </a:rPr>
                  <a:t> are uniformly distributed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18C732A-C034-EFF6-4869-E78071E1A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06" y="5660310"/>
                <a:ext cx="5450731" cy="774827"/>
              </a:xfrm>
              <a:prstGeom prst="rect">
                <a:avLst/>
              </a:prstGeom>
              <a:blipFill>
                <a:blip r:embed="rId7"/>
                <a:stretch>
                  <a:fillRect b="-12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Graphic 57" descr="Cell Tower">
            <a:extLst>
              <a:ext uri="{FF2B5EF4-FFF2-40B4-BE49-F238E27FC236}">
                <a16:creationId xmlns:a16="http://schemas.microsoft.com/office/drawing/2014/main" id="{CF20EE34-9BAF-71D6-B68E-AAE273805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94420" y="2945767"/>
            <a:ext cx="914400" cy="914400"/>
          </a:xfrm>
          <a:prstGeom prst="rect">
            <a:avLst/>
          </a:prstGeom>
        </p:spPr>
      </p:pic>
      <p:sp>
        <p:nvSpPr>
          <p:cNvPr id="59" name="Parallelogram 58">
            <a:extLst>
              <a:ext uri="{FF2B5EF4-FFF2-40B4-BE49-F238E27FC236}">
                <a16:creationId xmlns:a16="http://schemas.microsoft.com/office/drawing/2014/main" id="{E720A099-0669-6DA0-7A94-84BFCF1CAC2F}"/>
              </a:ext>
            </a:extLst>
          </p:cNvPr>
          <p:cNvSpPr/>
          <p:nvPr/>
        </p:nvSpPr>
        <p:spPr>
          <a:xfrm>
            <a:off x="8404220" y="1650367"/>
            <a:ext cx="1524000" cy="381000"/>
          </a:xfrm>
          <a:prstGeom prst="parallelogram">
            <a:avLst>
              <a:gd name="adj" fmla="val 96489"/>
            </a:avLst>
          </a:prstGeom>
          <a:pattFill prst="shingle">
            <a:fgClr>
              <a:schemeClr val="accent1"/>
            </a:fgClr>
            <a:bgClr>
              <a:schemeClr val="bg1"/>
            </a:bgClr>
          </a:pattFill>
          <a:ln w="3175"/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301B2D75-DDA0-C9C7-913B-C0FEF6B68374}"/>
              </a:ext>
            </a:extLst>
          </p:cNvPr>
          <p:cNvSpPr/>
          <p:nvPr/>
        </p:nvSpPr>
        <p:spPr>
          <a:xfrm>
            <a:off x="8175620" y="4958181"/>
            <a:ext cx="1981200" cy="53340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1EFB422-B2A9-3509-A3DC-78893032BDCD}"/>
              </a:ext>
            </a:extLst>
          </p:cNvPr>
          <p:cNvCxnSpPr>
            <a:cxnSpLocks/>
            <a:endCxn id="59" idx="3"/>
          </p:cNvCxnSpPr>
          <p:nvPr/>
        </p:nvCxnSpPr>
        <p:spPr>
          <a:xfrm flipV="1">
            <a:off x="7032620" y="2031367"/>
            <a:ext cx="1949788" cy="990600"/>
          </a:xfrm>
          <a:prstGeom prst="straightConnector1">
            <a:avLst/>
          </a:prstGeom>
          <a:ln>
            <a:solidFill>
              <a:srgbClr val="002060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E2BA6AA-F31C-4E36-4E52-39D2A6004D0B}"/>
              </a:ext>
            </a:extLst>
          </p:cNvPr>
          <p:cNvCxnSpPr>
            <a:cxnSpLocks/>
          </p:cNvCxnSpPr>
          <p:nvPr/>
        </p:nvCxnSpPr>
        <p:spPr>
          <a:xfrm flipV="1">
            <a:off x="7108820" y="3049658"/>
            <a:ext cx="3240933" cy="8865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E2C5C33-1056-87D6-4848-A85B18A1A26E}"/>
              </a:ext>
            </a:extLst>
          </p:cNvPr>
          <p:cNvCxnSpPr>
            <a:cxnSpLocks/>
          </p:cNvCxnSpPr>
          <p:nvPr/>
        </p:nvCxnSpPr>
        <p:spPr>
          <a:xfrm>
            <a:off x="7032620" y="3326767"/>
            <a:ext cx="1793132" cy="1631414"/>
          </a:xfrm>
          <a:prstGeom prst="straightConnector1">
            <a:avLst/>
          </a:prstGeom>
          <a:ln>
            <a:solidFill>
              <a:srgbClr val="002060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6" name="Graphic 65" descr="User">
            <a:extLst>
              <a:ext uri="{FF2B5EF4-FFF2-40B4-BE49-F238E27FC236}">
                <a16:creationId xmlns:a16="http://schemas.microsoft.com/office/drawing/2014/main" id="{C00A4C55-81DC-5A46-2D51-9825EA45FA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22231" y="2775056"/>
            <a:ext cx="726506" cy="726506"/>
          </a:xfrm>
          <a:prstGeom prst="rect">
            <a:avLst/>
          </a:prstGeom>
        </p:spPr>
      </p:pic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0CA23EA7-EC64-1E9E-97C5-75B947E2CB8B}"/>
              </a:ext>
            </a:extLst>
          </p:cNvPr>
          <p:cNvCxnSpPr>
            <a:cxnSpLocks/>
            <a:stCxn id="58" idx="3"/>
          </p:cNvCxnSpPr>
          <p:nvPr/>
        </p:nvCxnSpPr>
        <p:spPr>
          <a:xfrm>
            <a:off x="7108820" y="3402967"/>
            <a:ext cx="2209215" cy="1555214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C090014E-B687-534E-6A01-8141BECD8DF6}"/>
              </a:ext>
            </a:extLst>
          </p:cNvPr>
          <p:cNvCxnSpPr>
            <a:cxnSpLocks/>
          </p:cNvCxnSpPr>
          <p:nvPr/>
        </p:nvCxnSpPr>
        <p:spPr>
          <a:xfrm flipV="1">
            <a:off x="7032620" y="2031367"/>
            <a:ext cx="1620467" cy="1018291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B0B3A1A-ED43-9715-3E06-E025624C9E7C}"/>
              </a:ext>
            </a:extLst>
          </p:cNvPr>
          <p:cNvCxnSpPr>
            <a:cxnSpLocks/>
          </p:cNvCxnSpPr>
          <p:nvPr/>
        </p:nvCxnSpPr>
        <p:spPr>
          <a:xfrm>
            <a:off x="7108820" y="3210227"/>
            <a:ext cx="3163909" cy="894699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D8804C58-23E1-0B7B-3AD8-CB0858F62927}"/>
              </a:ext>
            </a:extLst>
          </p:cNvPr>
          <p:cNvCxnSpPr>
            <a:cxnSpLocks/>
          </p:cNvCxnSpPr>
          <p:nvPr/>
        </p:nvCxnSpPr>
        <p:spPr>
          <a:xfrm>
            <a:off x="11148737" y="3218593"/>
            <a:ext cx="0" cy="983714"/>
          </a:xfrm>
          <a:prstGeom prst="straightConnector1">
            <a:avLst/>
          </a:prstGeom>
          <a:ln w="190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964739DB-DA63-17F1-38E7-BE6DFE8D195C}"/>
              </a:ext>
            </a:extLst>
          </p:cNvPr>
          <p:cNvSpPr txBox="1"/>
          <p:nvPr/>
        </p:nvSpPr>
        <p:spPr>
          <a:xfrm>
            <a:off x="11210572" y="3501562"/>
            <a:ext cx="4345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54545"/>
                </a:solidFill>
              </a:rPr>
              <a:t>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AC1AED9-9A1B-176C-7EE0-8F196D260134}"/>
                  </a:ext>
                </a:extLst>
              </p:cNvPr>
              <p:cNvSpPr txBox="1"/>
              <p:nvPr/>
            </p:nvSpPr>
            <p:spPr>
              <a:xfrm>
                <a:off x="6327916" y="5413535"/>
                <a:ext cx="5279888" cy="1734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454545"/>
                    </a:solidFill>
                  </a:rPr>
                  <a:t>mmWave/Terahertz (</a:t>
                </a:r>
                <a:r>
                  <a:rPr lang="en-US" dirty="0">
                    <a:solidFill>
                      <a:srgbClr val="FF0000"/>
                    </a:solidFill>
                  </a:rPr>
                  <a:t>conjunctures</a:t>
                </a:r>
                <a:r>
                  <a:rPr lang="en-US" dirty="0">
                    <a:solidFill>
                      <a:srgbClr val="454545"/>
                    </a:solidFill>
                  </a:rPr>
                  <a:t>):</a:t>
                </a:r>
                <a:br>
                  <a:rPr lang="en-US" b="1" dirty="0">
                    <a:solidFill>
                      <a:srgbClr val="FF0000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454545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𝒂𝒏𝒅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𝐀𝐨𝐀𝐬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𝐚𝐫𝐞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𝐦𝐨𝐫𝐞</m:t>
                    </m:r>
                  </m:oMath>
                </a14:m>
                <a:endParaRPr lang="en-US" b="1" i="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𝐩𝐫𝐨𝐛𝐚𝐛𝐥𝐞</m:t>
                      </m:r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𝐟𝐫𝐨𝐦</m:t>
                      </m:r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𝐬𝐨𝐦𝐞</m:t>
                      </m:r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𝐝𝐢𝐫𝐞𝐜𝐢𝐨𝐧𝐬</m:t>
                      </m:r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𝐭𝐡𝐚𝐧</m:t>
                      </m:r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𝐨𝐭𝐡𝐞𝐫𝐬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2)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𝑎𝑛𝑑</m:t>
                        </m:r>
                        <m: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454545"/>
                        </a:solidFill>
                        <a:latin typeface="Cambria Math" panose="02040503050406030204" pitchFamily="18" charset="0"/>
                      </a:rPr>
                      <m:t>≃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𝐁𝐂𝐓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𝐂𝐂𝐓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pPr algn="ctr"/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AC1AED9-9A1B-176C-7EE0-8F196D260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916" y="5413535"/>
                <a:ext cx="5279888" cy="1734321"/>
              </a:xfrm>
              <a:prstGeom prst="rect">
                <a:avLst/>
              </a:prstGeom>
              <a:blipFill>
                <a:blip r:embed="rId8"/>
                <a:stretch>
                  <a:fillRect l="-924" t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Multiplication Sign 77">
            <a:extLst>
              <a:ext uri="{FF2B5EF4-FFF2-40B4-BE49-F238E27FC236}">
                <a16:creationId xmlns:a16="http://schemas.microsoft.com/office/drawing/2014/main" id="{D2C2DC0D-D184-E238-7E06-3BC0FAE3187E}"/>
              </a:ext>
            </a:extLst>
          </p:cNvPr>
          <p:cNvSpPr>
            <a:spLocks noChangeAspect="1"/>
          </p:cNvSpPr>
          <p:nvPr/>
        </p:nvSpPr>
        <p:spPr>
          <a:xfrm>
            <a:off x="8651110" y="4767681"/>
            <a:ext cx="362102" cy="36576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Multiplication Sign 79">
            <a:extLst>
              <a:ext uri="{FF2B5EF4-FFF2-40B4-BE49-F238E27FC236}">
                <a16:creationId xmlns:a16="http://schemas.microsoft.com/office/drawing/2014/main" id="{6E389CB4-6A97-E00A-3249-2D5CD01378A6}"/>
              </a:ext>
            </a:extLst>
          </p:cNvPr>
          <p:cNvSpPr>
            <a:spLocks noChangeAspect="1"/>
          </p:cNvSpPr>
          <p:nvPr/>
        </p:nvSpPr>
        <p:spPr>
          <a:xfrm>
            <a:off x="9098861" y="4790729"/>
            <a:ext cx="362102" cy="36576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Multiplication Sign 80">
            <a:extLst>
              <a:ext uri="{FF2B5EF4-FFF2-40B4-BE49-F238E27FC236}">
                <a16:creationId xmlns:a16="http://schemas.microsoft.com/office/drawing/2014/main" id="{641531DA-B1E7-84D1-8E91-10CA820978DF}"/>
              </a:ext>
            </a:extLst>
          </p:cNvPr>
          <p:cNvSpPr>
            <a:spLocks noChangeAspect="1"/>
          </p:cNvSpPr>
          <p:nvPr/>
        </p:nvSpPr>
        <p:spPr>
          <a:xfrm>
            <a:off x="8443958" y="1854065"/>
            <a:ext cx="362102" cy="36576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Multiplication Sign 81">
            <a:extLst>
              <a:ext uri="{FF2B5EF4-FFF2-40B4-BE49-F238E27FC236}">
                <a16:creationId xmlns:a16="http://schemas.microsoft.com/office/drawing/2014/main" id="{852F6640-74D0-3369-570D-6CD7B4CEEF65}"/>
              </a:ext>
            </a:extLst>
          </p:cNvPr>
          <p:cNvSpPr>
            <a:spLocks noChangeAspect="1"/>
          </p:cNvSpPr>
          <p:nvPr/>
        </p:nvSpPr>
        <p:spPr>
          <a:xfrm>
            <a:off x="8806060" y="1850255"/>
            <a:ext cx="362102" cy="36576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User">
            <a:extLst>
              <a:ext uri="{FF2B5EF4-FFF2-40B4-BE49-F238E27FC236}">
                <a16:creationId xmlns:a16="http://schemas.microsoft.com/office/drawing/2014/main" id="{20021B5D-D717-9B5C-3181-1FD46F30D0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17216" y="3776916"/>
            <a:ext cx="726506" cy="72650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F1C81A2-84DC-C801-FD67-279E64E37DAB}"/>
              </a:ext>
            </a:extLst>
          </p:cNvPr>
          <p:cNvSpPr/>
          <p:nvPr/>
        </p:nvSpPr>
        <p:spPr>
          <a:xfrm rot="20205374">
            <a:off x="1248377" y="2429188"/>
            <a:ext cx="2444396" cy="425960"/>
          </a:xfrm>
          <a:prstGeom prst="ellipse">
            <a:avLst/>
          </a:prstGeom>
          <a:solidFill>
            <a:srgbClr val="FF0000">
              <a:alpha val="73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1B214F-EE52-5DA0-591A-8F0631475A02}"/>
              </a:ext>
            </a:extLst>
          </p:cNvPr>
          <p:cNvSpPr/>
          <p:nvPr/>
        </p:nvSpPr>
        <p:spPr>
          <a:xfrm rot="2023788">
            <a:off x="1206720" y="3591133"/>
            <a:ext cx="2444396" cy="425960"/>
          </a:xfrm>
          <a:prstGeom prst="ellipse">
            <a:avLst/>
          </a:prstGeom>
          <a:solidFill>
            <a:srgbClr val="FF0000">
              <a:alpha val="73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2F7AC2-45D4-EF56-54FB-EF113C4E15DD}"/>
                  </a:ext>
                </a:extLst>
              </p:cNvPr>
              <p:cNvSpPr txBox="1"/>
              <p:nvPr/>
            </p:nvSpPr>
            <p:spPr>
              <a:xfrm>
                <a:off x="10263681" y="2449914"/>
                <a:ext cx="1363726" cy="381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454545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454545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solidFill>
                          <a:srgbClr val="454545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2F7AC2-45D4-EF56-54FB-EF113C4E1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3681" y="2449914"/>
                <a:ext cx="1363726" cy="381451"/>
              </a:xfrm>
              <a:prstGeom prst="rect">
                <a:avLst/>
              </a:prstGeom>
              <a:blipFill>
                <a:blip r:embed="rId11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2C3250-CA48-F608-A723-2DAFD273C9B9}"/>
                  </a:ext>
                </a:extLst>
              </p:cNvPr>
              <p:cNvSpPr txBox="1"/>
              <p:nvPr/>
            </p:nvSpPr>
            <p:spPr>
              <a:xfrm>
                <a:off x="4200686" y="4558644"/>
                <a:ext cx="1869821" cy="399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454545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en-US" b="0" i="1" smtClean="0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45454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454545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454545"/>
                                    </a:solidFill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r>
                                  <a:rPr lang="en-US" b="0" i="1" smtClean="0">
                                    <a:solidFill>
                                      <a:srgbClr val="454545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</m:nary>
                    <m:r>
                      <a:rPr lang="en-US" b="0" i="1" smtClean="0">
                        <a:solidFill>
                          <a:srgbClr val="454545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2C3250-CA48-F608-A723-2DAFD273C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686" y="4558644"/>
                <a:ext cx="1869821" cy="399981"/>
              </a:xfrm>
              <a:prstGeom prst="rect">
                <a:avLst/>
              </a:prstGeom>
              <a:blipFill>
                <a:blip r:embed="rId12"/>
                <a:stretch>
                  <a:fillRect t="-106154" b="-17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E463A139-06C5-4457-63AE-5B707C9C7B7D}"/>
              </a:ext>
            </a:extLst>
          </p:cNvPr>
          <p:cNvSpPr/>
          <p:nvPr/>
        </p:nvSpPr>
        <p:spPr>
          <a:xfrm rot="288930">
            <a:off x="7260502" y="2965149"/>
            <a:ext cx="2444396" cy="612157"/>
          </a:xfrm>
          <a:prstGeom prst="ellipse">
            <a:avLst/>
          </a:prstGeom>
          <a:solidFill>
            <a:srgbClr val="FF0000">
              <a:alpha val="73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User">
            <a:extLst>
              <a:ext uri="{FF2B5EF4-FFF2-40B4-BE49-F238E27FC236}">
                <a16:creationId xmlns:a16="http://schemas.microsoft.com/office/drawing/2014/main" id="{DC06AD79-9D95-10FA-B960-C19AF18B96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12923" y="3627779"/>
            <a:ext cx="726506" cy="7265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38FA04-6689-9F5E-D723-FBFB6CF0E838}"/>
                  </a:ext>
                </a:extLst>
              </p:cNvPr>
              <p:cNvSpPr txBox="1"/>
              <p:nvPr/>
            </p:nvSpPr>
            <p:spPr>
              <a:xfrm>
                <a:off x="4369385" y="2299356"/>
                <a:ext cx="1857412" cy="399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454545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b="0" i="1" smtClean="0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45454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454545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solidFill>
                                      <a:srgbClr val="454545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454545"/>
                                    </a:solidFill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  <m:r>
                                  <a:rPr lang="en-US" b="0" i="1" smtClean="0">
                                    <a:solidFill>
                                      <a:srgbClr val="454545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</m:nary>
                    <m:r>
                      <a:rPr lang="en-US" b="0" i="1" smtClean="0">
                        <a:solidFill>
                          <a:srgbClr val="454545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38FA04-6689-9F5E-D723-FBFB6CF0E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385" y="2299356"/>
                <a:ext cx="1857412" cy="399981"/>
              </a:xfrm>
              <a:prstGeom prst="rect">
                <a:avLst/>
              </a:prstGeom>
              <a:blipFill>
                <a:blip r:embed="rId13"/>
                <a:stretch>
                  <a:fillRect t="-104545" b="-16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CA561A-2089-576D-32B6-18A76A3CDA5F}"/>
                  </a:ext>
                </a:extLst>
              </p:cNvPr>
              <p:cNvSpPr txBox="1"/>
              <p:nvPr/>
            </p:nvSpPr>
            <p:spPr>
              <a:xfrm>
                <a:off x="10283728" y="4292187"/>
                <a:ext cx="1363726" cy="381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454545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454545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solidFill>
                          <a:srgbClr val="454545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CA561A-2089-576D-32B6-18A76A3CD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3728" y="4292187"/>
                <a:ext cx="1363726" cy="381451"/>
              </a:xfrm>
              <a:prstGeom prst="rect">
                <a:avLst/>
              </a:prstGeom>
              <a:blipFill>
                <a:blip r:embed="rId14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010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77" grpId="0"/>
      <p:bldP spid="6" grpId="0" animBg="1"/>
      <p:bldP spid="7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2598" y="368010"/>
            <a:ext cx="9799320" cy="1002839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lang="en-US" spc="-5" dirty="0"/>
              <a:t>Conjuncture</a:t>
            </a:r>
            <a:br>
              <a:rPr lang="en-US" spc="-5" dirty="0"/>
            </a:br>
            <a:r>
              <a:rPr lang="en-US" sz="2400" spc="-5" dirty="0"/>
              <a:t>Implications</a:t>
            </a:r>
            <a:endParaRPr sz="2400" spc="-5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19"/>
              <p:cNvSpPr txBox="1"/>
              <p:nvPr/>
            </p:nvSpPr>
            <p:spPr>
              <a:xfrm>
                <a:off x="2101442" y="2004143"/>
                <a:ext cx="4985151" cy="1211229"/>
              </a:xfrm>
              <a:prstGeom prst="rect">
                <a:avLst/>
              </a:prstGeom>
            </p:spPr>
            <p:txBody>
              <a:bodyPr vert="horz" wrap="square" lIns="0" tIns="514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405"/>
                  </a:spcBef>
                </a:pPr>
                <a:r>
                  <a:rPr lang="en-US" sz="2400" spc="-5" dirty="0">
                    <a:solidFill>
                      <a:srgbClr val="0D4861"/>
                    </a:solidFill>
                    <a:latin typeface="Microsoft Sans Serif"/>
                    <a:cs typeface="Microsoft Sans Serif"/>
                  </a:rPr>
                  <a:t>Beamforming</a:t>
                </a:r>
                <a:endParaRPr lang="en-US" sz="2400" dirty="0">
                  <a:latin typeface="Microsoft Sans Serif"/>
                  <a:cs typeface="Microsoft Sans Serif"/>
                </a:endParaRPr>
              </a:p>
              <a:p>
                <a:pPr marL="180340" indent="-167640">
                  <a:lnSpc>
                    <a:spcPct val="100000"/>
                  </a:lnSpc>
                  <a:spcBef>
                    <a:spcPts val="200"/>
                  </a:spcBef>
                  <a:buClr>
                    <a:srgbClr val="5EBEB8"/>
                  </a:buClr>
                  <a:buFont typeface="Arial"/>
                  <a:buChar char="•"/>
                  <a:tabLst>
                    <a:tab pos="180340" algn="l"/>
                  </a:tabLst>
                </a:pPr>
                <a:r>
                  <a:rPr lang="en-US" sz="1600" spc="-10" dirty="0">
                    <a:solidFill>
                      <a:srgbClr val="7E7E7E"/>
                    </a:solidFill>
                    <a:latin typeface="Microsoft Sans Serif"/>
                    <a:cs typeface="Microsoft Sans Serif"/>
                  </a:rPr>
                  <a:t>Statistical based beamforming: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pc="-10" smtClean="0">
                        <a:solidFill>
                          <a:srgbClr val="7E7E7E"/>
                        </a:solidFill>
                        <a:latin typeface="Cambria Math" panose="02040503050406030204" pitchFamily="18" charset="0"/>
                        <a:cs typeface="Microsoft Sans Serif"/>
                      </a:rPr>
                      <m:t>Pr</m:t>
                    </m:r>
                    <m:r>
                      <a:rPr lang="en-US" sz="1600" b="0" i="1" spc="-10" smtClean="0">
                        <a:solidFill>
                          <a:srgbClr val="7E7E7E"/>
                        </a:solidFill>
                        <a:latin typeface="Cambria Math" panose="02040503050406030204" pitchFamily="18" charset="0"/>
                        <a:cs typeface="Microsoft Sans Serif"/>
                      </a:rPr>
                      <m:t>⁡(</m:t>
                    </m:r>
                    <m:r>
                      <m:rPr>
                        <m:sty m:val="p"/>
                      </m:rPr>
                      <a:rPr lang="en-US" sz="1600" b="0" i="0" spc="-10" smtClean="0">
                        <a:solidFill>
                          <a:srgbClr val="7E7E7E"/>
                        </a:solidFill>
                        <a:latin typeface="Cambria Math" panose="02040503050406030204" pitchFamily="18" charset="0"/>
                        <a:cs typeface="Microsoft Sans Serif"/>
                      </a:rPr>
                      <m:t>Φ</m:t>
                    </m:r>
                    <m:r>
                      <a:rPr lang="en-US" sz="1600" b="0" i="1" spc="-10" smtClean="0">
                        <a:solidFill>
                          <a:srgbClr val="7E7E7E"/>
                        </a:solidFill>
                        <a:latin typeface="Cambria Math" panose="02040503050406030204" pitchFamily="18" charset="0"/>
                        <a:cs typeface="Microsoft Sans Serif"/>
                      </a:rPr>
                      <m:t>)</m:t>
                    </m:r>
                  </m:oMath>
                </a14:m>
                <a:r>
                  <a:rPr lang="en-US" sz="1600" spc="-10" dirty="0">
                    <a:solidFill>
                      <a:srgbClr val="7E7E7E"/>
                    </a:solidFill>
                    <a:latin typeface="Microsoft Sans Serif"/>
                    <a:cs typeface="Microsoft Sans Serif"/>
                  </a:rPr>
                  <a:t> is non uniformly distributed in given environment (</a:t>
                </a:r>
                <a:r>
                  <a:rPr lang="en-US" sz="1600" spc="-10" dirty="0">
                    <a:solidFill>
                      <a:srgbClr val="FF0000"/>
                    </a:solidFill>
                    <a:latin typeface="Microsoft Sans Serif"/>
                    <a:cs typeface="Microsoft Sans Serif"/>
                  </a:rPr>
                  <a:t>conjuncture 1</a:t>
                </a:r>
                <a:r>
                  <a:rPr lang="en-US" sz="1600" spc="-10" dirty="0">
                    <a:solidFill>
                      <a:srgbClr val="7E7E7E"/>
                    </a:solidFill>
                    <a:latin typeface="Microsoft Sans Serif"/>
                    <a:cs typeface="Microsoft Sans Serif"/>
                  </a:rPr>
                  <a:t>) [6]</a:t>
                </a:r>
              </a:p>
              <a:p>
                <a:pPr marL="180340" indent="-167640">
                  <a:lnSpc>
                    <a:spcPct val="100000"/>
                  </a:lnSpc>
                  <a:spcBef>
                    <a:spcPts val="200"/>
                  </a:spcBef>
                  <a:buClr>
                    <a:srgbClr val="5EBEB8"/>
                  </a:buClr>
                  <a:buFont typeface="Arial"/>
                  <a:buChar char="•"/>
                  <a:tabLst>
                    <a:tab pos="180340" algn="l"/>
                  </a:tabLst>
                </a:pPr>
                <a:r>
                  <a:rPr lang="en-US" sz="1600" spc="-10" dirty="0">
                    <a:solidFill>
                      <a:srgbClr val="7E7E7E"/>
                    </a:solidFill>
                    <a:latin typeface="Microsoft Sans Serif"/>
                    <a:cs typeface="Microsoft Sans Serif"/>
                  </a:rPr>
                  <a:t>Fingerprinting techniques (</a:t>
                </a:r>
                <a:r>
                  <a:rPr lang="en-US" sz="1600" spc="-10" dirty="0">
                    <a:solidFill>
                      <a:srgbClr val="FF0000"/>
                    </a:solidFill>
                    <a:latin typeface="Microsoft Sans Serif"/>
                    <a:cs typeface="Microsoft Sans Serif"/>
                  </a:rPr>
                  <a:t>conjuncture 2</a:t>
                </a:r>
                <a:r>
                  <a:rPr lang="en-US" sz="1600" spc="-10" dirty="0">
                    <a:solidFill>
                      <a:srgbClr val="7E7E7E"/>
                    </a:solidFill>
                    <a:latin typeface="Microsoft Sans Serif"/>
                    <a:cs typeface="Microsoft Sans Serif"/>
                  </a:rPr>
                  <a:t>) [5]</a:t>
                </a:r>
              </a:p>
            </p:txBody>
          </p:sp>
        </mc:Choice>
        <mc:Fallback xmlns="">
          <p:sp>
            <p:nvSpPr>
              <p:cNvPr id="19" name="object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442" y="2004143"/>
                <a:ext cx="4985151" cy="1211229"/>
              </a:xfrm>
              <a:prstGeom prst="rect">
                <a:avLst/>
              </a:prstGeom>
              <a:blipFill>
                <a:blip r:embed="rId2"/>
                <a:stretch>
                  <a:fillRect l="-3550" t="-3535" r="-2938" b="-10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bject 20"/>
          <p:cNvSpPr/>
          <p:nvPr/>
        </p:nvSpPr>
        <p:spPr>
          <a:xfrm>
            <a:off x="1895094" y="3727032"/>
            <a:ext cx="0" cy="1463040"/>
          </a:xfrm>
          <a:custGeom>
            <a:avLst/>
            <a:gdLst/>
            <a:ahLst/>
            <a:cxnLst/>
            <a:rect l="l" t="t" r="r" b="b"/>
            <a:pathLst>
              <a:path h="998854">
                <a:moveTo>
                  <a:pt x="0" y="0"/>
                </a:moveTo>
                <a:lnTo>
                  <a:pt x="0" y="998550"/>
                </a:lnTo>
              </a:path>
            </a:pathLst>
          </a:custGeom>
          <a:ln w="381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 flipH="1">
            <a:off x="1814071" y="5528770"/>
            <a:ext cx="81023" cy="1280160"/>
          </a:xfrm>
          <a:custGeom>
            <a:avLst/>
            <a:gdLst/>
            <a:ahLst/>
            <a:cxnLst/>
            <a:rect l="l" t="t" r="r" b="b"/>
            <a:pathLst>
              <a:path h="972185">
                <a:moveTo>
                  <a:pt x="0" y="0"/>
                </a:moveTo>
                <a:lnTo>
                  <a:pt x="0" y="971829"/>
                </a:lnTo>
              </a:path>
            </a:pathLst>
          </a:custGeom>
          <a:ln w="381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95095" y="2038349"/>
            <a:ext cx="0" cy="1188720"/>
          </a:xfrm>
          <a:custGeom>
            <a:avLst/>
            <a:gdLst/>
            <a:ahLst/>
            <a:cxnLst/>
            <a:rect l="l" t="t" r="r" b="b"/>
            <a:pathLst>
              <a:path h="972185">
                <a:moveTo>
                  <a:pt x="0" y="0"/>
                </a:moveTo>
                <a:lnTo>
                  <a:pt x="0" y="971829"/>
                </a:lnTo>
              </a:path>
            </a:pathLst>
          </a:custGeom>
          <a:ln w="381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27"/>
              <p:cNvSpPr txBox="1"/>
              <p:nvPr/>
            </p:nvSpPr>
            <p:spPr>
              <a:xfrm>
                <a:off x="2101442" y="3590780"/>
                <a:ext cx="4985158" cy="1590820"/>
              </a:xfrm>
              <a:prstGeom prst="rect">
                <a:avLst/>
              </a:prstGeom>
            </p:spPr>
            <p:txBody>
              <a:bodyPr vert="horz" wrap="square" lIns="0" tIns="514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405"/>
                  </a:spcBef>
                </a:pPr>
                <a:r>
                  <a:rPr lang="en-US" sz="2400" spc="-5" dirty="0">
                    <a:solidFill>
                      <a:srgbClr val="0D4861"/>
                    </a:solidFill>
                    <a:latin typeface="Microsoft Sans Serif"/>
                    <a:cs typeface="Microsoft Sans Serif"/>
                  </a:rPr>
                  <a:t>Low beam tracking overhead (</a:t>
                </a:r>
                <a14:m>
                  <m:oMath xmlns:m="http://schemas.openxmlformats.org/officeDocument/2006/math">
                    <m:r>
                      <a:rPr lang="en-US" sz="2400" b="0" i="1" spc="-5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Microsoft Sans Serif"/>
                      </a:rPr>
                      <m:t>≠</m:t>
                    </m:r>
                  </m:oMath>
                </a14:m>
                <a:r>
                  <a:rPr lang="en-US" sz="2400" spc="-5" dirty="0">
                    <a:solidFill>
                      <a:srgbClr val="FF0000"/>
                    </a:solidFill>
                    <a:latin typeface="Microsoft Sans Serif"/>
                    <a:cs typeface="Microsoft Sans Serif"/>
                  </a:rPr>
                  <a:t>channel tracking</a:t>
                </a:r>
                <a:r>
                  <a:rPr lang="en-US" sz="2400" spc="-5" dirty="0">
                    <a:solidFill>
                      <a:srgbClr val="0D4861"/>
                    </a:solidFill>
                    <a:latin typeface="Microsoft Sans Serif"/>
                    <a:cs typeface="Microsoft Sans Serif"/>
                  </a:rPr>
                  <a:t>)</a:t>
                </a:r>
                <a:endParaRPr lang="en-US" sz="2400" dirty="0">
                  <a:latin typeface="Microsoft Sans Serif"/>
                  <a:cs typeface="Microsoft Sans Serif"/>
                </a:endParaRPr>
              </a:p>
              <a:p>
                <a:pPr marL="180340" indent="-167640">
                  <a:lnSpc>
                    <a:spcPct val="100000"/>
                  </a:lnSpc>
                  <a:spcBef>
                    <a:spcPts val="200"/>
                  </a:spcBef>
                  <a:buClr>
                    <a:srgbClr val="5EBEB8"/>
                  </a:buClr>
                  <a:buFont typeface="Arial"/>
                  <a:buChar char="•"/>
                  <a:tabLst>
                    <a:tab pos="180340" algn="l"/>
                  </a:tabLst>
                </a:pPr>
                <a:r>
                  <a:rPr lang="en-US" sz="1600" spc="-10" dirty="0">
                    <a:solidFill>
                      <a:srgbClr val="7E7E7E"/>
                    </a:solidFill>
                    <a:latin typeface="Microsoft Sans Serif"/>
                    <a:cs typeface="Microsoft Sans Serif"/>
                  </a:rPr>
                  <a:t>Beam steering vector may not change independently form one CCT to another (</a:t>
                </a:r>
                <a:r>
                  <a:rPr lang="en-US" sz="1600" spc="-10" dirty="0">
                    <a:solidFill>
                      <a:srgbClr val="FF0000"/>
                    </a:solidFill>
                    <a:latin typeface="Microsoft Sans Serif"/>
                    <a:cs typeface="Microsoft Sans Serif"/>
                  </a:rPr>
                  <a:t>conjuncture 2</a:t>
                </a:r>
                <a:r>
                  <a:rPr lang="en-US" sz="1600" spc="-10" dirty="0">
                    <a:solidFill>
                      <a:srgbClr val="7E7E7E"/>
                    </a:solidFill>
                    <a:latin typeface="Microsoft Sans Serif"/>
                    <a:cs typeface="Microsoft Sans Serif"/>
                  </a:rPr>
                  <a:t>)</a:t>
                </a:r>
                <a:endParaRPr lang="en-US" sz="1600" dirty="0">
                  <a:latin typeface="Microsoft Sans Serif"/>
                  <a:cs typeface="Microsoft Sans Serif"/>
                </a:endParaRPr>
              </a:p>
              <a:p>
                <a:pPr marL="180340" marR="5080" indent="-167640">
                  <a:lnSpc>
                    <a:spcPts val="1800"/>
                  </a:lnSpc>
                  <a:spcBef>
                    <a:spcPts val="350"/>
                  </a:spcBef>
                  <a:buClr>
                    <a:srgbClr val="5EBEB8"/>
                  </a:buClr>
                  <a:buFont typeface="Arial"/>
                  <a:buChar char="•"/>
                  <a:tabLst>
                    <a:tab pos="180340" algn="l"/>
                  </a:tabLst>
                </a:pPr>
                <a:r>
                  <a:rPr lang="en-US" sz="1600" spc="-10" dirty="0">
                    <a:solidFill>
                      <a:srgbClr val="7E7E7E"/>
                    </a:solidFill>
                    <a:latin typeface="Microsoft Sans Serif"/>
                    <a:cs typeface="Microsoft Sans Serif"/>
                  </a:rPr>
                  <a:t>Distributed massive MIMO (</a:t>
                </a:r>
                <a:r>
                  <a:rPr lang="en-US" sz="1600" spc="-10" dirty="0">
                    <a:solidFill>
                      <a:srgbClr val="FF0000"/>
                    </a:solidFill>
                    <a:latin typeface="Microsoft Sans Serif"/>
                    <a:cs typeface="Microsoft Sans Serif"/>
                  </a:rPr>
                  <a:t>conjuncture 1 &amp; 2</a:t>
                </a:r>
                <a:r>
                  <a:rPr lang="en-US" sz="1600" spc="-10" dirty="0">
                    <a:solidFill>
                      <a:srgbClr val="7E7E7E"/>
                    </a:solidFill>
                    <a:latin typeface="Microsoft Sans Serif"/>
                    <a:cs typeface="Microsoft Sans Serif"/>
                  </a:rPr>
                  <a:t>)</a:t>
                </a:r>
                <a:endParaRPr sz="1600" dirty="0">
                  <a:latin typeface="Microsoft Sans Serif"/>
                  <a:cs typeface="Microsoft Sans Serif"/>
                </a:endParaRPr>
              </a:p>
            </p:txBody>
          </p:sp>
        </mc:Choice>
        <mc:Fallback xmlns="">
          <p:sp>
            <p:nvSpPr>
              <p:cNvPr id="27" name="object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442" y="3590780"/>
                <a:ext cx="4985158" cy="1590820"/>
              </a:xfrm>
              <a:prstGeom prst="rect">
                <a:avLst/>
              </a:prstGeom>
              <a:blipFill>
                <a:blip r:embed="rId3"/>
                <a:stretch>
                  <a:fillRect l="-3545" t="-2682" r="-733" b="-7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bject 28"/>
          <p:cNvSpPr txBox="1"/>
          <p:nvPr/>
        </p:nvSpPr>
        <p:spPr>
          <a:xfrm>
            <a:off x="2095753" y="5494370"/>
            <a:ext cx="3919223" cy="1211229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lang="en-US" sz="2400" spc="-10" dirty="0">
                <a:solidFill>
                  <a:srgbClr val="0D4861"/>
                </a:solidFill>
                <a:latin typeface="Microsoft Sans Serif"/>
                <a:cs typeface="Microsoft Sans Serif"/>
              </a:rPr>
              <a:t>Others works</a:t>
            </a:r>
            <a:endParaRPr sz="2400" dirty="0">
              <a:latin typeface="Microsoft Sans Serif"/>
              <a:cs typeface="Microsoft Sans Serif"/>
            </a:endParaRPr>
          </a:p>
          <a:p>
            <a:pPr marL="180340" indent="-167640">
              <a:lnSpc>
                <a:spcPct val="100000"/>
              </a:lnSpc>
              <a:spcBef>
                <a:spcPts val="200"/>
              </a:spcBef>
              <a:buClr>
                <a:srgbClr val="5EBEB8"/>
              </a:buClr>
              <a:buFont typeface="Arial"/>
              <a:buChar char="•"/>
              <a:tabLst>
                <a:tab pos="180340" algn="l"/>
              </a:tabLst>
            </a:pPr>
            <a:r>
              <a:rPr lang="en-US" sz="16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Radio resource allocation often require SNR estimate</a:t>
            </a:r>
          </a:p>
          <a:p>
            <a:pPr marL="180340" indent="-167640">
              <a:lnSpc>
                <a:spcPct val="100000"/>
              </a:lnSpc>
              <a:spcBef>
                <a:spcPts val="200"/>
              </a:spcBef>
              <a:buClr>
                <a:srgbClr val="5EBEB8"/>
              </a:buClr>
              <a:buFont typeface="Arial"/>
              <a:buChar char="•"/>
              <a:tabLst>
                <a:tab pos="180340" algn="l"/>
              </a:tabLst>
            </a:pPr>
            <a:r>
              <a:rPr lang="en-US" sz="16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Multiplexing (</a:t>
            </a:r>
            <a:r>
              <a:rPr lang="en-US" sz="16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conjuncture 2</a:t>
            </a:r>
            <a:r>
              <a:rPr lang="en-US" sz="16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)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41" name="Slide Number Placeholder 2">
            <a:extLst>
              <a:ext uri="{FF2B5EF4-FFF2-40B4-BE49-F238E27FC236}">
                <a16:creationId xmlns:a16="http://schemas.microsoft.com/office/drawing/2014/main" id="{0079E6F8-040A-4ABA-AB9B-096D77E0878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02973" y="6432114"/>
            <a:ext cx="280416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1514C-5E56-4738-A1FF-4B1CFD2A3E36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A49329-F96A-4FEA-B950-A01E36A78463}"/>
              </a:ext>
            </a:extLst>
          </p:cNvPr>
          <p:cNvGrpSpPr/>
          <p:nvPr/>
        </p:nvGrpSpPr>
        <p:grpSpPr>
          <a:xfrm>
            <a:off x="866792" y="2114078"/>
            <a:ext cx="766495" cy="842518"/>
            <a:chOff x="637431" y="1707118"/>
            <a:chExt cx="876436" cy="84251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3A0E5A8-0EB1-F885-5F2E-B290AF7A0CFB}"/>
                </a:ext>
              </a:extLst>
            </p:cNvPr>
            <p:cNvSpPr/>
            <p:nvPr/>
          </p:nvSpPr>
          <p:spPr>
            <a:xfrm>
              <a:off x="1196303" y="1837897"/>
              <a:ext cx="135731" cy="104965"/>
            </a:xfrm>
            <a:custGeom>
              <a:avLst/>
              <a:gdLst>
                <a:gd name="connsiteX0" fmla="*/ 116586 w 135731"/>
                <a:gd name="connsiteY0" fmla="*/ 0 h 104965"/>
                <a:gd name="connsiteX1" fmla="*/ 0 w 135731"/>
                <a:gd name="connsiteY1" fmla="*/ 69914 h 104965"/>
                <a:gd name="connsiteX2" fmla="*/ 15621 w 135731"/>
                <a:gd name="connsiteY2" fmla="*/ 104966 h 104965"/>
                <a:gd name="connsiteX3" fmla="*/ 135731 w 135731"/>
                <a:gd name="connsiteY3" fmla="*/ 33147 h 104965"/>
                <a:gd name="connsiteX4" fmla="*/ 116586 w 135731"/>
                <a:gd name="connsiteY4" fmla="*/ 0 h 104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731" h="104965">
                  <a:moveTo>
                    <a:pt x="116586" y="0"/>
                  </a:moveTo>
                  <a:lnTo>
                    <a:pt x="0" y="69914"/>
                  </a:lnTo>
                  <a:cubicBezTo>
                    <a:pt x="6567" y="80942"/>
                    <a:pt x="11810" y="92708"/>
                    <a:pt x="15621" y="104966"/>
                  </a:cubicBezTo>
                  <a:lnTo>
                    <a:pt x="135731" y="33147"/>
                  </a:lnTo>
                  <a:cubicBezTo>
                    <a:pt x="127696" y="23139"/>
                    <a:pt x="121240" y="11961"/>
                    <a:pt x="116586" y="0"/>
                  </a:cubicBezTo>
                  <a:close/>
                </a:path>
              </a:pathLst>
            </a:custGeom>
            <a:solidFill>
              <a:srgbClr val="0000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CB9349-17E0-D213-4F65-3BF173C66358}"/>
                </a:ext>
              </a:extLst>
            </p:cNvPr>
            <p:cNvSpPr/>
            <p:nvPr/>
          </p:nvSpPr>
          <p:spPr>
            <a:xfrm>
              <a:off x="1342417" y="1707118"/>
              <a:ext cx="171450" cy="171450"/>
            </a:xfrm>
            <a:custGeom>
              <a:avLst/>
              <a:gdLst>
                <a:gd name="connsiteX0" fmla="*/ 171450 w 171450"/>
                <a:gd name="connsiteY0" fmla="*/ 85725 h 171450"/>
                <a:gd name="connsiteX1" fmla="*/ 85725 w 171450"/>
                <a:gd name="connsiteY1" fmla="*/ 171450 h 171450"/>
                <a:gd name="connsiteX2" fmla="*/ 0 w 171450"/>
                <a:gd name="connsiteY2" fmla="*/ 85725 h 171450"/>
                <a:gd name="connsiteX3" fmla="*/ 85725 w 171450"/>
                <a:gd name="connsiteY3" fmla="*/ 0 h 171450"/>
                <a:gd name="connsiteX4" fmla="*/ 171450 w 171450"/>
                <a:gd name="connsiteY4" fmla="*/ 857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71450">
                  <a:moveTo>
                    <a:pt x="171450" y="85725"/>
                  </a:moveTo>
                  <a:cubicBezTo>
                    <a:pt x="171450" y="133070"/>
                    <a:pt x="133070" y="171450"/>
                    <a:pt x="85725" y="171450"/>
                  </a:cubicBezTo>
                  <a:cubicBezTo>
                    <a:pt x="38380" y="171450"/>
                    <a:pt x="0" y="133070"/>
                    <a:pt x="0" y="85725"/>
                  </a:cubicBezTo>
                  <a:cubicBezTo>
                    <a:pt x="0" y="38380"/>
                    <a:pt x="38380" y="0"/>
                    <a:pt x="85725" y="0"/>
                  </a:cubicBezTo>
                  <a:cubicBezTo>
                    <a:pt x="133070" y="0"/>
                    <a:pt x="171450" y="38380"/>
                    <a:pt x="171450" y="85725"/>
                  </a:cubicBezTo>
                  <a:close/>
                </a:path>
              </a:pathLst>
            </a:custGeom>
            <a:solidFill>
              <a:srgbClr val="5E4DD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92E7C64-5318-E10B-1CBE-9FA68AEBE62C}"/>
                </a:ext>
              </a:extLst>
            </p:cNvPr>
            <p:cNvSpPr/>
            <p:nvPr/>
          </p:nvSpPr>
          <p:spPr>
            <a:xfrm>
              <a:off x="1196303" y="2032969"/>
              <a:ext cx="135731" cy="105346"/>
            </a:xfrm>
            <a:custGeom>
              <a:avLst/>
              <a:gdLst>
                <a:gd name="connsiteX0" fmla="*/ 135731 w 135731"/>
                <a:gd name="connsiteY0" fmla="*/ 72390 h 105346"/>
                <a:gd name="connsiteX1" fmla="*/ 15621 w 135731"/>
                <a:gd name="connsiteY1" fmla="*/ 0 h 105346"/>
                <a:gd name="connsiteX2" fmla="*/ 0 w 135731"/>
                <a:gd name="connsiteY2" fmla="*/ 35052 h 105346"/>
                <a:gd name="connsiteX3" fmla="*/ 116586 w 135731"/>
                <a:gd name="connsiteY3" fmla="*/ 105346 h 105346"/>
                <a:gd name="connsiteX4" fmla="*/ 135731 w 135731"/>
                <a:gd name="connsiteY4" fmla="*/ 72390 h 10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731" h="105346">
                  <a:moveTo>
                    <a:pt x="135731" y="72390"/>
                  </a:moveTo>
                  <a:lnTo>
                    <a:pt x="15621" y="0"/>
                  </a:lnTo>
                  <a:cubicBezTo>
                    <a:pt x="11810" y="12258"/>
                    <a:pt x="6567" y="24023"/>
                    <a:pt x="0" y="35052"/>
                  </a:cubicBezTo>
                  <a:lnTo>
                    <a:pt x="116586" y="105346"/>
                  </a:lnTo>
                  <a:cubicBezTo>
                    <a:pt x="121266" y="93456"/>
                    <a:pt x="127721" y="82345"/>
                    <a:pt x="135731" y="72390"/>
                  </a:cubicBezTo>
                  <a:close/>
                </a:path>
              </a:pathLst>
            </a:custGeom>
            <a:solidFill>
              <a:srgbClr val="0000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88D002B-597D-74E7-F1AA-8A6771FD903B}"/>
                </a:ext>
              </a:extLst>
            </p:cNvPr>
            <p:cNvSpPr/>
            <p:nvPr/>
          </p:nvSpPr>
          <p:spPr>
            <a:xfrm>
              <a:off x="1342417" y="2097643"/>
              <a:ext cx="171450" cy="171450"/>
            </a:xfrm>
            <a:custGeom>
              <a:avLst/>
              <a:gdLst>
                <a:gd name="connsiteX0" fmla="*/ 171450 w 171450"/>
                <a:gd name="connsiteY0" fmla="*/ 85725 h 171450"/>
                <a:gd name="connsiteX1" fmla="*/ 85725 w 171450"/>
                <a:gd name="connsiteY1" fmla="*/ 171450 h 171450"/>
                <a:gd name="connsiteX2" fmla="*/ 0 w 171450"/>
                <a:gd name="connsiteY2" fmla="*/ 85725 h 171450"/>
                <a:gd name="connsiteX3" fmla="*/ 85725 w 171450"/>
                <a:gd name="connsiteY3" fmla="*/ 0 h 171450"/>
                <a:gd name="connsiteX4" fmla="*/ 171450 w 171450"/>
                <a:gd name="connsiteY4" fmla="*/ 857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71450">
                  <a:moveTo>
                    <a:pt x="171450" y="85725"/>
                  </a:moveTo>
                  <a:cubicBezTo>
                    <a:pt x="171450" y="133070"/>
                    <a:pt x="133070" y="171450"/>
                    <a:pt x="85725" y="171450"/>
                  </a:cubicBezTo>
                  <a:cubicBezTo>
                    <a:pt x="38380" y="171450"/>
                    <a:pt x="0" y="133070"/>
                    <a:pt x="0" y="85725"/>
                  </a:cubicBezTo>
                  <a:cubicBezTo>
                    <a:pt x="0" y="38380"/>
                    <a:pt x="38380" y="0"/>
                    <a:pt x="85725" y="0"/>
                  </a:cubicBezTo>
                  <a:cubicBezTo>
                    <a:pt x="133070" y="0"/>
                    <a:pt x="171450" y="38380"/>
                    <a:pt x="171450" y="85725"/>
                  </a:cubicBezTo>
                  <a:close/>
                </a:path>
              </a:pathLst>
            </a:custGeom>
            <a:solidFill>
              <a:srgbClr val="5E4DD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1BD288E-06F8-35A4-B6DC-A8CE5E186B18}"/>
                </a:ext>
              </a:extLst>
            </p:cNvPr>
            <p:cNvSpPr/>
            <p:nvPr/>
          </p:nvSpPr>
          <p:spPr>
            <a:xfrm>
              <a:off x="981843" y="1873361"/>
              <a:ext cx="60012" cy="161925"/>
            </a:xfrm>
            <a:custGeom>
              <a:avLst/>
              <a:gdLst>
                <a:gd name="connsiteX0" fmla="*/ 26670 w 60012"/>
                <a:gd name="connsiteY0" fmla="*/ 161925 h 161925"/>
                <a:gd name="connsiteX1" fmla="*/ 26670 w 60012"/>
                <a:gd name="connsiteY1" fmla="*/ 0 h 161925"/>
                <a:gd name="connsiteX2" fmla="*/ 0 w 60012"/>
                <a:gd name="connsiteY2" fmla="*/ 26670 h 161925"/>
                <a:gd name="connsiteX3" fmla="*/ 21907 w 60012"/>
                <a:gd name="connsiteY3" fmla="*/ 80963 h 161925"/>
                <a:gd name="connsiteX4" fmla="*/ 0 w 60012"/>
                <a:gd name="connsiteY4" fmla="*/ 13525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12" h="161925">
                  <a:moveTo>
                    <a:pt x="26670" y="161925"/>
                  </a:moveTo>
                  <a:cubicBezTo>
                    <a:pt x="71127" y="117104"/>
                    <a:pt x="71127" y="44821"/>
                    <a:pt x="26670" y="0"/>
                  </a:cubicBezTo>
                  <a:lnTo>
                    <a:pt x="0" y="26670"/>
                  </a:lnTo>
                  <a:cubicBezTo>
                    <a:pt x="14241" y="41128"/>
                    <a:pt x="22126" y="60669"/>
                    <a:pt x="21907" y="80963"/>
                  </a:cubicBezTo>
                  <a:cubicBezTo>
                    <a:pt x="21941" y="101219"/>
                    <a:pt x="14083" y="120693"/>
                    <a:pt x="0" y="135255"/>
                  </a:cubicBezTo>
                  <a:close/>
                </a:path>
              </a:pathLst>
            </a:custGeom>
            <a:solidFill>
              <a:srgbClr val="5E4DD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6982C93-B063-F824-1D46-D61D21CB76AC}"/>
                </a:ext>
              </a:extLst>
            </p:cNvPr>
            <p:cNvSpPr/>
            <p:nvPr/>
          </p:nvSpPr>
          <p:spPr>
            <a:xfrm>
              <a:off x="1035182" y="1820020"/>
              <a:ext cx="82860" cy="268604"/>
            </a:xfrm>
            <a:custGeom>
              <a:avLst/>
              <a:gdLst>
                <a:gd name="connsiteX0" fmla="*/ 0 w 82860"/>
                <a:gd name="connsiteY0" fmla="*/ 241935 h 268604"/>
                <a:gd name="connsiteX1" fmla="*/ 26670 w 82860"/>
                <a:gd name="connsiteY1" fmla="*/ 268605 h 268604"/>
                <a:gd name="connsiteX2" fmla="*/ 28568 w 82860"/>
                <a:gd name="connsiteY2" fmla="*/ 1898 h 268604"/>
                <a:gd name="connsiteX3" fmla="*/ 26670 w 82860"/>
                <a:gd name="connsiteY3" fmla="*/ 0 h 268604"/>
                <a:gd name="connsiteX4" fmla="*/ 0 w 82860"/>
                <a:gd name="connsiteY4" fmla="*/ 26670 h 268604"/>
                <a:gd name="connsiteX5" fmla="*/ 683 w 82860"/>
                <a:gd name="connsiteY5" fmla="*/ 241252 h 268604"/>
                <a:gd name="connsiteX6" fmla="*/ 0 w 82860"/>
                <a:gd name="connsiteY6" fmla="*/ 241935 h 26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860" h="268604">
                  <a:moveTo>
                    <a:pt x="0" y="241935"/>
                  </a:moveTo>
                  <a:lnTo>
                    <a:pt x="26670" y="268605"/>
                  </a:lnTo>
                  <a:cubicBezTo>
                    <a:pt x="100843" y="195480"/>
                    <a:pt x="101693" y="76071"/>
                    <a:pt x="28568" y="1898"/>
                  </a:cubicBezTo>
                  <a:cubicBezTo>
                    <a:pt x="27940" y="1261"/>
                    <a:pt x="27307" y="629"/>
                    <a:pt x="26670" y="0"/>
                  </a:cubicBezTo>
                  <a:lnTo>
                    <a:pt x="0" y="26670"/>
                  </a:lnTo>
                  <a:cubicBezTo>
                    <a:pt x="59444" y="85736"/>
                    <a:pt x="59749" y="181808"/>
                    <a:pt x="683" y="241252"/>
                  </a:cubicBezTo>
                  <a:cubicBezTo>
                    <a:pt x="456" y="241481"/>
                    <a:pt x="229" y="241708"/>
                    <a:pt x="0" y="241935"/>
                  </a:cubicBezTo>
                  <a:close/>
                </a:path>
              </a:pathLst>
            </a:custGeom>
            <a:solidFill>
              <a:srgbClr val="5E4DD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0CAA17-7402-90BB-C94A-195B2E4AE1C1}"/>
                </a:ext>
              </a:extLst>
            </p:cNvPr>
            <p:cNvSpPr/>
            <p:nvPr/>
          </p:nvSpPr>
          <p:spPr>
            <a:xfrm>
              <a:off x="1089475" y="1765728"/>
              <a:ext cx="104793" cy="377189"/>
            </a:xfrm>
            <a:custGeom>
              <a:avLst/>
              <a:gdLst>
                <a:gd name="connsiteX0" fmla="*/ 0 w 104793"/>
                <a:gd name="connsiteY0" fmla="*/ 350520 h 377189"/>
                <a:gd name="connsiteX1" fmla="*/ 26670 w 104793"/>
                <a:gd name="connsiteY1" fmla="*/ 377190 h 377189"/>
                <a:gd name="connsiteX2" fmla="*/ 26689 w 104793"/>
                <a:gd name="connsiteY2" fmla="*/ 19 h 377189"/>
                <a:gd name="connsiteX3" fmla="*/ 26670 w 104793"/>
                <a:gd name="connsiteY3" fmla="*/ 0 h 377189"/>
                <a:gd name="connsiteX4" fmla="*/ 0 w 104793"/>
                <a:gd name="connsiteY4" fmla="*/ 26670 h 377189"/>
                <a:gd name="connsiteX5" fmla="*/ 0 w 104793"/>
                <a:gd name="connsiteY5" fmla="*/ 350520 h 377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93" h="377189">
                  <a:moveTo>
                    <a:pt x="0" y="350520"/>
                  </a:moveTo>
                  <a:lnTo>
                    <a:pt x="26670" y="377190"/>
                  </a:lnTo>
                  <a:cubicBezTo>
                    <a:pt x="130828" y="273043"/>
                    <a:pt x="130836" y="104178"/>
                    <a:pt x="26689" y="19"/>
                  </a:cubicBezTo>
                  <a:cubicBezTo>
                    <a:pt x="26683" y="13"/>
                    <a:pt x="26677" y="6"/>
                    <a:pt x="26670" y="0"/>
                  </a:cubicBezTo>
                  <a:lnTo>
                    <a:pt x="0" y="26670"/>
                  </a:lnTo>
                  <a:cubicBezTo>
                    <a:pt x="88915" y="116311"/>
                    <a:pt x="88915" y="260879"/>
                    <a:pt x="0" y="350520"/>
                  </a:cubicBezTo>
                  <a:close/>
                </a:path>
              </a:pathLst>
            </a:custGeom>
            <a:solidFill>
              <a:srgbClr val="5E4DD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DBBFFF1-97A0-5922-B618-ABD85C93EA55}"/>
                </a:ext>
              </a:extLst>
            </p:cNvPr>
            <p:cNvSpPr/>
            <p:nvPr/>
          </p:nvSpPr>
          <p:spPr>
            <a:xfrm>
              <a:off x="637431" y="1916136"/>
              <a:ext cx="580650" cy="633500"/>
            </a:xfrm>
            <a:custGeom>
              <a:avLst/>
              <a:gdLst>
                <a:gd name="connsiteX0" fmla="*/ 580631 w 580650"/>
                <a:gd name="connsiteY0" fmla="*/ 611687 h 633500"/>
                <a:gd name="connsiteX1" fmla="*/ 580631 w 580650"/>
                <a:gd name="connsiteY1" fmla="*/ 611687 h 633500"/>
                <a:gd name="connsiteX2" fmla="*/ 579012 w 580650"/>
                <a:gd name="connsiteY2" fmla="*/ 606830 h 633500"/>
                <a:gd name="connsiteX3" fmla="*/ 579012 w 580650"/>
                <a:gd name="connsiteY3" fmla="*/ 606258 h 633500"/>
                <a:gd name="connsiteX4" fmla="*/ 307550 w 580650"/>
                <a:gd name="connsiteY4" fmla="*/ 77621 h 633500"/>
                <a:gd name="connsiteX5" fmla="*/ 304406 w 580650"/>
                <a:gd name="connsiteY5" fmla="*/ 73430 h 633500"/>
                <a:gd name="connsiteX6" fmla="*/ 325439 w 580650"/>
                <a:gd name="connsiteY6" fmla="*/ 23822 h 633500"/>
                <a:gd name="connsiteX7" fmla="*/ 275831 w 580650"/>
                <a:gd name="connsiteY7" fmla="*/ 2790 h 633500"/>
                <a:gd name="connsiteX8" fmla="*/ 254799 w 580650"/>
                <a:gd name="connsiteY8" fmla="*/ 52397 h 633500"/>
                <a:gd name="connsiteX9" fmla="*/ 275831 w 580650"/>
                <a:gd name="connsiteY9" fmla="*/ 73430 h 633500"/>
                <a:gd name="connsiteX10" fmla="*/ 273260 w 580650"/>
                <a:gd name="connsiteY10" fmla="*/ 77144 h 633500"/>
                <a:gd name="connsiteX11" fmla="*/ 1797 w 580650"/>
                <a:gd name="connsiteY11" fmla="*/ 605782 h 633500"/>
                <a:gd name="connsiteX12" fmla="*/ 1797 w 580650"/>
                <a:gd name="connsiteY12" fmla="*/ 606353 h 633500"/>
                <a:gd name="connsiteX13" fmla="*/ 178 w 580650"/>
                <a:gd name="connsiteY13" fmla="*/ 611211 h 633500"/>
                <a:gd name="connsiteX14" fmla="*/ 178 w 580650"/>
                <a:gd name="connsiteY14" fmla="*/ 611211 h 633500"/>
                <a:gd name="connsiteX15" fmla="*/ 178 w 580650"/>
                <a:gd name="connsiteY15" fmla="*/ 615974 h 633500"/>
                <a:gd name="connsiteX16" fmla="*/ 178 w 580650"/>
                <a:gd name="connsiteY16" fmla="*/ 617117 h 633500"/>
                <a:gd name="connsiteX17" fmla="*/ 1511 w 580650"/>
                <a:gd name="connsiteY17" fmla="*/ 621593 h 633500"/>
                <a:gd name="connsiteX18" fmla="*/ 1511 w 580650"/>
                <a:gd name="connsiteY18" fmla="*/ 621593 h 633500"/>
                <a:gd name="connsiteX19" fmla="*/ 2845 w 580650"/>
                <a:gd name="connsiteY19" fmla="*/ 623689 h 633500"/>
                <a:gd name="connsiteX20" fmla="*/ 4750 w 580650"/>
                <a:gd name="connsiteY20" fmla="*/ 626451 h 633500"/>
                <a:gd name="connsiteX21" fmla="*/ 4750 w 580650"/>
                <a:gd name="connsiteY21" fmla="*/ 626451 h 633500"/>
                <a:gd name="connsiteX22" fmla="*/ 6274 w 580650"/>
                <a:gd name="connsiteY22" fmla="*/ 627594 h 633500"/>
                <a:gd name="connsiteX23" fmla="*/ 8941 w 580650"/>
                <a:gd name="connsiteY23" fmla="*/ 629690 h 633500"/>
                <a:gd name="connsiteX24" fmla="*/ 11227 w 580650"/>
                <a:gd name="connsiteY24" fmla="*/ 630737 h 633500"/>
                <a:gd name="connsiteX25" fmla="*/ 14084 w 580650"/>
                <a:gd name="connsiteY25" fmla="*/ 631785 h 633500"/>
                <a:gd name="connsiteX26" fmla="*/ 16561 w 580650"/>
                <a:gd name="connsiteY26" fmla="*/ 631785 h 633500"/>
                <a:gd name="connsiteX27" fmla="*/ 18656 w 580650"/>
                <a:gd name="connsiteY27" fmla="*/ 633500 h 633500"/>
                <a:gd name="connsiteX28" fmla="*/ 19990 w 580650"/>
                <a:gd name="connsiteY28" fmla="*/ 633500 h 633500"/>
                <a:gd name="connsiteX29" fmla="*/ 21228 w 580650"/>
                <a:gd name="connsiteY29" fmla="*/ 633500 h 633500"/>
                <a:gd name="connsiteX30" fmla="*/ 26276 w 580650"/>
                <a:gd name="connsiteY30" fmla="*/ 632166 h 633500"/>
                <a:gd name="connsiteX31" fmla="*/ 290309 w 580650"/>
                <a:gd name="connsiteY31" fmla="*/ 516056 h 633500"/>
                <a:gd name="connsiteX32" fmla="*/ 553961 w 580650"/>
                <a:gd name="connsiteY32" fmla="*/ 631880 h 633500"/>
                <a:gd name="connsiteX33" fmla="*/ 561581 w 580650"/>
                <a:gd name="connsiteY33" fmla="*/ 633500 h 633500"/>
                <a:gd name="connsiteX34" fmla="*/ 561581 w 580650"/>
                <a:gd name="connsiteY34" fmla="*/ 633500 h 633500"/>
                <a:gd name="connsiteX35" fmla="*/ 566249 w 580650"/>
                <a:gd name="connsiteY35" fmla="*/ 632833 h 633500"/>
                <a:gd name="connsiteX36" fmla="*/ 567582 w 580650"/>
                <a:gd name="connsiteY36" fmla="*/ 632833 h 633500"/>
                <a:gd name="connsiteX37" fmla="*/ 571106 w 580650"/>
                <a:gd name="connsiteY37" fmla="*/ 631214 h 633500"/>
                <a:gd name="connsiteX38" fmla="*/ 571964 w 580650"/>
                <a:gd name="connsiteY38" fmla="*/ 630642 h 633500"/>
                <a:gd name="connsiteX39" fmla="*/ 575393 w 580650"/>
                <a:gd name="connsiteY39" fmla="*/ 627880 h 633500"/>
                <a:gd name="connsiteX40" fmla="*/ 575393 w 580650"/>
                <a:gd name="connsiteY40" fmla="*/ 627880 h 633500"/>
                <a:gd name="connsiteX41" fmla="*/ 577393 w 580650"/>
                <a:gd name="connsiteY41" fmla="*/ 624927 h 633500"/>
                <a:gd name="connsiteX42" fmla="*/ 578536 w 580650"/>
                <a:gd name="connsiteY42" fmla="*/ 623022 h 633500"/>
                <a:gd name="connsiteX43" fmla="*/ 578536 w 580650"/>
                <a:gd name="connsiteY43" fmla="*/ 623022 h 633500"/>
                <a:gd name="connsiteX44" fmla="*/ 579869 w 580650"/>
                <a:gd name="connsiteY44" fmla="*/ 618450 h 633500"/>
                <a:gd name="connsiteX45" fmla="*/ 579869 w 580650"/>
                <a:gd name="connsiteY45" fmla="*/ 617402 h 633500"/>
                <a:gd name="connsiteX46" fmla="*/ 580631 w 580650"/>
                <a:gd name="connsiteY46" fmla="*/ 611687 h 633500"/>
                <a:gd name="connsiteX47" fmla="*/ 418706 w 580650"/>
                <a:gd name="connsiteY47" fmla="*/ 377849 h 633500"/>
                <a:gd name="connsiteX48" fmla="*/ 322504 w 580650"/>
                <a:gd name="connsiteY48" fmla="*/ 312793 h 633500"/>
                <a:gd name="connsiteX49" fmla="*/ 368891 w 580650"/>
                <a:gd name="connsiteY49" fmla="*/ 281075 h 633500"/>
                <a:gd name="connsiteX50" fmla="*/ 290119 w 580650"/>
                <a:gd name="connsiteY50" fmla="*/ 127532 h 633500"/>
                <a:gd name="connsiteX51" fmla="*/ 351365 w 580650"/>
                <a:gd name="connsiteY51" fmla="*/ 246689 h 633500"/>
                <a:gd name="connsiteX52" fmla="*/ 288690 w 580650"/>
                <a:gd name="connsiteY52" fmla="*/ 289838 h 633500"/>
                <a:gd name="connsiteX53" fmla="*/ 231540 w 580650"/>
                <a:gd name="connsiteY53" fmla="*/ 251738 h 633500"/>
                <a:gd name="connsiteX54" fmla="*/ 227540 w 580650"/>
                <a:gd name="connsiteY54" fmla="*/ 249642 h 633500"/>
                <a:gd name="connsiteX55" fmla="*/ 210299 w 580650"/>
                <a:gd name="connsiteY55" fmla="*/ 282884 h 633500"/>
                <a:gd name="connsiteX56" fmla="*/ 254972 w 580650"/>
                <a:gd name="connsiteY56" fmla="*/ 313079 h 633500"/>
                <a:gd name="connsiteX57" fmla="*/ 161531 w 580650"/>
                <a:gd name="connsiteY57" fmla="*/ 377182 h 633500"/>
                <a:gd name="connsiteX58" fmla="*/ 60090 w 580650"/>
                <a:gd name="connsiteY58" fmla="*/ 575492 h 633500"/>
                <a:gd name="connsiteX59" fmla="*/ 127337 w 580650"/>
                <a:gd name="connsiteY59" fmla="*/ 444428 h 633500"/>
                <a:gd name="connsiteX60" fmla="*/ 242875 w 580650"/>
                <a:gd name="connsiteY60" fmla="*/ 495197 h 633500"/>
                <a:gd name="connsiteX61" fmla="*/ 166675 w 580650"/>
                <a:gd name="connsiteY61" fmla="*/ 420140 h 633500"/>
                <a:gd name="connsiteX62" fmla="*/ 288881 w 580650"/>
                <a:gd name="connsiteY62" fmla="*/ 336034 h 633500"/>
                <a:gd name="connsiteX63" fmla="*/ 413468 w 580650"/>
                <a:gd name="connsiteY63" fmla="*/ 420330 h 633500"/>
                <a:gd name="connsiteX64" fmla="*/ 290309 w 580650"/>
                <a:gd name="connsiteY64" fmla="*/ 474432 h 633500"/>
                <a:gd name="connsiteX65" fmla="*/ 490525 w 580650"/>
                <a:gd name="connsiteY65" fmla="*/ 562443 h 633500"/>
                <a:gd name="connsiteX66" fmla="*/ 337649 w 580650"/>
                <a:gd name="connsiteY66" fmla="*/ 495292 h 633500"/>
                <a:gd name="connsiteX67" fmla="*/ 452996 w 580650"/>
                <a:gd name="connsiteY67" fmla="*/ 444619 h 633500"/>
                <a:gd name="connsiteX68" fmla="*/ 520148 w 580650"/>
                <a:gd name="connsiteY68" fmla="*/ 575397 h 6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580650" h="633500">
                  <a:moveTo>
                    <a:pt x="580631" y="611687"/>
                  </a:moveTo>
                  <a:lnTo>
                    <a:pt x="580631" y="611687"/>
                  </a:lnTo>
                  <a:cubicBezTo>
                    <a:pt x="580338" y="609996"/>
                    <a:pt x="579792" y="608358"/>
                    <a:pt x="579012" y="606830"/>
                  </a:cubicBezTo>
                  <a:cubicBezTo>
                    <a:pt x="579012" y="606830"/>
                    <a:pt x="579012" y="606830"/>
                    <a:pt x="579012" y="606258"/>
                  </a:cubicBezTo>
                  <a:lnTo>
                    <a:pt x="307550" y="77621"/>
                  </a:lnTo>
                  <a:cubicBezTo>
                    <a:pt x="306723" y="76071"/>
                    <a:pt x="305663" y="74657"/>
                    <a:pt x="304406" y="73430"/>
                  </a:cubicBezTo>
                  <a:cubicBezTo>
                    <a:pt x="323913" y="65539"/>
                    <a:pt x="333329" y="43329"/>
                    <a:pt x="325439" y="23822"/>
                  </a:cubicBezTo>
                  <a:cubicBezTo>
                    <a:pt x="317548" y="4316"/>
                    <a:pt x="295338" y="-5100"/>
                    <a:pt x="275831" y="2790"/>
                  </a:cubicBezTo>
                  <a:cubicBezTo>
                    <a:pt x="256325" y="10681"/>
                    <a:pt x="246909" y="32891"/>
                    <a:pt x="254799" y="52397"/>
                  </a:cubicBezTo>
                  <a:cubicBezTo>
                    <a:pt x="258671" y="61968"/>
                    <a:pt x="266261" y="69558"/>
                    <a:pt x="275831" y="73430"/>
                  </a:cubicBezTo>
                  <a:cubicBezTo>
                    <a:pt x="274814" y="74549"/>
                    <a:pt x="273949" y="75798"/>
                    <a:pt x="273260" y="77144"/>
                  </a:cubicBezTo>
                  <a:lnTo>
                    <a:pt x="1797" y="605782"/>
                  </a:lnTo>
                  <a:cubicBezTo>
                    <a:pt x="1797" y="605782"/>
                    <a:pt x="1797" y="605782"/>
                    <a:pt x="1797" y="606353"/>
                  </a:cubicBezTo>
                  <a:cubicBezTo>
                    <a:pt x="1017" y="607882"/>
                    <a:pt x="471" y="609520"/>
                    <a:pt x="178" y="611211"/>
                  </a:cubicBezTo>
                  <a:lnTo>
                    <a:pt x="178" y="611211"/>
                  </a:lnTo>
                  <a:cubicBezTo>
                    <a:pt x="-59" y="612789"/>
                    <a:pt x="-59" y="614395"/>
                    <a:pt x="178" y="615974"/>
                  </a:cubicBezTo>
                  <a:cubicBezTo>
                    <a:pt x="178" y="615974"/>
                    <a:pt x="178" y="616736"/>
                    <a:pt x="178" y="617117"/>
                  </a:cubicBezTo>
                  <a:cubicBezTo>
                    <a:pt x="437" y="618658"/>
                    <a:pt x="885" y="620162"/>
                    <a:pt x="1511" y="621593"/>
                  </a:cubicBezTo>
                  <a:cubicBezTo>
                    <a:pt x="1511" y="621593"/>
                    <a:pt x="1511" y="621593"/>
                    <a:pt x="1511" y="621593"/>
                  </a:cubicBezTo>
                  <a:cubicBezTo>
                    <a:pt x="1511" y="621593"/>
                    <a:pt x="2464" y="622927"/>
                    <a:pt x="2845" y="623689"/>
                  </a:cubicBezTo>
                  <a:cubicBezTo>
                    <a:pt x="3425" y="624646"/>
                    <a:pt x="4061" y="625568"/>
                    <a:pt x="4750" y="626451"/>
                  </a:cubicBezTo>
                  <a:lnTo>
                    <a:pt x="4750" y="626451"/>
                  </a:lnTo>
                  <a:cubicBezTo>
                    <a:pt x="5235" y="626863"/>
                    <a:pt x="5743" y="627244"/>
                    <a:pt x="6274" y="627594"/>
                  </a:cubicBezTo>
                  <a:cubicBezTo>
                    <a:pt x="7097" y="628373"/>
                    <a:pt x="7989" y="629075"/>
                    <a:pt x="8941" y="629690"/>
                  </a:cubicBezTo>
                  <a:cubicBezTo>
                    <a:pt x="9685" y="630078"/>
                    <a:pt x="10448" y="630428"/>
                    <a:pt x="11227" y="630737"/>
                  </a:cubicBezTo>
                  <a:lnTo>
                    <a:pt x="14084" y="631785"/>
                  </a:lnTo>
                  <a:lnTo>
                    <a:pt x="16561" y="631785"/>
                  </a:lnTo>
                  <a:lnTo>
                    <a:pt x="18656" y="633500"/>
                  </a:lnTo>
                  <a:lnTo>
                    <a:pt x="19990" y="633500"/>
                  </a:lnTo>
                  <a:lnTo>
                    <a:pt x="21228" y="633500"/>
                  </a:lnTo>
                  <a:cubicBezTo>
                    <a:pt x="22973" y="633336"/>
                    <a:pt x="24679" y="632885"/>
                    <a:pt x="26276" y="632166"/>
                  </a:cubicBezTo>
                  <a:lnTo>
                    <a:pt x="290309" y="516056"/>
                  </a:lnTo>
                  <a:lnTo>
                    <a:pt x="553961" y="631880"/>
                  </a:lnTo>
                  <a:cubicBezTo>
                    <a:pt x="556353" y="632970"/>
                    <a:pt x="558953" y="633523"/>
                    <a:pt x="561581" y="633500"/>
                  </a:cubicBezTo>
                  <a:lnTo>
                    <a:pt x="561581" y="633500"/>
                  </a:lnTo>
                  <a:cubicBezTo>
                    <a:pt x="563159" y="633471"/>
                    <a:pt x="564727" y="633247"/>
                    <a:pt x="566249" y="632833"/>
                  </a:cubicBezTo>
                  <a:lnTo>
                    <a:pt x="567582" y="632833"/>
                  </a:lnTo>
                  <a:cubicBezTo>
                    <a:pt x="568792" y="632374"/>
                    <a:pt x="569970" y="631833"/>
                    <a:pt x="571106" y="631214"/>
                  </a:cubicBezTo>
                  <a:lnTo>
                    <a:pt x="571964" y="630642"/>
                  </a:lnTo>
                  <a:cubicBezTo>
                    <a:pt x="573210" y="629857"/>
                    <a:pt x="574360" y="628931"/>
                    <a:pt x="575393" y="627880"/>
                  </a:cubicBezTo>
                  <a:lnTo>
                    <a:pt x="575393" y="627880"/>
                  </a:lnTo>
                  <a:cubicBezTo>
                    <a:pt x="576136" y="626949"/>
                    <a:pt x="576804" y="625962"/>
                    <a:pt x="577393" y="624927"/>
                  </a:cubicBezTo>
                  <a:cubicBezTo>
                    <a:pt x="577808" y="624314"/>
                    <a:pt x="578190" y="623677"/>
                    <a:pt x="578536" y="623022"/>
                  </a:cubicBezTo>
                  <a:cubicBezTo>
                    <a:pt x="578536" y="623022"/>
                    <a:pt x="578536" y="623022"/>
                    <a:pt x="578536" y="623022"/>
                  </a:cubicBezTo>
                  <a:cubicBezTo>
                    <a:pt x="579180" y="621564"/>
                    <a:pt x="579628" y="620027"/>
                    <a:pt x="579869" y="618450"/>
                  </a:cubicBezTo>
                  <a:cubicBezTo>
                    <a:pt x="579869" y="618450"/>
                    <a:pt x="579869" y="617783"/>
                    <a:pt x="579869" y="617402"/>
                  </a:cubicBezTo>
                  <a:cubicBezTo>
                    <a:pt x="580468" y="615559"/>
                    <a:pt x="580726" y="613623"/>
                    <a:pt x="580631" y="611687"/>
                  </a:cubicBezTo>
                  <a:close/>
                  <a:moveTo>
                    <a:pt x="418706" y="377849"/>
                  </a:moveTo>
                  <a:lnTo>
                    <a:pt x="322504" y="312793"/>
                  </a:lnTo>
                  <a:lnTo>
                    <a:pt x="368891" y="281075"/>
                  </a:lnTo>
                  <a:close/>
                  <a:moveTo>
                    <a:pt x="290119" y="127532"/>
                  </a:moveTo>
                  <a:lnTo>
                    <a:pt x="351365" y="246689"/>
                  </a:lnTo>
                  <a:lnTo>
                    <a:pt x="288690" y="289838"/>
                  </a:lnTo>
                  <a:lnTo>
                    <a:pt x="231540" y="251738"/>
                  </a:lnTo>
                  <a:cubicBezTo>
                    <a:pt x="230300" y="250873"/>
                    <a:pt x="228956" y="250169"/>
                    <a:pt x="227540" y="249642"/>
                  </a:cubicBezTo>
                  <a:close/>
                  <a:moveTo>
                    <a:pt x="210299" y="282884"/>
                  </a:moveTo>
                  <a:lnTo>
                    <a:pt x="254972" y="313079"/>
                  </a:lnTo>
                  <a:lnTo>
                    <a:pt x="161531" y="377182"/>
                  </a:lnTo>
                  <a:close/>
                  <a:moveTo>
                    <a:pt x="60090" y="575492"/>
                  </a:moveTo>
                  <a:lnTo>
                    <a:pt x="127337" y="444428"/>
                  </a:lnTo>
                  <a:lnTo>
                    <a:pt x="242875" y="495197"/>
                  </a:lnTo>
                  <a:close/>
                  <a:moveTo>
                    <a:pt x="166675" y="420140"/>
                  </a:moveTo>
                  <a:lnTo>
                    <a:pt x="288881" y="336034"/>
                  </a:lnTo>
                  <a:lnTo>
                    <a:pt x="413468" y="420330"/>
                  </a:lnTo>
                  <a:lnTo>
                    <a:pt x="290309" y="474432"/>
                  </a:lnTo>
                  <a:close/>
                  <a:moveTo>
                    <a:pt x="490525" y="562443"/>
                  </a:moveTo>
                  <a:lnTo>
                    <a:pt x="337649" y="495292"/>
                  </a:lnTo>
                  <a:lnTo>
                    <a:pt x="452996" y="444619"/>
                  </a:lnTo>
                  <a:lnTo>
                    <a:pt x="520148" y="575397"/>
                  </a:lnTo>
                  <a:close/>
                </a:path>
              </a:pathLst>
            </a:custGeom>
            <a:solidFill>
              <a:srgbClr val="5E4DD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DB28FA5-45D1-8B9E-4D4D-C6A68C30CB71}"/>
              </a:ext>
            </a:extLst>
          </p:cNvPr>
          <p:cNvGrpSpPr/>
          <p:nvPr/>
        </p:nvGrpSpPr>
        <p:grpSpPr>
          <a:xfrm>
            <a:off x="973114" y="3908843"/>
            <a:ext cx="580650" cy="914400"/>
            <a:chOff x="10002714" y="1083510"/>
            <a:chExt cx="580650" cy="1207272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56272A97-8229-8053-CB42-71632ED9939A}"/>
                </a:ext>
              </a:extLst>
            </p:cNvPr>
            <p:cNvSpPr/>
            <p:nvPr/>
          </p:nvSpPr>
          <p:spPr>
            <a:xfrm>
              <a:off x="10186065" y="1336410"/>
              <a:ext cx="60012" cy="161925"/>
            </a:xfrm>
            <a:custGeom>
              <a:avLst/>
              <a:gdLst>
                <a:gd name="connsiteX0" fmla="*/ 33343 w 60012"/>
                <a:gd name="connsiteY0" fmla="*/ 161925 h 161925"/>
                <a:gd name="connsiteX1" fmla="*/ 60013 w 60012"/>
                <a:gd name="connsiteY1" fmla="*/ 135255 h 161925"/>
                <a:gd name="connsiteX2" fmla="*/ 60013 w 60012"/>
                <a:gd name="connsiteY2" fmla="*/ 26670 h 161925"/>
                <a:gd name="connsiteX3" fmla="*/ 33343 w 60012"/>
                <a:gd name="connsiteY3" fmla="*/ 0 h 161925"/>
                <a:gd name="connsiteX4" fmla="*/ 33343 w 60012"/>
                <a:gd name="connsiteY4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12" h="161925">
                  <a:moveTo>
                    <a:pt x="33343" y="161925"/>
                  </a:moveTo>
                  <a:lnTo>
                    <a:pt x="60013" y="135255"/>
                  </a:lnTo>
                  <a:cubicBezTo>
                    <a:pt x="30788" y="104960"/>
                    <a:pt x="30788" y="56965"/>
                    <a:pt x="60013" y="26670"/>
                  </a:cubicBezTo>
                  <a:lnTo>
                    <a:pt x="33343" y="0"/>
                  </a:lnTo>
                  <a:cubicBezTo>
                    <a:pt x="-11114" y="44821"/>
                    <a:pt x="-11114" y="117104"/>
                    <a:pt x="33343" y="161925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EDD44D6-2126-FDE6-0D85-6B7200FB427F}"/>
                </a:ext>
              </a:extLst>
            </p:cNvPr>
            <p:cNvSpPr/>
            <p:nvPr/>
          </p:nvSpPr>
          <p:spPr>
            <a:xfrm>
              <a:off x="10109877" y="1283069"/>
              <a:ext cx="82860" cy="268604"/>
            </a:xfrm>
            <a:custGeom>
              <a:avLst/>
              <a:gdLst>
                <a:gd name="connsiteX0" fmla="*/ 56191 w 82860"/>
                <a:gd name="connsiteY0" fmla="*/ 268605 h 268604"/>
                <a:gd name="connsiteX1" fmla="*/ 82861 w 82860"/>
                <a:gd name="connsiteY1" fmla="*/ 241935 h 268604"/>
                <a:gd name="connsiteX2" fmla="*/ 82178 w 82860"/>
                <a:gd name="connsiteY2" fmla="*/ 27353 h 268604"/>
                <a:gd name="connsiteX3" fmla="*/ 82861 w 82860"/>
                <a:gd name="connsiteY3" fmla="*/ 26670 h 268604"/>
                <a:gd name="connsiteX4" fmla="*/ 56191 w 82860"/>
                <a:gd name="connsiteY4" fmla="*/ 0 h 268604"/>
                <a:gd name="connsiteX5" fmla="*/ 54292 w 82860"/>
                <a:gd name="connsiteY5" fmla="*/ 266707 h 268604"/>
                <a:gd name="connsiteX6" fmla="*/ 56191 w 82860"/>
                <a:gd name="connsiteY6" fmla="*/ 268605 h 26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860" h="268604">
                  <a:moveTo>
                    <a:pt x="56191" y="268605"/>
                  </a:moveTo>
                  <a:lnTo>
                    <a:pt x="82861" y="241935"/>
                  </a:lnTo>
                  <a:cubicBezTo>
                    <a:pt x="23417" y="182869"/>
                    <a:pt x="23111" y="86797"/>
                    <a:pt x="82178" y="27353"/>
                  </a:cubicBezTo>
                  <a:cubicBezTo>
                    <a:pt x="82404" y="27124"/>
                    <a:pt x="82632" y="26897"/>
                    <a:pt x="82861" y="26670"/>
                  </a:cubicBezTo>
                  <a:lnTo>
                    <a:pt x="56191" y="0"/>
                  </a:lnTo>
                  <a:cubicBezTo>
                    <a:pt x="-17983" y="73125"/>
                    <a:pt x="-18832" y="192534"/>
                    <a:pt x="54292" y="266707"/>
                  </a:cubicBezTo>
                  <a:cubicBezTo>
                    <a:pt x="54921" y="267344"/>
                    <a:pt x="55553" y="267976"/>
                    <a:pt x="56191" y="268605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31D4522-9F65-565F-4D06-81F1EA0F5B74}"/>
                </a:ext>
              </a:extLst>
            </p:cNvPr>
            <p:cNvSpPr/>
            <p:nvPr/>
          </p:nvSpPr>
          <p:spPr>
            <a:xfrm>
              <a:off x="10033651" y="1228777"/>
              <a:ext cx="104793" cy="377189"/>
            </a:xfrm>
            <a:custGeom>
              <a:avLst/>
              <a:gdLst>
                <a:gd name="connsiteX0" fmla="*/ 104794 w 104793"/>
                <a:gd name="connsiteY0" fmla="*/ 350520 h 377189"/>
                <a:gd name="connsiteX1" fmla="*/ 104794 w 104793"/>
                <a:gd name="connsiteY1" fmla="*/ 26670 h 377189"/>
                <a:gd name="connsiteX2" fmla="*/ 78124 w 104793"/>
                <a:gd name="connsiteY2" fmla="*/ 0 h 377189"/>
                <a:gd name="connsiteX3" fmla="*/ 78105 w 104793"/>
                <a:gd name="connsiteY3" fmla="*/ 377171 h 377189"/>
                <a:gd name="connsiteX4" fmla="*/ 78124 w 104793"/>
                <a:gd name="connsiteY4" fmla="*/ 377190 h 377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93" h="377189">
                  <a:moveTo>
                    <a:pt x="104794" y="350520"/>
                  </a:moveTo>
                  <a:cubicBezTo>
                    <a:pt x="15879" y="260879"/>
                    <a:pt x="15879" y="116311"/>
                    <a:pt x="104794" y="26670"/>
                  </a:cubicBezTo>
                  <a:lnTo>
                    <a:pt x="78124" y="0"/>
                  </a:lnTo>
                  <a:cubicBezTo>
                    <a:pt x="-26034" y="104147"/>
                    <a:pt x="-26042" y="273012"/>
                    <a:pt x="78105" y="377171"/>
                  </a:cubicBezTo>
                  <a:cubicBezTo>
                    <a:pt x="78112" y="377178"/>
                    <a:pt x="78117" y="377183"/>
                    <a:pt x="78124" y="377190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BED832F-6393-42DC-D204-38D8F66F5AFC}"/>
                </a:ext>
              </a:extLst>
            </p:cNvPr>
            <p:cNvSpPr/>
            <p:nvPr/>
          </p:nvSpPr>
          <p:spPr>
            <a:xfrm>
              <a:off x="10354663" y="1336410"/>
              <a:ext cx="60012" cy="161925"/>
            </a:xfrm>
            <a:custGeom>
              <a:avLst/>
              <a:gdLst>
                <a:gd name="connsiteX0" fmla="*/ 26670 w 60012"/>
                <a:gd name="connsiteY0" fmla="*/ 161925 h 161925"/>
                <a:gd name="connsiteX1" fmla="*/ 26670 w 60012"/>
                <a:gd name="connsiteY1" fmla="*/ 0 h 161925"/>
                <a:gd name="connsiteX2" fmla="*/ 0 w 60012"/>
                <a:gd name="connsiteY2" fmla="*/ 26670 h 161925"/>
                <a:gd name="connsiteX3" fmla="*/ 21907 w 60012"/>
                <a:gd name="connsiteY3" fmla="*/ 80963 h 161925"/>
                <a:gd name="connsiteX4" fmla="*/ 0 w 60012"/>
                <a:gd name="connsiteY4" fmla="*/ 13525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12" h="161925">
                  <a:moveTo>
                    <a:pt x="26670" y="161925"/>
                  </a:moveTo>
                  <a:cubicBezTo>
                    <a:pt x="71127" y="117104"/>
                    <a:pt x="71127" y="44821"/>
                    <a:pt x="26670" y="0"/>
                  </a:cubicBezTo>
                  <a:lnTo>
                    <a:pt x="0" y="26670"/>
                  </a:lnTo>
                  <a:cubicBezTo>
                    <a:pt x="14241" y="41128"/>
                    <a:pt x="22126" y="60669"/>
                    <a:pt x="21907" y="80963"/>
                  </a:cubicBezTo>
                  <a:cubicBezTo>
                    <a:pt x="21941" y="101219"/>
                    <a:pt x="14083" y="120693"/>
                    <a:pt x="0" y="135255"/>
                  </a:cubicBezTo>
                  <a:close/>
                </a:path>
              </a:pathLst>
            </a:custGeom>
            <a:solidFill>
              <a:srgbClr val="5E4DD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77B1FD7-6BEC-A76A-927D-9DD57607B441}"/>
                </a:ext>
              </a:extLst>
            </p:cNvPr>
            <p:cNvSpPr/>
            <p:nvPr/>
          </p:nvSpPr>
          <p:spPr>
            <a:xfrm>
              <a:off x="10408002" y="1283069"/>
              <a:ext cx="82860" cy="268604"/>
            </a:xfrm>
            <a:custGeom>
              <a:avLst/>
              <a:gdLst>
                <a:gd name="connsiteX0" fmla="*/ 0 w 82860"/>
                <a:gd name="connsiteY0" fmla="*/ 241935 h 268604"/>
                <a:gd name="connsiteX1" fmla="*/ 26670 w 82860"/>
                <a:gd name="connsiteY1" fmla="*/ 268605 h 268604"/>
                <a:gd name="connsiteX2" fmla="*/ 28568 w 82860"/>
                <a:gd name="connsiteY2" fmla="*/ 1898 h 268604"/>
                <a:gd name="connsiteX3" fmla="*/ 26670 w 82860"/>
                <a:gd name="connsiteY3" fmla="*/ 0 h 268604"/>
                <a:gd name="connsiteX4" fmla="*/ 0 w 82860"/>
                <a:gd name="connsiteY4" fmla="*/ 26670 h 268604"/>
                <a:gd name="connsiteX5" fmla="*/ 683 w 82860"/>
                <a:gd name="connsiteY5" fmla="*/ 241252 h 268604"/>
                <a:gd name="connsiteX6" fmla="*/ 0 w 82860"/>
                <a:gd name="connsiteY6" fmla="*/ 241935 h 26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860" h="268604">
                  <a:moveTo>
                    <a:pt x="0" y="241935"/>
                  </a:moveTo>
                  <a:lnTo>
                    <a:pt x="26670" y="268605"/>
                  </a:lnTo>
                  <a:cubicBezTo>
                    <a:pt x="100843" y="195480"/>
                    <a:pt x="101693" y="76071"/>
                    <a:pt x="28568" y="1898"/>
                  </a:cubicBezTo>
                  <a:cubicBezTo>
                    <a:pt x="27940" y="1261"/>
                    <a:pt x="27307" y="629"/>
                    <a:pt x="26670" y="0"/>
                  </a:cubicBezTo>
                  <a:lnTo>
                    <a:pt x="0" y="26670"/>
                  </a:lnTo>
                  <a:cubicBezTo>
                    <a:pt x="59444" y="85736"/>
                    <a:pt x="59749" y="181808"/>
                    <a:pt x="683" y="241252"/>
                  </a:cubicBezTo>
                  <a:cubicBezTo>
                    <a:pt x="456" y="241481"/>
                    <a:pt x="229" y="241708"/>
                    <a:pt x="0" y="241935"/>
                  </a:cubicBezTo>
                  <a:close/>
                </a:path>
              </a:pathLst>
            </a:custGeom>
            <a:solidFill>
              <a:srgbClr val="5E4DD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8E5B93A-9D0B-C2FE-0108-EE6B74AFEBA6}"/>
                </a:ext>
              </a:extLst>
            </p:cNvPr>
            <p:cNvSpPr/>
            <p:nvPr/>
          </p:nvSpPr>
          <p:spPr>
            <a:xfrm>
              <a:off x="10462295" y="1228777"/>
              <a:ext cx="104793" cy="377189"/>
            </a:xfrm>
            <a:custGeom>
              <a:avLst/>
              <a:gdLst>
                <a:gd name="connsiteX0" fmla="*/ 0 w 104793"/>
                <a:gd name="connsiteY0" fmla="*/ 350520 h 377189"/>
                <a:gd name="connsiteX1" fmla="*/ 26670 w 104793"/>
                <a:gd name="connsiteY1" fmla="*/ 377190 h 377189"/>
                <a:gd name="connsiteX2" fmla="*/ 26689 w 104793"/>
                <a:gd name="connsiteY2" fmla="*/ 19 h 377189"/>
                <a:gd name="connsiteX3" fmla="*/ 26670 w 104793"/>
                <a:gd name="connsiteY3" fmla="*/ 0 h 377189"/>
                <a:gd name="connsiteX4" fmla="*/ 0 w 104793"/>
                <a:gd name="connsiteY4" fmla="*/ 26670 h 377189"/>
                <a:gd name="connsiteX5" fmla="*/ 0 w 104793"/>
                <a:gd name="connsiteY5" fmla="*/ 350520 h 377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93" h="377189">
                  <a:moveTo>
                    <a:pt x="0" y="350520"/>
                  </a:moveTo>
                  <a:lnTo>
                    <a:pt x="26670" y="377190"/>
                  </a:lnTo>
                  <a:cubicBezTo>
                    <a:pt x="130828" y="273043"/>
                    <a:pt x="130836" y="104178"/>
                    <a:pt x="26689" y="19"/>
                  </a:cubicBezTo>
                  <a:cubicBezTo>
                    <a:pt x="26683" y="13"/>
                    <a:pt x="26677" y="6"/>
                    <a:pt x="26670" y="0"/>
                  </a:cubicBezTo>
                  <a:lnTo>
                    <a:pt x="0" y="26670"/>
                  </a:lnTo>
                  <a:cubicBezTo>
                    <a:pt x="88915" y="116311"/>
                    <a:pt x="88915" y="260879"/>
                    <a:pt x="0" y="350520"/>
                  </a:cubicBezTo>
                  <a:close/>
                </a:path>
              </a:pathLst>
            </a:custGeom>
            <a:solidFill>
              <a:srgbClr val="5E4DD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98712E4-5FE1-A5C3-F779-EB2D8CEEA944}"/>
                </a:ext>
              </a:extLst>
            </p:cNvPr>
            <p:cNvSpPr/>
            <p:nvPr/>
          </p:nvSpPr>
          <p:spPr>
            <a:xfrm>
              <a:off x="10002714" y="1385011"/>
              <a:ext cx="580650" cy="905771"/>
            </a:xfrm>
            <a:custGeom>
              <a:avLst/>
              <a:gdLst>
                <a:gd name="connsiteX0" fmla="*/ 580631 w 580650"/>
                <a:gd name="connsiteY0" fmla="*/ 611687 h 633500"/>
                <a:gd name="connsiteX1" fmla="*/ 580631 w 580650"/>
                <a:gd name="connsiteY1" fmla="*/ 611687 h 633500"/>
                <a:gd name="connsiteX2" fmla="*/ 579012 w 580650"/>
                <a:gd name="connsiteY2" fmla="*/ 606830 h 633500"/>
                <a:gd name="connsiteX3" fmla="*/ 579012 w 580650"/>
                <a:gd name="connsiteY3" fmla="*/ 606258 h 633500"/>
                <a:gd name="connsiteX4" fmla="*/ 307550 w 580650"/>
                <a:gd name="connsiteY4" fmla="*/ 77621 h 633500"/>
                <a:gd name="connsiteX5" fmla="*/ 304406 w 580650"/>
                <a:gd name="connsiteY5" fmla="*/ 73430 h 633500"/>
                <a:gd name="connsiteX6" fmla="*/ 325439 w 580650"/>
                <a:gd name="connsiteY6" fmla="*/ 23822 h 633500"/>
                <a:gd name="connsiteX7" fmla="*/ 275831 w 580650"/>
                <a:gd name="connsiteY7" fmla="*/ 2790 h 633500"/>
                <a:gd name="connsiteX8" fmla="*/ 254799 w 580650"/>
                <a:gd name="connsiteY8" fmla="*/ 52397 h 633500"/>
                <a:gd name="connsiteX9" fmla="*/ 275831 w 580650"/>
                <a:gd name="connsiteY9" fmla="*/ 73430 h 633500"/>
                <a:gd name="connsiteX10" fmla="*/ 273260 w 580650"/>
                <a:gd name="connsiteY10" fmla="*/ 77144 h 633500"/>
                <a:gd name="connsiteX11" fmla="*/ 1797 w 580650"/>
                <a:gd name="connsiteY11" fmla="*/ 605782 h 633500"/>
                <a:gd name="connsiteX12" fmla="*/ 1797 w 580650"/>
                <a:gd name="connsiteY12" fmla="*/ 606353 h 633500"/>
                <a:gd name="connsiteX13" fmla="*/ 178 w 580650"/>
                <a:gd name="connsiteY13" fmla="*/ 611211 h 633500"/>
                <a:gd name="connsiteX14" fmla="*/ 178 w 580650"/>
                <a:gd name="connsiteY14" fmla="*/ 611211 h 633500"/>
                <a:gd name="connsiteX15" fmla="*/ 178 w 580650"/>
                <a:gd name="connsiteY15" fmla="*/ 615974 h 633500"/>
                <a:gd name="connsiteX16" fmla="*/ 178 w 580650"/>
                <a:gd name="connsiteY16" fmla="*/ 617117 h 633500"/>
                <a:gd name="connsiteX17" fmla="*/ 1511 w 580650"/>
                <a:gd name="connsiteY17" fmla="*/ 621593 h 633500"/>
                <a:gd name="connsiteX18" fmla="*/ 1511 w 580650"/>
                <a:gd name="connsiteY18" fmla="*/ 621593 h 633500"/>
                <a:gd name="connsiteX19" fmla="*/ 2845 w 580650"/>
                <a:gd name="connsiteY19" fmla="*/ 623689 h 633500"/>
                <a:gd name="connsiteX20" fmla="*/ 4750 w 580650"/>
                <a:gd name="connsiteY20" fmla="*/ 626451 h 633500"/>
                <a:gd name="connsiteX21" fmla="*/ 4750 w 580650"/>
                <a:gd name="connsiteY21" fmla="*/ 626451 h 633500"/>
                <a:gd name="connsiteX22" fmla="*/ 6274 w 580650"/>
                <a:gd name="connsiteY22" fmla="*/ 627594 h 633500"/>
                <a:gd name="connsiteX23" fmla="*/ 8941 w 580650"/>
                <a:gd name="connsiteY23" fmla="*/ 629690 h 633500"/>
                <a:gd name="connsiteX24" fmla="*/ 11227 w 580650"/>
                <a:gd name="connsiteY24" fmla="*/ 630737 h 633500"/>
                <a:gd name="connsiteX25" fmla="*/ 14084 w 580650"/>
                <a:gd name="connsiteY25" fmla="*/ 631785 h 633500"/>
                <a:gd name="connsiteX26" fmla="*/ 16561 w 580650"/>
                <a:gd name="connsiteY26" fmla="*/ 631785 h 633500"/>
                <a:gd name="connsiteX27" fmla="*/ 18656 w 580650"/>
                <a:gd name="connsiteY27" fmla="*/ 633500 h 633500"/>
                <a:gd name="connsiteX28" fmla="*/ 19990 w 580650"/>
                <a:gd name="connsiteY28" fmla="*/ 633500 h 633500"/>
                <a:gd name="connsiteX29" fmla="*/ 21228 w 580650"/>
                <a:gd name="connsiteY29" fmla="*/ 633500 h 633500"/>
                <a:gd name="connsiteX30" fmla="*/ 26276 w 580650"/>
                <a:gd name="connsiteY30" fmla="*/ 632166 h 633500"/>
                <a:gd name="connsiteX31" fmla="*/ 290309 w 580650"/>
                <a:gd name="connsiteY31" fmla="*/ 516056 h 633500"/>
                <a:gd name="connsiteX32" fmla="*/ 553961 w 580650"/>
                <a:gd name="connsiteY32" fmla="*/ 631880 h 633500"/>
                <a:gd name="connsiteX33" fmla="*/ 561581 w 580650"/>
                <a:gd name="connsiteY33" fmla="*/ 633500 h 633500"/>
                <a:gd name="connsiteX34" fmla="*/ 561581 w 580650"/>
                <a:gd name="connsiteY34" fmla="*/ 633500 h 633500"/>
                <a:gd name="connsiteX35" fmla="*/ 566249 w 580650"/>
                <a:gd name="connsiteY35" fmla="*/ 632833 h 633500"/>
                <a:gd name="connsiteX36" fmla="*/ 567582 w 580650"/>
                <a:gd name="connsiteY36" fmla="*/ 632833 h 633500"/>
                <a:gd name="connsiteX37" fmla="*/ 571106 w 580650"/>
                <a:gd name="connsiteY37" fmla="*/ 631214 h 633500"/>
                <a:gd name="connsiteX38" fmla="*/ 571964 w 580650"/>
                <a:gd name="connsiteY38" fmla="*/ 630642 h 633500"/>
                <a:gd name="connsiteX39" fmla="*/ 575393 w 580650"/>
                <a:gd name="connsiteY39" fmla="*/ 627880 h 633500"/>
                <a:gd name="connsiteX40" fmla="*/ 575393 w 580650"/>
                <a:gd name="connsiteY40" fmla="*/ 627880 h 633500"/>
                <a:gd name="connsiteX41" fmla="*/ 577393 w 580650"/>
                <a:gd name="connsiteY41" fmla="*/ 624927 h 633500"/>
                <a:gd name="connsiteX42" fmla="*/ 578536 w 580650"/>
                <a:gd name="connsiteY42" fmla="*/ 623022 h 633500"/>
                <a:gd name="connsiteX43" fmla="*/ 578536 w 580650"/>
                <a:gd name="connsiteY43" fmla="*/ 623022 h 633500"/>
                <a:gd name="connsiteX44" fmla="*/ 579869 w 580650"/>
                <a:gd name="connsiteY44" fmla="*/ 618450 h 633500"/>
                <a:gd name="connsiteX45" fmla="*/ 579869 w 580650"/>
                <a:gd name="connsiteY45" fmla="*/ 617402 h 633500"/>
                <a:gd name="connsiteX46" fmla="*/ 580631 w 580650"/>
                <a:gd name="connsiteY46" fmla="*/ 611687 h 633500"/>
                <a:gd name="connsiteX47" fmla="*/ 418706 w 580650"/>
                <a:gd name="connsiteY47" fmla="*/ 377849 h 633500"/>
                <a:gd name="connsiteX48" fmla="*/ 322504 w 580650"/>
                <a:gd name="connsiteY48" fmla="*/ 312793 h 633500"/>
                <a:gd name="connsiteX49" fmla="*/ 368891 w 580650"/>
                <a:gd name="connsiteY49" fmla="*/ 281075 h 633500"/>
                <a:gd name="connsiteX50" fmla="*/ 290119 w 580650"/>
                <a:gd name="connsiteY50" fmla="*/ 127532 h 633500"/>
                <a:gd name="connsiteX51" fmla="*/ 351365 w 580650"/>
                <a:gd name="connsiteY51" fmla="*/ 246689 h 633500"/>
                <a:gd name="connsiteX52" fmla="*/ 288690 w 580650"/>
                <a:gd name="connsiteY52" fmla="*/ 289838 h 633500"/>
                <a:gd name="connsiteX53" fmla="*/ 231540 w 580650"/>
                <a:gd name="connsiteY53" fmla="*/ 251738 h 633500"/>
                <a:gd name="connsiteX54" fmla="*/ 227540 w 580650"/>
                <a:gd name="connsiteY54" fmla="*/ 249642 h 633500"/>
                <a:gd name="connsiteX55" fmla="*/ 210299 w 580650"/>
                <a:gd name="connsiteY55" fmla="*/ 282884 h 633500"/>
                <a:gd name="connsiteX56" fmla="*/ 254972 w 580650"/>
                <a:gd name="connsiteY56" fmla="*/ 313079 h 633500"/>
                <a:gd name="connsiteX57" fmla="*/ 161531 w 580650"/>
                <a:gd name="connsiteY57" fmla="*/ 377182 h 633500"/>
                <a:gd name="connsiteX58" fmla="*/ 60090 w 580650"/>
                <a:gd name="connsiteY58" fmla="*/ 575492 h 633500"/>
                <a:gd name="connsiteX59" fmla="*/ 127337 w 580650"/>
                <a:gd name="connsiteY59" fmla="*/ 444428 h 633500"/>
                <a:gd name="connsiteX60" fmla="*/ 242875 w 580650"/>
                <a:gd name="connsiteY60" fmla="*/ 495197 h 633500"/>
                <a:gd name="connsiteX61" fmla="*/ 166675 w 580650"/>
                <a:gd name="connsiteY61" fmla="*/ 420140 h 633500"/>
                <a:gd name="connsiteX62" fmla="*/ 288881 w 580650"/>
                <a:gd name="connsiteY62" fmla="*/ 336034 h 633500"/>
                <a:gd name="connsiteX63" fmla="*/ 413468 w 580650"/>
                <a:gd name="connsiteY63" fmla="*/ 420330 h 633500"/>
                <a:gd name="connsiteX64" fmla="*/ 290309 w 580650"/>
                <a:gd name="connsiteY64" fmla="*/ 474432 h 633500"/>
                <a:gd name="connsiteX65" fmla="*/ 490525 w 580650"/>
                <a:gd name="connsiteY65" fmla="*/ 562443 h 633500"/>
                <a:gd name="connsiteX66" fmla="*/ 337649 w 580650"/>
                <a:gd name="connsiteY66" fmla="*/ 495292 h 633500"/>
                <a:gd name="connsiteX67" fmla="*/ 452996 w 580650"/>
                <a:gd name="connsiteY67" fmla="*/ 444619 h 633500"/>
                <a:gd name="connsiteX68" fmla="*/ 520148 w 580650"/>
                <a:gd name="connsiteY68" fmla="*/ 575397 h 6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580650" h="633500">
                  <a:moveTo>
                    <a:pt x="580631" y="611687"/>
                  </a:moveTo>
                  <a:lnTo>
                    <a:pt x="580631" y="611687"/>
                  </a:lnTo>
                  <a:cubicBezTo>
                    <a:pt x="580338" y="609996"/>
                    <a:pt x="579792" y="608358"/>
                    <a:pt x="579012" y="606830"/>
                  </a:cubicBezTo>
                  <a:cubicBezTo>
                    <a:pt x="579012" y="606830"/>
                    <a:pt x="579012" y="606830"/>
                    <a:pt x="579012" y="606258"/>
                  </a:cubicBezTo>
                  <a:lnTo>
                    <a:pt x="307550" y="77621"/>
                  </a:lnTo>
                  <a:cubicBezTo>
                    <a:pt x="306723" y="76071"/>
                    <a:pt x="305663" y="74657"/>
                    <a:pt x="304406" y="73430"/>
                  </a:cubicBezTo>
                  <a:cubicBezTo>
                    <a:pt x="323913" y="65539"/>
                    <a:pt x="333329" y="43329"/>
                    <a:pt x="325439" y="23822"/>
                  </a:cubicBezTo>
                  <a:cubicBezTo>
                    <a:pt x="317548" y="4316"/>
                    <a:pt x="295338" y="-5100"/>
                    <a:pt x="275831" y="2790"/>
                  </a:cubicBezTo>
                  <a:cubicBezTo>
                    <a:pt x="256325" y="10681"/>
                    <a:pt x="246909" y="32891"/>
                    <a:pt x="254799" y="52397"/>
                  </a:cubicBezTo>
                  <a:cubicBezTo>
                    <a:pt x="258671" y="61968"/>
                    <a:pt x="266261" y="69558"/>
                    <a:pt x="275831" y="73430"/>
                  </a:cubicBezTo>
                  <a:cubicBezTo>
                    <a:pt x="274814" y="74549"/>
                    <a:pt x="273949" y="75798"/>
                    <a:pt x="273260" y="77144"/>
                  </a:cubicBezTo>
                  <a:lnTo>
                    <a:pt x="1797" y="605782"/>
                  </a:lnTo>
                  <a:cubicBezTo>
                    <a:pt x="1797" y="605782"/>
                    <a:pt x="1797" y="605782"/>
                    <a:pt x="1797" y="606353"/>
                  </a:cubicBezTo>
                  <a:cubicBezTo>
                    <a:pt x="1017" y="607882"/>
                    <a:pt x="471" y="609520"/>
                    <a:pt x="178" y="611211"/>
                  </a:cubicBezTo>
                  <a:lnTo>
                    <a:pt x="178" y="611211"/>
                  </a:lnTo>
                  <a:cubicBezTo>
                    <a:pt x="-59" y="612789"/>
                    <a:pt x="-59" y="614395"/>
                    <a:pt x="178" y="615974"/>
                  </a:cubicBezTo>
                  <a:cubicBezTo>
                    <a:pt x="178" y="615974"/>
                    <a:pt x="178" y="616736"/>
                    <a:pt x="178" y="617117"/>
                  </a:cubicBezTo>
                  <a:cubicBezTo>
                    <a:pt x="437" y="618658"/>
                    <a:pt x="885" y="620162"/>
                    <a:pt x="1511" y="621593"/>
                  </a:cubicBezTo>
                  <a:cubicBezTo>
                    <a:pt x="1511" y="621593"/>
                    <a:pt x="1511" y="621593"/>
                    <a:pt x="1511" y="621593"/>
                  </a:cubicBezTo>
                  <a:cubicBezTo>
                    <a:pt x="1511" y="621593"/>
                    <a:pt x="2464" y="622927"/>
                    <a:pt x="2845" y="623689"/>
                  </a:cubicBezTo>
                  <a:cubicBezTo>
                    <a:pt x="3425" y="624646"/>
                    <a:pt x="4061" y="625568"/>
                    <a:pt x="4750" y="626451"/>
                  </a:cubicBezTo>
                  <a:lnTo>
                    <a:pt x="4750" y="626451"/>
                  </a:lnTo>
                  <a:cubicBezTo>
                    <a:pt x="5235" y="626863"/>
                    <a:pt x="5743" y="627244"/>
                    <a:pt x="6274" y="627594"/>
                  </a:cubicBezTo>
                  <a:cubicBezTo>
                    <a:pt x="7097" y="628373"/>
                    <a:pt x="7989" y="629075"/>
                    <a:pt x="8941" y="629690"/>
                  </a:cubicBezTo>
                  <a:cubicBezTo>
                    <a:pt x="9685" y="630078"/>
                    <a:pt x="10448" y="630428"/>
                    <a:pt x="11227" y="630737"/>
                  </a:cubicBezTo>
                  <a:lnTo>
                    <a:pt x="14084" y="631785"/>
                  </a:lnTo>
                  <a:lnTo>
                    <a:pt x="16561" y="631785"/>
                  </a:lnTo>
                  <a:lnTo>
                    <a:pt x="18656" y="633500"/>
                  </a:lnTo>
                  <a:lnTo>
                    <a:pt x="19990" y="633500"/>
                  </a:lnTo>
                  <a:lnTo>
                    <a:pt x="21228" y="633500"/>
                  </a:lnTo>
                  <a:cubicBezTo>
                    <a:pt x="22973" y="633336"/>
                    <a:pt x="24679" y="632885"/>
                    <a:pt x="26276" y="632166"/>
                  </a:cubicBezTo>
                  <a:lnTo>
                    <a:pt x="290309" y="516056"/>
                  </a:lnTo>
                  <a:lnTo>
                    <a:pt x="553961" y="631880"/>
                  </a:lnTo>
                  <a:cubicBezTo>
                    <a:pt x="556353" y="632970"/>
                    <a:pt x="558953" y="633523"/>
                    <a:pt x="561581" y="633500"/>
                  </a:cubicBezTo>
                  <a:lnTo>
                    <a:pt x="561581" y="633500"/>
                  </a:lnTo>
                  <a:cubicBezTo>
                    <a:pt x="563159" y="633471"/>
                    <a:pt x="564727" y="633247"/>
                    <a:pt x="566249" y="632833"/>
                  </a:cubicBezTo>
                  <a:lnTo>
                    <a:pt x="567582" y="632833"/>
                  </a:lnTo>
                  <a:cubicBezTo>
                    <a:pt x="568792" y="632374"/>
                    <a:pt x="569970" y="631833"/>
                    <a:pt x="571106" y="631214"/>
                  </a:cubicBezTo>
                  <a:lnTo>
                    <a:pt x="571964" y="630642"/>
                  </a:lnTo>
                  <a:cubicBezTo>
                    <a:pt x="573210" y="629857"/>
                    <a:pt x="574360" y="628931"/>
                    <a:pt x="575393" y="627880"/>
                  </a:cubicBezTo>
                  <a:lnTo>
                    <a:pt x="575393" y="627880"/>
                  </a:lnTo>
                  <a:cubicBezTo>
                    <a:pt x="576136" y="626949"/>
                    <a:pt x="576804" y="625962"/>
                    <a:pt x="577393" y="624927"/>
                  </a:cubicBezTo>
                  <a:cubicBezTo>
                    <a:pt x="577808" y="624314"/>
                    <a:pt x="578190" y="623677"/>
                    <a:pt x="578536" y="623022"/>
                  </a:cubicBezTo>
                  <a:cubicBezTo>
                    <a:pt x="578536" y="623022"/>
                    <a:pt x="578536" y="623022"/>
                    <a:pt x="578536" y="623022"/>
                  </a:cubicBezTo>
                  <a:cubicBezTo>
                    <a:pt x="579180" y="621564"/>
                    <a:pt x="579628" y="620027"/>
                    <a:pt x="579869" y="618450"/>
                  </a:cubicBezTo>
                  <a:cubicBezTo>
                    <a:pt x="579869" y="618450"/>
                    <a:pt x="579869" y="617783"/>
                    <a:pt x="579869" y="617402"/>
                  </a:cubicBezTo>
                  <a:cubicBezTo>
                    <a:pt x="580468" y="615559"/>
                    <a:pt x="580726" y="613623"/>
                    <a:pt x="580631" y="611687"/>
                  </a:cubicBezTo>
                  <a:close/>
                  <a:moveTo>
                    <a:pt x="418706" y="377849"/>
                  </a:moveTo>
                  <a:lnTo>
                    <a:pt x="322504" y="312793"/>
                  </a:lnTo>
                  <a:lnTo>
                    <a:pt x="368891" y="281075"/>
                  </a:lnTo>
                  <a:close/>
                  <a:moveTo>
                    <a:pt x="290119" y="127532"/>
                  </a:moveTo>
                  <a:lnTo>
                    <a:pt x="351365" y="246689"/>
                  </a:lnTo>
                  <a:lnTo>
                    <a:pt x="288690" y="289838"/>
                  </a:lnTo>
                  <a:lnTo>
                    <a:pt x="231540" y="251738"/>
                  </a:lnTo>
                  <a:cubicBezTo>
                    <a:pt x="230300" y="250873"/>
                    <a:pt x="228956" y="250169"/>
                    <a:pt x="227540" y="249642"/>
                  </a:cubicBezTo>
                  <a:close/>
                  <a:moveTo>
                    <a:pt x="210299" y="282884"/>
                  </a:moveTo>
                  <a:lnTo>
                    <a:pt x="254972" y="313079"/>
                  </a:lnTo>
                  <a:lnTo>
                    <a:pt x="161531" y="377182"/>
                  </a:lnTo>
                  <a:close/>
                  <a:moveTo>
                    <a:pt x="60090" y="575492"/>
                  </a:moveTo>
                  <a:lnTo>
                    <a:pt x="127337" y="444428"/>
                  </a:lnTo>
                  <a:lnTo>
                    <a:pt x="242875" y="495197"/>
                  </a:lnTo>
                  <a:close/>
                  <a:moveTo>
                    <a:pt x="166675" y="420140"/>
                  </a:moveTo>
                  <a:lnTo>
                    <a:pt x="288881" y="336034"/>
                  </a:lnTo>
                  <a:lnTo>
                    <a:pt x="413468" y="420330"/>
                  </a:lnTo>
                  <a:lnTo>
                    <a:pt x="290309" y="474432"/>
                  </a:lnTo>
                  <a:close/>
                  <a:moveTo>
                    <a:pt x="490525" y="562443"/>
                  </a:moveTo>
                  <a:lnTo>
                    <a:pt x="337649" y="495292"/>
                  </a:lnTo>
                  <a:lnTo>
                    <a:pt x="452996" y="444619"/>
                  </a:lnTo>
                  <a:lnTo>
                    <a:pt x="520148" y="575397"/>
                  </a:lnTo>
                  <a:close/>
                </a:path>
              </a:pathLst>
            </a:custGeom>
            <a:solidFill>
              <a:srgbClr val="5E4DD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7B260CE-7C5F-6DBA-A57E-4E0415A48789}"/>
                </a:ext>
              </a:extLst>
            </p:cNvPr>
            <p:cNvGrpSpPr/>
            <p:nvPr/>
          </p:nvGrpSpPr>
          <p:grpSpPr>
            <a:xfrm rot="5584236">
              <a:off x="10190636" y="1001128"/>
              <a:ext cx="212426" cy="377189"/>
              <a:chOff x="9658347" y="545822"/>
              <a:chExt cx="212426" cy="377189"/>
            </a:xfrm>
            <a:solidFill>
              <a:schemeClr val="tx1"/>
            </a:solidFill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80421699-AF81-8F7E-D8A6-F63BED6FA8B0}"/>
                  </a:ext>
                </a:extLst>
              </p:cNvPr>
              <p:cNvSpPr/>
              <p:nvPr/>
            </p:nvSpPr>
            <p:spPr>
              <a:xfrm>
                <a:off x="9810761" y="653455"/>
                <a:ext cx="60012" cy="161925"/>
              </a:xfrm>
              <a:custGeom>
                <a:avLst/>
                <a:gdLst>
                  <a:gd name="connsiteX0" fmla="*/ 33343 w 60012"/>
                  <a:gd name="connsiteY0" fmla="*/ 161925 h 161925"/>
                  <a:gd name="connsiteX1" fmla="*/ 60013 w 60012"/>
                  <a:gd name="connsiteY1" fmla="*/ 135255 h 161925"/>
                  <a:gd name="connsiteX2" fmla="*/ 60013 w 60012"/>
                  <a:gd name="connsiteY2" fmla="*/ 26670 h 161925"/>
                  <a:gd name="connsiteX3" fmla="*/ 33343 w 60012"/>
                  <a:gd name="connsiteY3" fmla="*/ 0 h 161925"/>
                  <a:gd name="connsiteX4" fmla="*/ 33343 w 60012"/>
                  <a:gd name="connsiteY4" fmla="*/ 161925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012" h="161925">
                    <a:moveTo>
                      <a:pt x="33343" y="161925"/>
                    </a:moveTo>
                    <a:lnTo>
                      <a:pt x="60013" y="135255"/>
                    </a:lnTo>
                    <a:cubicBezTo>
                      <a:pt x="30788" y="104960"/>
                      <a:pt x="30788" y="56965"/>
                      <a:pt x="60013" y="26670"/>
                    </a:cubicBezTo>
                    <a:lnTo>
                      <a:pt x="33343" y="0"/>
                    </a:lnTo>
                    <a:cubicBezTo>
                      <a:pt x="-11114" y="44821"/>
                      <a:pt x="-11114" y="117104"/>
                      <a:pt x="33343" y="1619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8EEF0275-2C89-842E-218D-D624E1F9965A}"/>
                  </a:ext>
                </a:extLst>
              </p:cNvPr>
              <p:cNvSpPr/>
              <p:nvPr/>
            </p:nvSpPr>
            <p:spPr>
              <a:xfrm>
                <a:off x="9734573" y="600114"/>
                <a:ext cx="82860" cy="268604"/>
              </a:xfrm>
              <a:custGeom>
                <a:avLst/>
                <a:gdLst>
                  <a:gd name="connsiteX0" fmla="*/ 56191 w 82860"/>
                  <a:gd name="connsiteY0" fmla="*/ 268605 h 268604"/>
                  <a:gd name="connsiteX1" fmla="*/ 82861 w 82860"/>
                  <a:gd name="connsiteY1" fmla="*/ 241935 h 268604"/>
                  <a:gd name="connsiteX2" fmla="*/ 82178 w 82860"/>
                  <a:gd name="connsiteY2" fmla="*/ 27353 h 268604"/>
                  <a:gd name="connsiteX3" fmla="*/ 82861 w 82860"/>
                  <a:gd name="connsiteY3" fmla="*/ 26670 h 268604"/>
                  <a:gd name="connsiteX4" fmla="*/ 56191 w 82860"/>
                  <a:gd name="connsiteY4" fmla="*/ 0 h 268604"/>
                  <a:gd name="connsiteX5" fmla="*/ 54292 w 82860"/>
                  <a:gd name="connsiteY5" fmla="*/ 266707 h 268604"/>
                  <a:gd name="connsiteX6" fmla="*/ 56191 w 82860"/>
                  <a:gd name="connsiteY6" fmla="*/ 268605 h 268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860" h="268604">
                    <a:moveTo>
                      <a:pt x="56191" y="268605"/>
                    </a:moveTo>
                    <a:lnTo>
                      <a:pt x="82861" y="241935"/>
                    </a:lnTo>
                    <a:cubicBezTo>
                      <a:pt x="23417" y="182869"/>
                      <a:pt x="23111" y="86797"/>
                      <a:pt x="82178" y="27353"/>
                    </a:cubicBezTo>
                    <a:cubicBezTo>
                      <a:pt x="82404" y="27124"/>
                      <a:pt x="82632" y="26897"/>
                      <a:pt x="82861" y="26670"/>
                    </a:cubicBezTo>
                    <a:lnTo>
                      <a:pt x="56191" y="0"/>
                    </a:lnTo>
                    <a:cubicBezTo>
                      <a:pt x="-17983" y="73125"/>
                      <a:pt x="-18832" y="192534"/>
                      <a:pt x="54292" y="266707"/>
                    </a:cubicBezTo>
                    <a:cubicBezTo>
                      <a:pt x="54921" y="267344"/>
                      <a:pt x="55553" y="267976"/>
                      <a:pt x="56191" y="2686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EA3BC148-2CB7-BEC4-B66B-83FF00A2F82A}"/>
                  </a:ext>
                </a:extLst>
              </p:cNvPr>
              <p:cNvSpPr/>
              <p:nvPr/>
            </p:nvSpPr>
            <p:spPr>
              <a:xfrm>
                <a:off x="9658347" y="545822"/>
                <a:ext cx="104793" cy="377189"/>
              </a:xfrm>
              <a:custGeom>
                <a:avLst/>
                <a:gdLst>
                  <a:gd name="connsiteX0" fmla="*/ 104794 w 104793"/>
                  <a:gd name="connsiteY0" fmla="*/ 350520 h 377189"/>
                  <a:gd name="connsiteX1" fmla="*/ 104794 w 104793"/>
                  <a:gd name="connsiteY1" fmla="*/ 26670 h 377189"/>
                  <a:gd name="connsiteX2" fmla="*/ 78124 w 104793"/>
                  <a:gd name="connsiteY2" fmla="*/ 0 h 377189"/>
                  <a:gd name="connsiteX3" fmla="*/ 78105 w 104793"/>
                  <a:gd name="connsiteY3" fmla="*/ 377171 h 377189"/>
                  <a:gd name="connsiteX4" fmla="*/ 78124 w 104793"/>
                  <a:gd name="connsiteY4" fmla="*/ 377190 h 377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93" h="377189">
                    <a:moveTo>
                      <a:pt x="104794" y="350520"/>
                    </a:moveTo>
                    <a:cubicBezTo>
                      <a:pt x="15879" y="260879"/>
                      <a:pt x="15879" y="116311"/>
                      <a:pt x="104794" y="26670"/>
                    </a:cubicBezTo>
                    <a:lnTo>
                      <a:pt x="78124" y="0"/>
                    </a:lnTo>
                    <a:cubicBezTo>
                      <a:pt x="-26034" y="104147"/>
                      <a:pt x="-26042" y="273012"/>
                      <a:pt x="78105" y="377171"/>
                    </a:cubicBezTo>
                    <a:cubicBezTo>
                      <a:pt x="78112" y="377178"/>
                      <a:pt x="78117" y="377183"/>
                      <a:pt x="78124" y="37719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50" name="Graphic 49" descr="Puzzle pieces">
            <a:extLst>
              <a:ext uri="{FF2B5EF4-FFF2-40B4-BE49-F238E27FC236}">
                <a16:creationId xmlns:a16="http://schemas.microsoft.com/office/drawing/2014/main" id="{CBE238C4-A4FB-1599-ECB6-5A98A548C4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4592" y="5640447"/>
            <a:ext cx="94094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741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F7755-53F2-443D-9ADC-DE36969B8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209" y="520944"/>
            <a:ext cx="11356337" cy="892552"/>
          </a:xfrm>
        </p:spPr>
        <p:txBody>
          <a:bodyPr/>
          <a:lstStyle/>
          <a:p>
            <a:r>
              <a:rPr lang="en-US" dirty="0"/>
              <a:t>Results</a:t>
            </a:r>
            <a:br>
              <a:rPr lang="en-US" dirty="0"/>
            </a:br>
            <a:r>
              <a:rPr lang="en-US" sz="2400" dirty="0">
                <a:solidFill>
                  <a:srgbClr val="454545"/>
                </a:solidFill>
              </a:rPr>
              <a:t>Harsh propagation environment: Indoor office environment</a:t>
            </a:r>
          </a:p>
        </p:txBody>
      </p:sp>
      <p:sp>
        <p:nvSpPr>
          <p:cNvPr id="33" name="Slide Number Placeholder 1">
            <a:extLst>
              <a:ext uri="{FF2B5EF4-FFF2-40B4-BE49-F238E27FC236}">
                <a16:creationId xmlns:a16="http://schemas.microsoft.com/office/drawing/2014/main" id="{0990D789-9279-4893-BDEA-E8039D7CDF4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1514C-5E56-4738-A1FF-4B1CFD2A3E3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43" name="object 58">
            <a:extLst>
              <a:ext uri="{FF2B5EF4-FFF2-40B4-BE49-F238E27FC236}">
                <a16:creationId xmlns:a16="http://schemas.microsoft.com/office/drawing/2014/main" id="{59A34272-6D11-3C57-A6C0-1F1130CA8FC8}"/>
              </a:ext>
            </a:extLst>
          </p:cNvPr>
          <p:cNvSpPr txBox="1"/>
          <p:nvPr/>
        </p:nvSpPr>
        <p:spPr>
          <a:xfrm>
            <a:off x="8185144" y="2061978"/>
            <a:ext cx="3910521" cy="1968488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55244" marR="5080" indent="-43180" algn="ctr">
              <a:lnSpc>
                <a:spcPts val="2110"/>
              </a:lnSpc>
              <a:spcBef>
                <a:spcPts val="210"/>
              </a:spcBef>
            </a:pPr>
            <a:r>
              <a:rPr lang="en-US" dirty="0">
                <a:latin typeface="Microsoft Sans Serif"/>
                <a:cs typeface="Microsoft Sans Serif"/>
              </a:rPr>
              <a:t>Experimental vs ray tracing</a:t>
            </a:r>
          </a:p>
          <a:p>
            <a:pPr marL="180340" indent="-167640">
              <a:lnSpc>
                <a:spcPct val="100000"/>
              </a:lnSpc>
              <a:spcBef>
                <a:spcPts val="200"/>
              </a:spcBef>
              <a:buClr>
                <a:srgbClr val="5EBEB8"/>
              </a:buClr>
              <a:buFont typeface="Arial"/>
              <a:buChar char="•"/>
              <a:tabLst>
                <a:tab pos="180340" algn="l"/>
              </a:tabLst>
            </a:pPr>
            <a:r>
              <a:rPr lang="en-US" spc="-10" dirty="0">
                <a:solidFill>
                  <a:srgbClr val="7E7E7E"/>
                </a:solidFill>
                <a:cs typeface="Microsoft Sans Serif"/>
              </a:rPr>
              <a:t>Two ray model does not match the experimental results [10]=&gt; </a:t>
            </a:r>
            <a:r>
              <a:rPr lang="en-US" b="1" spc="-10" dirty="0">
                <a:solidFill>
                  <a:srgbClr val="FF0000"/>
                </a:solidFill>
                <a:cs typeface="Microsoft Sans Serif"/>
              </a:rPr>
              <a:t>five ray's model</a:t>
            </a:r>
          </a:p>
          <a:p>
            <a:pPr marL="12700">
              <a:spcBef>
                <a:spcPts val="200"/>
              </a:spcBef>
              <a:buClr>
                <a:srgbClr val="5EBEB8"/>
              </a:buClr>
              <a:tabLst>
                <a:tab pos="180340" algn="l"/>
              </a:tabLst>
            </a:pPr>
            <a:endParaRPr lang="en-US" spc="-10" dirty="0">
              <a:solidFill>
                <a:srgbClr val="7E7E7E"/>
              </a:solidFill>
              <a:cs typeface="Microsoft Sans Serif"/>
            </a:endParaRPr>
          </a:p>
          <a:p>
            <a:pPr marL="180340" marR="5080" indent="-167640">
              <a:lnSpc>
                <a:spcPts val="1800"/>
              </a:lnSpc>
              <a:spcBef>
                <a:spcPts val="350"/>
              </a:spcBef>
              <a:buClr>
                <a:srgbClr val="5EBEB8"/>
              </a:buClr>
              <a:buFont typeface="Arial"/>
              <a:buChar char="•"/>
              <a:tabLst>
                <a:tab pos="180340" algn="l"/>
              </a:tabLst>
            </a:pPr>
            <a:r>
              <a:rPr lang="en-US" sz="1800" dirty="0">
                <a:latin typeface="Microsoft Sans Serif"/>
                <a:cs typeface="Microsoft Sans Serif"/>
              </a:rPr>
              <a:t>Preliminary results: radiation pattern at two close locations</a:t>
            </a:r>
            <a:endParaRPr sz="1800" dirty="0">
              <a:latin typeface="Microsoft Sans Serif"/>
              <a:cs typeface="Microsoft Sans Serif"/>
            </a:endParaRPr>
          </a:p>
        </p:txBody>
      </p:sp>
      <p:pic>
        <p:nvPicPr>
          <p:cNvPr id="245" name="Picture 244">
            <a:extLst>
              <a:ext uri="{FF2B5EF4-FFF2-40B4-BE49-F238E27FC236}">
                <a16:creationId xmlns:a16="http://schemas.microsoft.com/office/drawing/2014/main" id="{5571EBF1-CF8D-C43F-87BF-2CE44F857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288" y="4215965"/>
            <a:ext cx="1853966" cy="1596130"/>
          </a:xfrm>
          <a:prstGeom prst="rect">
            <a:avLst/>
          </a:prstGeom>
        </p:spPr>
      </p:pic>
      <p:pic>
        <p:nvPicPr>
          <p:cNvPr id="247" name="Picture 246">
            <a:extLst>
              <a:ext uri="{FF2B5EF4-FFF2-40B4-BE49-F238E27FC236}">
                <a16:creationId xmlns:a16="http://schemas.microsoft.com/office/drawing/2014/main" id="{DB073AC5-1FA0-2B88-85F4-01F3A7037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8185" y="4163195"/>
            <a:ext cx="1786961" cy="172761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EF10786-C638-A4E1-D0D4-981863E1EA71}"/>
              </a:ext>
            </a:extLst>
          </p:cNvPr>
          <p:cNvGrpSpPr/>
          <p:nvPr/>
        </p:nvGrpSpPr>
        <p:grpSpPr>
          <a:xfrm>
            <a:off x="244201" y="1752600"/>
            <a:ext cx="7985399" cy="4796790"/>
            <a:chOff x="1922615" y="1217362"/>
            <a:chExt cx="8745385" cy="5226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AF55F2A-01F4-02AD-D7C1-9396EB1AF886}"/>
                </a:ext>
              </a:extLst>
            </p:cNvPr>
            <p:cNvGrpSpPr/>
            <p:nvPr/>
          </p:nvGrpSpPr>
          <p:grpSpPr>
            <a:xfrm>
              <a:off x="1922615" y="2286000"/>
              <a:ext cx="5867400" cy="3352800"/>
              <a:chOff x="1020941" y="888004"/>
              <a:chExt cx="8869680" cy="4539454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B96F032-FF3A-90B7-C7F2-5E32357208E7}"/>
                  </a:ext>
                </a:extLst>
              </p:cNvPr>
              <p:cNvSpPr txBox="1"/>
              <p:nvPr/>
            </p:nvSpPr>
            <p:spPr>
              <a:xfrm>
                <a:off x="2447680" y="2450697"/>
                <a:ext cx="1056771" cy="3077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1400" b="0" spc="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en-US" sz="1400" spc="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1400" b="0" spc="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sz="1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9" name="Picture 6" descr="Table - Free furniture and household icons">
                <a:extLst>
                  <a:ext uri="{FF2B5EF4-FFF2-40B4-BE49-F238E27FC236}">
                    <a16:creationId xmlns:a16="http://schemas.microsoft.com/office/drawing/2014/main" id="{28730695-0DE8-4A34-3D24-64A0587BF1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4761" y="2053470"/>
                <a:ext cx="991936" cy="9919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Oscilloscope - Free electronics icons">
                <a:extLst>
                  <a:ext uri="{FF2B5EF4-FFF2-40B4-BE49-F238E27FC236}">
                    <a16:creationId xmlns:a16="http://schemas.microsoft.com/office/drawing/2014/main" id="{B0BC0145-A921-3DB7-0CD4-D43E76A65E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1819" y="1146608"/>
                <a:ext cx="616704" cy="6167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5DC9AE9F-73AE-6B6D-1ABD-5BA86F6D859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641246" y="2593291"/>
                <a:ext cx="453625" cy="512109"/>
                <a:chOff x="4851761" y="2769085"/>
                <a:chExt cx="387404" cy="437980"/>
              </a:xfrm>
            </p:grpSpPr>
            <p:cxnSp>
              <p:nvCxnSpPr>
                <p:cNvPr id="401" name="Straight Connector 400">
                  <a:extLst>
                    <a:ext uri="{FF2B5EF4-FFF2-40B4-BE49-F238E27FC236}">
                      <a16:creationId xmlns:a16="http://schemas.microsoft.com/office/drawing/2014/main" id="{97A5D0B2-1809-D185-420A-FFDE570C4475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V="1">
                  <a:off x="4879944" y="2776509"/>
                  <a:ext cx="219456" cy="253772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2" name="Arc 401">
                  <a:extLst>
                    <a:ext uri="{FF2B5EF4-FFF2-40B4-BE49-F238E27FC236}">
                      <a16:creationId xmlns:a16="http://schemas.microsoft.com/office/drawing/2014/main" id="{96D11220-8509-412B-AF0E-43417751470C}"/>
                    </a:ext>
                  </a:extLst>
                </p:cNvPr>
                <p:cNvSpPr/>
                <p:nvPr/>
              </p:nvSpPr>
              <p:spPr>
                <a:xfrm>
                  <a:off x="4851761" y="2769085"/>
                  <a:ext cx="387404" cy="437980"/>
                </a:xfrm>
                <a:prstGeom prst="arc">
                  <a:avLst>
                    <a:gd name="adj1" fmla="val 17014391"/>
                    <a:gd name="adj2" fmla="val 0"/>
                  </a:avLst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B2FB9C19-7651-B5A3-7DFD-D88A24AC5083}"/>
                  </a:ext>
                </a:extLst>
              </p:cNvPr>
              <p:cNvGrpSpPr/>
              <p:nvPr/>
            </p:nvGrpSpPr>
            <p:grpSpPr>
              <a:xfrm flipH="1">
                <a:off x="6915150" y="2590800"/>
                <a:ext cx="453625" cy="512109"/>
                <a:chOff x="4851761" y="2769085"/>
                <a:chExt cx="387404" cy="437980"/>
              </a:xfrm>
            </p:grpSpPr>
            <p:cxnSp>
              <p:nvCxnSpPr>
                <p:cNvPr id="399" name="Straight Connector 398">
                  <a:extLst>
                    <a:ext uri="{FF2B5EF4-FFF2-40B4-BE49-F238E27FC236}">
                      <a16:creationId xmlns:a16="http://schemas.microsoft.com/office/drawing/2014/main" id="{B2D166EB-0183-C37C-BD0B-ADD15E33991A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V="1">
                  <a:off x="4879944" y="2776509"/>
                  <a:ext cx="219456" cy="253772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0" name="Arc 399">
                  <a:extLst>
                    <a:ext uri="{FF2B5EF4-FFF2-40B4-BE49-F238E27FC236}">
                      <a16:creationId xmlns:a16="http://schemas.microsoft.com/office/drawing/2014/main" id="{7190D0A1-7A59-DCAD-1A13-77FF7C1C7B93}"/>
                    </a:ext>
                  </a:extLst>
                </p:cNvPr>
                <p:cNvSpPr/>
                <p:nvPr/>
              </p:nvSpPr>
              <p:spPr>
                <a:xfrm>
                  <a:off x="4851761" y="2769085"/>
                  <a:ext cx="387404" cy="437980"/>
                </a:xfrm>
                <a:prstGeom prst="arc">
                  <a:avLst>
                    <a:gd name="adj1" fmla="val 17014391"/>
                    <a:gd name="adj2" fmla="val 0"/>
                  </a:avLst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59E7BAC1-CF5F-EFC2-7B80-D5EFF4218105}"/>
                  </a:ext>
                </a:extLst>
              </p:cNvPr>
              <p:cNvGrpSpPr/>
              <p:nvPr/>
            </p:nvGrpSpPr>
            <p:grpSpPr>
              <a:xfrm flipH="1">
                <a:off x="3264029" y="4559749"/>
                <a:ext cx="274320" cy="33338"/>
                <a:chOff x="7456487" y="3652981"/>
                <a:chExt cx="2878138" cy="33338"/>
              </a:xfrm>
              <a:solidFill>
                <a:schemeClr val="tx2"/>
              </a:solidFill>
            </p:grpSpPr>
            <p:sp>
              <p:nvSpPr>
                <p:cNvPr id="396" name="Freeform 13">
                  <a:extLst>
                    <a:ext uri="{FF2B5EF4-FFF2-40B4-BE49-F238E27FC236}">
                      <a16:creationId xmlns:a16="http://schemas.microsoft.com/office/drawing/2014/main" id="{ED28DF8A-3682-0483-16F0-114E227EBD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6487" y="3652981"/>
                  <a:ext cx="2878138" cy="33338"/>
                </a:xfrm>
                <a:custGeom>
                  <a:avLst/>
                  <a:gdLst>
                    <a:gd name="T0" fmla="*/ 0 w 1813"/>
                    <a:gd name="T1" fmla="*/ 0 h 21"/>
                    <a:gd name="T2" fmla="*/ 1793 w 1813"/>
                    <a:gd name="T3" fmla="*/ 0 h 21"/>
                    <a:gd name="T4" fmla="*/ 1813 w 1813"/>
                    <a:gd name="T5" fmla="*/ 21 h 21"/>
                    <a:gd name="T6" fmla="*/ 0 w 1813"/>
                    <a:gd name="T7" fmla="*/ 20 h 21"/>
                    <a:gd name="T8" fmla="*/ 0 w 1813"/>
                    <a:gd name="T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13" h="21">
                      <a:moveTo>
                        <a:pt x="0" y="0"/>
                      </a:moveTo>
                      <a:lnTo>
                        <a:pt x="1793" y="0"/>
                      </a:lnTo>
                      <a:lnTo>
                        <a:pt x="1813" y="21"/>
                      </a:lnTo>
                      <a:lnTo>
                        <a:pt x="0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7" name="Freeform 14">
                  <a:extLst>
                    <a:ext uri="{FF2B5EF4-FFF2-40B4-BE49-F238E27FC236}">
                      <a16:creationId xmlns:a16="http://schemas.microsoft.com/office/drawing/2014/main" id="{E2EBB85E-AEC7-6E46-2492-1E8AEFC7707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56487" y="3652981"/>
                  <a:ext cx="2878138" cy="33338"/>
                </a:xfrm>
                <a:custGeom>
                  <a:avLst/>
                  <a:gdLst>
                    <a:gd name="T0" fmla="*/ 0 w 1813"/>
                    <a:gd name="T1" fmla="*/ 10 h 21"/>
                    <a:gd name="T2" fmla="*/ 0 w 1813"/>
                    <a:gd name="T3" fmla="*/ 0 h 21"/>
                    <a:gd name="T4" fmla="*/ 1793 w 1813"/>
                    <a:gd name="T5" fmla="*/ 0 h 21"/>
                    <a:gd name="T6" fmla="*/ 0 w 1813"/>
                    <a:gd name="T7" fmla="*/ 10 h 21"/>
                    <a:gd name="T8" fmla="*/ 0 w 1813"/>
                    <a:gd name="T9" fmla="*/ 20 h 21"/>
                    <a:gd name="T10" fmla="*/ 1813 w 1813"/>
                    <a:gd name="T11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13" h="21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793" y="0"/>
                      </a:lnTo>
                      <a:moveTo>
                        <a:pt x="0" y="10"/>
                      </a:moveTo>
                      <a:lnTo>
                        <a:pt x="0" y="20"/>
                      </a:lnTo>
                      <a:lnTo>
                        <a:pt x="1813" y="21"/>
                      </a:lnTo>
                    </a:path>
                  </a:pathLst>
                </a:custGeom>
                <a:grp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8" name="Rectangle 46">
                  <a:extLst>
                    <a:ext uri="{FF2B5EF4-FFF2-40B4-BE49-F238E27FC236}">
                      <a16:creationId xmlns:a16="http://schemas.microsoft.com/office/drawing/2014/main" id="{715DAF02-E582-20CD-C4A9-EB54ED998E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80844" y="3681556"/>
                  <a:ext cx="33338" cy="31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81489534-4820-D531-304C-B298D2CA7A44}"/>
                  </a:ext>
                </a:extLst>
              </p:cNvPr>
              <p:cNvGrpSpPr/>
              <p:nvPr/>
            </p:nvGrpSpPr>
            <p:grpSpPr>
              <a:xfrm>
                <a:off x="4347693" y="4541921"/>
                <a:ext cx="274320" cy="33338"/>
                <a:chOff x="7456487" y="3652981"/>
                <a:chExt cx="2878138" cy="33338"/>
              </a:xfrm>
              <a:solidFill>
                <a:schemeClr val="tx2"/>
              </a:solidFill>
            </p:grpSpPr>
            <p:sp>
              <p:nvSpPr>
                <p:cNvPr id="393" name="Freeform 13">
                  <a:extLst>
                    <a:ext uri="{FF2B5EF4-FFF2-40B4-BE49-F238E27FC236}">
                      <a16:creationId xmlns:a16="http://schemas.microsoft.com/office/drawing/2014/main" id="{26793B09-382D-6AEE-206C-CBFB397F15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6487" y="3652981"/>
                  <a:ext cx="2878138" cy="33338"/>
                </a:xfrm>
                <a:custGeom>
                  <a:avLst/>
                  <a:gdLst>
                    <a:gd name="T0" fmla="*/ 0 w 1813"/>
                    <a:gd name="T1" fmla="*/ 0 h 21"/>
                    <a:gd name="T2" fmla="*/ 1793 w 1813"/>
                    <a:gd name="T3" fmla="*/ 0 h 21"/>
                    <a:gd name="T4" fmla="*/ 1813 w 1813"/>
                    <a:gd name="T5" fmla="*/ 21 h 21"/>
                    <a:gd name="T6" fmla="*/ 0 w 1813"/>
                    <a:gd name="T7" fmla="*/ 20 h 21"/>
                    <a:gd name="T8" fmla="*/ 0 w 1813"/>
                    <a:gd name="T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13" h="21">
                      <a:moveTo>
                        <a:pt x="0" y="0"/>
                      </a:moveTo>
                      <a:lnTo>
                        <a:pt x="1793" y="0"/>
                      </a:lnTo>
                      <a:lnTo>
                        <a:pt x="1813" y="21"/>
                      </a:lnTo>
                      <a:lnTo>
                        <a:pt x="0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4" name="Freeform 14">
                  <a:extLst>
                    <a:ext uri="{FF2B5EF4-FFF2-40B4-BE49-F238E27FC236}">
                      <a16:creationId xmlns:a16="http://schemas.microsoft.com/office/drawing/2014/main" id="{A824B4BC-19A1-4D81-785B-8929C073B0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56487" y="3652981"/>
                  <a:ext cx="2878138" cy="33338"/>
                </a:xfrm>
                <a:custGeom>
                  <a:avLst/>
                  <a:gdLst>
                    <a:gd name="T0" fmla="*/ 0 w 1813"/>
                    <a:gd name="T1" fmla="*/ 10 h 21"/>
                    <a:gd name="T2" fmla="*/ 0 w 1813"/>
                    <a:gd name="T3" fmla="*/ 0 h 21"/>
                    <a:gd name="T4" fmla="*/ 1793 w 1813"/>
                    <a:gd name="T5" fmla="*/ 0 h 21"/>
                    <a:gd name="T6" fmla="*/ 0 w 1813"/>
                    <a:gd name="T7" fmla="*/ 10 h 21"/>
                    <a:gd name="T8" fmla="*/ 0 w 1813"/>
                    <a:gd name="T9" fmla="*/ 20 h 21"/>
                    <a:gd name="T10" fmla="*/ 1813 w 1813"/>
                    <a:gd name="T11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13" h="21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793" y="0"/>
                      </a:lnTo>
                      <a:moveTo>
                        <a:pt x="0" y="10"/>
                      </a:moveTo>
                      <a:lnTo>
                        <a:pt x="0" y="20"/>
                      </a:lnTo>
                      <a:lnTo>
                        <a:pt x="1813" y="21"/>
                      </a:lnTo>
                    </a:path>
                  </a:pathLst>
                </a:custGeom>
                <a:grp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5" name="Rectangle 46">
                  <a:extLst>
                    <a:ext uri="{FF2B5EF4-FFF2-40B4-BE49-F238E27FC236}">
                      <a16:creationId xmlns:a16="http://schemas.microsoft.com/office/drawing/2014/main" id="{D9C96FFC-7642-0512-7284-390C3CC9A2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80844" y="3681556"/>
                  <a:ext cx="33338" cy="31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F9160D33-0FEA-1484-18B1-23A6063E1106}"/>
                  </a:ext>
                </a:extLst>
              </p:cNvPr>
              <p:cNvGrpSpPr/>
              <p:nvPr/>
            </p:nvGrpSpPr>
            <p:grpSpPr>
              <a:xfrm>
                <a:off x="5085848" y="2822353"/>
                <a:ext cx="1828800" cy="54864"/>
                <a:chOff x="5522912" y="2827481"/>
                <a:chExt cx="1933575" cy="31750"/>
              </a:xfrm>
              <a:solidFill>
                <a:schemeClr val="tx2"/>
              </a:solidFill>
            </p:grpSpPr>
            <p:sp>
              <p:nvSpPr>
                <p:cNvPr id="391" name="Rectangle 7">
                  <a:extLst>
                    <a:ext uri="{FF2B5EF4-FFF2-40B4-BE49-F238E27FC236}">
                      <a16:creationId xmlns:a16="http://schemas.microsoft.com/office/drawing/2014/main" id="{5B550776-818B-1417-2B15-93F25FA780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2912" y="2827481"/>
                  <a:ext cx="1933575" cy="317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2" name="Freeform 8">
                  <a:extLst>
                    <a:ext uri="{FF2B5EF4-FFF2-40B4-BE49-F238E27FC236}">
                      <a16:creationId xmlns:a16="http://schemas.microsoft.com/office/drawing/2014/main" id="{07FAE31E-2D13-F687-23A2-E28C715460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522912" y="2827481"/>
                  <a:ext cx="1933575" cy="31750"/>
                </a:xfrm>
                <a:custGeom>
                  <a:avLst/>
                  <a:gdLst>
                    <a:gd name="T0" fmla="*/ 0 w 1218"/>
                    <a:gd name="T1" fmla="*/ 10 h 20"/>
                    <a:gd name="T2" fmla="*/ 0 w 1218"/>
                    <a:gd name="T3" fmla="*/ 0 h 20"/>
                    <a:gd name="T4" fmla="*/ 1218 w 1218"/>
                    <a:gd name="T5" fmla="*/ 0 h 20"/>
                    <a:gd name="T6" fmla="*/ 1218 w 1218"/>
                    <a:gd name="T7" fmla="*/ 10 h 20"/>
                    <a:gd name="T8" fmla="*/ 0 w 1218"/>
                    <a:gd name="T9" fmla="*/ 10 h 20"/>
                    <a:gd name="T10" fmla="*/ 0 w 1218"/>
                    <a:gd name="T11" fmla="*/ 20 h 20"/>
                    <a:gd name="T12" fmla="*/ 1218 w 1218"/>
                    <a:gd name="T13" fmla="*/ 20 h 20"/>
                    <a:gd name="T14" fmla="*/ 1218 w 1218"/>
                    <a:gd name="T1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18" h="2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218" y="0"/>
                      </a:lnTo>
                      <a:lnTo>
                        <a:pt x="1218" y="10"/>
                      </a:lnTo>
                      <a:moveTo>
                        <a:pt x="0" y="10"/>
                      </a:moveTo>
                      <a:lnTo>
                        <a:pt x="0" y="20"/>
                      </a:lnTo>
                      <a:lnTo>
                        <a:pt x="1218" y="20"/>
                      </a:lnTo>
                      <a:lnTo>
                        <a:pt x="1218" y="10"/>
                      </a:lnTo>
                    </a:path>
                  </a:pathLst>
                </a:custGeom>
                <a:grp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11EBC3CF-DBD5-B88E-9F64-12758EBBDF9D}"/>
                  </a:ext>
                </a:extLst>
              </p:cNvPr>
              <p:cNvGrpSpPr/>
              <p:nvPr/>
            </p:nvGrpSpPr>
            <p:grpSpPr>
              <a:xfrm>
                <a:off x="4651721" y="888004"/>
                <a:ext cx="2717209" cy="2001587"/>
                <a:chOff x="4614862" y="1646381"/>
                <a:chExt cx="1338263" cy="1184275"/>
              </a:xfrm>
              <a:solidFill>
                <a:schemeClr val="tx2"/>
              </a:solidFill>
            </p:grpSpPr>
            <p:sp>
              <p:nvSpPr>
                <p:cNvPr id="385" name="Rectangle 20">
                  <a:extLst>
                    <a:ext uri="{FF2B5EF4-FFF2-40B4-BE49-F238E27FC236}">
                      <a16:creationId xmlns:a16="http://schemas.microsoft.com/office/drawing/2014/main" id="{A7592AB2-FD11-0101-B669-2D30B4DE93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19787" y="2827481"/>
                  <a:ext cx="33338" cy="31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6" name="Freeform 22">
                  <a:extLst>
                    <a:ext uri="{FF2B5EF4-FFF2-40B4-BE49-F238E27FC236}">
                      <a16:creationId xmlns:a16="http://schemas.microsoft.com/office/drawing/2014/main" id="{253C0E19-FB5E-8056-F728-4AE165D8DC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4862" y="1646381"/>
                  <a:ext cx="33338" cy="1181100"/>
                </a:xfrm>
                <a:custGeom>
                  <a:avLst/>
                  <a:gdLst>
                    <a:gd name="T0" fmla="*/ 0 w 21"/>
                    <a:gd name="T1" fmla="*/ 744 h 744"/>
                    <a:gd name="T2" fmla="*/ 0 w 21"/>
                    <a:gd name="T3" fmla="*/ 0 h 744"/>
                    <a:gd name="T4" fmla="*/ 21 w 21"/>
                    <a:gd name="T5" fmla="*/ 20 h 744"/>
                    <a:gd name="T6" fmla="*/ 21 w 21"/>
                    <a:gd name="T7" fmla="*/ 744 h 744"/>
                    <a:gd name="T8" fmla="*/ 0 w 21"/>
                    <a:gd name="T9" fmla="*/ 744 h 7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744">
                      <a:moveTo>
                        <a:pt x="0" y="744"/>
                      </a:moveTo>
                      <a:lnTo>
                        <a:pt x="0" y="0"/>
                      </a:lnTo>
                      <a:lnTo>
                        <a:pt x="21" y="20"/>
                      </a:lnTo>
                      <a:lnTo>
                        <a:pt x="21" y="744"/>
                      </a:lnTo>
                      <a:lnTo>
                        <a:pt x="0" y="7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7" name="Rectangle 23">
                  <a:extLst>
                    <a:ext uri="{FF2B5EF4-FFF2-40B4-BE49-F238E27FC236}">
                      <a16:creationId xmlns:a16="http://schemas.microsoft.com/office/drawing/2014/main" id="{AAB7B938-34CE-00D8-2832-ED8562CE0B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14862" y="2827481"/>
                  <a:ext cx="33338" cy="31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8" name="Freeform 24">
                  <a:extLst>
                    <a:ext uri="{FF2B5EF4-FFF2-40B4-BE49-F238E27FC236}">
                      <a16:creationId xmlns:a16="http://schemas.microsoft.com/office/drawing/2014/main" id="{61119125-6152-DD3D-26E9-931E6E70518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14862" y="1646381"/>
                  <a:ext cx="33338" cy="1181100"/>
                </a:xfrm>
                <a:custGeom>
                  <a:avLst/>
                  <a:gdLst>
                    <a:gd name="T0" fmla="*/ 0 w 21"/>
                    <a:gd name="T1" fmla="*/ 744 h 744"/>
                    <a:gd name="T2" fmla="*/ 0 w 21"/>
                    <a:gd name="T3" fmla="*/ 0 h 744"/>
                    <a:gd name="T4" fmla="*/ 21 w 21"/>
                    <a:gd name="T5" fmla="*/ 744 h 744"/>
                    <a:gd name="T6" fmla="*/ 21 w 21"/>
                    <a:gd name="T7" fmla="*/ 20 h 7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744">
                      <a:moveTo>
                        <a:pt x="0" y="744"/>
                      </a:moveTo>
                      <a:lnTo>
                        <a:pt x="0" y="0"/>
                      </a:lnTo>
                      <a:moveTo>
                        <a:pt x="21" y="744"/>
                      </a:moveTo>
                      <a:lnTo>
                        <a:pt x="21" y="20"/>
                      </a:lnTo>
                    </a:path>
                  </a:pathLst>
                </a:custGeom>
                <a:grp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" name="Freeform 25">
                  <a:extLst>
                    <a:ext uri="{FF2B5EF4-FFF2-40B4-BE49-F238E27FC236}">
                      <a16:creationId xmlns:a16="http://schemas.microsoft.com/office/drawing/2014/main" id="{859A865F-8676-64C4-1623-4149423CB9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4862" y="1646381"/>
                  <a:ext cx="1338263" cy="31750"/>
                </a:xfrm>
                <a:custGeom>
                  <a:avLst/>
                  <a:gdLst>
                    <a:gd name="T0" fmla="*/ 0 w 843"/>
                    <a:gd name="T1" fmla="*/ 0 h 20"/>
                    <a:gd name="T2" fmla="*/ 843 w 843"/>
                    <a:gd name="T3" fmla="*/ 0 h 20"/>
                    <a:gd name="T4" fmla="*/ 822 w 843"/>
                    <a:gd name="T5" fmla="*/ 20 h 20"/>
                    <a:gd name="T6" fmla="*/ 21 w 843"/>
                    <a:gd name="T7" fmla="*/ 20 h 20"/>
                    <a:gd name="T8" fmla="*/ 0 w 843"/>
                    <a:gd name="T9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3" h="20">
                      <a:moveTo>
                        <a:pt x="0" y="0"/>
                      </a:moveTo>
                      <a:lnTo>
                        <a:pt x="843" y="0"/>
                      </a:lnTo>
                      <a:lnTo>
                        <a:pt x="822" y="20"/>
                      </a:lnTo>
                      <a:lnTo>
                        <a:pt x="21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" name="Freeform 26">
                  <a:extLst>
                    <a:ext uri="{FF2B5EF4-FFF2-40B4-BE49-F238E27FC236}">
                      <a16:creationId xmlns:a16="http://schemas.microsoft.com/office/drawing/2014/main" id="{8940F764-1B24-244E-6E5A-D8C4E426C82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14862" y="1646381"/>
                  <a:ext cx="1338263" cy="31750"/>
                </a:xfrm>
                <a:custGeom>
                  <a:avLst/>
                  <a:gdLst>
                    <a:gd name="T0" fmla="*/ 0 w 843"/>
                    <a:gd name="T1" fmla="*/ 0 h 20"/>
                    <a:gd name="T2" fmla="*/ 843 w 843"/>
                    <a:gd name="T3" fmla="*/ 0 h 20"/>
                    <a:gd name="T4" fmla="*/ 21 w 843"/>
                    <a:gd name="T5" fmla="*/ 20 h 20"/>
                    <a:gd name="T6" fmla="*/ 822 w 843"/>
                    <a:gd name="T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43" h="20">
                      <a:moveTo>
                        <a:pt x="0" y="0"/>
                      </a:moveTo>
                      <a:lnTo>
                        <a:pt x="843" y="0"/>
                      </a:lnTo>
                      <a:moveTo>
                        <a:pt x="21" y="20"/>
                      </a:moveTo>
                      <a:lnTo>
                        <a:pt x="822" y="20"/>
                      </a:lnTo>
                    </a:path>
                  </a:pathLst>
                </a:custGeom>
                <a:grp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E42AB4B6-C99B-51FF-EE82-ED88F5786E39}"/>
                  </a:ext>
                </a:extLst>
              </p:cNvPr>
              <p:cNvGrpSpPr/>
              <p:nvPr/>
            </p:nvGrpSpPr>
            <p:grpSpPr>
              <a:xfrm>
                <a:off x="7283001" y="888584"/>
                <a:ext cx="2558806" cy="53071"/>
                <a:chOff x="7302051" y="888584"/>
                <a:chExt cx="2467420" cy="53071"/>
              </a:xfrm>
            </p:grpSpPr>
            <p:sp>
              <p:nvSpPr>
                <p:cNvPr id="383" name="Freeform 27">
                  <a:extLst>
                    <a:ext uri="{FF2B5EF4-FFF2-40B4-BE49-F238E27FC236}">
                      <a16:creationId xmlns:a16="http://schemas.microsoft.com/office/drawing/2014/main" id="{2096B7B2-26F8-2B12-1EC8-1D39322B5E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02052" y="888584"/>
                  <a:ext cx="2467419" cy="53071"/>
                </a:xfrm>
                <a:custGeom>
                  <a:avLst/>
                  <a:gdLst>
                    <a:gd name="T0" fmla="*/ 0 w 1032"/>
                    <a:gd name="T1" fmla="*/ 0 h 20"/>
                    <a:gd name="T2" fmla="*/ 1032 w 1032"/>
                    <a:gd name="T3" fmla="*/ 0 h 20"/>
                    <a:gd name="T4" fmla="*/ 1011 w 1032"/>
                    <a:gd name="T5" fmla="*/ 20 h 20"/>
                    <a:gd name="T6" fmla="*/ 21 w 1032"/>
                    <a:gd name="T7" fmla="*/ 20 h 20"/>
                    <a:gd name="T8" fmla="*/ 0 w 1032"/>
                    <a:gd name="T9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2" h="20">
                      <a:moveTo>
                        <a:pt x="0" y="0"/>
                      </a:moveTo>
                      <a:lnTo>
                        <a:pt x="1032" y="0"/>
                      </a:lnTo>
                      <a:lnTo>
                        <a:pt x="1011" y="20"/>
                      </a:lnTo>
                      <a:lnTo>
                        <a:pt x="21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4" name="Freeform 28">
                  <a:extLst>
                    <a:ext uri="{FF2B5EF4-FFF2-40B4-BE49-F238E27FC236}">
                      <a16:creationId xmlns:a16="http://schemas.microsoft.com/office/drawing/2014/main" id="{6A745897-DC74-08C8-4E60-585200F989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302051" y="888584"/>
                  <a:ext cx="2451245" cy="53071"/>
                </a:xfrm>
                <a:custGeom>
                  <a:avLst/>
                  <a:gdLst>
                    <a:gd name="T0" fmla="*/ 0 w 1032"/>
                    <a:gd name="T1" fmla="*/ 0 h 20"/>
                    <a:gd name="T2" fmla="*/ 1032 w 1032"/>
                    <a:gd name="T3" fmla="*/ 0 h 20"/>
                    <a:gd name="T4" fmla="*/ 21 w 1032"/>
                    <a:gd name="T5" fmla="*/ 20 h 20"/>
                    <a:gd name="T6" fmla="*/ 1011 w 1032"/>
                    <a:gd name="T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32" h="20">
                      <a:moveTo>
                        <a:pt x="0" y="0"/>
                      </a:moveTo>
                      <a:lnTo>
                        <a:pt x="1032" y="0"/>
                      </a:lnTo>
                      <a:moveTo>
                        <a:pt x="21" y="20"/>
                      </a:moveTo>
                      <a:lnTo>
                        <a:pt x="1011" y="20"/>
                      </a:lnTo>
                    </a:path>
                  </a:pathLst>
                </a:custGeom>
                <a:solidFill>
                  <a:schemeClr val="tx2"/>
                </a:solidFill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8" name="Freeform 29">
                <a:extLst>
                  <a:ext uri="{FF2B5EF4-FFF2-40B4-BE49-F238E27FC236}">
                    <a16:creationId xmlns:a16="http://schemas.microsoft.com/office/drawing/2014/main" id="{CC2A3437-F4D0-EF4C-561C-7BA6B91114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2052" y="888584"/>
                <a:ext cx="50210" cy="1984841"/>
              </a:xfrm>
              <a:custGeom>
                <a:avLst/>
                <a:gdLst>
                  <a:gd name="T0" fmla="*/ 0 w 21"/>
                  <a:gd name="T1" fmla="*/ 748 h 748"/>
                  <a:gd name="T2" fmla="*/ 0 w 21"/>
                  <a:gd name="T3" fmla="*/ 0 h 748"/>
                  <a:gd name="T4" fmla="*/ 21 w 21"/>
                  <a:gd name="T5" fmla="*/ 20 h 748"/>
                  <a:gd name="T6" fmla="*/ 21 w 21"/>
                  <a:gd name="T7" fmla="*/ 748 h 748"/>
                  <a:gd name="T8" fmla="*/ 0 w 21"/>
                  <a:gd name="T9" fmla="*/ 748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748">
                    <a:moveTo>
                      <a:pt x="0" y="748"/>
                    </a:moveTo>
                    <a:lnTo>
                      <a:pt x="0" y="0"/>
                    </a:lnTo>
                    <a:lnTo>
                      <a:pt x="21" y="20"/>
                    </a:lnTo>
                    <a:lnTo>
                      <a:pt x="21" y="748"/>
                    </a:lnTo>
                    <a:lnTo>
                      <a:pt x="0" y="74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Rectangle 30">
                <a:extLst>
                  <a:ext uri="{FF2B5EF4-FFF2-40B4-BE49-F238E27FC236}">
                    <a16:creationId xmlns:a16="http://schemas.microsoft.com/office/drawing/2014/main" id="{C6D1CEF5-CFA1-34AF-950E-6173A5B2DE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02052" y="2873425"/>
                <a:ext cx="50210" cy="530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8701D128-B050-F392-D51C-AA526BDE2F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02052" y="888584"/>
                <a:ext cx="50210" cy="1984841"/>
              </a:xfrm>
              <a:custGeom>
                <a:avLst/>
                <a:gdLst>
                  <a:gd name="T0" fmla="*/ 0 w 21"/>
                  <a:gd name="T1" fmla="*/ 748 h 748"/>
                  <a:gd name="T2" fmla="*/ 0 w 21"/>
                  <a:gd name="T3" fmla="*/ 0 h 748"/>
                  <a:gd name="T4" fmla="*/ 21 w 21"/>
                  <a:gd name="T5" fmla="*/ 748 h 748"/>
                  <a:gd name="T6" fmla="*/ 21 w 21"/>
                  <a:gd name="T7" fmla="*/ 20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748">
                    <a:moveTo>
                      <a:pt x="0" y="748"/>
                    </a:moveTo>
                    <a:lnTo>
                      <a:pt x="0" y="0"/>
                    </a:lnTo>
                    <a:moveTo>
                      <a:pt x="21" y="748"/>
                    </a:moveTo>
                    <a:lnTo>
                      <a:pt x="21" y="20"/>
                    </a:lnTo>
                  </a:path>
                </a:pathLst>
              </a:custGeom>
              <a:solidFill>
                <a:schemeClr val="tx2"/>
              </a:solidFill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2">
                <a:extLst>
                  <a:ext uri="{FF2B5EF4-FFF2-40B4-BE49-F238E27FC236}">
                    <a16:creationId xmlns:a16="http://schemas.microsoft.com/office/drawing/2014/main" id="{59CB94CD-4E19-064D-B9FB-931BEA1DA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76411" y="888584"/>
                <a:ext cx="50210" cy="1984841"/>
              </a:xfrm>
              <a:custGeom>
                <a:avLst/>
                <a:gdLst>
                  <a:gd name="T0" fmla="*/ 0 w 21"/>
                  <a:gd name="T1" fmla="*/ 748 h 748"/>
                  <a:gd name="T2" fmla="*/ 0 w 21"/>
                  <a:gd name="T3" fmla="*/ 20 h 748"/>
                  <a:gd name="T4" fmla="*/ 21 w 21"/>
                  <a:gd name="T5" fmla="*/ 0 h 748"/>
                  <a:gd name="T6" fmla="*/ 21 w 21"/>
                  <a:gd name="T7" fmla="*/ 748 h 748"/>
                  <a:gd name="T8" fmla="*/ 0 w 21"/>
                  <a:gd name="T9" fmla="*/ 748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748">
                    <a:moveTo>
                      <a:pt x="0" y="748"/>
                    </a:moveTo>
                    <a:lnTo>
                      <a:pt x="0" y="20"/>
                    </a:lnTo>
                    <a:lnTo>
                      <a:pt x="21" y="0"/>
                    </a:lnTo>
                    <a:lnTo>
                      <a:pt x="21" y="748"/>
                    </a:lnTo>
                    <a:lnTo>
                      <a:pt x="0" y="74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Rectangle 33">
                <a:extLst>
                  <a:ext uri="{FF2B5EF4-FFF2-40B4-BE49-F238E27FC236}">
                    <a16:creationId xmlns:a16="http://schemas.microsoft.com/office/drawing/2014/main" id="{3A9928B5-4A9B-8162-20D6-1CA151C120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76411" y="2873425"/>
                <a:ext cx="50210" cy="530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34">
                <a:extLst>
                  <a:ext uri="{FF2B5EF4-FFF2-40B4-BE49-F238E27FC236}">
                    <a16:creationId xmlns:a16="http://schemas.microsoft.com/office/drawing/2014/main" id="{A304A336-D8FB-8312-D576-A72492E4E8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77338" y="888583"/>
                <a:ext cx="50210" cy="1984841"/>
              </a:xfrm>
              <a:custGeom>
                <a:avLst/>
                <a:gdLst>
                  <a:gd name="T0" fmla="*/ 0 w 21"/>
                  <a:gd name="T1" fmla="*/ 748 h 748"/>
                  <a:gd name="T2" fmla="*/ 0 w 21"/>
                  <a:gd name="T3" fmla="*/ 20 h 748"/>
                  <a:gd name="T4" fmla="*/ 21 w 21"/>
                  <a:gd name="T5" fmla="*/ 748 h 748"/>
                  <a:gd name="T6" fmla="*/ 21 w 21"/>
                  <a:gd name="T7" fmla="*/ 0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748">
                    <a:moveTo>
                      <a:pt x="0" y="748"/>
                    </a:moveTo>
                    <a:lnTo>
                      <a:pt x="0" y="20"/>
                    </a:lnTo>
                    <a:moveTo>
                      <a:pt x="21" y="748"/>
                    </a:moveTo>
                    <a:lnTo>
                      <a:pt x="21" y="0"/>
                    </a:lnTo>
                  </a:path>
                </a:pathLst>
              </a:custGeom>
              <a:solidFill>
                <a:schemeClr val="tx2"/>
              </a:solidFill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5">
                <a:extLst>
                  <a:ext uri="{FF2B5EF4-FFF2-40B4-BE49-F238E27FC236}">
                    <a16:creationId xmlns:a16="http://schemas.microsoft.com/office/drawing/2014/main" id="{861D583E-86D4-AC02-C05D-C38BAE5E1F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2321" y="4544057"/>
                <a:ext cx="1338263" cy="31750"/>
              </a:xfrm>
              <a:custGeom>
                <a:avLst/>
                <a:gdLst>
                  <a:gd name="T0" fmla="*/ 843 w 843"/>
                  <a:gd name="T1" fmla="*/ 20 h 20"/>
                  <a:gd name="T2" fmla="*/ 0 w 843"/>
                  <a:gd name="T3" fmla="*/ 20 h 20"/>
                  <a:gd name="T4" fmla="*/ 21 w 843"/>
                  <a:gd name="T5" fmla="*/ 0 h 20"/>
                  <a:gd name="T6" fmla="*/ 823 w 843"/>
                  <a:gd name="T7" fmla="*/ 0 h 20"/>
                  <a:gd name="T8" fmla="*/ 843 w 843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3" h="20">
                    <a:moveTo>
                      <a:pt x="843" y="20"/>
                    </a:moveTo>
                    <a:lnTo>
                      <a:pt x="0" y="20"/>
                    </a:lnTo>
                    <a:lnTo>
                      <a:pt x="21" y="0"/>
                    </a:lnTo>
                    <a:lnTo>
                      <a:pt x="823" y="0"/>
                    </a:lnTo>
                    <a:lnTo>
                      <a:pt x="843" y="2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36">
                <a:extLst>
                  <a:ext uri="{FF2B5EF4-FFF2-40B4-BE49-F238E27FC236}">
                    <a16:creationId xmlns:a16="http://schemas.microsoft.com/office/drawing/2014/main" id="{29EAADED-C81A-ABEE-6F56-82F992741C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02321" y="4544057"/>
                <a:ext cx="1338263" cy="31750"/>
              </a:xfrm>
              <a:custGeom>
                <a:avLst/>
                <a:gdLst>
                  <a:gd name="T0" fmla="*/ 843 w 843"/>
                  <a:gd name="T1" fmla="*/ 20 h 20"/>
                  <a:gd name="T2" fmla="*/ 0 w 843"/>
                  <a:gd name="T3" fmla="*/ 20 h 20"/>
                  <a:gd name="T4" fmla="*/ 823 w 843"/>
                  <a:gd name="T5" fmla="*/ 0 h 20"/>
                  <a:gd name="T6" fmla="*/ 21 w 843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3" h="20">
                    <a:moveTo>
                      <a:pt x="843" y="20"/>
                    </a:moveTo>
                    <a:lnTo>
                      <a:pt x="0" y="20"/>
                    </a:lnTo>
                    <a:moveTo>
                      <a:pt x="823" y="0"/>
                    </a:moveTo>
                    <a:lnTo>
                      <a:pt x="21" y="0"/>
                    </a:lnTo>
                  </a:path>
                </a:pathLst>
              </a:custGeom>
              <a:solidFill>
                <a:schemeClr val="tx2"/>
              </a:solidFill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37">
                <a:extLst>
                  <a:ext uri="{FF2B5EF4-FFF2-40B4-BE49-F238E27FC236}">
                    <a16:creationId xmlns:a16="http://schemas.microsoft.com/office/drawing/2014/main" id="{0BF3534A-7502-9706-B2E2-4AADF6D4D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8833" y="3650295"/>
                <a:ext cx="31750" cy="925513"/>
              </a:xfrm>
              <a:custGeom>
                <a:avLst/>
                <a:gdLst>
                  <a:gd name="T0" fmla="*/ 20 w 20"/>
                  <a:gd name="T1" fmla="*/ 0 h 583"/>
                  <a:gd name="T2" fmla="*/ 20 w 20"/>
                  <a:gd name="T3" fmla="*/ 583 h 583"/>
                  <a:gd name="T4" fmla="*/ 0 w 20"/>
                  <a:gd name="T5" fmla="*/ 563 h 583"/>
                  <a:gd name="T6" fmla="*/ 0 w 20"/>
                  <a:gd name="T7" fmla="*/ 0 h 583"/>
                  <a:gd name="T8" fmla="*/ 20 w 20"/>
                  <a:gd name="T9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83">
                    <a:moveTo>
                      <a:pt x="20" y="0"/>
                    </a:moveTo>
                    <a:lnTo>
                      <a:pt x="20" y="583"/>
                    </a:lnTo>
                    <a:lnTo>
                      <a:pt x="0" y="563"/>
                    </a:lnTo>
                    <a:lnTo>
                      <a:pt x="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39">
                <a:extLst>
                  <a:ext uri="{FF2B5EF4-FFF2-40B4-BE49-F238E27FC236}">
                    <a16:creationId xmlns:a16="http://schemas.microsoft.com/office/drawing/2014/main" id="{BBFFFF48-2FE1-1AC5-C555-92FB1DC604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08833" y="3650295"/>
                <a:ext cx="31750" cy="925513"/>
              </a:xfrm>
              <a:custGeom>
                <a:avLst/>
                <a:gdLst>
                  <a:gd name="T0" fmla="*/ 20 w 20"/>
                  <a:gd name="T1" fmla="*/ 0 h 583"/>
                  <a:gd name="T2" fmla="*/ 20 w 20"/>
                  <a:gd name="T3" fmla="*/ 583 h 583"/>
                  <a:gd name="T4" fmla="*/ 0 w 20"/>
                  <a:gd name="T5" fmla="*/ 0 h 583"/>
                  <a:gd name="T6" fmla="*/ 0 w 20"/>
                  <a:gd name="T7" fmla="*/ 563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583">
                    <a:moveTo>
                      <a:pt x="20" y="0"/>
                    </a:moveTo>
                    <a:lnTo>
                      <a:pt x="20" y="583"/>
                    </a:lnTo>
                    <a:moveTo>
                      <a:pt x="0" y="0"/>
                    </a:moveTo>
                    <a:lnTo>
                      <a:pt x="0" y="563"/>
                    </a:lnTo>
                  </a:path>
                </a:pathLst>
              </a:custGeom>
              <a:solidFill>
                <a:schemeClr val="tx2"/>
              </a:solidFill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40">
                <a:extLst>
                  <a:ext uri="{FF2B5EF4-FFF2-40B4-BE49-F238E27FC236}">
                    <a16:creationId xmlns:a16="http://schemas.microsoft.com/office/drawing/2014/main" id="{821067B5-8082-34DD-BD68-578F0AFE8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7246" y="4544057"/>
                <a:ext cx="1338263" cy="31750"/>
              </a:xfrm>
              <a:custGeom>
                <a:avLst/>
                <a:gdLst>
                  <a:gd name="T0" fmla="*/ 843 w 843"/>
                  <a:gd name="T1" fmla="*/ 20 h 20"/>
                  <a:gd name="T2" fmla="*/ 0 w 843"/>
                  <a:gd name="T3" fmla="*/ 20 h 20"/>
                  <a:gd name="T4" fmla="*/ 21 w 843"/>
                  <a:gd name="T5" fmla="*/ 0 h 20"/>
                  <a:gd name="T6" fmla="*/ 822 w 843"/>
                  <a:gd name="T7" fmla="*/ 0 h 20"/>
                  <a:gd name="T8" fmla="*/ 843 w 843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3" h="20">
                    <a:moveTo>
                      <a:pt x="843" y="20"/>
                    </a:moveTo>
                    <a:lnTo>
                      <a:pt x="0" y="20"/>
                    </a:lnTo>
                    <a:lnTo>
                      <a:pt x="21" y="0"/>
                    </a:lnTo>
                    <a:lnTo>
                      <a:pt x="822" y="0"/>
                    </a:lnTo>
                    <a:lnTo>
                      <a:pt x="843" y="2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41">
                <a:extLst>
                  <a:ext uri="{FF2B5EF4-FFF2-40B4-BE49-F238E27FC236}">
                    <a16:creationId xmlns:a16="http://schemas.microsoft.com/office/drawing/2014/main" id="{90366811-EDF7-7C50-FE73-2B9F025D80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07246" y="4544057"/>
                <a:ext cx="1338263" cy="31750"/>
              </a:xfrm>
              <a:custGeom>
                <a:avLst/>
                <a:gdLst>
                  <a:gd name="T0" fmla="*/ 843 w 843"/>
                  <a:gd name="T1" fmla="*/ 20 h 20"/>
                  <a:gd name="T2" fmla="*/ 0 w 843"/>
                  <a:gd name="T3" fmla="*/ 20 h 20"/>
                  <a:gd name="T4" fmla="*/ 822 w 843"/>
                  <a:gd name="T5" fmla="*/ 0 h 20"/>
                  <a:gd name="T6" fmla="*/ 21 w 843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3" h="20">
                    <a:moveTo>
                      <a:pt x="843" y="20"/>
                    </a:moveTo>
                    <a:lnTo>
                      <a:pt x="0" y="20"/>
                    </a:lnTo>
                    <a:moveTo>
                      <a:pt x="822" y="0"/>
                    </a:moveTo>
                    <a:lnTo>
                      <a:pt x="21" y="0"/>
                    </a:lnTo>
                  </a:path>
                </a:pathLst>
              </a:custGeom>
              <a:solidFill>
                <a:schemeClr val="tx2"/>
              </a:solidFill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42">
                <a:extLst>
                  <a:ext uri="{FF2B5EF4-FFF2-40B4-BE49-F238E27FC236}">
                    <a16:creationId xmlns:a16="http://schemas.microsoft.com/office/drawing/2014/main" id="{6898A72D-DE30-9C4B-2393-857FB4281F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7246" y="3650295"/>
                <a:ext cx="33338" cy="925513"/>
              </a:xfrm>
              <a:custGeom>
                <a:avLst/>
                <a:gdLst>
                  <a:gd name="T0" fmla="*/ 21 w 21"/>
                  <a:gd name="T1" fmla="*/ 0 h 583"/>
                  <a:gd name="T2" fmla="*/ 21 w 21"/>
                  <a:gd name="T3" fmla="*/ 563 h 583"/>
                  <a:gd name="T4" fmla="*/ 0 w 21"/>
                  <a:gd name="T5" fmla="*/ 583 h 583"/>
                  <a:gd name="T6" fmla="*/ 0 w 21"/>
                  <a:gd name="T7" fmla="*/ 0 h 583"/>
                  <a:gd name="T8" fmla="*/ 21 w 21"/>
                  <a:gd name="T9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583">
                    <a:moveTo>
                      <a:pt x="21" y="0"/>
                    </a:moveTo>
                    <a:lnTo>
                      <a:pt x="21" y="563"/>
                    </a:lnTo>
                    <a:lnTo>
                      <a:pt x="0" y="583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44">
                <a:extLst>
                  <a:ext uri="{FF2B5EF4-FFF2-40B4-BE49-F238E27FC236}">
                    <a16:creationId xmlns:a16="http://schemas.microsoft.com/office/drawing/2014/main" id="{A802CA6B-27EB-360C-DA88-E9B1E4B71E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07246" y="3650295"/>
                <a:ext cx="33338" cy="925513"/>
              </a:xfrm>
              <a:custGeom>
                <a:avLst/>
                <a:gdLst>
                  <a:gd name="T0" fmla="*/ 21 w 21"/>
                  <a:gd name="T1" fmla="*/ 0 h 583"/>
                  <a:gd name="T2" fmla="*/ 21 w 21"/>
                  <a:gd name="T3" fmla="*/ 563 h 583"/>
                  <a:gd name="T4" fmla="*/ 0 w 21"/>
                  <a:gd name="T5" fmla="*/ 0 h 583"/>
                  <a:gd name="T6" fmla="*/ 0 w 21"/>
                  <a:gd name="T7" fmla="*/ 583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583">
                    <a:moveTo>
                      <a:pt x="21" y="0"/>
                    </a:moveTo>
                    <a:lnTo>
                      <a:pt x="21" y="563"/>
                    </a:lnTo>
                    <a:moveTo>
                      <a:pt x="0" y="0"/>
                    </a:moveTo>
                    <a:lnTo>
                      <a:pt x="0" y="583"/>
                    </a:lnTo>
                  </a:path>
                </a:pathLst>
              </a:custGeom>
              <a:solidFill>
                <a:schemeClr val="tx2"/>
              </a:solidFill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45">
                <a:extLst>
                  <a:ext uri="{FF2B5EF4-FFF2-40B4-BE49-F238E27FC236}">
                    <a16:creationId xmlns:a16="http://schemas.microsoft.com/office/drawing/2014/main" id="{C4886A3F-2FD3-C45A-15CE-4FE42ED49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12171" y="3648707"/>
                <a:ext cx="33338" cy="927100"/>
              </a:xfrm>
              <a:custGeom>
                <a:avLst/>
                <a:gdLst>
                  <a:gd name="T0" fmla="*/ 21 w 21"/>
                  <a:gd name="T1" fmla="*/ 0 h 584"/>
                  <a:gd name="T2" fmla="*/ 21 w 21"/>
                  <a:gd name="T3" fmla="*/ 584 h 584"/>
                  <a:gd name="T4" fmla="*/ 0 w 21"/>
                  <a:gd name="T5" fmla="*/ 564 h 584"/>
                  <a:gd name="T6" fmla="*/ 0 w 21"/>
                  <a:gd name="T7" fmla="*/ 0 h 584"/>
                  <a:gd name="T8" fmla="*/ 21 w 21"/>
                  <a:gd name="T9" fmla="*/ 0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584">
                    <a:moveTo>
                      <a:pt x="21" y="0"/>
                    </a:moveTo>
                    <a:lnTo>
                      <a:pt x="21" y="584"/>
                    </a:lnTo>
                    <a:lnTo>
                      <a:pt x="0" y="564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Rectangle 46">
                <a:extLst>
                  <a:ext uri="{FF2B5EF4-FFF2-40B4-BE49-F238E27FC236}">
                    <a16:creationId xmlns:a16="http://schemas.microsoft.com/office/drawing/2014/main" id="{D6BE46B5-BC57-5A76-B08F-1A2200FA4D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2171" y="3645532"/>
                <a:ext cx="33338" cy="317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47">
                <a:extLst>
                  <a:ext uri="{FF2B5EF4-FFF2-40B4-BE49-F238E27FC236}">
                    <a16:creationId xmlns:a16="http://schemas.microsoft.com/office/drawing/2014/main" id="{EAAEC406-E83B-065A-0A61-56F526AF91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12171" y="3648707"/>
                <a:ext cx="33338" cy="927100"/>
              </a:xfrm>
              <a:custGeom>
                <a:avLst/>
                <a:gdLst>
                  <a:gd name="T0" fmla="*/ 21 w 21"/>
                  <a:gd name="T1" fmla="*/ 0 h 584"/>
                  <a:gd name="T2" fmla="*/ 21 w 21"/>
                  <a:gd name="T3" fmla="*/ 584 h 584"/>
                  <a:gd name="T4" fmla="*/ 0 w 21"/>
                  <a:gd name="T5" fmla="*/ 0 h 584"/>
                  <a:gd name="T6" fmla="*/ 0 w 21"/>
                  <a:gd name="T7" fmla="*/ 564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584">
                    <a:moveTo>
                      <a:pt x="21" y="0"/>
                    </a:moveTo>
                    <a:lnTo>
                      <a:pt x="21" y="584"/>
                    </a:lnTo>
                    <a:moveTo>
                      <a:pt x="0" y="0"/>
                    </a:moveTo>
                    <a:lnTo>
                      <a:pt x="0" y="564"/>
                    </a:lnTo>
                  </a:path>
                </a:pathLst>
              </a:custGeom>
              <a:solidFill>
                <a:schemeClr val="tx2"/>
              </a:solidFill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54">
                <a:extLst>
                  <a:ext uri="{FF2B5EF4-FFF2-40B4-BE49-F238E27FC236}">
                    <a16:creationId xmlns:a16="http://schemas.microsoft.com/office/drawing/2014/main" id="{EB32CBA2-EABC-16BB-C464-2BFB72F79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2321" y="3650295"/>
                <a:ext cx="33338" cy="925513"/>
              </a:xfrm>
              <a:custGeom>
                <a:avLst/>
                <a:gdLst>
                  <a:gd name="T0" fmla="*/ 21 w 21"/>
                  <a:gd name="T1" fmla="*/ 0 h 583"/>
                  <a:gd name="T2" fmla="*/ 21 w 21"/>
                  <a:gd name="T3" fmla="*/ 563 h 583"/>
                  <a:gd name="T4" fmla="*/ 0 w 21"/>
                  <a:gd name="T5" fmla="*/ 583 h 583"/>
                  <a:gd name="T6" fmla="*/ 0 w 21"/>
                  <a:gd name="T7" fmla="*/ 0 h 583"/>
                  <a:gd name="T8" fmla="*/ 21 w 21"/>
                  <a:gd name="T9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583">
                    <a:moveTo>
                      <a:pt x="21" y="0"/>
                    </a:moveTo>
                    <a:lnTo>
                      <a:pt x="21" y="563"/>
                    </a:lnTo>
                    <a:lnTo>
                      <a:pt x="0" y="583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56">
                <a:extLst>
                  <a:ext uri="{FF2B5EF4-FFF2-40B4-BE49-F238E27FC236}">
                    <a16:creationId xmlns:a16="http://schemas.microsoft.com/office/drawing/2014/main" id="{DB9ED79D-5331-9F6C-80AC-4B5B251031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02321" y="3650295"/>
                <a:ext cx="33338" cy="925513"/>
              </a:xfrm>
              <a:custGeom>
                <a:avLst/>
                <a:gdLst>
                  <a:gd name="T0" fmla="*/ 21 w 21"/>
                  <a:gd name="T1" fmla="*/ 0 h 583"/>
                  <a:gd name="T2" fmla="*/ 21 w 21"/>
                  <a:gd name="T3" fmla="*/ 563 h 583"/>
                  <a:gd name="T4" fmla="*/ 0 w 21"/>
                  <a:gd name="T5" fmla="*/ 0 h 583"/>
                  <a:gd name="T6" fmla="*/ 0 w 21"/>
                  <a:gd name="T7" fmla="*/ 583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583">
                    <a:moveTo>
                      <a:pt x="21" y="0"/>
                    </a:moveTo>
                    <a:lnTo>
                      <a:pt x="21" y="563"/>
                    </a:lnTo>
                    <a:moveTo>
                      <a:pt x="0" y="0"/>
                    </a:moveTo>
                    <a:lnTo>
                      <a:pt x="0" y="583"/>
                    </a:lnTo>
                  </a:path>
                </a:pathLst>
              </a:custGeom>
              <a:solidFill>
                <a:schemeClr val="tx2"/>
              </a:solidFill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F8906076-49A6-3CD0-01A3-FDCD480E296D}"/>
                  </a:ext>
                </a:extLst>
              </p:cNvPr>
              <p:cNvGrpSpPr/>
              <p:nvPr/>
            </p:nvGrpSpPr>
            <p:grpSpPr>
              <a:xfrm>
                <a:off x="8493121" y="4544057"/>
                <a:ext cx="1338263" cy="31750"/>
                <a:chOff x="8512171" y="4544057"/>
                <a:chExt cx="1338263" cy="31750"/>
              </a:xfrm>
            </p:grpSpPr>
            <p:sp>
              <p:nvSpPr>
                <p:cNvPr id="381" name="Freeform 40">
                  <a:extLst>
                    <a:ext uri="{FF2B5EF4-FFF2-40B4-BE49-F238E27FC236}">
                      <a16:creationId xmlns:a16="http://schemas.microsoft.com/office/drawing/2014/main" id="{CC2E65E6-D516-398D-AD33-09627331E3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12171" y="4544057"/>
                  <a:ext cx="1338263" cy="31750"/>
                </a:xfrm>
                <a:custGeom>
                  <a:avLst/>
                  <a:gdLst>
                    <a:gd name="T0" fmla="*/ 843 w 843"/>
                    <a:gd name="T1" fmla="*/ 20 h 20"/>
                    <a:gd name="T2" fmla="*/ 0 w 843"/>
                    <a:gd name="T3" fmla="*/ 20 h 20"/>
                    <a:gd name="T4" fmla="*/ 21 w 843"/>
                    <a:gd name="T5" fmla="*/ 0 h 20"/>
                    <a:gd name="T6" fmla="*/ 822 w 843"/>
                    <a:gd name="T7" fmla="*/ 0 h 20"/>
                    <a:gd name="T8" fmla="*/ 843 w 843"/>
                    <a:gd name="T9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3" h="20">
                      <a:moveTo>
                        <a:pt x="843" y="20"/>
                      </a:moveTo>
                      <a:lnTo>
                        <a:pt x="0" y="20"/>
                      </a:lnTo>
                      <a:lnTo>
                        <a:pt x="21" y="0"/>
                      </a:lnTo>
                      <a:lnTo>
                        <a:pt x="822" y="0"/>
                      </a:lnTo>
                      <a:lnTo>
                        <a:pt x="843" y="2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2" name="Freeform 41">
                  <a:extLst>
                    <a:ext uri="{FF2B5EF4-FFF2-40B4-BE49-F238E27FC236}">
                      <a16:creationId xmlns:a16="http://schemas.microsoft.com/office/drawing/2014/main" id="{78954142-A6B3-9236-15DD-20577A8007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512171" y="4544057"/>
                  <a:ext cx="1338263" cy="31750"/>
                </a:xfrm>
                <a:custGeom>
                  <a:avLst/>
                  <a:gdLst>
                    <a:gd name="T0" fmla="*/ 843 w 843"/>
                    <a:gd name="T1" fmla="*/ 20 h 20"/>
                    <a:gd name="T2" fmla="*/ 0 w 843"/>
                    <a:gd name="T3" fmla="*/ 20 h 20"/>
                    <a:gd name="T4" fmla="*/ 822 w 843"/>
                    <a:gd name="T5" fmla="*/ 0 h 20"/>
                    <a:gd name="T6" fmla="*/ 21 w 843"/>
                    <a:gd name="T7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43" h="20">
                      <a:moveTo>
                        <a:pt x="843" y="20"/>
                      </a:moveTo>
                      <a:lnTo>
                        <a:pt x="0" y="20"/>
                      </a:lnTo>
                      <a:moveTo>
                        <a:pt x="822" y="0"/>
                      </a:moveTo>
                      <a:lnTo>
                        <a:pt x="21" y="0"/>
                      </a:lnTo>
                    </a:path>
                  </a:pathLst>
                </a:custGeom>
                <a:solidFill>
                  <a:schemeClr val="tx2"/>
                </a:solidFill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0" name="Freeform 42">
                <a:extLst>
                  <a:ext uri="{FF2B5EF4-FFF2-40B4-BE49-F238E27FC236}">
                    <a16:creationId xmlns:a16="http://schemas.microsoft.com/office/drawing/2014/main" id="{3272A13B-3134-10C9-4FF3-1DFD9BA0CC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12171" y="3650295"/>
                <a:ext cx="33338" cy="925513"/>
              </a:xfrm>
              <a:custGeom>
                <a:avLst/>
                <a:gdLst>
                  <a:gd name="T0" fmla="*/ 21 w 21"/>
                  <a:gd name="T1" fmla="*/ 0 h 583"/>
                  <a:gd name="T2" fmla="*/ 21 w 21"/>
                  <a:gd name="T3" fmla="*/ 563 h 583"/>
                  <a:gd name="T4" fmla="*/ 0 w 21"/>
                  <a:gd name="T5" fmla="*/ 583 h 583"/>
                  <a:gd name="T6" fmla="*/ 0 w 21"/>
                  <a:gd name="T7" fmla="*/ 0 h 583"/>
                  <a:gd name="T8" fmla="*/ 21 w 21"/>
                  <a:gd name="T9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583">
                    <a:moveTo>
                      <a:pt x="21" y="0"/>
                    </a:moveTo>
                    <a:lnTo>
                      <a:pt x="21" y="563"/>
                    </a:lnTo>
                    <a:lnTo>
                      <a:pt x="0" y="583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Rectangle 43">
                <a:extLst>
                  <a:ext uri="{FF2B5EF4-FFF2-40B4-BE49-F238E27FC236}">
                    <a16:creationId xmlns:a16="http://schemas.microsoft.com/office/drawing/2014/main" id="{9E4352E9-CAF3-CF2C-71E9-D29267F6F7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2171" y="3647120"/>
                <a:ext cx="33338" cy="317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44">
                <a:extLst>
                  <a:ext uri="{FF2B5EF4-FFF2-40B4-BE49-F238E27FC236}">
                    <a16:creationId xmlns:a16="http://schemas.microsoft.com/office/drawing/2014/main" id="{B85543D5-1503-8818-AE42-F2CCDD30BC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12171" y="3650295"/>
                <a:ext cx="33338" cy="925513"/>
              </a:xfrm>
              <a:custGeom>
                <a:avLst/>
                <a:gdLst>
                  <a:gd name="T0" fmla="*/ 21 w 21"/>
                  <a:gd name="T1" fmla="*/ 0 h 583"/>
                  <a:gd name="T2" fmla="*/ 21 w 21"/>
                  <a:gd name="T3" fmla="*/ 563 h 583"/>
                  <a:gd name="T4" fmla="*/ 0 w 21"/>
                  <a:gd name="T5" fmla="*/ 0 h 583"/>
                  <a:gd name="T6" fmla="*/ 0 w 21"/>
                  <a:gd name="T7" fmla="*/ 583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583">
                    <a:moveTo>
                      <a:pt x="21" y="0"/>
                    </a:moveTo>
                    <a:lnTo>
                      <a:pt x="21" y="563"/>
                    </a:lnTo>
                    <a:moveTo>
                      <a:pt x="0" y="0"/>
                    </a:moveTo>
                    <a:lnTo>
                      <a:pt x="0" y="583"/>
                    </a:lnTo>
                  </a:path>
                </a:pathLst>
              </a:custGeom>
              <a:solidFill>
                <a:schemeClr val="tx2"/>
              </a:solidFill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40">
                <a:extLst>
                  <a:ext uri="{FF2B5EF4-FFF2-40B4-BE49-F238E27FC236}">
                    <a16:creationId xmlns:a16="http://schemas.microsoft.com/office/drawing/2014/main" id="{002EEA29-B2CE-8311-3980-12FBAB5687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539" y="4543478"/>
                <a:ext cx="1338263" cy="31750"/>
              </a:xfrm>
              <a:custGeom>
                <a:avLst/>
                <a:gdLst>
                  <a:gd name="T0" fmla="*/ 843 w 843"/>
                  <a:gd name="T1" fmla="*/ 20 h 20"/>
                  <a:gd name="T2" fmla="*/ 0 w 843"/>
                  <a:gd name="T3" fmla="*/ 20 h 20"/>
                  <a:gd name="T4" fmla="*/ 21 w 843"/>
                  <a:gd name="T5" fmla="*/ 0 h 20"/>
                  <a:gd name="T6" fmla="*/ 822 w 843"/>
                  <a:gd name="T7" fmla="*/ 0 h 20"/>
                  <a:gd name="T8" fmla="*/ 843 w 843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3" h="20">
                    <a:moveTo>
                      <a:pt x="843" y="20"/>
                    </a:moveTo>
                    <a:lnTo>
                      <a:pt x="0" y="20"/>
                    </a:lnTo>
                    <a:lnTo>
                      <a:pt x="21" y="0"/>
                    </a:lnTo>
                    <a:lnTo>
                      <a:pt x="822" y="0"/>
                    </a:lnTo>
                    <a:lnTo>
                      <a:pt x="843" y="2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41">
                <a:extLst>
                  <a:ext uri="{FF2B5EF4-FFF2-40B4-BE49-F238E27FC236}">
                    <a16:creationId xmlns:a16="http://schemas.microsoft.com/office/drawing/2014/main" id="{CE1BFE97-4DC8-CC2D-EE49-773698D0DC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04539" y="4543478"/>
                <a:ext cx="1338263" cy="31750"/>
              </a:xfrm>
              <a:custGeom>
                <a:avLst/>
                <a:gdLst>
                  <a:gd name="T0" fmla="*/ 843 w 843"/>
                  <a:gd name="T1" fmla="*/ 20 h 20"/>
                  <a:gd name="T2" fmla="*/ 0 w 843"/>
                  <a:gd name="T3" fmla="*/ 20 h 20"/>
                  <a:gd name="T4" fmla="*/ 822 w 843"/>
                  <a:gd name="T5" fmla="*/ 0 h 20"/>
                  <a:gd name="T6" fmla="*/ 21 w 843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3" h="20">
                    <a:moveTo>
                      <a:pt x="843" y="20"/>
                    </a:moveTo>
                    <a:lnTo>
                      <a:pt x="0" y="20"/>
                    </a:lnTo>
                    <a:moveTo>
                      <a:pt x="822" y="0"/>
                    </a:moveTo>
                    <a:lnTo>
                      <a:pt x="21" y="0"/>
                    </a:lnTo>
                  </a:path>
                </a:pathLst>
              </a:custGeom>
              <a:solidFill>
                <a:schemeClr val="tx2"/>
              </a:solidFill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DD9EBE88-BDAE-EDA3-E19E-65BBC0142C84}"/>
                  </a:ext>
                </a:extLst>
              </p:cNvPr>
              <p:cNvGrpSpPr/>
              <p:nvPr/>
            </p:nvGrpSpPr>
            <p:grpSpPr>
              <a:xfrm>
                <a:off x="4623589" y="3653901"/>
                <a:ext cx="33338" cy="923544"/>
                <a:chOff x="3068287" y="3652981"/>
                <a:chExt cx="33338" cy="1042988"/>
              </a:xfrm>
              <a:solidFill>
                <a:schemeClr val="tx2"/>
              </a:solidFill>
            </p:grpSpPr>
            <p:sp>
              <p:nvSpPr>
                <p:cNvPr id="376" name="Freeform 52">
                  <a:extLst>
                    <a:ext uri="{FF2B5EF4-FFF2-40B4-BE49-F238E27FC236}">
                      <a16:creationId xmlns:a16="http://schemas.microsoft.com/office/drawing/2014/main" id="{D6E7E4A4-BAC7-3AD2-F244-1D4293FD73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8637" y="3652981"/>
                  <a:ext cx="31750" cy="1042988"/>
                </a:xfrm>
                <a:custGeom>
                  <a:avLst/>
                  <a:gdLst>
                    <a:gd name="T0" fmla="*/ 0 w 20"/>
                    <a:gd name="T1" fmla="*/ 637 h 657"/>
                    <a:gd name="T2" fmla="*/ 0 w 20"/>
                    <a:gd name="T3" fmla="*/ 0 h 657"/>
                    <a:gd name="T4" fmla="*/ 20 w 20"/>
                    <a:gd name="T5" fmla="*/ 21 h 657"/>
                    <a:gd name="T6" fmla="*/ 20 w 20"/>
                    <a:gd name="T7" fmla="*/ 657 h 657"/>
                    <a:gd name="T8" fmla="*/ 0 w 20"/>
                    <a:gd name="T9" fmla="*/ 637 h 6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657">
                      <a:moveTo>
                        <a:pt x="0" y="637"/>
                      </a:moveTo>
                      <a:lnTo>
                        <a:pt x="0" y="0"/>
                      </a:lnTo>
                      <a:lnTo>
                        <a:pt x="20" y="21"/>
                      </a:lnTo>
                      <a:lnTo>
                        <a:pt x="20" y="657"/>
                      </a:lnTo>
                      <a:lnTo>
                        <a:pt x="0" y="6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7" name="Freeform 53">
                  <a:extLst>
                    <a:ext uri="{FF2B5EF4-FFF2-40B4-BE49-F238E27FC236}">
                      <a16:creationId xmlns:a16="http://schemas.microsoft.com/office/drawing/2014/main" id="{8E8875D6-86C2-0098-F5B9-33B5EF5B2A2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68637" y="3652981"/>
                  <a:ext cx="31750" cy="1042988"/>
                </a:xfrm>
                <a:custGeom>
                  <a:avLst/>
                  <a:gdLst>
                    <a:gd name="T0" fmla="*/ 0 w 20"/>
                    <a:gd name="T1" fmla="*/ 637 h 657"/>
                    <a:gd name="T2" fmla="*/ 0 w 20"/>
                    <a:gd name="T3" fmla="*/ 0 h 657"/>
                    <a:gd name="T4" fmla="*/ 20 w 20"/>
                    <a:gd name="T5" fmla="*/ 657 h 657"/>
                    <a:gd name="T6" fmla="*/ 20 w 20"/>
                    <a:gd name="T7" fmla="*/ 21 h 6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657">
                      <a:moveTo>
                        <a:pt x="0" y="637"/>
                      </a:moveTo>
                      <a:lnTo>
                        <a:pt x="0" y="0"/>
                      </a:lnTo>
                      <a:moveTo>
                        <a:pt x="20" y="657"/>
                      </a:moveTo>
                      <a:lnTo>
                        <a:pt x="20" y="21"/>
                      </a:lnTo>
                    </a:path>
                  </a:pathLst>
                </a:custGeom>
                <a:grp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8" name="Freeform 42">
                  <a:extLst>
                    <a:ext uri="{FF2B5EF4-FFF2-40B4-BE49-F238E27FC236}">
                      <a16:creationId xmlns:a16="http://schemas.microsoft.com/office/drawing/2014/main" id="{94F0B662-1AD1-E58C-3833-7DBDF64054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8287" y="3685740"/>
                  <a:ext cx="33338" cy="925513"/>
                </a:xfrm>
                <a:custGeom>
                  <a:avLst/>
                  <a:gdLst>
                    <a:gd name="T0" fmla="*/ 21 w 21"/>
                    <a:gd name="T1" fmla="*/ 0 h 583"/>
                    <a:gd name="T2" fmla="*/ 21 w 21"/>
                    <a:gd name="T3" fmla="*/ 563 h 583"/>
                    <a:gd name="T4" fmla="*/ 0 w 21"/>
                    <a:gd name="T5" fmla="*/ 583 h 583"/>
                    <a:gd name="T6" fmla="*/ 0 w 21"/>
                    <a:gd name="T7" fmla="*/ 0 h 583"/>
                    <a:gd name="T8" fmla="*/ 21 w 21"/>
                    <a:gd name="T9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583">
                      <a:moveTo>
                        <a:pt x="21" y="0"/>
                      </a:moveTo>
                      <a:lnTo>
                        <a:pt x="21" y="563"/>
                      </a:lnTo>
                      <a:lnTo>
                        <a:pt x="0" y="583"/>
                      </a:lnTo>
                      <a:lnTo>
                        <a:pt x="0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" name="Rectangle 43">
                  <a:extLst>
                    <a:ext uri="{FF2B5EF4-FFF2-40B4-BE49-F238E27FC236}">
                      <a16:creationId xmlns:a16="http://schemas.microsoft.com/office/drawing/2014/main" id="{11B33490-C3B2-970D-65E4-4AD42E406D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68287" y="3682565"/>
                  <a:ext cx="33338" cy="31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0" name="Freeform 44">
                  <a:extLst>
                    <a:ext uri="{FF2B5EF4-FFF2-40B4-BE49-F238E27FC236}">
                      <a16:creationId xmlns:a16="http://schemas.microsoft.com/office/drawing/2014/main" id="{264F062B-378D-4530-E57E-8BF65AA729A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68287" y="3685740"/>
                  <a:ext cx="33338" cy="925513"/>
                </a:xfrm>
                <a:custGeom>
                  <a:avLst/>
                  <a:gdLst>
                    <a:gd name="T0" fmla="*/ 21 w 21"/>
                    <a:gd name="T1" fmla="*/ 0 h 583"/>
                    <a:gd name="T2" fmla="*/ 21 w 21"/>
                    <a:gd name="T3" fmla="*/ 563 h 583"/>
                    <a:gd name="T4" fmla="*/ 0 w 21"/>
                    <a:gd name="T5" fmla="*/ 0 h 583"/>
                    <a:gd name="T6" fmla="*/ 0 w 21"/>
                    <a:gd name="T7" fmla="*/ 583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583">
                      <a:moveTo>
                        <a:pt x="21" y="0"/>
                      </a:moveTo>
                      <a:lnTo>
                        <a:pt x="21" y="563"/>
                      </a:lnTo>
                      <a:moveTo>
                        <a:pt x="0" y="0"/>
                      </a:moveTo>
                      <a:lnTo>
                        <a:pt x="0" y="583"/>
                      </a:lnTo>
                    </a:path>
                  </a:pathLst>
                </a:custGeom>
                <a:grp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44" name="Freeform 45">
                <a:extLst>
                  <a:ext uri="{FF2B5EF4-FFF2-40B4-BE49-F238E27FC236}">
                    <a16:creationId xmlns:a16="http://schemas.microsoft.com/office/drawing/2014/main" id="{B4C3BA97-6195-33C3-3F38-57E08EDF56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9464" y="3648128"/>
                <a:ext cx="33338" cy="927100"/>
              </a:xfrm>
              <a:custGeom>
                <a:avLst/>
                <a:gdLst>
                  <a:gd name="T0" fmla="*/ 21 w 21"/>
                  <a:gd name="T1" fmla="*/ 0 h 584"/>
                  <a:gd name="T2" fmla="*/ 21 w 21"/>
                  <a:gd name="T3" fmla="*/ 584 h 584"/>
                  <a:gd name="T4" fmla="*/ 0 w 21"/>
                  <a:gd name="T5" fmla="*/ 564 h 584"/>
                  <a:gd name="T6" fmla="*/ 0 w 21"/>
                  <a:gd name="T7" fmla="*/ 0 h 584"/>
                  <a:gd name="T8" fmla="*/ 21 w 21"/>
                  <a:gd name="T9" fmla="*/ 0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584">
                    <a:moveTo>
                      <a:pt x="21" y="0"/>
                    </a:moveTo>
                    <a:lnTo>
                      <a:pt x="21" y="584"/>
                    </a:lnTo>
                    <a:lnTo>
                      <a:pt x="0" y="564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46" name="Group 245">
                <a:extLst>
                  <a:ext uri="{FF2B5EF4-FFF2-40B4-BE49-F238E27FC236}">
                    <a16:creationId xmlns:a16="http://schemas.microsoft.com/office/drawing/2014/main" id="{62D7D0D2-E7C3-E43D-1603-4F25D975D7CF}"/>
                  </a:ext>
                </a:extLst>
              </p:cNvPr>
              <p:cNvGrpSpPr/>
              <p:nvPr/>
            </p:nvGrpSpPr>
            <p:grpSpPr>
              <a:xfrm>
                <a:off x="5909464" y="3644190"/>
                <a:ext cx="1005840" cy="33338"/>
                <a:chOff x="3068637" y="3652981"/>
                <a:chExt cx="1565275" cy="33338"/>
              </a:xfrm>
              <a:solidFill>
                <a:schemeClr val="tx2"/>
              </a:solidFill>
            </p:grpSpPr>
            <p:sp>
              <p:nvSpPr>
                <p:cNvPr id="374" name="Freeform 11">
                  <a:extLst>
                    <a:ext uri="{FF2B5EF4-FFF2-40B4-BE49-F238E27FC236}">
                      <a16:creationId xmlns:a16="http://schemas.microsoft.com/office/drawing/2014/main" id="{4806AC8A-E68F-83BF-5A69-45D613CAD3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8637" y="3652981"/>
                  <a:ext cx="1565275" cy="33338"/>
                </a:xfrm>
                <a:custGeom>
                  <a:avLst/>
                  <a:gdLst>
                    <a:gd name="T0" fmla="*/ 0 w 986"/>
                    <a:gd name="T1" fmla="*/ 0 h 21"/>
                    <a:gd name="T2" fmla="*/ 986 w 986"/>
                    <a:gd name="T3" fmla="*/ 0 h 21"/>
                    <a:gd name="T4" fmla="*/ 986 w 986"/>
                    <a:gd name="T5" fmla="*/ 21 h 21"/>
                    <a:gd name="T6" fmla="*/ 20 w 986"/>
                    <a:gd name="T7" fmla="*/ 21 h 21"/>
                    <a:gd name="T8" fmla="*/ 0 w 986"/>
                    <a:gd name="T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6" h="21">
                      <a:moveTo>
                        <a:pt x="0" y="0"/>
                      </a:moveTo>
                      <a:lnTo>
                        <a:pt x="986" y="0"/>
                      </a:lnTo>
                      <a:lnTo>
                        <a:pt x="986" y="21"/>
                      </a:lnTo>
                      <a:lnTo>
                        <a:pt x="20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375" name="Freeform 12">
                  <a:extLst>
                    <a:ext uri="{FF2B5EF4-FFF2-40B4-BE49-F238E27FC236}">
                      <a16:creationId xmlns:a16="http://schemas.microsoft.com/office/drawing/2014/main" id="{E654E5B2-D4D9-DF3B-723C-E381C19EB7B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68637" y="3652981"/>
                  <a:ext cx="1565275" cy="33338"/>
                </a:xfrm>
                <a:custGeom>
                  <a:avLst/>
                  <a:gdLst>
                    <a:gd name="T0" fmla="*/ 0 w 986"/>
                    <a:gd name="T1" fmla="*/ 0 h 21"/>
                    <a:gd name="T2" fmla="*/ 986 w 986"/>
                    <a:gd name="T3" fmla="*/ 0 h 21"/>
                    <a:gd name="T4" fmla="*/ 986 w 986"/>
                    <a:gd name="T5" fmla="*/ 11 h 21"/>
                    <a:gd name="T6" fmla="*/ 20 w 986"/>
                    <a:gd name="T7" fmla="*/ 21 h 21"/>
                    <a:gd name="T8" fmla="*/ 986 w 986"/>
                    <a:gd name="T9" fmla="*/ 21 h 21"/>
                    <a:gd name="T10" fmla="*/ 986 w 986"/>
                    <a:gd name="T11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86" h="21">
                      <a:moveTo>
                        <a:pt x="0" y="0"/>
                      </a:moveTo>
                      <a:lnTo>
                        <a:pt x="986" y="0"/>
                      </a:lnTo>
                      <a:lnTo>
                        <a:pt x="986" y="11"/>
                      </a:lnTo>
                      <a:moveTo>
                        <a:pt x="20" y="21"/>
                      </a:moveTo>
                      <a:lnTo>
                        <a:pt x="986" y="21"/>
                      </a:lnTo>
                      <a:lnTo>
                        <a:pt x="986" y="11"/>
                      </a:lnTo>
                    </a:path>
                  </a:pathLst>
                </a:custGeom>
                <a:grp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FA73EC0D-0B37-1FF7-5579-49433A58428C}"/>
                  </a:ext>
                </a:extLst>
              </p:cNvPr>
              <p:cNvGrpSpPr/>
              <p:nvPr/>
            </p:nvGrpSpPr>
            <p:grpSpPr>
              <a:xfrm>
                <a:off x="4620515" y="3659280"/>
                <a:ext cx="1005840" cy="33338"/>
                <a:chOff x="3068637" y="3652981"/>
                <a:chExt cx="1565275" cy="33338"/>
              </a:xfrm>
              <a:solidFill>
                <a:schemeClr val="tx2"/>
              </a:solidFill>
            </p:grpSpPr>
            <p:sp>
              <p:nvSpPr>
                <p:cNvPr id="372" name="Freeform 11">
                  <a:extLst>
                    <a:ext uri="{FF2B5EF4-FFF2-40B4-BE49-F238E27FC236}">
                      <a16:creationId xmlns:a16="http://schemas.microsoft.com/office/drawing/2014/main" id="{1582E81A-2183-BE52-9C12-7BCC4A1B4F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8637" y="3652981"/>
                  <a:ext cx="1565275" cy="33338"/>
                </a:xfrm>
                <a:custGeom>
                  <a:avLst/>
                  <a:gdLst>
                    <a:gd name="T0" fmla="*/ 0 w 986"/>
                    <a:gd name="T1" fmla="*/ 0 h 21"/>
                    <a:gd name="T2" fmla="*/ 986 w 986"/>
                    <a:gd name="T3" fmla="*/ 0 h 21"/>
                    <a:gd name="T4" fmla="*/ 986 w 986"/>
                    <a:gd name="T5" fmla="*/ 21 h 21"/>
                    <a:gd name="T6" fmla="*/ 20 w 986"/>
                    <a:gd name="T7" fmla="*/ 21 h 21"/>
                    <a:gd name="T8" fmla="*/ 0 w 986"/>
                    <a:gd name="T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6" h="21">
                      <a:moveTo>
                        <a:pt x="0" y="0"/>
                      </a:moveTo>
                      <a:lnTo>
                        <a:pt x="986" y="0"/>
                      </a:lnTo>
                      <a:lnTo>
                        <a:pt x="986" y="21"/>
                      </a:lnTo>
                      <a:lnTo>
                        <a:pt x="20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3" name="Freeform 12">
                  <a:extLst>
                    <a:ext uri="{FF2B5EF4-FFF2-40B4-BE49-F238E27FC236}">
                      <a16:creationId xmlns:a16="http://schemas.microsoft.com/office/drawing/2014/main" id="{C968055C-4BF0-1956-DDD8-F374F767750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68637" y="3652981"/>
                  <a:ext cx="1565275" cy="33338"/>
                </a:xfrm>
                <a:custGeom>
                  <a:avLst/>
                  <a:gdLst>
                    <a:gd name="T0" fmla="*/ 0 w 986"/>
                    <a:gd name="T1" fmla="*/ 0 h 21"/>
                    <a:gd name="T2" fmla="*/ 986 w 986"/>
                    <a:gd name="T3" fmla="*/ 0 h 21"/>
                    <a:gd name="T4" fmla="*/ 986 w 986"/>
                    <a:gd name="T5" fmla="*/ 11 h 21"/>
                    <a:gd name="T6" fmla="*/ 20 w 986"/>
                    <a:gd name="T7" fmla="*/ 21 h 21"/>
                    <a:gd name="T8" fmla="*/ 986 w 986"/>
                    <a:gd name="T9" fmla="*/ 21 h 21"/>
                    <a:gd name="T10" fmla="*/ 986 w 986"/>
                    <a:gd name="T11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86" h="21">
                      <a:moveTo>
                        <a:pt x="0" y="0"/>
                      </a:moveTo>
                      <a:lnTo>
                        <a:pt x="986" y="0"/>
                      </a:lnTo>
                      <a:lnTo>
                        <a:pt x="986" y="11"/>
                      </a:lnTo>
                      <a:moveTo>
                        <a:pt x="20" y="21"/>
                      </a:moveTo>
                      <a:lnTo>
                        <a:pt x="986" y="21"/>
                      </a:lnTo>
                      <a:lnTo>
                        <a:pt x="986" y="11"/>
                      </a:lnTo>
                    </a:path>
                  </a:pathLst>
                </a:custGeom>
                <a:grp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id="{49FCEA27-A41F-3A8F-0B53-A10934B18CA5}"/>
                  </a:ext>
                </a:extLst>
              </p:cNvPr>
              <p:cNvGrpSpPr/>
              <p:nvPr/>
            </p:nvGrpSpPr>
            <p:grpSpPr>
              <a:xfrm>
                <a:off x="7210024" y="3641779"/>
                <a:ext cx="1005840" cy="33338"/>
                <a:chOff x="3068637" y="3652981"/>
                <a:chExt cx="1565275" cy="33338"/>
              </a:xfrm>
              <a:solidFill>
                <a:schemeClr val="tx2"/>
              </a:solidFill>
            </p:grpSpPr>
            <p:sp>
              <p:nvSpPr>
                <p:cNvPr id="370" name="Freeform 11">
                  <a:extLst>
                    <a:ext uri="{FF2B5EF4-FFF2-40B4-BE49-F238E27FC236}">
                      <a16:creationId xmlns:a16="http://schemas.microsoft.com/office/drawing/2014/main" id="{A53CB8A1-850E-74BB-0577-8512715B7D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8637" y="3652981"/>
                  <a:ext cx="1565275" cy="33338"/>
                </a:xfrm>
                <a:custGeom>
                  <a:avLst/>
                  <a:gdLst>
                    <a:gd name="T0" fmla="*/ 0 w 986"/>
                    <a:gd name="T1" fmla="*/ 0 h 21"/>
                    <a:gd name="T2" fmla="*/ 986 w 986"/>
                    <a:gd name="T3" fmla="*/ 0 h 21"/>
                    <a:gd name="T4" fmla="*/ 986 w 986"/>
                    <a:gd name="T5" fmla="*/ 21 h 21"/>
                    <a:gd name="T6" fmla="*/ 20 w 986"/>
                    <a:gd name="T7" fmla="*/ 21 h 21"/>
                    <a:gd name="T8" fmla="*/ 0 w 986"/>
                    <a:gd name="T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6" h="21">
                      <a:moveTo>
                        <a:pt x="0" y="0"/>
                      </a:moveTo>
                      <a:lnTo>
                        <a:pt x="986" y="0"/>
                      </a:lnTo>
                      <a:lnTo>
                        <a:pt x="986" y="21"/>
                      </a:lnTo>
                      <a:lnTo>
                        <a:pt x="20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1" name="Freeform 12">
                  <a:extLst>
                    <a:ext uri="{FF2B5EF4-FFF2-40B4-BE49-F238E27FC236}">
                      <a16:creationId xmlns:a16="http://schemas.microsoft.com/office/drawing/2014/main" id="{2DB292F1-71C8-1029-6BC1-6C63A663B7A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68637" y="3652981"/>
                  <a:ext cx="1565275" cy="33338"/>
                </a:xfrm>
                <a:custGeom>
                  <a:avLst/>
                  <a:gdLst>
                    <a:gd name="T0" fmla="*/ 0 w 986"/>
                    <a:gd name="T1" fmla="*/ 0 h 21"/>
                    <a:gd name="T2" fmla="*/ 986 w 986"/>
                    <a:gd name="T3" fmla="*/ 0 h 21"/>
                    <a:gd name="T4" fmla="*/ 986 w 986"/>
                    <a:gd name="T5" fmla="*/ 11 h 21"/>
                    <a:gd name="T6" fmla="*/ 20 w 986"/>
                    <a:gd name="T7" fmla="*/ 21 h 21"/>
                    <a:gd name="T8" fmla="*/ 986 w 986"/>
                    <a:gd name="T9" fmla="*/ 21 h 21"/>
                    <a:gd name="T10" fmla="*/ 986 w 986"/>
                    <a:gd name="T11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86" h="21">
                      <a:moveTo>
                        <a:pt x="0" y="0"/>
                      </a:moveTo>
                      <a:lnTo>
                        <a:pt x="986" y="0"/>
                      </a:lnTo>
                      <a:lnTo>
                        <a:pt x="986" y="11"/>
                      </a:lnTo>
                      <a:moveTo>
                        <a:pt x="20" y="21"/>
                      </a:moveTo>
                      <a:lnTo>
                        <a:pt x="986" y="21"/>
                      </a:lnTo>
                      <a:lnTo>
                        <a:pt x="986" y="11"/>
                      </a:lnTo>
                    </a:path>
                  </a:pathLst>
                </a:custGeom>
                <a:grp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8C18C41D-01CF-6C09-92FC-97AA9E8E5844}"/>
                  </a:ext>
                </a:extLst>
              </p:cNvPr>
              <p:cNvGrpSpPr/>
              <p:nvPr/>
            </p:nvGrpSpPr>
            <p:grpSpPr>
              <a:xfrm>
                <a:off x="8509495" y="3639578"/>
                <a:ext cx="1005840" cy="33338"/>
                <a:chOff x="3068637" y="3652981"/>
                <a:chExt cx="1565275" cy="33338"/>
              </a:xfrm>
              <a:solidFill>
                <a:schemeClr val="tx2"/>
              </a:solidFill>
            </p:grpSpPr>
            <p:sp>
              <p:nvSpPr>
                <p:cNvPr id="368" name="Freeform 11">
                  <a:extLst>
                    <a:ext uri="{FF2B5EF4-FFF2-40B4-BE49-F238E27FC236}">
                      <a16:creationId xmlns:a16="http://schemas.microsoft.com/office/drawing/2014/main" id="{03187BDA-2112-2AF5-5F8F-022A36E2EF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8637" y="3652981"/>
                  <a:ext cx="1565275" cy="33338"/>
                </a:xfrm>
                <a:custGeom>
                  <a:avLst/>
                  <a:gdLst>
                    <a:gd name="T0" fmla="*/ 0 w 986"/>
                    <a:gd name="T1" fmla="*/ 0 h 21"/>
                    <a:gd name="T2" fmla="*/ 986 w 986"/>
                    <a:gd name="T3" fmla="*/ 0 h 21"/>
                    <a:gd name="T4" fmla="*/ 986 w 986"/>
                    <a:gd name="T5" fmla="*/ 21 h 21"/>
                    <a:gd name="T6" fmla="*/ 20 w 986"/>
                    <a:gd name="T7" fmla="*/ 21 h 21"/>
                    <a:gd name="T8" fmla="*/ 0 w 986"/>
                    <a:gd name="T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6" h="21">
                      <a:moveTo>
                        <a:pt x="0" y="0"/>
                      </a:moveTo>
                      <a:lnTo>
                        <a:pt x="986" y="0"/>
                      </a:lnTo>
                      <a:lnTo>
                        <a:pt x="986" y="21"/>
                      </a:lnTo>
                      <a:lnTo>
                        <a:pt x="20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369" name="Freeform 12">
                  <a:extLst>
                    <a:ext uri="{FF2B5EF4-FFF2-40B4-BE49-F238E27FC236}">
                      <a16:creationId xmlns:a16="http://schemas.microsoft.com/office/drawing/2014/main" id="{E41A9617-1CB2-1204-F180-EAE9D786A8C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68637" y="3652981"/>
                  <a:ext cx="1565275" cy="33338"/>
                </a:xfrm>
                <a:custGeom>
                  <a:avLst/>
                  <a:gdLst>
                    <a:gd name="T0" fmla="*/ 0 w 986"/>
                    <a:gd name="T1" fmla="*/ 0 h 21"/>
                    <a:gd name="T2" fmla="*/ 986 w 986"/>
                    <a:gd name="T3" fmla="*/ 0 h 21"/>
                    <a:gd name="T4" fmla="*/ 986 w 986"/>
                    <a:gd name="T5" fmla="*/ 11 h 21"/>
                    <a:gd name="T6" fmla="*/ 20 w 986"/>
                    <a:gd name="T7" fmla="*/ 21 h 21"/>
                    <a:gd name="T8" fmla="*/ 986 w 986"/>
                    <a:gd name="T9" fmla="*/ 21 h 21"/>
                    <a:gd name="T10" fmla="*/ 986 w 986"/>
                    <a:gd name="T11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86" h="21">
                      <a:moveTo>
                        <a:pt x="0" y="0"/>
                      </a:moveTo>
                      <a:lnTo>
                        <a:pt x="986" y="0"/>
                      </a:lnTo>
                      <a:lnTo>
                        <a:pt x="986" y="11"/>
                      </a:lnTo>
                      <a:moveTo>
                        <a:pt x="20" y="21"/>
                      </a:moveTo>
                      <a:lnTo>
                        <a:pt x="986" y="21"/>
                      </a:lnTo>
                      <a:lnTo>
                        <a:pt x="986" y="11"/>
                      </a:lnTo>
                    </a:path>
                  </a:pathLst>
                </a:custGeom>
                <a:grp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id="{C0B3879D-BB14-0A38-A1D7-0984EB79868D}"/>
                  </a:ext>
                </a:extLst>
              </p:cNvPr>
              <p:cNvGrpSpPr/>
              <p:nvPr/>
            </p:nvGrpSpPr>
            <p:grpSpPr>
              <a:xfrm>
                <a:off x="7766545" y="2809036"/>
                <a:ext cx="1581912" cy="54864"/>
                <a:chOff x="5522912" y="2827481"/>
                <a:chExt cx="1933575" cy="31750"/>
              </a:xfrm>
              <a:solidFill>
                <a:schemeClr val="tx2"/>
              </a:solidFill>
            </p:grpSpPr>
            <p:sp>
              <p:nvSpPr>
                <p:cNvPr id="366" name="Rectangle 7">
                  <a:extLst>
                    <a:ext uri="{FF2B5EF4-FFF2-40B4-BE49-F238E27FC236}">
                      <a16:creationId xmlns:a16="http://schemas.microsoft.com/office/drawing/2014/main" id="{5C698D61-2BBF-9E4A-1B35-A75287B79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2912" y="2827481"/>
                  <a:ext cx="1933575" cy="317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7" name="Freeform 8">
                  <a:extLst>
                    <a:ext uri="{FF2B5EF4-FFF2-40B4-BE49-F238E27FC236}">
                      <a16:creationId xmlns:a16="http://schemas.microsoft.com/office/drawing/2014/main" id="{89BDFEC8-A46F-35A9-0E2D-64E2DFB5CA5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522912" y="2827481"/>
                  <a:ext cx="1933575" cy="31750"/>
                </a:xfrm>
                <a:custGeom>
                  <a:avLst/>
                  <a:gdLst>
                    <a:gd name="T0" fmla="*/ 0 w 1218"/>
                    <a:gd name="T1" fmla="*/ 10 h 20"/>
                    <a:gd name="T2" fmla="*/ 0 w 1218"/>
                    <a:gd name="T3" fmla="*/ 0 h 20"/>
                    <a:gd name="T4" fmla="*/ 1218 w 1218"/>
                    <a:gd name="T5" fmla="*/ 0 h 20"/>
                    <a:gd name="T6" fmla="*/ 1218 w 1218"/>
                    <a:gd name="T7" fmla="*/ 10 h 20"/>
                    <a:gd name="T8" fmla="*/ 0 w 1218"/>
                    <a:gd name="T9" fmla="*/ 10 h 20"/>
                    <a:gd name="T10" fmla="*/ 0 w 1218"/>
                    <a:gd name="T11" fmla="*/ 20 h 20"/>
                    <a:gd name="T12" fmla="*/ 1218 w 1218"/>
                    <a:gd name="T13" fmla="*/ 20 h 20"/>
                    <a:gd name="T14" fmla="*/ 1218 w 1218"/>
                    <a:gd name="T1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18" h="2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218" y="0"/>
                      </a:lnTo>
                      <a:lnTo>
                        <a:pt x="1218" y="10"/>
                      </a:lnTo>
                      <a:moveTo>
                        <a:pt x="0" y="10"/>
                      </a:moveTo>
                      <a:lnTo>
                        <a:pt x="0" y="20"/>
                      </a:lnTo>
                      <a:lnTo>
                        <a:pt x="1218" y="20"/>
                      </a:lnTo>
                      <a:lnTo>
                        <a:pt x="1218" y="10"/>
                      </a:lnTo>
                    </a:path>
                  </a:pathLst>
                </a:custGeom>
                <a:grp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52" name="Freeform 54">
                <a:extLst>
                  <a:ext uri="{FF2B5EF4-FFF2-40B4-BE49-F238E27FC236}">
                    <a16:creationId xmlns:a16="http://schemas.microsoft.com/office/drawing/2014/main" id="{1534013F-B1B3-B593-95FC-5C0BD968A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1960" y="3665407"/>
                <a:ext cx="33338" cy="925513"/>
              </a:xfrm>
              <a:custGeom>
                <a:avLst/>
                <a:gdLst>
                  <a:gd name="T0" fmla="*/ 21 w 21"/>
                  <a:gd name="T1" fmla="*/ 0 h 583"/>
                  <a:gd name="T2" fmla="*/ 21 w 21"/>
                  <a:gd name="T3" fmla="*/ 563 h 583"/>
                  <a:gd name="T4" fmla="*/ 0 w 21"/>
                  <a:gd name="T5" fmla="*/ 583 h 583"/>
                  <a:gd name="T6" fmla="*/ 0 w 21"/>
                  <a:gd name="T7" fmla="*/ 0 h 583"/>
                  <a:gd name="T8" fmla="*/ 21 w 21"/>
                  <a:gd name="T9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583">
                    <a:moveTo>
                      <a:pt x="21" y="0"/>
                    </a:moveTo>
                    <a:lnTo>
                      <a:pt x="21" y="563"/>
                    </a:lnTo>
                    <a:lnTo>
                      <a:pt x="0" y="583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56">
                <a:extLst>
                  <a:ext uri="{FF2B5EF4-FFF2-40B4-BE49-F238E27FC236}">
                    <a16:creationId xmlns:a16="http://schemas.microsoft.com/office/drawing/2014/main" id="{6D09FEE0-678F-D1C7-B2ED-097B082E77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41960" y="3665407"/>
                <a:ext cx="33338" cy="925513"/>
              </a:xfrm>
              <a:custGeom>
                <a:avLst/>
                <a:gdLst>
                  <a:gd name="T0" fmla="*/ 21 w 21"/>
                  <a:gd name="T1" fmla="*/ 0 h 583"/>
                  <a:gd name="T2" fmla="*/ 21 w 21"/>
                  <a:gd name="T3" fmla="*/ 563 h 583"/>
                  <a:gd name="T4" fmla="*/ 0 w 21"/>
                  <a:gd name="T5" fmla="*/ 0 h 583"/>
                  <a:gd name="T6" fmla="*/ 0 w 21"/>
                  <a:gd name="T7" fmla="*/ 583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583">
                    <a:moveTo>
                      <a:pt x="21" y="0"/>
                    </a:moveTo>
                    <a:lnTo>
                      <a:pt x="21" y="563"/>
                    </a:lnTo>
                    <a:moveTo>
                      <a:pt x="0" y="0"/>
                    </a:moveTo>
                    <a:lnTo>
                      <a:pt x="0" y="583"/>
                    </a:lnTo>
                  </a:path>
                </a:pathLst>
              </a:custGeom>
              <a:solidFill>
                <a:schemeClr val="tx2"/>
              </a:solidFill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40">
                <a:extLst>
                  <a:ext uri="{FF2B5EF4-FFF2-40B4-BE49-F238E27FC236}">
                    <a16:creationId xmlns:a16="http://schemas.microsoft.com/office/drawing/2014/main" id="{C88C951F-EF51-F1DE-0ED6-777CE65340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4178" y="4558590"/>
                <a:ext cx="1338263" cy="31750"/>
              </a:xfrm>
              <a:custGeom>
                <a:avLst/>
                <a:gdLst>
                  <a:gd name="T0" fmla="*/ 843 w 843"/>
                  <a:gd name="T1" fmla="*/ 20 h 20"/>
                  <a:gd name="T2" fmla="*/ 0 w 843"/>
                  <a:gd name="T3" fmla="*/ 20 h 20"/>
                  <a:gd name="T4" fmla="*/ 21 w 843"/>
                  <a:gd name="T5" fmla="*/ 0 h 20"/>
                  <a:gd name="T6" fmla="*/ 822 w 843"/>
                  <a:gd name="T7" fmla="*/ 0 h 20"/>
                  <a:gd name="T8" fmla="*/ 843 w 843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3" h="20">
                    <a:moveTo>
                      <a:pt x="843" y="20"/>
                    </a:moveTo>
                    <a:lnTo>
                      <a:pt x="0" y="20"/>
                    </a:lnTo>
                    <a:lnTo>
                      <a:pt x="21" y="0"/>
                    </a:lnTo>
                    <a:lnTo>
                      <a:pt x="822" y="0"/>
                    </a:lnTo>
                    <a:lnTo>
                      <a:pt x="843" y="2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41">
                <a:extLst>
                  <a:ext uri="{FF2B5EF4-FFF2-40B4-BE49-F238E27FC236}">
                    <a16:creationId xmlns:a16="http://schemas.microsoft.com/office/drawing/2014/main" id="{34520DD9-3264-FC35-BF1A-5A0C0DD5B4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44178" y="4558590"/>
                <a:ext cx="1338263" cy="31750"/>
              </a:xfrm>
              <a:custGeom>
                <a:avLst/>
                <a:gdLst>
                  <a:gd name="T0" fmla="*/ 843 w 843"/>
                  <a:gd name="T1" fmla="*/ 20 h 20"/>
                  <a:gd name="T2" fmla="*/ 0 w 843"/>
                  <a:gd name="T3" fmla="*/ 20 h 20"/>
                  <a:gd name="T4" fmla="*/ 822 w 843"/>
                  <a:gd name="T5" fmla="*/ 0 h 20"/>
                  <a:gd name="T6" fmla="*/ 21 w 843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3" h="20">
                    <a:moveTo>
                      <a:pt x="843" y="20"/>
                    </a:moveTo>
                    <a:lnTo>
                      <a:pt x="0" y="20"/>
                    </a:lnTo>
                    <a:moveTo>
                      <a:pt x="822" y="0"/>
                    </a:moveTo>
                    <a:lnTo>
                      <a:pt x="21" y="0"/>
                    </a:lnTo>
                  </a:path>
                </a:pathLst>
              </a:custGeom>
              <a:solidFill>
                <a:schemeClr val="tx2"/>
              </a:solidFill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45">
                <a:extLst>
                  <a:ext uri="{FF2B5EF4-FFF2-40B4-BE49-F238E27FC236}">
                    <a16:creationId xmlns:a16="http://schemas.microsoft.com/office/drawing/2014/main" id="{845212AA-2D06-1DE3-5743-A8F4F5E39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9103" y="3663240"/>
                <a:ext cx="33338" cy="927100"/>
              </a:xfrm>
              <a:custGeom>
                <a:avLst/>
                <a:gdLst>
                  <a:gd name="T0" fmla="*/ 21 w 21"/>
                  <a:gd name="T1" fmla="*/ 0 h 584"/>
                  <a:gd name="T2" fmla="*/ 21 w 21"/>
                  <a:gd name="T3" fmla="*/ 584 h 584"/>
                  <a:gd name="T4" fmla="*/ 0 w 21"/>
                  <a:gd name="T5" fmla="*/ 564 h 584"/>
                  <a:gd name="T6" fmla="*/ 0 w 21"/>
                  <a:gd name="T7" fmla="*/ 0 h 584"/>
                  <a:gd name="T8" fmla="*/ 21 w 21"/>
                  <a:gd name="T9" fmla="*/ 0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584">
                    <a:moveTo>
                      <a:pt x="21" y="0"/>
                    </a:moveTo>
                    <a:lnTo>
                      <a:pt x="21" y="584"/>
                    </a:lnTo>
                    <a:lnTo>
                      <a:pt x="0" y="564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57" name="Group 256">
                <a:extLst>
                  <a:ext uri="{FF2B5EF4-FFF2-40B4-BE49-F238E27FC236}">
                    <a16:creationId xmlns:a16="http://schemas.microsoft.com/office/drawing/2014/main" id="{3F547985-C48A-D482-79C2-57B4DD90D0B8}"/>
                  </a:ext>
                </a:extLst>
              </p:cNvPr>
              <p:cNvGrpSpPr/>
              <p:nvPr/>
            </p:nvGrpSpPr>
            <p:grpSpPr>
              <a:xfrm>
                <a:off x="1948543" y="3673325"/>
                <a:ext cx="1005840" cy="33338"/>
                <a:chOff x="3068637" y="3652981"/>
                <a:chExt cx="1565275" cy="33338"/>
              </a:xfrm>
              <a:solidFill>
                <a:schemeClr val="tx2"/>
              </a:solidFill>
            </p:grpSpPr>
            <p:sp>
              <p:nvSpPr>
                <p:cNvPr id="364" name="Freeform 11">
                  <a:extLst>
                    <a:ext uri="{FF2B5EF4-FFF2-40B4-BE49-F238E27FC236}">
                      <a16:creationId xmlns:a16="http://schemas.microsoft.com/office/drawing/2014/main" id="{CCFAA140-5D8F-CC04-9056-00F5BE8199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8637" y="3652981"/>
                  <a:ext cx="1565275" cy="33338"/>
                </a:xfrm>
                <a:custGeom>
                  <a:avLst/>
                  <a:gdLst>
                    <a:gd name="T0" fmla="*/ 0 w 986"/>
                    <a:gd name="T1" fmla="*/ 0 h 21"/>
                    <a:gd name="T2" fmla="*/ 986 w 986"/>
                    <a:gd name="T3" fmla="*/ 0 h 21"/>
                    <a:gd name="T4" fmla="*/ 986 w 986"/>
                    <a:gd name="T5" fmla="*/ 21 h 21"/>
                    <a:gd name="T6" fmla="*/ 20 w 986"/>
                    <a:gd name="T7" fmla="*/ 21 h 21"/>
                    <a:gd name="T8" fmla="*/ 0 w 986"/>
                    <a:gd name="T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6" h="21">
                      <a:moveTo>
                        <a:pt x="0" y="0"/>
                      </a:moveTo>
                      <a:lnTo>
                        <a:pt x="986" y="0"/>
                      </a:lnTo>
                      <a:lnTo>
                        <a:pt x="986" y="21"/>
                      </a:lnTo>
                      <a:lnTo>
                        <a:pt x="20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5" name="Freeform 12">
                  <a:extLst>
                    <a:ext uri="{FF2B5EF4-FFF2-40B4-BE49-F238E27FC236}">
                      <a16:creationId xmlns:a16="http://schemas.microsoft.com/office/drawing/2014/main" id="{9658E613-E843-A575-BB46-92CEDFAF89F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68637" y="3652981"/>
                  <a:ext cx="1565275" cy="33338"/>
                </a:xfrm>
                <a:custGeom>
                  <a:avLst/>
                  <a:gdLst>
                    <a:gd name="T0" fmla="*/ 0 w 986"/>
                    <a:gd name="T1" fmla="*/ 0 h 21"/>
                    <a:gd name="T2" fmla="*/ 986 w 986"/>
                    <a:gd name="T3" fmla="*/ 0 h 21"/>
                    <a:gd name="T4" fmla="*/ 986 w 986"/>
                    <a:gd name="T5" fmla="*/ 11 h 21"/>
                    <a:gd name="T6" fmla="*/ 20 w 986"/>
                    <a:gd name="T7" fmla="*/ 21 h 21"/>
                    <a:gd name="T8" fmla="*/ 986 w 986"/>
                    <a:gd name="T9" fmla="*/ 21 h 21"/>
                    <a:gd name="T10" fmla="*/ 986 w 986"/>
                    <a:gd name="T11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86" h="21">
                      <a:moveTo>
                        <a:pt x="0" y="0"/>
                      </a:moveTo>
                      <a:lnTo>
                        <a:pt x="986" y="0"/>
                      </a:lnTo>
                      <a:lnTo>
                        <a:pt x="986" y="11"/>
                      </a:lnTo>
                      <a:moveTo>
                        <a:pt x="20" y="21"/>
                      </a:moveTo>
                      <a:lnTo>
                        <a:pt x="986" y="21"/>
                      </a:lnTo>
                      <a:lnTo>
                        <a:pt x="986" y="11"/>
                      </a:lnTo>
                    </a:path>
                  </a:pathLst>
                </a:custGeom>
                <a:grp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58" name="Freeform 40">
                <a:extLst>
                  <a:ext uri="{FF2B5EF4-FFF2-40B4-BE49-F238E27FC236}">
                    <a16:creationId xmlns:a16="http://schemas.microsoft.com/office/drawing/2014/main" id="{7606C638-DCDB-9786-3108-92FF8F45AE1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1286429" y="1864169"/>
                <a:ext cx="2001030" cy="48699"/>
              </a:xfrm>
              <a:custGeom>
                <a:avLst/>
                <a:gdLst>
                  <a:gd name="T0" fmla="*/ 843 w 843"/>
                  <a:gd name="T1" fmla="*/ 20 h 20"/>
                  <a:gd name="T2" fmla="*/ 0 w 843"/>
                  <a:gd name="T3" fmla="*/ 20 h 20"/>
                  <a:gd name="T4" fmla="*/ 21 w 843"/>
                  <a:gd name="T5" fmla="*/ 0 h 20"/>
                  <a:gd name="T6" fmla="*/ 822 w 843"/>
                  <a:gd name="T7" fmla="*/ 0 h 20"/>
                  <a:gd name="T8" fmla="*/ 843 w 843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3" h="20">
                    <a:moveTo>
                      <a:pt x="843" y="20"/>
                    </a:moveTo>
                    <a:lnTo>
                      <a:pt x="0" y="20"/>
                    </a:lnTo>
                    <a:lnTo>
                      <a:pt x="21" y="0"/>
                    </a:lnTo>
                    <a:lnTo>
                      <a:pt x="822" y="0"/>
                    </a:lnTo>
                    <a:lnTo>
                      <a:pt x="843" y="2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41">
                <a:extLst>
                  <a:ext uri="{FF2B5EF4-FFF2-40B4-BE49-F238E27FC236}">
                    <a16:creationId xmlns:a16="http://schemas.microsoft.com/office/drawing/2014/main" id="{62CCE9A0-4662-A06F-4D8E-8630E0E6CA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 flipV="1">
                <a:off x="1286429" y="1864169"/>
                <a:ext cx="2001030" cy="48699"/>
              </a:xfrm>
              <a:custGeom>
                <a:avLst/>
                <a:gdLst>
                  <a:gd name="T0" fmla="*/ 843 w 843"/>
                  <a:gd name="T1" fmla="*/ 20 h 20"/>
                  <a:gd name="T2" fmla="*/ 0 w 843"/>
                  <a:gd name="T3" fmla="*/ 20 h 20"/>
                  <a:gd name="T4" fmla="*/ 822 w 843"/>
                  <a:gd name="T5" fmla="*/ 0 h 20"/>
                  <a:gd name="T6" fmla="*/ 21 w 843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3" h="20">
                    <a:moveTo>
                      <a:pt x="843" y="20"/>
                    </a:moveTo>
                    <a:lnTo>
                      <a:pt x="0" y="20"/>
                    </a:lnTo>
                    <a:moveTo>
                      <a:pt x="822" y="0"/>
                    </a:moveTo>
                    <a:lnTo>
                      <a:pt x="21" y="0"/>
                    </a:lnTo>
                  </a:path>
                </a:pathLst>
              </a:custGeom>
              <a:solidFill>
                <a:schemeClr val="tx2"/>
              </a:solidFill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60" name="Group 259">
                <a:extLst>
                  <a:ext uri="{FF2B5EF4-FFF2-40B4-BE49-F238E27FC236}">
                    <a16:creationId xmlns:a16="http://schemas.microsoft.com/office/drawing/2014/main" id="{F24D5885-3804-5116-402A-CE3C93D606C1}"/>
                  </a:ext>
                </a:extLst>
              </p:cNvPr>
              <p:cNvGrpSpPr/>
              <p:nvPr/>
            </p:nvGrpSpPr>
            <p:grpSpPr>
              <a:xfrm rot="16200000" flipV="1">
                <a:off x="2964746" y="2123988"/>
                <a:ext cx="1503976" cy="51134"/>
                <a:chOff x="3068637" y="3652981"/>
                <a:chExt cx="1565275" cy="33338"/>
              </a:xfrm>
              <a:solidFill>
                <a:schemeClr val="tx2"/>
              </a:solidFill>
            </p:grpSpPr>
            <p:sp>
              <p:nvSpPr>
                <p:cNvPr id="362" name="Freeform 11">
                  <a:extLst>
                    <a:ext uri="{FF2B5EF4-FFF2-40B4-BE49-F238E27FC236}">
                      <a16:creationId xmlns:a16="http://schemas.microsoft.com/office/drawing/2014/main" id="{A419C443-A854-57BC-078B-AC0C362F94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8637" y="3652981"/>
                  <a:ext cx="1565275" cy="33338"/>
                </a:xfrm>
                <a:custGeom>
                  <a:avLst/>
                  <a:gdLst>
                    <a:gd name="T0" fmla="*/ 0 w 986"/>
                    <a:gd name="T1" fmla="*/ 0 h 21"/>
                    <a:gd name="T2" fmla="*/ 986 w 986"/>
                    <a:gd name="T3" fmla="*/ 0 h 21"/>
                    <a:gd name="T4" fmla="*/ 986 w 986"/>
                    <a:gd name="T5" fmla="*/ 21 h 21"/>
                    <a:gd name="T6" fmla="*/ 20 w 986"/>
                    <a:gd name="T7" fmla="*/ 21 h 21"/>
                    <a:gd name="T8" fmla="*/ 0 w 986"/>
                    <a:gd name="T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6" h="21">
                      <a:moveTo>
                        <a:pt x="0" y="0"/>
                      </a:moveTo>
                      <a:lnTo>
                        <a:pt x="986" y="0"/>
                      </a:lnTo>
                      <a:lnTo>
                        <a:pt x="986" y="21"/>
                      </a:lnTo>
                      <a:lnTo>
                        <a:pt x="20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3" name="Freeform 12">
                  <a:extLst>
                    <a:ext uri="{FF2B5EF4-FFF2-40B4-BE49-F238E27FC236}">
                      <a16:creationId xmlns:a16="http://schemas.microsoft.com/office/drawing/2014/main" id="{9D5ED3FF-9883-5988-A012-641D337812E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68637" y="3652981"/>
                  <a:ext cx="1565275" cy="33338"/>
                </a:xfrm>
                <a:custGeom>
                  <a:avLst/>
                  <a:gdLst>
                    <a:gd name="T0" fmla="*/ 0 w 986"/>
                    <a:gd name="T1" fmla="*/ 0 h 21"/>
                    <a:gd name="T2" fmla="*/ 986 w 986"/>
                    <a:gd name="T3" fmla="*/ 0 h 21"/>
                    <a:gd name="T4" fmla="*/ 986 w 986"/>
                    <a:gd name="T5" fmla="*/ 11 h 21"/>
                    <a:gd name="T6" fmla="*/ 20 w 986"/>
                    <a:gd name="T7" fmla="*/ 21 h 21"/>
                    <a:gd name="T8" fmla="*/ 986 w 986"/>
                    <a:gd name="T9" fmla="*/ 21 h 21"/>
                    <a:gd name="T10" fmla="*/ 986 w 986"/>
                    <a:gd name="T11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86" h="21">
                      <a:moveTo>
                        <a:pt x="0" y="0"/>
                      </a:moveTo>
                      <a:lnTo>
                        <a:pt x="986" y="0"/>
                      </a:lnTo>
                      <a:lnTo>
                        <a:pt x="986" y="11"/>
                      </a:lnTo>
                      <a:moveTo>
                        <a:pt x="20" y="21"/>
                      </a:moveTo>
                      <a:lnTo>
                        <a:pt x="986" y="21"/>
                      </a:lnTo>
                      <a:lnTo>
                        <a:pt x="986" y="11"/>
                      </a:lnTo>
                    </a:path>
                  </a:pathLst>
                </a:custGeom>
                <a:grp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id="{B98C99D4-E231-0453-1204-47FE596BE417}"/>
                  </a:ext>
                </a:extLst>
              </p:cNvPr>
              <p:cNvGrpSpPr/>
              <p:nvPr/>
            </p:nvGrpSpPr>
            <p:grpSpPr>
              <a:xfrm flipV="1">
                <a:off x="2270774" y="2842655"/>
                <a:ext cx="1463040" cy="48992"/>
                <a:chOff x="5918200" y="1077008"/>
                <a:chExt cx="2467419" cy="53071"/>
              </a:xfrm>
              <a:solidFill>
                <a:schemeClr val="tx2"/>
              </a:solidFill>
            </p:grpSpPr>
            <p:sp>
              <p:nvSpPr>
                <p:cNvPr id="360" name="Freeform 27">
                  <a:extLst>
                    <a:ext uri="{FF2B5EF4-FFF2-40B4-BE49-F238E27FC236}">
                      <a16:creationId xmlns:a16="http://schemas.microsoft.com/office/drawing/2014/main" id="{305B31EC-2B40-41F2-1ADD-FB57AA4C60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8200" y="1077008"/>
                  <a:ext cx="2467419" cy="53071"/>
                </a:xfrm>
                <a:custGeom>
                  <a:avLst/>
                  <a:gdLst>
                    <a:gd name="T0" fmla="*/ 0 w 1032"/>
                    <a:gd name="T1" fmla="*/ 0 h 20"/>
                    <a:gd name="T2" fmla="*/ 1032 w 1032"/>
                    <a:gd name="T3" fmla="*/ 0 h 20"/>
                    <a:gd name="T4" fmla="*/ 1011 w 1032"/>
                    <a:gd name="T5" fmla="*/ 20 h 20"/>
                    <a:gd name="T6" fmla="*/ 21 w 1032"/>
                    <a:gd name="T7" fmla="*/ 20 h 20"/>
                    <a:gd name="T8" fmla="*/ 0 w 1032"/>
                    <a:gd name="T9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2" h="20">
                      <a:moveTo>
                        <a:pt x="0" y="0"/>
                      </a:moveTo>
                      <a:lnTo>
                        <a:pt x="1032" y="0"/>
                      </a:lnTo>
                      <a:lnTo>
                        <a:pt x="1011" y="20"/>
                      </a:lnTo>
                      <a:lnTo>
                        <a:pt x="21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1" name="Freeform 28">
                  <a:extLst>
                    <a:ext uri="{FF2B5EF4-FFF2-40B4-BE49-F238E27FC236}">
                      <a16:creationId xmlns:a16="http://schemas.microsoft.com/office/drawing/2014/main" id="{C28A8EC8-CE75-FE50-0B26-BCBF65C38C3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918200" y="1077008"/>
                  <a:ext cx="2467419" cy="53071"/>
                </a:xfrm>
                <a:custGeom>
                  <a:avLst/>
                  <a:gdLst>
                    <a:gd name="T0" fmla="*/ 0 w 1032"/>
                    <a:gd name="T1" fmla="*/ 0 h 20"/>
                    <a:gd name="T2" fmla="*/ 1032 w 1032"/>
                    <a:gd name="T3" fmla="*/ 0 h 20"/>
                    <a:gd name="T4" fmla="*/ 21 w 1032"/>
                    <a:gd name="T5" fmla="*/ 20 h 20"/>
                    <a:gd name="T6" fmla="*/ 1011 w 1032"/>
                    <a:gd name="T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32" h="20">
                      <a:moveTo>
                        <a:pt x="0" y="0"/>
                      </a:moveTo>
                      <a:lnTo>
                        <a:pt x="1032" y="0"/>
                      </a:lnTo>
                      <a:moveTo>
                        <a:pt x="21" y="20"/>
                      </a:moveTo>
                      <a:lnTo>
                        <a:pt x="1011" y="20"/>
                      </a:lnTo>
                    </a:path>
                  </a:pathLst>
                </a:custGeom>
                <a:grp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2" name="Group 261">
                <a:extLst>
                  <a:ext uri="{FF2B5EF4-FFF2-40B4-BE49-F238E27FC236}">
                    <a16:creationId xmlns:a16="http://schemas.microsoft.com/office/drawing/2014/main" id="{2CCAC987-58DA-7695-D8EC-EE6D5552CBF7}"/>
                  </a:ext>
                </a:extLst>
              </p:cNvPr>
              <p:cNvGrpSpPr/>
              <p:nvPr/>
            </p:nvGrpSpPr>
            <p:grpSpPr>
              <a:xfrm>
                <a:off x="2275562" y="895286"/>
                <a:ext cx="1481328" cy="54793"/>
                <a:chOff x="3068637" y="3652981"/>
                <a:chExt cx="1565275" cy="33338"/>
              </a:xfrm>
              <a:solidFill>
                <a:schemeClr val="tx2"/>
              </a:solidFill>
            </p:grpSpPr>
            <p:sp>
              <p:nvSpPr>
                <p:cNvPr id="358" name="Freeform 11">
                  <a:extLst>
                    <a:ext uri="{FF2B5EF4-FFF2-40B4-BE49-F238E27FC236}">
                      <a16:creationId xmlns:a16="http://schemas.microsoft.com/office/drawing/2014/main" id="{695CD9D2-7EFA-D060-8D7C-CBD6E9F0B0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8637" y="3652981"/>
                  <a:ext cx="1565275" cy="33338"/>
                </a:xfrm>
                <a:custGeom>
                  <a:avLst/>
                  <a:gdLst>
                    <a:gd name="T0" fmla="*/ 0 w 986"/>
                    <a:gd name="T1" fmla="*/ 0 h 21"/>
                    <a:gd name="T2" fmla="*/ 986 w 986"/>
                    <a:gd name="T3" fmla="*/ 0 h 21"/>
                    <a:gd name="T4" fmla="*/ 986 w 986"/>
                    <a:gd name="T5" fmla="*/ 21 h 21"/>
                    <a:gd name="T6" fmla="*/ 20 w 986"/>
                    <a:gd name="T7" fmla="*/ 21 h 21"/>
                    <a:gd name="T8" fmla="*/ 0 w 986"/>
                    <a:gd name="T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6" h="21">
                      <a:moveTo>
                        <a:pt x="0" y="0"/>
                      </a:moveTo>
                      <a:lnTo>
                        <a:pt x="986" y="0"/>
                      </a:lnTo>
                      <a:lnTo>
                        <a:pt x="986" y="21"/>
                      </a:lnTo>
                      <a:lnTo>
                        <a:pt x="20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" name="Freeform 12">
                  <a:extLst>
                    <a:ext uri="{FF2B5EF4-FFF2-40B4-BE49-F238E27FC236}">
                      <a16:creationId xmlns:a16="http://schemas.microsoft.com/office/drawing/2014/main" id="{76373000-AE46-3AFC-D19B-3F917D7846B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68637" y="3652981"/>
                  <a:ext cx="1565275" cy="33338"/>
                </a:xfrm>
                <a:custGeom>
                  <a:avLst/>
                  <a:gdLst>
                    <a:gd name="T0" fmla="*/ 0 w 986"/>
                    <a:gd name="T1" fmla="*/ 0 h 21"/>
                    <a:gd name="T2" fmla="*/ 986 w 986"/>
                    <a:gd name="T3" fmla="*/ 0 h 21"/>
                    <a:gd name="T4" fmla="*/ 986 w 986"/>
                    <a:gd name="T5" fmla="*/ 11 h 21"/>
                    <a:gd name="T6" fmla="*/ 20 w 986"/>
                    <a:gd name="T7" fmla="*/ 21 h 21"/>
                    <a:gd name="T8" fmla="*/ 986 w 986"/>
                    <a:gd name="T9" fmla="*/ 21 h 21"/>
                    <a:gd name="T10" fmla="*/ 986 w 986"/>
                    <a:gd name="T11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86" h="21">
                      <a:moveTo>
                        <a:pt x="0" y="0"/>
                      </a:moveTo>
                      <a:lnTo>
                        <a:pt x="986" y="0"/>
                      </a:lnTo>
                      <a:lnTo>
                        <a:pt x="986" y="11"/>
                      </a:lnTo>
                      <a:moveTo>
                        <a:pt x="20" y="21"/>
                      </a:moveTo>
                      <a:lnTo>
                        <a:pt x="986" y="21"/>
                      </a:lnTo>
                      <a:lnTo>
                        <a:pt x="986" y="11"/>
                      </a:lnTo>
                    </a:path>
                  </a:pathLst>
                </a:custGeom>
                <a:grp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3" name="Group 262">
                <a:extLst>
                  <a:ext uri="{FF2B5EF4-FFF2-40B4-BE49-F238E27FC236}">
                    <a16:creationId xmlns:a16="http://schemas.microsoft.com/office/drawing/2014/main" id="{8C9D76A2-69DE-EE3B-1CBB-ABED0BA74489}"/>
                  </a:ext>
                </a:extLst>
              </p:cNvPr>
              <p:cNvGrpSpPr/>
              <p:nvPr/>
            </p:nvGrpSpPr>
            <p:grpSpPr>
              <a:xfrm>
                <a:off x="1943839" y="3676238"/>
                <a:ext cx="36576" cy="914400"/>
                <a:chOff x="1953741" y="4043288"/>
                <a:chExt cx="36576" cy="1005840"/>
              </a:xfrm>
              <a:solidFill>
                <a:schemeClr val="tx2"/>
              </a:solidFill>
            </p:grpSpPr>
            <p:sp>
              <p:nvSpPr>
                <p:cNvPr id="356" name="Freeform 40">
                  <a:extLst>
                    <a:ext uri="{FF2B5EF4-FFF2-40B4-BE49-F238E27FC236}">
                      <a16:creationId xmlns:a16="http://schemas.microsoft.com/office/drawing/2014/main" id="{7218CE67-F1BD-C50D-4918-CDECD1A206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 flipV="1">
                  <a:off x="1469109" y="4527920"/>
                  <a:ext cx="1005840" cy="36576"/>
                </a:xfrm>
                <a:custGeom>
                  <a:avLst/>
                  <a:gdLst>
                    <a:gd name="T0" fmla="*/ 843 w 843"/>
                    <a:gd name="T1" fmla="*/ 20 h 20"/>
                    <a:gd name="T2" fmla="*/ 0 w 843"/>
                    <a:gd name="T3" fmla="*/ 20 h 20"/>
                    <a:gd name="T4" fmla="*/ 21 w 843"/>
                    <a:gd name="T5" fmla="*/ 0 h 20"/>
                    <a:gd name="T6" fmla="*/ 822 w 843"/>
                    <a:gd name="T7" fmla="*/ 0 h 20"/>
                    <a:gd name="T8" fmla="*/ 843 w 843"/>
                    <a:gd name="T9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3" h="20">
                      <a:moveTo>
                        <a:pt x="843" y="20"/>
                      </a:moveTo>
                      <a:lnTo>
                        <a:pt x="0" y="20"/>
                      </a:lnTo>
                      <a:lnTo>
                        <a:pt x="21" y="0"/>
                      </a:lnTo>
                      <a:lnTo>
                        <a:pt x="822" y="0"/>
                      </a:lnTo>
                      <a:lnTo>
                        <a:pt x="843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7" name="Freeform 41">
                  <a:extLst>
                    <a:ext uri="{FF2B5EF4-FFF2-40B4-BE49-F238E27FC236}">
                      <a16:creationId xmlns:a16="http://schemas.microsoft.com/office/drawing/2014/main" id="{EE4F28AE-A4E7-E24C-DC3E-A6B43FF7488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 flipV="1">
                  <a:off x="1469109" y="4527920"/>
                  <a:ext cx="1005840" cy="36576"/>
                </a:xfrm>
                <a:custGeom>
                  <a:avLst/>
                  <a:gdLst>
                    <a:gd name="T0" fmla="*/ 843 w 843"/>
                    <a:gd name="T1" fmla="*/ 20 h 20"/>
                    <a:gd name="T2" fmla="*/ 0 w 843"/>
                    <a:gd name="T3" fmla="*/ 20 h 20"/>
                    <a:gd name="T4" fmla="*/ 822 w 843"/>
                    <a:gd name="T5" fmla="*/ 0 h 20"/>
                    <a:gd name="T6" fmla="*/ 21 w 843"/>
                    <a:gd name="T7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43" h="20">
                      <a:moveTo>
                        <a:pt x="843" y="20"/>
                      </a:moveTo>
                      <a:lnTo>
                        <a:pt x="0" y="20"/>
                      </a:lnTo>
                      <a:moveTo>
                        <a:pt x="822" y="0"/>
                      </a:moveTo>
                      <a:lnTo>
                        <a:pt x="21" y="0"/>
                      </a:lnTo>
                    </a:path>
                  </a:pathLst>
                </a:custGeom>
                <a:grp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4" name="Group 263">
                <a:extLst>
                  <a:ext uri="{FF2B5EF4-FFF2-40B4-BE49-F238E27FC236}">
                    <a16:creationId xmlns:a16="http://schemas.microsoft.com/office/drawing/2014/main" id="{D4C715EA-01D3-9064-3906-E608B087B777}"/>
                  </a:ext>
                </a:extLst>
              </p:cNvPr>
              <p:cNvGrpSpPr/>
              <p:nvPr/>
            </p:nvGrpSpPr>
            <p:grpSpPr>
              <a:xfrm>
                <a:off x="1219090" y="3685474"/>
                <a:ext cx="457200" cy="33338"/>
                <a:chOff x="3068637" y="3652981"/>
                <a:chExt cx="1565275" cy="33338"/>
              </a:xfrm>
              <a:solidFill>
                <a:schemeClr val="tx2"/>
              </a:solidFill>
            </p:grpSpPr>
            <p:sp>
              <p:nvSpPr>
                <p:cNvPr id="354" name="Freeform 11">
                  <a:extLst>
                    <a:ext uri="{FF2B5EF4-FFF2-40B4-BE49-F238E27FC236}">
                      <a16:creationId xmlns:a16="http://schemas.microsoft.com/office/drawing/2014/main" id="{CAF6C3AA-AF05-D0D1-C21C-6CC1ECF6BB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8637" y="3652981"/>
                  <a:ext cx="1565275" cy="33338"/>
                </a:xfrm>
                <a:custGeom>
                  <a:avLst/>
                  <a:gdLst>
                    <a:gd name="T0" fmla="*/ 0 w 986"/>
                    <a:gd name="T1" fmla="*/ 0 h 21"/>
                    <a:gd name="T2" fmla="*/ 986 w 986"/>
                    <a:gd name="T3" fmla="*/ 0 h 21"/>
                    <a:gd name="T4" fmla="*/ 986 w 986"/>
                    <a:gd name="T5" fmla="*/ 21 h 21"/>
                    <a:gd name="T6" fmla="*/ 20 w 986"/>
                    <a:gd name="T7" fmla="*/ 21 h 21"/>
                    <a:gd name="T8" fmla="*/ 0 w 986"/>
                    <a:gd name="T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6" h="21">
                      <a:moveTo>
                        <a:pt x="0" y="0"/>
                      </a:moveTo>
                      <a:lnTo>
                        <a:pt x="986" y="0"/>
                      </a:lnTo>
                      <a:lnTo>
                        <a:pt x="986" y="21"/>
                      </a:lnTo>
                      <a:lnTo>
                        <a:pt x="20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5" name="Freeform 12">
                  <a:extLst>
                    <a:ext uri="{FF2B5EF4-FFF2-40B4-BE49-F238E27FC236}">
                      <a16:creationId xmlns:a16="http://schemas.microsoft.com/office/drawing/2014/main" id="{8A415E00-2F53-EA7E-180F-405B60CDB91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68637" y="3652981"/>
                  <a:ext cx="1565275" cy="33338"/>
                </a:xfrm>
                <a:custGeom>
                  <a:avLst/>
                  <a:gdLst>
                    <a:gd name="T0" fmla="*/ 0 w 986"/>
                    <a:gd name="T1" fmla="*/ 0 h 21"/>
                    <a:gd name="T2" fmla="*/ 986 w 986"/>
                    <a:gd name="T3" fmla="*/ 0 h 21"/>
                    <a:gd name="T4" fmla="*/ 986 w 986"/>
                    <a:gd name="T5" fmla="*/ 11 h 21"/>
                    <a:gd name="T6" fmla="*/ 20 w 986"/>
                    <a:gd name="T7" fmla="*/ 21 h 21"/>
                    <a:gd name="T8" fmla="*/ 986 w 986"/>
                    <a:gd name="T9" fmla="*/ 21 h 21"/>
                    <a:gd name="T10" fmla="*/ 986 w 986"/>
                    <a:gd name="T11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86" h="21">
                      <a:moveTo>
                        <a:pt x="0" y="0"/>
                      </a:moveTo>
                      <a:lnTo>
                        <a:pt x="986" y="0"/>
                      </a:lnTo>
                      <a:lnTo>
                        <a:pt x="986" y="11"/>
                      </a:lnTo>
                      <a:moveTo>
                        <a:pt x="20" y="21"/>
                      </a:moveTo>
                      <a:lnTo>
                        <a:pt x="986" y="21"/>
                      </a:lnTo>
                      <a:lnTo>
                        <a:pt x="986" y="11"/>
                      </a:lnTo>
                    </a:path>
                  </a:pathLst>
                </a:custGeom>
                <a:grp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id="{84D1E279-C88D-F0A5-AF95-D966A589F43D}"/>
                  </a:ext>
                </a:extLst>
              </p:cNvPr>
              <p:cNvGrpSpPr/>
              <p:nvPr/>
            </p:nvGrpSpPr>
            <p:grpSpPr>
              <a:xfrm>
                <a:off x="1715331" y="894832"/>
                <a:ext cx="548640" cy="54793"/>
                <a:chOff x="3068637" y="3652981"/>
                <a:chExt cx="1565275" cy="33338"/>
              </a:xfrm>
              <a:solidFill>
                <a:schemeClr val="tx2"/>
              </a:solidFill>
            </p:grpSpPr>
            <p:sp>
              <p:nvSpPr>
                <p:cNvPr id="352" name="Freeform 11">
                  <a:extLst>
                    <a:ext uri="{FF2B5EF4-FFF2-40B4-BE49-F238E27FC236}">
                      <a16:creationId xmlns:a16="http://schemas.microsoft.com/office/drawing/2014/main" id="{1D17F974-2DDC-65AF-E2F4-832D7FA8B7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8637" y="3652981"/>
                  <a:ext cx="1565275" cy="33338"/>
                </a:xfrm>
                <a:custGeom>
                  <a:avLst/>
                  <a:gdLst>
                    <a:gd name="T0" fmla="*/ 0 w 986"/>
                    <a:gd name="T1" fmla="*/ 0 h 21"/>
                    <a:gd name="T2" fmla="*/ 986 w 986"/>
                    <a:gd name="T3" fmla="*/ 0 h 21"/>
                    <a:gd name="T4" fmla="*/ 986 w 986"/>
                    <a:gd name="T5" fmla="*/ 21 h 21"/>
                    <a:gd name="T6" fmla="*/ 20 w 986"/>
                    <a:gd name="T7" fmla="*/ 21 h 21"/>
                    <a:gd name="T8" fmla="*/ 0 w 986"/>
                    <a:gd name="T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6" h="21">
                      <a:moveTo>
                        <a:pt x="0" y="0"/>
                      </a:moveTo>
                      <a:lnTo>
                        <a:pt x="986" y="0"/>
                      </a:lnTo>
                      <a:lnTo>
                        <a:pt x="986" y="21"/>
                      </a:lnTo>
                      <a:lnTo>
                        <a:pt x="20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3" name="Freeform 12">
                  <a:extLst>
                    <a:ext uri="{FF2B5EF4-FFF2-40B4-BE49-F238E27FC236}">
                      <a16:creationId xmlns:a16="http://schemas.microsoft.com/office/drawing/2014/main" id="{DD0E1C1F-691D-2F61-068A-CA58233AC1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68637" y="3652981"/>
                  <a:ext cx="1565275" cy="33338"/>
                </a:xfrm>
                <a:custGeom>
                  <a:avLst/>
                  <a:gdLst>
                    <a:gd name="T0" fmla="*/ 0 w 986"/>
                    <a:gd name="T1" fmla="*/ 0 h 21"/>
                    <a:gd name="T2" fmla="*/ 986 w 986"/>
                    <a:gd name="T3" fmla="*/ 0 h 21"/>
                    <a:gd name="T4" fmla="*/ 986 w 986"/>
                    <a:gd name="T5" fmla="*/ 11 h 21"/>
                    <a:gd name="T6" fmla="*/ 20 w 986"/>
                    <a:gd name="T7" fmla="*/ 21 h 21"/>
                    <a:gd name="T8" fmla="*/ 986 w 986"/>
                    <a:gd name="T9" fmla="*/ 21 h 21"/>
                    <a:gd name="T10" fmla="*/ 986 w 986"/>
                    <a:gd name="T11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86" h="21">
                      <a:moveTo>
                        <a:pt x="0" y="0"/>
                      </a:moveTo>
                      <a:lnTo>
                        <a:pt x="986" y="0"/>
                      </a:lnTo>
                      <a:lnTo>
                        <a:pt x="986" y="11"/>
                      </a:lnTo>
                      <a:moveTo>
                        <a:pt x="20" y="21"/>
                      </a:moveTo>
                      <a:lnTo>
                        <a:pt x="986" y="21"/>
                      </a:lnTo>
                      <a:lnTo>
                        <a:pt x="986" y="11"/>
                      </a:lnTo>
                    </a:path>
                  </a:pathLst>
                </a:custGeom>
                <a:grp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F863DC97-DE08-CF5C-95ED-194B6EB31AFB}"/>
                  </a:ext>
                </a:extLst>
              </p:cNvPr>
              <p:cNvSpPr txBox="1"/>
              <p:nvPr/>
            </p:nvSpPr>
            <p:spPr>
              <a:xfrm>
                <a:off x="1625993" y="1262592"/>
                <a:ext cx="424796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800" dirty="0"/>
                  <a:t>…</a:t>
                </a:r>
              </a:p>
            </p:txBody>
          </p:sp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9DEE1BBD-DAA3-194E-C2A8-2ABCCFDEA2D4}"/>
                  </a:ext>
                </a:extLst>
              </p:cNvPr>
              <p:cNvSpPr txBox="1"/>
              <p:nvPr/>
            </p:nvSpPr>
            <p:spPr>
              <a:xfrm>
                <a:off x="1232762" y="3689994"/>
                <a:ext cx="424796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800" dirty="0"/>
                  <a:t>…</a:t>
                </a:r>
              </a:p>
            </p:txBody>
          </p:sp>
          <p:grpSp>
            <p:nvGrpSpPr>
              <p:cNvPr id="268" name="Group 267">
                <a:extLst>
                  <a:ext uri="{FF2B5EF4-FFF2-40B4-BE49-F238E27FC236}">
                    <a16:creationId xmlns:a16="http://schemas.microsoft.com/office/drawing/2014/main" id="{9646326E-FC13-4EB1-2A74-A65BC332C329}"/>
                  </a:ext>
                </a:extLst>
              </p:cNvPr>
              <p:cNvGrpSpPr/>
              <p:nvPr/>
            </p:nvGrpSpPr>
            <p:grpSpPr>
              <a:xfrm flipH="1">
                <a:off x="9351680" y="2582053"/>
                <a:ext cx="453625" cy="512109"/>
                <a:chOff x="4851761" y="2769085"/>
                <a:chExt cx="387404" cy="437980"/>
              </a:xfrm>
            </p:grpSpPr>
            <p:cxnSp>
              <p:nvCxnSpPr>
                <p:cNvPr id="350" name="Straight Connector 349">
                  <a:extLst>
                    <a:ext uri="{FF2B5EF4-FFF2-40B4-BE49-F238E27FC236}">
                      <a16:creationId xmlns:a16="http://schemas.microsoft.com/office/drawing/2014/main" id="{C7727122-FA5A-70B8-C292-834FE49A58FE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V="1">
                  <a:off x="4879944" y="2776509"/>
                  <a:ext cx="219456" cy="253772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1" name="Arc 350">
                  <a:extLst>
                    <a:ext uri="{FF2B5EF4-FFF2-40B4-BE49-F238E27FC236}">
                      <a16:creationId xmlns:a16="http://schemas.microsoft.com/office/drawing/2014/main" id="{B8AB4641-C8B9-2981-74ED-0A29303CFD00}"/>
                    </a:ext>
                  </a:extLst>
                </p:cNvPr>
                <p:cNvSpPr/>
                <p:nvPr/>
              </p:nvSpPr>
              <p:spPr>
                <a:xfrm>
                  <a:off x="4851761" y="2769085"/>
                  <a:ext cx="387404" cy="437980"/>
                </a:xfrm>
                <a:prstGeom prst="arc">
                  <a:avLst>
                    <a:gd name="adj1" fmla="val 17014391"/>
                    <a:gd name="adj2" fmla="val 0"/>
                  </a:avLst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9" name="Group 268">
                <a:extLst>
                  <a:ext uri="{FF2B5EF4-FFF2-40B4-BE49-F238E27FC236}">
                    <a16:creationId xmlns:a16="http://schemas.microsoft.com/office/drawing/2014/main" id="{98D7F58D-A9DD-2FCD-580F-1CD496AC73F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310633" y="2591081"/>
                <a:ext cx="453625" cy="512109"/>
                <a:chOff x="4851761" y="2769085"/>
                <a:chExt cx="387404" cy="437980"/>
              </a:xfrm>
            </p:grpSpPr>
            <p:cxnSp>
              <p:nvCxnSpPr>
                <p:cNvPr id="348" name="Straight Connector 347">
                  <a:extLst>
                    <a:ext uri="{FF2B5EF4-FFF2-40B4-BE49-F238E27FC236}">
                      <a16:creationId xmlns:a16="http://schemas.microsoft.com/office/drawing/2014/main" id="{983774A2-00AA-E9CF-5104-11E3D5FB9545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V="1">
                  <a:off x="4879944" y="2776509"/>
                  <a:ext cx="219456" cy="253772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9" name="Arc 348">
                  <a:extLst>
                    <a:ext uri="{FF2B5EF4-FFF2-40B4-BE49-F238E27FC236}">
                      <a16:creationId xmlns:a16="http://schemas.microsoft.com/office/drawing/2014/main" id="{4EF27DFF-B46E-A915-4DDB-F9FC8E8C143F}"/>
                    </a:ext>
                  </a:extLst>
                </p:cNvPr>
                <p:cNvSpPr/>
                <p:nvPr/>
              </p:nvSpPr>
              <p:spPr>
                <a:xfrm>
                  <a:off x="4851761" y="2769085"/>
                  <a:ext cx="387404" cy="437980"/>
                </a:xfrm>
                <a:prstGeom prst="arc">
                  <a:avLst>
                    <a:gd name="adj1" fmla="val 17014391"/>
                    <a:gd name="adj2" fmla="val 0"/>
                  </a:avLst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0" name="Group 269">
                <a:extLst>
                  <a:ext uri="{FF2B5EF4-FFF2-40B4-BE49-F238E27FC236}">
                    <a16:creationId xmlns:a16="http://schemas.microsoft.com/office/drawing/2014/main" id="{B34DA17A-FB04-0BC1-2F5E-E2137E6160B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flipH="1" flipV="1">
                <a:off x="5631867" y="3519666"/>
                <a:ext cx="301752" cy="340656"/>
                <a:chOff x="4851761" y="2769085"/>
                <a:chExt cx="387404" cy="437980"/>
              </a:xfrm>
            </p:grpSpPr>
            <p:cxnSp>
              <p:nvCxnSpPr>
                <p:cNvPr id="346" name="Straight Connector 345">
                  <a:extLst>
                    <a:ext uri="{FF2B5EF4-FFF2-40B4-BE49-F238E27FC236}">
                      <a16:creationId xmlns:a16="http://schemas.microsoft.com/office/drawing/2014/main" id="{10CA93BA-301E-06E6-DA17-8EB5F0BAF2CA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V="1">
                  <a:off x="4879944" y="2776509"/>
                  <a:ext cx="219456" cy="253772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7" name="Arc 346">
                  <a:extLst>
                    <a:ext uri="{FF2B5EF4-FFF2-40B4-BE49-F238E27FC236}">
                      <a16:creationId xmlns:a16="http://schemas.microsoft.com/office/drawing/2014/main" id="{AE50A251-932D-1205-480E-E49111D7957B}"/>
                    </a:ext>
                  </a:extLst>
                </p:cNvPr>
                <p:cNvSpPr/>
                <p:nvPr/>
              </p:nvSpPr>
              <p:spPr>
                <a:xfrm>
                  <a:off x="4851761" y="2769085"/>
                  <a:ext cx="387404" cy="437980"/>
                </a:xfrm>
                <a:prstGeom prst="arc">
                  <a:avLst>
                    <a:gd name="adj1" fmla="val 17014391"/>
                    <a:gd name="adj2" fmla="val 0"/>
                  </a:avLst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1" name="Group 270">
                <a:extLst>
                  <a:ext uri="{FF2B5EF4-FFF2-40B4-BE49-F238E27FC236}">
                    <a16:creationId xmlns:a16="http://schemas.microsoft.com/office/drawing/2014/main" id="{859554B9-B7CE-432B-EF34-A434AB677FC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flipH="1" flipV="1">
                <a:off x="6926631" y="3500616"/>
                <a:ext cx="301752" cy="340656"/>
                <a:chOff x="4851761" y="2769085"/>
                <a:chExt cx="387404" cy="437980"/>
              </a:xfrm>
            </p:grpSpPr>
            <p:cxnSp>
              <p:nvCxnSpPr>
                <p:cNvPr id="344" name="Straight Connector 343">
                  <a:extLst>
                    <a:ext uri="{FF2B5EF4-FFF2-40B4-BE49-F238E27FC236}">
                      <a16:creationId xmlns:a16="http://schemas.microsoft.com/office/drawing/2014/main" id="{4098DE97-DA2C-3956-8792-06BC76E8DB7B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V="1">
                  <a:off x="4879944" y="2776509"/>
                  <a:ext cx="219456" cy="253772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5" name="Arc 344">
                  <a:extLst>
                    <a:ext uri="{FF2B5EF4-FFF2-40B4-BE49-F238E27FC236}">
                      <a16:creationId xmlns:a16="http://schemas.microsoft.com/office/drawing/2014/main" id="{89E1596D-7CE5-DBA9-B6CE-B762C02B8EE9}"/>
                    </a:ext>
                  </a:extLst>
                </p:cNvPr>
                <p:cNvSpPr/>
                <p:nvPr/>
              </p:nvSpPr>
              <p:spPr>
                <a:xfrm>
                  <a:off x="4851761" y="2769085"/>
                  <a:ext cx="387404" cy="437980"/>
                </a:xfrm>
                <a:prstGeom prst="arc">
                  <a:avLst>
                    <a:gd name="adj1" fmla="val 17014391"/>
                    <a:gd name="adj2" fmla="val 0"/>
                  </a:avLst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2" name="Group 271">
                <a:extLst>
                  <a:ext uri="{FF2B5EF4-FFF2-40B4-BE49-F238E27FC236}">
                    <a16:creationId xmlns:a16="http://schemas.microsoft.com/office/drawing/2014/main" id="{28CD9BE7-1D0B-1BDA-25B8-0BCB41887B5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flipH="1" flipV="1">
                <a:off x="8231814" y="3509329"/>
                <a:ext cx="301752" cy="340656"/>
                <a:chOff x="4851761" y="2769085"/>
                <a:chExt cx="387404" cy="437980"/>
              </a:xfrm>
            </p:grpSpPr>
            <p:cxnSp>
              <p:nvCxnSpPr>
                <p:cNvPr id="342" name="Straight Connector 341">
                  <a:extLst>
                    <a:ext uri="{FF2B5EF4-FFF2-40B4-BE49-F238E27FC236}">
                      <a16:creationId xmlns:a16="http://schemas.microsoft.com/office/drawing/2014/main" id="{2F5F3251-9110-E5CC-3A59-BF5148FA66AF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V="1">
                  <a:off x="4879944" y="2776509"/>
                  <a:ext cx="219456" cy="253772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3" name="Arc 342">
                  <a:extLst>
                    <a:ext uri="{FF2B5EF4-FFF2-40B4-BE49-F238E27FC236}">
                      <a16:creationId xmlns:a16="http://schemas.microsoft.com/office/drawing/2014/main" id="{59725998-CDEB-27BB-1B31-46EA2FF1C486}"/>
                    </a:ext>
                  </a:extLst>
                </p:cNvPr>
                <p:cNvSpPr/>
                <p:nvPr/>
              </p:nvSpPr>
              <p:spPr>
                <a:xfrm>
                  <a:off x="4851761" y="2769085"/>
                  <a:ext cx="387404" cy="437980"/>
                </a:xfrm>
                <a:prstGeom prst="arc">
                  <a:avLst>
                    <a:gd name="adj1" fmla="val 17014391"/>
                    <a:gd name="adj2" fmla="val 0"/>
                  </a:avLst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3" name="Group 272">
                <a:extLst>
                  <a:ext uri="{FF2B5EF4-FFF2-40B4-BE49-F238E27FC236}">
                    <a16:creationId xmlns:a16="http://schemas.microsoft.com/office/drawing/2014/main" id="{CB10B014-612D-13A7-A6A8-C60AB7361F3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flipH="1" flipV="1">
                <a:off x="9520381" y="3509008"/>
                <a:ext cx="310896" cy="350979"/>
                <a:chOff x="4851761" y="2769085"/>
                <a:chExt cx="387404" cy="437980"/>
              </a:xfrm>
            </p:grpSpPr>
            <p:cxnSp>
              <p:nvCxnSpPr>
                <p:cNvPr id="340" name="Straight Connector 339">
                  <a:extLst>
                    <a:ext uri="{FF2B5EF4-FFF2-40B4-BE49-F238E27FC236}">
                      <a16:creationId xmlns:a16="http://schemas.microsoft.com/office/drawing/2014/main" id="{A4ABE520-3640-1BD3-4B04-600AC42E6C14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V="1">
                  <a:off x="4879944" y="2776509"/>
                  <a:ext cx="219456" cy="253772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1" name="Arc 340">
                  <a:extLst>
                    <a:ext uri="{FF2B5EF4-FFF2-40B4-BE49-F238E27FC236}">
                      <a16:creationId xmlns:a16="http://schemas.microsoft.com/office/drawing/2014/main" id="{BF78CEFE-E536-EDCC-7C64-7967F20A8C40}"/>
                    </a:ext>
                  </a:extLst>
                </p:cNvPr>
                <p:cNvSpPr/>
                <p:nvPr/>
              </p:nvSpPr>
              <p:spPr>
                <a:xfrm>
                  <a:off x="4851761" y="2769085"/>
                  <a:ext cx="387404" cy="437980"/>
                </a:xfrm>
                <a:prstGeom prst="arc">
                  <a:avLst>
                    <a:gd name="adj1" fmla="val 17014391"/>
                    <a:gd name="adj2" fmla="val 0"/>
                  </a:avLst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4" name="Group 273">
                <a:extLst>
                  <a:ext uri="{FF2B5EF4-FFF2-40B4-BE49-F238E27FC236}">
                    <a16:creationId xmlns:a16="http://schemas.microsoft.com/office/drawing/2014/main" id="{19C96457-97AB-BC95-0D2F-282D2F63220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flipH="1" flipV="1">
                <a:off x="2962678" y="3534165"/>
                <a:ext cx="301752" cy="340656"/>
                <a:chOff x="4851761" y="2769085"/>
                <a:chExt cx="387404" cy="437980"/>
              </a:xfrm>
            </p:grpSpPr>
            <p:cxnSp>
              <p:nvCxnSpPr>
                <p:cNvPr id="338" name="Straight Connector 337">
                  <a:extLst>
                    <a:ext uri="{FF2B5EF4-FFF2-40B4-BE49-F238E27FC236}">
                      <a16:creationId xmlns:a16="http://schemas.microsoft.com/office/drawing/2014/main" id="{64935BCD-1243-39E9-FB87-ADC8945A6F18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V="1">
                  <a:off x="4879944" y="2776509"/>
                  <a:ext cx="219456" cy="253772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9" name="Arc 338">
                  <a:extLst>
                    <a:ext uri="{FF2B5EF4-FFF2-40B4-BE49-F238E27FC236}">
                      <a16:creationId xmlns:a16="http://schemas.microsoft.com/office/drawing/2014/main" id="{6722C4FC-F5B0-E68B-7A5D-3202B8B21BA3}"/>
                    </a:ext>
                  </a:extLst>
                </p:cNvPr>
                <p:cNvSpPr/>
                <p:nvPr/>
              </p:nvSpPr>
              <p:spPr>
                <a:xfrm>
                  <a:off x="4851761" y="2769085"/>
                  <a:ext cx="387404" cy="437980"/>
                </a:xfrm>
                <a:prstGeom prst="arc">
                  <a:avLst>
                    <a:gd name="adj1" fmla="val 17014391"/>
                    <a:gd name="adj2" fmla="val 0"/>
                  </a:avLst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5" name="Group 274">
                <a:extLst>
                  <a:ext uri="{FF2B5EF4-FFF2-40B4-BE49-F238E27FC236}">
                    <a16:creationId xmlns:a16="http://schemas.microsoft.com/office/drawing/2014/main" id="{69E0D269-FE01-DD4C-E903-95B00E0EC3B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400000" flipV="1">
                <a:off x="3449099" y="882415"/>
                <a:ext cx="502920" cy="567760"/>
                <a:chOff x="4851761" y="2769085"/>
                <a:chExt cx="387404" cy="437980"/>
              </a:xfrm>
            </p:grpSpPr>
            <p:cxnSp>
              <p:nvCxnSpPr>
                <p:cNvPr id="336" name="Straight Connector 335">
                  <a:extLst>
                    <a:ext uri="{FF2B5EF4-FFF2-40B4-BE49-F238E27FC236}">
                      <a16:creationId xmlns:a16="http://schemas.microsoft.com/office/drawing/2014/main" id="{B59A54BB-3AAE-2CA2-4C43-7917DAF65349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V="1">
                  <a:off x="4879944" y="2776509"/>
                  <a:ext cx="219456" cy="253772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7" name="Arc 336">
                  <a:extLst>
                    <a:ext uri="{FF2B5EF4-FFF2-40B4-BE49-F238E27FC236}">
                      <a16:creationId xmlns:a16="http://schemas.microsoft.com/office/drawing/2014/main" id="{130442D4-995C-DB58-1E9D-436DC29AA4B0}"/>
                    </a:ext>
                  </a:extLst>
                </p:cNvPr>
                <p:cNvSpPr/>
                <p:nvPr/>
              </p:nvSpPr>
              <p:spPr>
                <a:xfrm>
                  <a:off x="4851761" y="2769085"/>
                  <a:ext cx="387404" cy="437980"/>
                </a:xfrm>
                <a:prstGeom prst="arc">
                  <a:avLst>
                    <a:gd name="adj1" fmla="val 17014391"/>
                    <a:gd name="adj2" fmla="val 0"/>
                  </a:avLst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6" name="Group 275">
                <a:extLst>
                  <a:ext uri="{FF2B5EF4-FFF2-40B4-BE49-F238E27FC236}">
                    <a16:creationId xmlns:a16="http://schemas.microsoft.com/office/drawing/2014/main" id="{38444933-8D2E-3E71-AEAB-0547A8ECA9BF}"/>
                  </a:ext>
                </a:extLst>
              </p:cNvPr>
              <p:cNvGrpSpPr/>
              <p:nvPr/>
            </p:nvGrpSpPr>
            <p:grpSpPr>
              <a:xfrm>
                <a:off x="1400332" y="2849345"/>
                <a:ext cx="457200" cy="33338"/>
                <a:chOff x="3068637" y="3652981"/>
                <a:chExt cx="1565275" cy="33338"/>
              </a:xfrm>
              <a:solidFill>
                <a:schemeClr val="tx2"/>
              </a:solidFill>
            </p:grpSpPr>
            <p:sp>
              <p:nvSpPr>
                <p:cNvPr id="334" name="Freeform 11">
                  <a:extLst>
                    <a:ext uri="{FF2B5EF4-FFF2-40B4-BE49-F238E27FC236}">
                      <a16:creationId xmlns:a16="http://schemas.microsoft.com/office/drawing/2014/main" id="{44534629-ECE8-6F6C-39DB-2E44AD4E6C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8637" y="3652981"/>
                  <a:ext cx="1565275" cy="33338"/>
                </a:xfrm>
                <a:custGeom>
                  <a:avLst/>
                  <a:gdLst>
                    <a:gd name="T0" fmla="*/ 0 w 986"/>
                    <a:gd name="T1" fmla="*/ 0 h 21"/>
                    <a:gd name="T2" fmla="*/ 986 w 986"/>
                    <a:gd name="T3" fmla="*/ 0 h 21"/>
                    <a:gd name="T4" fmla="*/ 986 w 986"/>
                    <a:gd name="T5" fmla="*/ 21 h 21"/>
                    <a:gd name="T6" fmla="*/ 20 w 986"/>
                    <a:gd name="T7" fmla="*/ 21 h 21"/>
                    <a:gd name="T8" fmla="*/ 0 w 986"/>
                    <a:gd name="T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6" h="21">
                      <a:moveTo>
                        <a:pt x="0" y="0"/>
                      </a:moveTo>
                      <a:lnTo>
                        <a:pt x="986" y="0"/>
                      </a:lnTo>
                      <a:lnTo>
                        <a:pt x="986" y="21"/>
                      </a:lnTo>
                      <a:lnTo>
                        <a:pt x="20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5" name="Freeform 12">
                  <a:extLst>
                    <a:ext uri="{FF2B5EF4-FFF2-40B4-BE49-F238E27FC236}">
                      <a16:creationId xmlns:a16="http://schemas.microsoft.com/office/drawing/2014/main" id="{678CC2B8-E631-CF71-766F-B278F5ABF5B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68637" y="3652981"/>
                  <a:ext cx="1565275" cy="33338"/>
                </a:xfrm>
                <a:custGeom>
                  <a:avLst/>
                  <a:gdLst>
                    <a:gd name="T0" fmla="*/ 0 w 986"/>
                    <a:gd name="T1" fmla="*/ 0 h 21"/>
                    <a:gd name="T2" fmla="*/ 986 w 986"/>
                    <a:gd name="T3" fmla="*/ 0 h 21"/>
                    <a:gd name="T4" fmla="*/ 986 w 986"/>
                    <a:gd name="T5" fmla="*/ 11 h 21"/>
                    <a:gd name="T6" fmla="*/ 20 w 986"/>
                    <a:gd name="T7" fmla="*/ 21 h 21"/>
                    <a:gd name="T8" fmla="*/ 986 w 986"/>
                    <a:gd name="T9" fmla="*/ 21 h 21"/>
                    <a:gd name="T10" fmla="*/ 986 w 986"/>
                    <a:gd name="T11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86" h="21">
                      <a:moveTo>
                        <a:pt x="0" y="0"/>
                      </a:moveTo>
                      <a:lnTo>
                        <a:pt x="986" y="0"/>
                      </a:lnTo>
                      <a:lnTo>
                        <a:pt x="986" y="11"/>
                      </a:lnTo>
                      <a:moveTo>
                        <a:pt x="20" y="21"/>
                      </a:moveTo>
                      <a:lnTo>
                        <a:pt x="986" y="21"/>
                      </a:lnTo>
                      <a:lnTo>
                        <a:pt x="986" y="11"/>
                      </a:lnTo>
                    </a:path>
                  </a:pathLst>
                </a:custGeom>
                <a:grp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77" name="Group 276">
                <a:extLst>
                  <a:ext uri="{FF2B5EF4-FFF2-40B4-BE49-F238E27FC236}">
                    <a16:creationId xmlns:a16="http://schemas.microsoft.com/office/drawing/2014/main" id="{E4BEB55A-B42C-8A1D-F103-E146E2E75532}"/>
                  </a:ext>
                </a:extLst>
              </p:cNvPr>
              <p:cNvGrpSpPr/>
              <p:nvPr/>
            </p:nvGrpSpPr>
            <p:grpSpPr>
              <a:xfrm flipH="1">
                <a:off x="1857881" y="2590863"/>
                <a:ext cx="453625" cy="512109"/>
                <a:chOff x="4851761" y="2769085"/>
                <a:chExt cx="387404" cy="437980"/>
              </a:xfrm>
            </p:grpSpPr>
            <p:cxnSp>
              <p:nvCxnSpPr>
                <p:cNvPr id="332" name="Straight Connector 331">
                  <a:extLst>
                    <a:ext uri="{FF2B5EF4-FFF2-40B4-BE49-F238E27FC236}">
                      <a16:creationId xmlns:a16="http://schemas.microsoft.com/office/drawing/2014/main" id="{1C1AE0E8-E336-5394-8036-5528BCE61012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V="1">
                  <a:off x="4879944" y="2776509"/>
                  <a:ext cx="219456" cy="253772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3" name="Arc 332">
                  <a:extLst>
                    <a:ext uri="{FF2B5EF4-FFF2-40B4-BE49-F238E27FC236}">
                      <a16:creationId xmlns:a16="http://schemas.microsoft.com/office/drawing/2014/main" id="{2B9C49A3-AE14-A684-01E2-77E5C1A99CFF}"/>
                    </a:ext>
                  </a:extLst>
                </p:cNvPr>
                <p:cNvSpPr/>
                <p:nvPr/>
              </p:nvSpPr>
              <p:spPr>
                <a:xfrm>
                  <a:off x="4851761" y="2769085"/>
                  <a:ext cx="387404" cy="437980"/>
                </a:xfrm>
                <a:prstGeom prst="arc">
                  <a:avLst>
                    <a:gd name="adj1" fmla="val 17014391"/>
                    <a:gd name="adj2" fmla="val 0"/>
                  </a:avLst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78" name="Graphic 277" descr="Work from home desk with solid fill">
                <a:extLst>
                  <a:ext uri="{FF2B5EF4-FFF2-40B4-BE49-F238E27FC236}">
                    <a16:creationId xmlns:a16="http://schemas.microsoft.com/office/drawing/2014/main" id="{859F2241-D87B-175C-8DF3-D7FE4D66DA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656442" y="3984095"/>
                <a:ext cx="566391" cy="566391"/>
              </a:xfrm>
              <a:prstGeom prst="rect">
                <a:avLst/>
              </a:prstGeom>
            </p:spPr>
          </p:pic>
          <p:pic>
            <p:nvPicPr>
              <p:cNvPr id="279" name="Graphic 278" descr="Work from home desk with solid fill">
                <a:extLst>
                  <a:ext uri="{FF2B5EF4-FFF2-40B4-BE49-F238E27FC236}">
                    <a16:creationId xmlns:a16="http://schemas.microsoft.com/office/drawing/2014/main" id="{FB0F0EE5-F125-39E4-1470-5101E26805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028873" y="3984095"/>
                <a:ext cx="566391" cy="566391"/>
              </a:xfrm>
              <a:prstGeom prst="rect">
                <a:avLst/>
              </a:prstGeom>
            </p:spPr>
          </p:pic>
          <p:pic>
            <p:nvPicPr>
              <p:cNvPr id="280" name="Graphic 279" descr="Work from home desk with solid fill">
                <a:extLst>
                  <a:ext uri="{FF2B5EF4-FFF2-40B4-BE49-F238E27FC236}">
                    <a16:creationId xmlns:a16="http://schemas.microsoft.com/office/drawing/2014/main" id="{2FF13A8A-9E94-F5F0-96CF-DDC7E407D1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335085" y="3965226"/>
                <a:ext cx="566391" cy="566391"/>
              </a:xfrm>
              <a:prstGeom prst="rect">
                <a:avLst/>
              </a:prstGeom>
            </p:spPr>
          </p:pic>
          <p:pic>
            <p:nvPicPr>
              <p:cNvPr id="281" name="Graphic 280" descr="Work from home desk with solid fill">
                <a:extLst>
                  <a:ext uri="{FF2B5EF4-FFF2-40B4-BE49-F238E27FC236}">
                    <a16:creationId xmlns:a16="http://schemas.microsoft.com/office/drawing/2014/main" id="{EA580E15-FA13-45A1-AD18-B076A8B0B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8681058" y="3965225"/>
                <a:ext cx="566391" cy="566391"/>
              </a:xfrm>
              <a:prstGeom prst="rect">
                <a:avLst/>
              </a:prstGeom>
            </p:spPr>
          </p:pic>
          <p:pic>
            <p:nvPicPr>
              <p:cNvPr id="282" name="Graphic 281" descr="Work from home desk with solid fill">
                <a:extLst>
                  <a:ext uri="{FF2B5EF4-FFF2-40B4-BE49-F238E27FC236}">
                    <a16:creationId xmlns:a16="http://schemas.microsoft.com/office/drawing/2014/main" id="{D40229E0-F4B5-5918-37CF-A1E07F90EA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037688" y="3954899"/>
                <a:ext cx="566391" cy="566391"/>
              </a:xfrm>
              <a:prstGeom prst="rect">
                <a:avLst/>
              </a:prstGeom>
            </p:spPr>
          </p:pic>
          <p:grpSp>
            <p:nvGrpSpPr>
              <p:cNvPr id="283" name="Graphic 117" descr="Desk outline">
                <a:extLst>
                  <a:ext uri="{FF2B5EF4-FFF2-40B4-BE49-F238E27FC236}">
                    <a16:creationId xmlns:a16="http://schemas.microsoft.com/office/drawing/2014/main" id="{D2826422-468C-5911-F7F1-9E06CA23E82E}"/>
                  </a:ext>
                </a:extLst>
              </p:cNvPr>
              <p:cNvGrpSpPr/>
              <p:nvPr/>
            </p:nvGrpSpPr>
            <p:grpSpPr>
              <a:xfrm>
                <a:off x="4860618" y="1074436"/>
                <a:ext cx="615557" cy="424111"/>
                <a:chOff x="4878996" y="1194703"/>
                <a:chExt cx="615557" cy="424111"/>
              </a:xfrm>
              <a:solidFill>
                <a:srgbClr val="000000"/>
              </a:solidFill>
            </p:grpSpPr>
            <p:sp>
              <p:nvSpPr>
                <p:cNvPr id="328" name="Freeform: Shape 327">
                  <a:extLst>
                    <a:ext uri="{FF2B5EF4-FFF2-40B4-BE49-F238E27FC236}">
                      <a16:creationId xmlns:a16="http://schemas.microsoft.com/office/drawing/2014/main" id="{24603EC7-AA0E-45CE-56DA-8D49E3ADF9D4}"/>
                    </a:ext>
                  </a:extLst>
                </p:cNvPr>
                <p:cNvSpPr/>
                <p:nvPr/>
              </p:nvSpPr>
              <p:spPr>
                <a:xfrm>
                  <a:off x="4878996" y="1194703"/>
                  <a:ext cx="615557" cy="424111"/>
                </a:xfrm>
                <a:custGeom>
                  <a:avLst/>
                  <a:gdLst>
                    <a:gd name="connsiteX0" fmla="*/ 615557 w 615557"/>
                    <a:gd name="connsiteY0" fmla="*/ 123661 h 424111"/>
                    <a:gd name="connsiteX1" fmla="*/ 526705 w 615557"/>
                    <a:gd name="connsiteY1" fmla="*/ 123661 h 424111"/>
                    <a:gd name="connsiteX2" fmla="*/ 526705 w 615557"/>
                    <a:gd name="connsiteY2" fmla="*/ 21984 h 424111"/>
                    <a:gd name="connsiteX3" fmla="*/ 469912 w 615557"/>
                    <a:gd name="connsiteY3" fmla="*/ 21984 h 424111"/>
                    <a:gd name="connsiteX4" fmla="*/ 469912 w 615557"/>
                    <a:gd name="connsiteY4" fmla="*/ 43968 h 424111"/>
                    <a:gd name="connsiteX5" fmla="*/ 446096 w 615557"/>
                    <a:gd name="connsiteY5" fmla="*/ 43968 h 424111"/>
                    <a:gd name="connsiteX6" fmla="*/ 446096 w 615557"/>
                    <a:gd name="connsiteY6" fmla="*/ 0 h 424111"/>
                    <a:gd name="connsiteX7" fmla="*/ 396631 w 615557"/>
                    <a:gd name="connsiteY7" fmla="*/ 0 h 424111"/>
                    <a:gd name="connsiteX8" fmla="*/ 396631 w 615557"/>
                    <a:gd name="connsiteY8" fmla="*/ 29312 h 424111"/>
                    <a:gd name="connsiteX9" fmla="*/ 367319 w 615557"/>
                    <a:gd name="connsiteY9" fmla="*/ 29312 h 424111"/>
                    <a:gd name="connsiteX10" fmla="*/ 367319 w 615557"/>
                    <a:gd name="connsiteY10" fmla="*/ 123661 h 424111"/>
                    <a:gd name="connsiteX11" fmla="*/ 174958 w 615557"/>
                    <a:gd name="connsiteY11" fmla="*/ 123661 h 424111"/>
                    <a:gd name="connsiteX12" fmla="*/ 174958 w 615557"/>
                    <a:gd name="connsiteY12" fmla="*/ 111409 h 424111"/>
                    <a:gd name="connsiteX13" fmla="*/ 153889 w 615557"/>
                    <a:gd name="connsiteY13" fmla="*/ 90340 h 424111"/>
                    <a:gd name="connsiteX14" fmla="*/ 109921 w 615557"/>
                    <a:gd name="connsiteY14" fmla="*/ 90340 h 424111"/>
                    <a:gd name="connsiteX15" fmla="*/ 88853 w 615557"/>
                    <a:gd name="connsiteY15" fmla="*/ 111409 h 424111"/>
                    <a:gd name="connsiteX16" fmla="*/ 88853 w 615557"/>
                    <a:gd name="connsiteY16" fmla="*/ 123661 h 424111"/>
                    <a:gd name="connsiteX17" fmla="*/ 0 w 615557"/>
                    <a:gd name="connsiteY17" fmla="*/ 123661 h 424111"/>
                    <a:gd name="connsiteX18" fmla="*/ 0 w 615557"/>
                    <a:gd name="connsiteY18" fmla="*/ 167629 h 424111"/>
                    <a:gd name="connsiteX19" fmla="*/ 21984 w 615557"/>
                    <a:gd name="connsiteY19" fmla="*/ 167629 h 424111"/>
                    <a:gd name="connsiteX20" fmla="*/ 21984 w 615557"/>
                    <a:gd name="connsiteY20" fmla="*/ 424112 h 424111"/>
                    <a:gd name="connsiteX21" fmla="*/ 36640 w 615557"/>
                    <a:gd name="connsiteY21" fmla="*/ 424112 h 424111"/>
                    <a:gd name="connsiteX22" fmla="*/ 36640 w 615557"/>
                    <a:gd name="connsiteY22" fmla="*/ 394799 h 424111"/>
                    <a:gd name="connsiteX23" fmla="*/ 227170 w 615557"/>
                    <a:gd name="connsiteY23" fmla="*/ 394799 h 424111"/>
                    <a:gd name="connsiteX24" fmla="*/ 227170 w 615557"/>
                    <a:gd name="connsiteY24" fmla="*/ 424112 h 424111"/>
                    <a:gd name="connsiteX25" fmla="*/ 241826 w 615557"/>
                    <a:gd name="connsiteY25" fmla="*/ 424112 h 424111"/>
                    <a:gd name="connsiteX26" fmla="*/ 241826 w 615557"/>
                    <a:gd name="connsiteY26" fmla="*/ 167629 h 424111"/>
                    <a:gd name="connsiteX27" fmla="*/ 578917 w 615557"/>
                    <a:gd name="connsiteY27" fmla="*/ 167629 h 424111"/>
                    <a:gd name="connsiteX28" fmla="*/ 578917 w 615557"/>
                    <a:gd name="connsiteY28" fmla="*/ 424112 h 424111"/>
                    <a:gd name="connsiteX29" fmla="*/ 593573 w 615557"/>
                    <a:gd name="connsiteY29" fmla="*/ 424112 h 424111"/>
                    <a:gd name="connsiteX30" fmla="*/ 593573 w 615557"/>
                    <a:gd name="connsiteY30" fmla="*/ 167629 h 424111"/>
                    <a:gd name="connsiteX31" fmla="*/ 615557 w 615557"/>
                    <a:gd name="connsiteY31" fmla="*/ 167629 h 424111"/>
                    <a:gd name="connsiteX32" fmla="*/ 482736 w 615557"/>
                    <a:gd name="connsiteY32" fmla="*/ 123661 h 424111"/>
                    <a:gd name="connsiteX33" fmla="*/ 482736 w 615557"/>
                    <a:gd name="connsiteY33" fmla="*/ 112669 h 424111"/>
                    <a:gd name="connsiteX34" fmla="*/ 513880 w 615557"/>
                    <a:gd name="connsiteY34" fmla="*/ 112669 h 424111"/>
                    <a:gd name="connsiteX35" fmla="*/ 513880 w 615557"/>
                    <a:gd name="connsiteY35" fmla="*/ 123661 h 424111"/>
                    <a:gd name="connsiteX36" fmla="*/ 482736 w 615557"/>
                    <a:gd name="connsiteY36" fmla="*/ 54044 h 424111"/>
                    <a:gd name="connsiteX37" fmla="*/ 513880 w 615557"/>
                    <a:gd name="connsiteY37" fmla="*/ 54044 h 424111"/>
                    <a:gd name="connsiteX38" fmla="*/ 513880 w 615557"/>
                    <a:gd name="connsiteY38" fmla="*/ 105341 h 424111"/>
                    <a:gd name="connsiteX39" fmla="*/ 482736 w 615557"/>
                    <a:gd name="connsiteY39" fmla="*/ 105341 h 424111"/>
                    <a:gd name="connsiteX40" fmla="*/ 482736 w 615557"/>
                    <a:gd name="connsiteY40" fmla="*/ 34808 h 424111"/>
                    <a:gd name="connsiteX41" fmla="*/ 513880 w 615557"/>
                    <a:gd name="connsiteY41" fmla="*/ 34808 h 424111"/>
                    <a:gd name="connsiteX42" fmla="*/ 513880 w 615557"/>
                    <a:gd name="connsiteY42" fmla="*/ 46716 h 424111"/>
                    <a:gd name="connsiteX43" fmla="*/ 482736 w 615557"/>
                    <a:gd name="connsiteY43" fmla="*/ 46716 h 424111"/>
                    <a:gd name="connsiteX44" fmla="*/ 482736 w 615557"/>
                    <a:gd name="connsiteY44" fmla="*/ 34808 h 424111"/>
                    <a:gd name="connsiteX45" fmla="*/ 469912 w 615557"/>
                    <a:gd name="connsiteY45" fmla="*/ 56792 h 424111"/>
                    <a:gd name="connsiteX46" fmla="*/ 469912 w 615557"/>
                    <a:gd name="connsiteY46" fmla="*/ 123661 h 424111"/>
                    <a:gd name="connsiteX47" fmla="*/ 446096 w 615557"/>
                    <a:gd name="connsiteY47" fmla="*/ 123661 h 424111"/>
                    <a:gd name="connsiteX48" fmla="*/ 446096 w 615557"/>
                    <a:gd name="connsiteY48" fmla="*/ 56792 h 424111"/>
                    <a:gd name="connsiteX49" fmla="*/ 409456 w 615557"/>
                    <a:gd name="connsiteY49" fmla="*/ 12824 h 424111"/>
                    <a:gd name="connsiteX50" fmla="*/ 433272 w 615557"/>
                    <a:gd name="connsiteY50" fmla="*/ 12824 h 424111"/>
                    <a:gd name="connsiteX51" fmla="*/ 433272 w 615557"/>
                    <a:gd name="connsiteY51" fmla="*/ 123661 h 424111"/>
                    <a:gd name="connsiteX52" fmla="*/ 409456 w 615557"/>
                    <a:gd name="connsiteY52" fmla="*/ 123661 h 424111"/>
                    <a:gd name="connsiteX53" fmla="*/ 409456 w 615557"/>
                    <a:gd name="connsiteY53" fmla="*/ 12824 h 424111"/>
                    <a:gd name="connsiteX54" fmla="*/ 380143 w 615557"/>
                    <a:gd name="connsiteY54" fmla="*/ 42136 h 424111"/>
                    <a:gd name="connsiteX55" fmla="*/ 396631 w 615557"/>
                    <a:gd name="connsiteY55" fmla="*/ 42136 h 424111"/>
                    <a:gd name="connsiteX56" fmla="*/ 396631 w 615557"/>
                    <a:gd name="connsiteY56" fmla="*/ 123661 h 424111"/>
                    <a:gd name="connsiteX57" fmla="*/ 380143 w 615557"/>
                    <a:gd name="connsiteY57" fmla="*/ 123661 h 424111"/>
                    <a:gd name="connsiteX58" fmla="*/ 101677 w 615557"/>
                    <a:gd name="connsiteY58" fmla="*/ 111409 h 424111"/>
                    <a:gd name="connsiteX59" fmla="*/ 109921 w 615557"/>
                    <a:gd name="connsiteY59" fmla="*/ 103142 h 424111"/>
                    <a:gd name="connsiteX60" fmla="*/ 153889 w 615557"/>
                    <a:gd name="connsiteY60" fmla="*/ 103142 h 424111"/>
                    <a:gd name="connsiteX61" fmla="*/ 162133 w 615557"/>
                    <a:gd name="connsiteY61" fmla="*/ 111387 h 424111"/>
                    <a:gd name="connsiteX62" fmla="*/ 162133 w 615557"/>
                    <a:gd name="connsiteY62" fmla="*/ 123661 h 424111"/>
                    <a:gd name="connsiteX63" fmla="*/ 101677 w 615557"/>
                    <a:gd name="connsiteY63" fmla="*/ 123661 h 424111"/>
                    <a:gd name="connsiteX64" fmla="*/ 36640 w 615557"/>
                    <a:gd name="connsiteY64" fmla="*/ 380143 h 424111"/>
                    <a:gd name="connsiteX65" fmla="*/ 36640 w 615557"/>
                    <a:gd name="connsiteY65" fmla="*/ 255566 h 424111"/>
                    <a:gd name="connsiteX66" fmla="*/ 227170 w 615557"/>
                    <a:gd name="connsiteY66" fmla="*/ 255566 h 424111"/>
                    <a:gd name="connsiteX67" fmla="*/ 227170 w 615557"/>
                    <a:gd name="connsiteY67" fmla="*/ 380143 h 424111"/>
                    <a:gd name="connsiteX68" fmla="*/ 227170 w 615557"/>
                    <a:gd name="connsiteY68" fmla="*/ 240910 h 424111"/>
                    <a:gd name="connsiteX69" fmla="*/ 36640 w 615557"/>
                    <a:gd name="connsiteY69" fmla="*/ 240910 h 424111"/>
                    <a:gd name="connsiteX70" fmla="*/ 36640 w 615557"/>
                    <a:gd name="connsiteY70" fmla="*/ 167629 h 424111"/>
                    <a:gd name="connsiteX71" fmla="*/ 227170 w 615557"/>
                    <a:gd name="connsiteY71" fmla="*/ 167629 h 424111"/>
                    <a:gd name="connsiteX72" fmla="*/ 600901 w 615557"/>
                    <a:gd name="connsiteY72" fmla="*/ 152973 h 424111"/>
                    <a:gd name="connsiteX73" fmla="*/ 14656 w 615557"/>
                    <a:gd name="connsiteY73" fmla="*/ 152973 h 424111"/>
                    <a:gd name="connsiteX74" fmla="*/ 14656 w 615557"/>
                    <a:gd name="connsiteY74" fmla="*/ 138317 h 424111"/>
                    <a:gd name="connsiteX75" fmla="*/ 600901 w 615557"/>
                    <a:gd name="connsiteY75" fmla="*/ 138317 h 42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l="l" t="t" r="r" b="b"/>
                  <a:pathLst>
                    <a:path w="615557" h="424111">
                      <a:moveTo>
                        <a:pt x="615557" y="123661"/>
                      </a:moveTo>
                      <a:lnTo>
                        <a:pt x="526705" y="123661"/>
                      </a:lnTo>
                      <a:lnTo>
                        <a:pt x="526705" y="21984"/>
                      </a:lnTo>
                      <a:lnTo>
                        <a:pt x="469912" y="21984"/>
                      </a:lnTo>
                      <a:lnTo>
                        <a:pt x="469912" y="43968"/>
                      </a:lnTo>
                      <a:lnTo>
                        <a:pt x="446096" y="43968"/>
                      </a:lnTo>
                      <a:lnTo>
                        <a:pt x="446096" y="0"/>
                      </a:lnTo>
                      <a:lnTo>
                        <a:pt x="396631" y="0"/>
                      </a:lnTo>
                      <a:lnTo>
                        <a:pt x="396631" y="29312"/>
                      </a:lnTo>
                      <a:lnTo>
                        <a:pt x="367319" y="29312"/>
                      </a:lnTo>
                      <a:lnTo>
                        <a:pt x="367319" y="123661"/>
                      </a:lnTo>
                      <a:lnTo>
                        <a:pt x="174958" y="123661"/>
                      </a:lnTo>
                      <a:lnTo>
                        <a:pt x="174958" y="111409"/>
                      </a:lnTo>
                      <a:cubicBezTo>
                        <a:pt x="174945" y="99778"/>
                        <a:pt x="165520" y="90353"/>
                        <a:pt x="153889" y="90340"/>
                      </a:cubicBezTo>
                      <a:lnTo>
                        <a:pt x="109921" y="90340"/>
                      </a:lnTo>
                      <a:cubicBezTo>
                        <a:pt x="98291" y="90353"/>
                        <a:pt x="88865" y="99778"/>
                        <a:pt x="88853" y="111409"/>
                      </a:cubicBezTo>
                      <a:lnTo>
                        <a:pt x="88853" y="123661"/>
                      </a:lnTo>
                      <a:lnTo>
                        <a:pt x="0" y="123661"/>
                      </a:lnTo>
                      <a:lnTo>
                        <a:pt x="0" y="167629"/>
                      </a:lnTo>
                      <a:lnTo>
                        <a:pt x="21984" y="167629"/>
                      </a:lnTo>
                      <a:lnTo>
                        <a:pt x="21984" y="424112"/>
                      </a:lnTo>
                      <a:lnTo>
                        <a:pt x="36640" y="424112"/>
                      </a:lnTo>
                      <a:lnTo>
                        <a:pt x="36640" y="394799"/>
                      </a:lnTo>
                      <a:lnTo>
                        <a:pt x="227170" y="394799"/>
                      </a:lnTo>
                      <a:lnTo>
                        <a:pt x="227170" y="424112"/>
                      </a:lnTo>
                      <a:lnTo>
                        <a:pt x="241826" y="424112"/>
                      </a:lnTo>
                      <a:lnTo>
                        <a:pt x="241826" y="167629"/>
                      </a:lnTo>
                      <a:lnTo>
                        <a:pt x="578917" y="167629"/>
                      </a:lnTo>
                      <a:lnTo>
                        <a:pt x="578917" y="424112"/>
                      </a:lnTo>
                      <a:lnTo>
                        <a:pt x="593573" y="424112"/>
                      </a:lnTo>
                      <a:lnTo>
                        <a:pt x="593573" y="167629"/>
                      </a:lnTo>
                      <a:lnTo>
                        <a:pt x="615557" y="167629"/>
                      </a:lnTo>
                      <a:close/>
                      <a:moveTo>
                        <a:pt x="482736" y="123661"/>
                      </a:moveTo>
                      <a:lnTo>
                        <a:pt x="482736" y="112669"/>
                      </a:lnTo>
                      <a:lnTo>
                        <a:pt x="513880" y="112669"/>
                      </a:lnTo>
                      <a:lnTo>
                        <a:pt x="513880" y="123661"/>
                      </a:lnTo>
                      <a:close/>
                      <a:moveTo>
                        <a:pt x="482736" y="54044"/>
                      </a:moveTo>
                      <a:lnTo>
                        <a:pt x="513880" y="54044"/>
                      </a:lnTo>
                      <a:lnTo>
                        <a:pt x="513880" y="105341"/>
                      </a:lnTo>
                      <a:lnTo>
                        <a:pt x="482736" y="105341"/>
                      </a:lnTo>
                      <a:close/>
                      <a:moveTo>
                        <a:pt x="482736" y="34808"/>
                      </a:moveTo>
                      <a:lnTo>
                        <a:pt x="513880" y="34808"/>
                      </a:lnTo>
                      <a:lnTo>
                        <a:pt x="513880" y="46716"/>
                      </a:lnTo>
                      <a:lnTo>
                        <a:pt x="482736" y="46716"/>
                      </a:lnTo>
                      <a:lnTo>
                        <a:pt x="482736" y="34808"/>
                      </a:lnTo>
                      <a:close/>
                      <a:moveTo>
                        <a:pt x="469912" y="56792"/>
                      </a:moveTo>
                      <a:lnTo>
                        <a:pt x="469912" y="123661"/>
                      </a:lnTo>
                      <a:lnTo>
                        <a:pt x="446096" y="123661"/>
                      </a:lnTo>
                      <a:lnTo>
                        <a:pt x="446096" y="56792"/>
                      </a:lnTo>
                      <a:close/>
                      <a:moveTo>
                        <a:pt x="409456" y="12824"/>
                      </a:moveTo>
                      <a:lnTo>
                        <a:pt x="433272" y="12824"/>
                      </a:lnTo>
                      <a:lnTo>
                        <a:pt x="433272" y="123661"/>
                      </a:lnTo>
                      <a:lnTo>
                        <a:pt x="409456" y="123661"/>
                      </a:lnTo>
                      <a:lnTo>
                        <a:pt x="409456" y="12824"/>
                      </a:lnTo>
                      <a:close/>
                      <a:moveTo>
                        <a:pt x="380143" y="42136"/>
                      </a:moveTo>
                      <a:lnTo>
                        <a:pt x="396631" y="42136"/>
                      </a:lnTo>
                      <a:lnTo>
                        <a:pt x="396631" y="123661"/>
                      </a:lnTo>
                      <a:lnTo>
                        <a:pt x="380143" y="123661"/>
                      </a:lnTo>
                      <a:close/>
                      <a:moveTo>
                        <a:pt x="101677" y="111409"/>
                      </a:moveTo>
                      <a:cubicBezTo>
                        <a:pt x="101672" y="106850"/>
                        <a:pt x="105363" y="103151"/>
                        <a:pt x="109921" y="103142"/>
                      </a:cubicBezTo>
                      <a:lnTo>
                        <a:pt x="153889" y="103142"/>
                      </a:lnTo>
                      <a:cubicBezTo>
                        <a:pt x="158439" y="103151"/>
                        <a:pt x="162125" y="106837"/>
                        <a:pt x="162133" y="111387"/>
                      </a:cubicBezTo>
                      <a:lnTo>
                        <a:pt x="162133" y="123661"/>
                      </a:lnTo>
                      <a:lnTo>
                        <a:pt x="101677" y="123661"/>
                      </a:lnTo>
                      <a:close/>
                      <a:moveTo>
                        <a:pt x="36640" y="380143"/>
                      </a:moveTo>
                      <a:lnTo>
                        <a:pt x="36640" y="255566"/>
                      </a:lnTo>
                      <a:lnTo>
                        <a:pt x="227170" y="255566"/>
                      </a:lnTo>
                      <a:lnTo>
                        <a:pt x="227170" y="380143"/>
                      </a:lnTo>
                      <a:close/>
                      <a:moveTo>
                        <a:pt x="227170" y="240910"/>
                      </a:moveTo>
                      <a:lnTo>
                        <a:pt x="36640" y="240910"/>
                      </a:lnTo>
                      <a:lnTo>
                        <a:pt x="36640" y="167629"/>
                      </a:lnTo>
                      <a:lnTo>
                        <a:pt x="227170" y="167629"/>
                      </a:lnTo>
                      <a:close/>
                      <a:moveTo>
                        <a:pt x="600901" y="152973"/>
                      </a:moveTo>
                      <a:lnTo>
                        <a:pt x="14656" y="152973"/>
                      </a:lnTo>
                      <a:lnTo>
                        <a:pt x="14656" y="138317"/>
                      </a:lnTo>
                      <a:lnTo>
                        <a:pt x="600901" y="1383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2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9" name="Freeform: Shape 328">
                  <a:extLst>
                    <a:ext uri="{FF2B5EF4-FFF2-40B4-BE49-F238E27FC236}">
                      <a16:creationId xmlns:a16="http://schemas.microsoft.com/office/drawing/2014/main" id="{EB2CB8B7-0036-3883-784F-0826D124457A}"/>
                    </a:ext>
                  </a:extLst>
                </p:cNvPr>
                <p:cNvSpPr/>
                <p:nvPr/>
              </p:nvSpPr>
              <p:spPr>
                <a:xfrm>
                  <a:off x="4981589" y="1391645"/>
                  <a:ext cx="58624" cy="14656"/>
                </a:xfrm>
                <a:custGeom>
                  <a:avLst/>
                  <a:gdLst>
                    <a:gd name="connsiteX0" fmla="*/ 7328 w 58624"/>
                    <a:gd name="connsiteY0" fmla="*/ 14656 h 14656"/>
                    <a:gd name="connsiteX1" fmla="*/ 51296 w 58624"/>
                    <a:gd name="connsiteY1" fmla="*/ 14656 h 14656"/>
                    <a:gd name="connsiteX2" fmla="*/ 58625 w 58624"/>
                    <a:gd name="connsiteY2" fmla="*/ 7328 h 14656"/>
                    <a:gd name="connsiteX3" fmla="*/ 51296 w 58624"/>
                    <a:gd name="connsiteY3" fmla="*/ 0 h 14656"/>
                    <a:gd name="connsiteX4" fmla="*/ 7328 w 58624"/>
                    <a:gd name="connsiteY4" fmla="*/ 0 h 14656"/>
                    <a:gd name="connsiteX5" fmla="*/ 0 w 58624"/>
                    <a:gd name="connsiteY5" fmla="*/ 7328 h 14656"/>
                    <a:gd name="connsiteX6" fmla="*/ 7328 w 58624"/>
                    <a:gd name="connsiteY6" fmla="*/ 14656 h 14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8624" h="14656">
                      <a:moveTo>
                        <a:pt x="7328" y="14656"/>
                      </a:moveTo>
                      <a:lnTo>
                        <a:pt x="51296" y="14656"/>
                      </a:lnTo>
                      <a:cubicBezTo>
                        <a:pt x="55344" y="14656"/>
                        <a:pt x="58625" y="11375"/>
                        <a:pt x="58625" y="7328"/>
                      </a:cubicBezTo>
                      <a:cubicBezTo>
                        <a:pt x="58625" y="3281"/>
                        <a:pt x="55344" y="0"/>
                        <a:pt x="51296" y="0"/>
                      </a:cubicBezTo>
                      <a:lnTo>
                        <a:pt x="7328" y="0"/>
                      </a:lnTo>
                      <a:cubicBezTo>
                        <a:pt x="3281" y="0"/>
                        <a:pt x="0" y="3281"/>
                        <a:pt x="0" y="7328"/>
                      </a:cubicBezTo>
                      <a:cubicBezTo>
                        <a:pt x="0" y="11375"/>
                        <a:pt x="3281" y="14656"/>
                        <a:pt x="7328" y="1465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2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0" name="Freeform: Shape 329">
                  <a:extLst>
                    <a:ext uri="{FF2B5EF4-FFF2-40B4-BE49-F238E27FC236}">
                      <a16:creationId xmlns:a16="http://schemas.microsoft.com/office/drawing/2014/main" id="{72CFB423-35B7-686C-4A80-A1CC431ACBC0}"/>
                    </a:ext>
                  </a:extLst>
                </p:cNvPr>
                <p:cNvSpPr/>
                <p:nvPr/>
              </p:nvSpPr>
              <p:spPr>
                <a:xfrm>
                  <a:off x="4981589" y="1479582"/>
                  <a:ext cx="58624" cy="14656"/>
                </a:xfrm>
                <a:custGeom>
                  <a:avLst/>
                  <a:gdLst>
                    <a:gd name="connsiteX0" fmla="*/ 51296 w 58624"/>
                    <a:gd name="connsiteY0" fmla="*/ 0 h 14656"/>
                    <a:gd name="connsiteX1" fmla="*/ 7328 w 58624"/>
                    <a:gd name="connsiteY1" fmla="*/ 0 h 14656"/>
                    <a:gd name="connsiteX2" fmla="*/ 0 w 58624"/>
                    <a:gd name="connsiteY2" fmla="*/ 7328 h 14656"/>
                    <a:gd name="connsiteX3" fmla="*/ 7328 w 58624"/>
                    <a:gd name="connsiteY3" fmla="*/ 14656 h 14656"/>
                    <a:gd name="connsiteX4" fmla="*/ 51296 w 58624"/>
                    <a:gd name="connsiteY4" fmla="*/ 14656 h 14656"/>
                    <a:gd name="connsiteX5" fmla="*/ 58625 w 58624"/>
                    <a:gd name="connsiteY5" fmla="*/ 7328 h 14656"/>
                    <a:gd name="connsiteX6" fmla="*/ 51296 w 58624"/>
                    <a:gd name="connsiteY6" fmla="*/ 0 h 14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8624" h="14656">
                      <a:moveTo>
                        <a:pt x="51296" y="0"/>
                      </a:moveTo>
                      <a:lnTo>
                        <a:pt x="7328" y="0"/>
                      </a:lnTo>
                      <a:cubicBezTo>
                        <a:pt x="3281" y="0"/>
                        <a:pt x="0" y="3281"/>
                        <a:pt x="0" y="7328"/>
                      </a:cubicBezTo>
                      <a:cubicBezTo>
                        <a:pt x="0" y="11375"/>
                        <a:pt x="3281" y="14656"/>
                        <a:pt x="7328" y="14656"/>
                      </a:cubicBezTo>
                      <a:lnTo>
                        <a:pt x="51296" y="14656"/>
                      </a:lnTo>
                      <a:cubicBezTo>
                        <a:pt x="55344" y="14656"/>
                        <a:pt x="58625" y="11375"/>
                        <a:pt x="58625" y="7328"/>
                      </a:cubicBezTo>
                      <a:cubicBezTo>
                        <a:pt x="58625" y="3281"/>
                        <a:pt x="55344" y="0"/>
                        <a:pt x="5129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2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204AC233-4F69-DD1D-B78D-A18013FFA2B0}"/>
                    </a:ext>
                  </a:extLst>
                </p:cNvPr>
                <p:cNvSpPr/>
                <p:nvPr/>
              </p:nvSpPr>
              <p:spPr>
                <a:xfrm>
                  <a:off x="5296695" y="1223099"/>
                  <a:ext cx="7328" cy="14656"/>
                </a:xfrm>
                <a:custGeom>
                  <a:avLst/>
                  <a:gdLst>
                    <a:gd name="connsiteX0" fmla="*/ 0 w 7328"/>
                    <a:gd name="connsiteY0" fmla="*/ 0 h 14656"/>
                    <a:gd name="connsiteX1" fmla="*/ 7328 w 7328"/>
                    <a:gd name="connsiteY1" fmla="*/ 0 h 14656"/>
                    <a:gd name="connsiteX2" fmla="*/ 7328 w 7328"/>
                    <a:gd name="connsiteY2" fmla="*/ 14656 h 14656"/>
                    <a:gd name="connsiteX3" fmla="*/ 0 w 7328"/>
                    <a:gd name="connsiteY3" fmla="*/ 14656 h 14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28" h="14656">
                      <a:moveTo>
                        <a:pt x="0" y="0"/>
                      </a:moveTo>
                      <a:lnTo>
                        <a:pt x="7328" y="0"/>
                      </a:lnTo>
                      <a:lnTo>
                        <a:pt x="7328" y="14656"/>
                      </a:lnTo>
                      <a:lnTo>
                        <a:pt x="0" y="146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2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pic>
            <p:nvPicPr>
              <p:cNvPr id="284" name="Picture 2" descr="Oscilloscope - Free electronics icons">
                <a:extLst>
                  <a:ext uri="{FF2B5EF4-FFF2-40B4-BE49-F238E27FC236}">
                    <a16:creationId xmlns:a16="http://schemas.microsoft.com/office/drawing/2014/main" id="{8254F8E7-7A5E-491E-53F0-561AA7EC97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28974" y="1697922"/>
                <a:ext cx="475928" cy="4759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5" name="Picture 6" descr="Table - Free furniture and household icons">
                <a:extLst>
                  <a:ext uri="{FF2B5EF4-FFF2-40B4-BE49-F238E27FC236}">
                    <a16:creationId xmlns:a16="http://schemas.microsoft.com/office/drawing/2014/main" id="{7000B736-0D51-9AFB-6EC1-96E675B7E2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66503" y="1366189"/>
                <a:ext cx="1230084" cy="12300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6" name="Picture 8" descr="Fiber Icons &amp; Symbols">
                <a:extLst>
                  <a:ext uri="{FF2B5EF4-FFF2-40B4-BE49-F238E27FC236}">
                    <a16:creationId xmlns:a16="http://schemas.microsoft.com/office/drawing/2014/main" id="{5269F6A2-4BD7-D7F8-4D22-D1AAB133A3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8434523" y="1271378"/>
                <a:ext cx="615474" cy="6154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87" name="Graphic 117" descr="Desk outline">
                <a:extLst>
                  <a:ext uri="{FF2B5EF4-FFF2-40B4-BE49-F238E27FC236}">
                    <a16:creationId xmlns:a16="http://schemas.microsoft.com/office/drawing/2014/main" id="{33F1971A-94B5-BA9A-9F67-3CF3610F3383}"/>
                  </a:ext>
                </a:extLst>
              </p:cNvPr>
              <p:cNvGrpSpPr/>
              <p:nvPr/>
            </p:nvGrpSpPr>
            <p:grpSpPr>
              <a:xfrm>
                <a:off x="9081791" y="1045488"/>
                <a:ext cx="615557" cy="424111"/>
                <a:chOff x="4878996" y="1194703"/>
                <a:chExt cx="615557" cy="424111"/>
              </a:xfrm>
              <a:solidFill>
                <a:srgbClr val="000000"/>
              </a:solidFill>
            </p:grpSpPr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29F9D2C8-193F-2D12-951B-2A0C58F0C722}"/>
                    </a:ext>
                  </a:extLst>
                </p:cNvPr>
                <p:cNvSpPr/>
                <p:nvPr/>
              </p:nvSpPr>
              <p:spPr>
                <a:xfrm>
                  <a:off x="4878996" y="1194703"/>
                  <a:ext cx="615557" cy="424111"/>
                </a:xfrm>
                <a:custGeom>
                  <a:avLst/>
                  <a:gdLst>
                    <a:gd name="connsiteX0" fmla="*/ 615557 w 615557"/>
                    <a:gd name="connsiteY0" fmla="*/ 123661 h 424111"/>
                    <a:gd name="connsiteX1" fmla="*/ 526705 w 615557"/>
                    <a:gd name="connsiteY1" fmla="*/ 123661 h 424111"/>
                    <a:gd name="connsiteX2" fmla="*/ 526705 w 615557"/>
                    <a:gd name="connsiteY2" fmla="*/ 21984 h 424111"/>
                    <a:gd name="connsiteX3" fmla="*/ 469912 w 615557"/>
                    <a:gd name="connsiteY3" fmla="*/ 21984 h 424111"/>
                    <a:gd name="connsiteX4" fmla="*/ 469912 w 615557"/>
                    <a:gd name="connsiteY4" fmla="*/ 43968 h 424111"/>
                    <a:gd name="connsiteX5" fmla="*/ 446096 w 615557"/>
                    <a:gd name="connsiteY5" fmla="*/ 43968 h 424111"/>
                    <a:gd name="connsiteX6" fmla="*/ 446096 w 615557"/>
                    <a:gd name="connsiteY6" fmla="*/ 0 h 424111"/>
                    <a:gd name="connsiteX7" fmla="*/ 396631 w 615557"/>
                    <a:gd name="connsiteY7" fmla="*/ 0 h 424111"/>
                    <a:gd name="connsiteX8" fmla="*/ 396631 w 615557"/>
                    <a:gd name="connsiteY8" fmla="*/ 29312 h 424111"/>
                    <a:gd name="connsiteX9" fmla="*/ 367319 w 615557"/>
                    <a:gd name="connsiteY9" fmla="*/ 29312 h 424111"/>
                    <a:gd name="connsiteX10" fmla="*/ 367319 w 615557"/>
                    <a:gd name="connsiteY10" fmla="*/ 123661 h 424111"/>
                    <a:gd name="connsiteX11" fmla="*/ 174958 w 615557"/>
                    <a:gd name="connsiteY11" fmla="*/ 123661 h 424111"/>
                    <a:gd name="connsiteX12" fmla="*/ 174958 w 615557"/>
                    <a:gd name="connsiteY12" fmla="*/ 111409 h 424111"/>
                    <a:gd name="connsiteX13" fmla="*/ 153889 w 615557"/>
                    <a:gd name="connsiteY13" fmla="*/ 90340 h 424111"/>
                    <a:gd name="connsiteX14" fmla="*/ 109921 w 615557"/>
                    <a:gd name="connsiteY14" fmla="*/ 90340 h 424111"/>
                    <a:gd name="connsiteX15" fmla="*/ 88853 w 615557"/>
                    <a:gd name="connsiteY15" fmla="*/ 111409 h 424111"/>
                    <a:gd name="connsiteX16" fmla="*/ 88853 w 615557"/>
                    <a:gd name="connsiteY16" fmla="*/ 123661 h 424111"/>
                    <a:gd name="connsiteX17" fmla="*/ 0 w 615557"/>
                    <a:gd name="connsiteY17" fmla="*/ 123661 h 424111"/>
                    <a:gd name="connsiteX18" fmla="*/ 0 w 615557"/>
                    <a:gd name="connsiteY18" fmla="*/ 167629 h 424111"/>
                    <a:gd name="connsiteX19" fmla="*/ 21984 w 615557"/>
                    <a:gd name="connsiteY19" fmla="*/ 167629 h 424111"/>
                    <a:gd name="connsiteX20" fmla="*/ 21984 w 615557"/>
                    <a:gd name="connsiteY20" fmla="*/ 424112 h 424111"/>
                    <a:gd name="connsiteX21" fmla="*/ 36640 w 615557"/>
                    <a:gd name="connsiteY21" fmla="*/ 424112 h 424111"/>
                    <a:gd name="connsiteX22" fmla="*/ 36640 w 615557"/>
                    <a:gd name="connsiteY22" fmla="*/ 394799 h 424111"/>
                    <a:gd name="connsiteX23" fmla="*/ 227170 w 615557"/>
                    <a:gd name="connsiteY23" fmla="*/ 394799 h 424111"/>
                    <a:gd name="connsiteX24" fmla="*/ 227170 w 615557"/>
                    <a:gd name="connsiteY24" fmla="*/ 424112 h 424111"/>
                    <a:gd name="connsiteX25" fmla="*/ 241826 w 615557"/>
                    <a:gd name="connsiteY25" fmla="*/ 424112 h 424111"/>
                    <a:gd name="connsiteX26" fmla="*/ 241826 w 615557"/>
                    <a:gd name="connsiteY26" fmla="*/ 167629 h 424111"/>
                    <a:gd name="connsiteX27" fmla="*/ 578917 w 615557"/>
                    <a:gd name="connsiteY27" fmla="*/ 167629 h 424111"/>
                    <a:gd name="connsiteX28" fmla="*/ 578917 w 615557"/>
                    <a:gd name="connsiteY28" fmla="*/ 424112 h 424111"/>
                    <a:gd name="connsiteX29" fmla="*/ 593573 w 615557"/>
                    <a:gd name="connsiteY29" fmla="*/ 424112 h 424111"/>
                    <a:gd name="connsiteX30" fmla="*/ 593573 w 615557"/>
                    <a:gd name="connsiteY30" fmla="*/ 167629 h 424111"/>
                    <a:gd name="connsiteX31" fmla="*/ 615557 w 615557"/>
                    <a:gd name="connsiteY31" fmla="*/ 167629 h 424111"/>
                    <a:gd name="connsiteX32" fmla="*/ 482736 w 615557"/>
                    <a:gd name="connsiteY32" fmla="*/ 123661 h 424111"/>
                    <a:gd name="connsiteX33" fmla="*/ 482736 w 615557"/>
                    <a:gd name="connsiteY33" fmla="*/ 112669 h 424111"/>
                    <a:gd name="connsiteX34" fmla="*/ 513880 w 615557"/>
                    <a:gd name="connsiteY34" fmla="*/ 112669 h 424111"/>
                    <a:gd name="connsiteX35" fmla="*/ 513880 w 615557"/>
                    <a:gd name="connsiteY35" fmla="*/ 123661 h 424111"/>
                    <a:gd name="connsiteX36" fmla="*/ 482736 w 615557"/>
                    <a:gd name="connsiteY36" fmla="*/ 54044 h 424111"/>
                    <a:gd name="connsiteX37" fmla="*/ 513880 w 615557"/>
                    <a:gd name="connsiteY37" fmla="*/ 54044 h 424111"/>
                    <a:gd name="connsiteX38" fmla="*/ 513880 w 615557"/>
                    <a:gd name="connsiteY38" fmla="*/ 105341 h 424111"/>
                    <a:gd name="connsiteX39" fmla="*/ 482736 w 615557"/>
                    <a:gd name="connsiteY39" fmla="*/ 105341 h 424111"/>
                    <a:gd name="connsiteX40" fmla="*/ 482736 w 615557"/>
                    <a:gd name="connsiteY40" fmla="*/ 34808 h 424111"/>
                    <a:gd name="connsiteX41" fmla="*/ 513880 w 615557"/>
                    <a:gd name="connsiteY41" fmla="*/ 34808 h 424111"/>
                    <a:gd name="connsiteX42" fmla="*/ 513880 w 615557"/>
                    <a:gd name="connsiteY42" fmla="*/ 46716 h 424111"/>
                    <a:gd name="connsiteX43" fmla="*/ 482736 w 615557"/>
                    <a:gd name="connsiteY43" fmla="*/ 46716 h 424111"/>
                    <a:gd name="connsiteX44" fmla="*/ 482736 w 615557"/>
                    <a:gd name="connsiteY44" fmla="*/ 34808 h 424111"/>
                    <a:gd name="connsiteX45" fmla="*/ 469912 w 615557"/>
                    <a:gd name="connsiteY45" fmla="*/ 56792 h 424111"/>
                    <a:gd name="connsiteX46" fmla="*/ 469912 w 615557"/>
                    <a:gd name="connsiteY46" fmla="*/ 123661 h 424111"/>
                    <a:gd name="connsiteX47" fmla="*/ 446096 w 615557"/>
                    <a:gd name="connsiteY47" fmla="*/ 123661 h 424111"/>
                    <a:gd name="connsiteX48" fmla="*/ 446096 w 615557"/>
                    <a:gd name="connsiteY48" fmla="*/ 56792 h 424111"/>
                    <a:gd name="connsiteX49" fmla="*/ 409456 w 615557"/>
                    <a:gd name="connsiteY49" fmla="*/ 12824 h 424111"/>
                    <a:gd name="connsiteX50" fmla="*/ 433272 w 615557"/>
                    <a:gd name="connsiteY50" fmla="*/ 12824 h 424111"/>
                    <a:gd name="connsiteX51" fmla="*/ 433272 w 615557"/>
                    <a:gd name="connsiteY51" fmla="*/ 123661 h 424111"/>
                    <a:gd name="connsiteX52" fmla="*/ 409456 w 615557"/>
                    <a:gd name="connsiteY52" fmla="*/ 123661 h 424111"/>
                    <a:gd name="connsiteX53" fmla="*/ 409456 w 615557"/>
                    <a:gd name="connsiteY53" fmla="*/ 12824 h 424111"/>
                    <a:gd name="connsiteX54" fmla="*/ 380143 w 615557"/>
                    <a:gd name="connsiteY54" fmla="*/ 42136 h 424111"/>
                    <a:gd name="connsiteX55" fmla="*/ 396631 w 615557"/>
                    <a:gd name="connsiteY55" fmla="*/ 42136 h 424111"/>
                    <a:gd name="connsiteX56" fmla="*/ 396631 w 615557"/>
                    <a:gd name="connsiteY56" fmla="*/ 123661 h 424111"/>
                    <a:gd name="connsiteX57" fmla="*/ 380143 w 615557"/>
                    <a:gd name="connsiteY57" fmla="*/ 123661 h 424111"/>
                    <a:gd name="connsiteX58" fmla="*/ 101677 w 615557"/>
                    <a:gd name="connsiteY58" fmla="*/ 111409 h 424111"/>
                    <a:gd name="connsiteX59" fmla="*/ 109921 w 615557"/>
                    <a:gd name="connsiteY59" fmla="*/ 103142 h 424111"/>
                    <a:gd name="connsiteX60" fmla="*/ 153889 w 615557"/>
                    <a:gd name="connsiteY60" fmla="*/ 103142 h 424111"/>
                    <a:gd name="connsiteX61" fmla="*/ 162133 w 615557"/>
                    <a:gd name="connsiteY61" fmla="*/ 111387 h 424111"/>
                    <a:gd name="connsiteX62" fmla="*/ 162133 w 615557"/>
                    <a:gd name="connsiteY62" fmla="*/ 123661 h 424111"/>
                    <a:gd name="connsiteX63" fmla="*/ 101677 w 615557"/>
                    <a:gd name="connsiteY63" fmla="*/ 123661 h 424111"/>
                    <a:gd name="connsiteX64" fmla="*/ 36640 w 615557"/>
                    <a:gd name="connsiteY64" fmla="*/ 380143 h 424111"/>
                    <a:gd name="connsiteX65" fmla="*/ 36640 w 615557"/>
                    <a:gd name="connsiteY65" fmla="*/ 255566 h 424111"/>
                    <a:gd name="connsiteX66" fmla="*/ 227170 w 615557"/>
                    <a:gd name="connsiteY66" fmla="*/ 255566 h 424111"/>
                    <a:gd name="connsiteX67" fmla="*/ 227170 w 615557"/>
                    <a:gd name="connsiteY67" fmla="*/ 380143 h 424111"/>
                    <a:gd name="connsiteX68" fmla="*/ 227170 w 615557"/>
                    <a:gd name="connsiteY68" fmla="*/ 240910 h 424111"/>
                    <a:gd name="connsiteX69" fmla="*/ 36640 w 615557"/>
                    <a:gd name="connsiteY69" fmla="*/ 240910 h 424111"/>
                    <a:gd name="connsiteX70" fmla="*/ 36640 w 615557"/>
                    <a:gd name="connsiteY70" fmla="*/ 167629 h 424111"/>
                    <a:gd name="connsiteX71" fmla="*/ 227170 w 615557"/>
                    <a:gd name="connsiteY71" fmla="*/ 167629 h 424111"/>
                    <a:gd name="connsiteX72" fmla="*/ 600901 w 615557"/>
                    <a:gd name="connsiteY72" fmla="*/ 152973 h 424111"/>
                    <a:gd name="connsiteX73" fmla="*/ 14656 w 615557"/>
                    <a:gd name="connsiteY73" fmla="*/ 152973 h 424111"/>
                    <a:gd name="connsiteX74" fmla="*/ 14656 w 615557"/>
                    <a:gd name="connsiteY74" fmla="*/ 138317 h 424111"/>
                    <a:gd name="connsiteX75" fmla="*/ 600901 w 615557"/>
                    <a:gd name="connsiteY75" fmla="*/ 138317 h 42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l="l" t="t" r="r" b="b"/>
                  <a:pathLst>
                    <a:path w="615557" h="424111">
                      <a:moveTo>
                        <a:pt x="615557" y="123661"/>
                      </a:moveTo>
                      <a:lnTo>
                        <a:pt x="526705" y="123661"/>
                      </a:lnTo>
                      <a:lnTo>
                        <a:pt x="526705" y="21984"/>
                      </a:lnTo>
                      <a:lnTo>
                        <a:pt x="469912" y="21984"/>
                      </a:lnTo>
                      <a:lnTo>
                        <a:pt x="469912" y="43968"/>
                      </a:lnTo>
                      <a:lnTo>
                        <a:pt x="446096" y="43968"/>
                      </a:lnTo>
                      <a:lnTo>
                        <a:pt x="446096" y="0"/>
                      </a:lnTo>
                      <a:lnTo>
                        <a:pt x="396631" y="0"/>
                      </a:lnTo>
                      <a:lnTo>
                        <a:pt x="396631" y="29312"/>
                      </a:lnTo>
                      <a:lnTo>
                        <a:pt x="367319" y="29312"/>
                      </a:lnTo>
                      <a:lnTo>
                        <a:pt x="367319" y="123661"/>
                      </a:lnTo>
                      <a:lnTo>
                        <a:pt x="174958" y="123661"/>
                      </a:lnTo>
                      <a:lnTo>
                        <a:pt x="174958" y="111409"/>
                      </a:lnTo>
                      <a:cubicBezTo>
                        <a:pt x="174945" y="99778"/>
                        <a:pt x="165520" y="90353"/>
                        <a:pt x="153889" y="90340"/>
                      </a:cubicBezTo>
                      <a:lnTo>
                        <a:pt x="109921" y="90340"/>
                      </a:lnTo>
                      <a:cubicBezTo>
                        <a:pt x="98291" y="90353"/>
                        <a:pt x="88865" y="99778"/>
                        <a:pt x="88853" y="111409"/>
                      </a:cubicBezTo>
                      <a:lnTo>
                        <a:pt x="88853" y="123661"/>
                      </a:lnTo>
                      <a:lnTo>
                        <a:pt x="0" y="123661"/>
                      </a:lnTo>
                      <a:lnTo>
                        <a:pt x="0" y="167629"/>
                      </a:lnTo>
                      <a:lnTo>
                        <a:pt x="21984" y="167629"/>
                      </a:lnTo>
                      <a:lnTo>
                        <a:pt x="21984" y="424112"/>
                      </a:lnTo>
                      <a:lnTo>
                        <a:pt x="36640" y="424112"/>
                      </a:lnTo>
                      <a:lnTo>
                        <a:pt x="36640" y="394799"/>
                      </a:lnTo>
                      <a:lnTo>
                        <a:pt x="227170" y="394799"/>
                      </a:lnTo>
                      <a:lnTo>
                        <a:pt x="227170" y="424112"/>
                      </a:lnTo>
                      <a:lnTo>
                        <a:pt x="241826" y="424112"/>
                      </a:lnTo>
                      <a:lnTo>
                        <a:pt x="241826" y="167629"/>
                      </a:lnTo>
                      <a:lnTo>
                        <a:pt x="578917" y="167629"/>
                      </a:lnTo>
                      <a:lnTo>
                        <a:pt x="578917" y="424112"/>
                      </a:lnTo>
                      <a:lnTo>
                        <a:pt x="593573" y="424112"/>
                      </a:lnTo>
                      <a:lnTo>
                        <a:pt x="593573" y="167629"/>
                      </a:lnTo>
                      <a:lnTo>
                        <a:pt x="615557" y="167629"/>
                      </a:lnTo>
                      <a:close/>
                      <a:moveTo>
                        <a:pt x="482736" y="123661"/>
                      </a:moveTo>
                      <a:lnTo>
                        <a:pt x="482736" y="112669"/>
                      </a:lnTo>
                      <a:lnTo>
                        <a:pt x="513880" y="112669"/>
                      </a:lnTo>
                      <a:lnTo>
                        <a:pt x="513880" y="123661"/>
                      </a:lnTo>
                      <a:close/>
                      <a:moveTo>
                        <a:pt x="482736" y="54044"/>
                      </a:moveTo>
                      <a:lnTo>
                        <a:pt x="513880" y="54044"/>
                      </a:lnTo>
                      <a:lnTo>
                        <a:pt x="513880" y="105341"/>
                      </a:lnTo>
                      <a:lnTo>
                        <a:pt x="482736" y="105341"/>
                      </a:lnTo>
                      <a:close/>
                      <a:moveTo>
                        <a:pt x="482736" y="34808"/>
                      </a:moveTo>
                      <a:lnTo>
                        <a:pt x="513880" y="34808"/>
                      </a:lnTo>
                      <a:lnTo>
                        <a:pt x="513880" y="46716"/>
                      </a:lnTo>
                      <a:lnTo>
                        <a:pt x="482736" y="46716"/>
                      </a:lnTo>
                      <a:lnTo>
                        <a:pt x="482736" y="34808"/>
                      </a:lnTo>
                      <a:close/>
                      <a:moveTo>
                        <a:pt x="469912" y="56792"/>
                      </a:moveTo>
                      <a:lnTo>
                        <a:pt x="469912" y="123661"/>
                      </a:lnTo>
                      <a:lnTo>
                        <a:pt x="446096" y="123661"/>
                      </a:lnTo>
                      <a:lnTo>
                        <a:pt x="446096" y="56792"/>
                      </a:lnTo>
                      <a:close/>
                      <a:moveTo>
                        <a:pt x="409456" y="12824"/>
                      </a:moveTo>
                      <a:lnTo>
                        <a:pt x="433272" y="12824"/>
                      </a:lnTo>
                      <a:lnTo>
                        <a:pt x="433272" y="123661"/>
                      </a:lnTo>
                      <a:lnTo>
                        <a:pt x="409456" y="123661"/>
                      </a:lnTo>
                      <a:lnTo>
                        <a:pt x="409456" y="12824"/>
                      </a:lnTo>
                      <a:close/>
                      <a:moveTo>
                        <a:pt x="380143" y="42136"/>
                      </a:moveTo>
                      <a:lnTo>
                        <a:pt x="396631" y="42136"/>
                      </a:lnTo>
                      <a:lnTo>
                        <a:pt x="396631" y="123661"/>
                      </a:lnTo>
                      <a:lnTo>
                        <a:pt x="380143" y="123661"/>
                      </a:lnTo>
                      <a:close/>
                      <a:moveTo>
                        <a:pt x="101677" y="111409"/>
                      </a:moveTo>
                      <a:cubicBezTo>
                        <a:pt x="101672" y="106850"/>
                        <a:pt x="105363" y="103151"/>
                        <a:pt x="109921" y="103142"/>
                      </a:cubicBezTo>
                      <a:lnTo>
                        <a:pt x="153889" y="103142"/>
                      </a:lnTo>
                      <a:cubicBezTo>
                        <a:pt x="158439" y="103151"/>
                        <a:pt x="162125" y="106837"/>
                        <a:pt x="162133" y="111387"/>
                      </a:cubicBezTo>
                      <a:lnTo>
                        <a:pt x="162133" y="123661"/>
                      </a:lnTo>
                      <a:lnTo>
                        <a:pt x="101677" y="123661"/>
                      </a:lnTo>
                      <a:close/>
                      <a:moveTo>
                        <a:pt x="36640" y="380143"/>
                      </a:moveTo>
                      <a:lnTo>
                        <a:pt x="36640" y="255566"/>
                      </a:lnTo>
                      <a:lnTo>
                        <a:pt x="227170" y="255566"/>
                      </a:lnTo>
                      <a:lnTo>
                        <a:pt x="227170" y="380143"/>
                      </a:lnTo>
                      <a:close/>
                      <a:moveTo>
                        <a:pt x="227170" y="240910"/>
                      </a:moveTo>
                      <a:lnTo>
                        <a:pt x="36640" y="240910"/>
                      </a:lnTo>
                      <a:lnTo>
                        <a:pt x="36640" y="167629"/>
                      </a:lnTo>
                      <a:lnTo>
                        <a:pt x="227170" y="167629"/>
                      </a:lnTo>
                      <a:close/>
                      <a:moveTo>
                        <a:pt x="600901" y="152973"/>
                      </a:moveTo>
                      <a:lnTo>
                        <a:pt x="14656" y="152973"/>
                      </a:lnTo>
                      <a:lnTo>
                        <a:pt x="14656" y="138317"/>
                      </a:lnTo>
                      <a:lnTo>
                        <a:pt x="600901" y="1383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2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F1387764-B758-9E6F-BF53-D8670512E57A}"/>
                    </a:ext>
                  </a:extLst>
                </p:cNvPr>
                <p:cNvSpPr/>
                <p:nvPr/>
              </p:nvSpPr>
              <p:spPr>
                <a:xfrm>
                  <a:off x="4981589" y="1391645"/>
                  <a:ext cx="58624" cy="14656"/>
                </a:xfrm>
                <a:custGeom>
                  <a:avLst/>
                  <a:gdLst>
                    <a:gd name="connsiteX0" fmla="*/ 7328 w 58624"/>
                    <a:gd name="connsiteY0" fmla="*/ 14656 h 14656"/>
                    <a:gd name="connsiteX1" fmla="*/ 51296 w 58624"/>
                    <a:gd name="connsiteY1" fmla="*/ 14656 h 14656"/>
                    <a:gd name="connsiteX2" fmla="*/ 58625 w 58624"/>
                    <a:gd name="connsiteY2" fmla="*/ 7328 h 14656"/>
                    <a:gd name="connsiteX3" fmla="*/ 51296 w 58624"/>
                    <a:gd name="connsiteY3" fmla="*/ 0 h 14656"/>
                    <a:gd name="connsiteX4" fmla="*/ 7328 w 58624"/>
                    <a:gd name="connsiteY4" fmla="*/ 0 h 14656"/>
                    <a:gd name="connsiteX5" fmla="*/ 0 w 58624"/>
                    <a:gd name="connsiteY5" fmla="*/ 7328 h 14656"/>
                    <a:gd name="connsiteX6" fmla="*/ 7328 w 58624"/>
                    <a:gd name="connsiteY6" fmla="*/ 14656 h 14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8624" h="14656">
                      <a:moveTo>
                        <a:pt x="7328" y="14656"/>
                      </a:moveTo>
                      <a:lnTo>
                        <a:pt x="51296" y="14656"/>
                      </a:lnTo>
                      <a:cubicBezTo>
                        <a:pt x="55344" y="14656"/>
                        <a:pt x="58625" y="11375"/>
                        <a:pt x="58625" y="7328"/>
                      </a:cubicBezTo>
                      <a:cubicBezTo>
                        <a:pt x="58625" y="3281"/>
                        <a:pt x="55344" y="0"/>
                        <a:pt x="51296" y="0"/>
                      </a:cubicBezTo>
                      <a:lnTo>
                        <a:pt x="7328" y="0"/>
                      </a:lnTo>
                      <a:cubicBezTo>
                        <a:pt x="3281" y="0"/>
                        <a:pt x="0" y="3281"/>
                        <a:pt x="0" y="7328"/>
                      </a:cubicBezTo>
                      <a:cubicBezTo>
                        <a:pt x="0" y="11375"/>
                        <a:pt x="3281" y="14656"/>
                        <a:pt x="7328" y="1465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2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66727E1F-0C0F-5E1D-77D8-0B2C3AD5848C}"/>
                    </a:ext>
                  </a:extLst>
                </p:cNvPr>
                <p:cNvSpPr/>
                <p:nvPr/>
              </p:nvSpPr>
              <p:spPr>
                <a:xfrm>
                  <a:off x="4981589" y="1479582"/>
                  <a:ext cx="58624" cy="14656"/>
                </a:xfrm>
                <a:custGeom>
                  <a:avLst/>
                  <a:gdLst>
                    <a:gd name="connsiteX0" fmla="*/ 51296 w 58624"/>
                    <a:gd name="connsiteY0" fmla="*/ 0 h 14656"/>
                    <a:gd name="connsiteX1" fmla="*/ 7328 w 58624"/>
                    <a:gd name="connsiteY1" fmla="*/ 0 h 14656"/>
                    <a:gd name="connsiteX2" fmla="*/ 0 w 58624"/>
                    <a:gd name="connsiteY2" fmla="*/ 7328 h 14656"/>
                    <a:gd name="connsiteX3" fmla="*/ 7328 w 58624"/>
                    <a:gd name="connsiteY3" fmla="*/ 14656 h 14656"/>
                    <a:gd name="connsiteX4" fmla="*/ 51296 w 58624"/>
                    <a:gd name="connsiteY4" fmla="*/ 14656 h 14656"/>
                    <a:gd name="connsiteX5" fmla="*/ 58625 w 58624"/>
                    <a:gd name="connsiteY5" fmla="*/ 7328 h 14656"/>
                    <a:gd name="connsiteX6" fmla="*/ 51296 w 58624"/>
                    <a:gd name="connsiteY6" fmla="*/ 0 h 14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8624" h="14656">
                      <a:moveTo>
                        <a:pt x="51296" y="0"/>
                      </a:moveTo>
                      <a:lnTo>
                        <a:pt x="7328" y="0"/>
                      </a:lnTo>
                      <a:cubicBezTo>
                        <a:pt x="3281" y="0"/>
                        <a:pt x="0" y="3281"/>
                        <a:pt x="0" y="7328"/>
                      </a:cubicBezTo>
                      <a:cubicBezTo>
                        <a:pt x="0" y="11375"/>
                        <a:pt x="3281" y="14656"/>
                        <a:pt x="7328" y="14656"/>
                      </a:cubicBezTo>
                      <a:lnTo>
                        <a:pt x="51296" y="14656"/>
                      </a:lnTo>
                      <a:cubicBezTo>
                        <a:pt x="55344" y="14656"/>
                        <a:pt x="58625" y="11375"/>
                        <a:pt x="58625" y="7328"/>
                      </a:cubicBezTo>
                      <a:cubicBezTo>
                        <a:pt x="58625" y="3281"/>
                        <a:pt x="55344" y="0"/>
                        <a:pt x="5129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2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DEF33888-804D-060B-588B-85FDDB06515A}"/>
                    </a:ext>
                  </a:extLst>
                </p:cNvPr>
                <p:cNvSpPr/>
                <p:nvPr/>
              </p:nvSpPr>
              <p:spPr>
                <a:xfrm>
                  <a:off x="5296695" y="1223099"/>
                  <a:ext cx="7328" cy="14656"/>
                </a:xfrm>
                <a:custGeom>
                  <a:avLst/>
                  <a:gdLst>
                    <a:gd name="connsiteX0" fmla="*/ 0 w 7328"/>
                    <a:gd name="connsiteY0" fmla="*/ 0 h 14656"/>
                    <a:gd name="connsiteX1" fmla="*/ 7328 w 7328"/>
                    <a:gd name="connsiteY1" fmla="*/ 0 h 14656"/>
                    <a:gd name="connsiteX2" fmla="*/ 7328 w 7328"/>
                    <a:gd name="connsiteY2" fmla="*/ 14656 h 14656"/>
                    <a:gd name="connsiteX3" fmla="*/ 0 w 7328"/>
                    <a:gd name="connsiteY3" fmla="*/ 14656 h 14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28" h="14656">
                      <a:moveTo>
                        <a:pt x="0" y="0"/>
                      </a:moveTo>
                      <a:lnTo>
                        <a:pt x="7328" y="0"/>
                      </a:lnTo>
                      <a:lnTo>
                        <a:pt x="7328" y="14656"/>
                      </a:lnTo>
                      <a:lnTo>
                        <a:pt x="0" y="146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2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pic>
            <p:nvPicPr>
              <p:cNvPr id="288" name="Graphic 287" descr="Meeting outline">
                <a:extLst>
                  <a:ext uri="{FF2B5EF4-FFF2-40B4-BE49-F238E27FC236}">
                    <a16:creationId xmlns:a16="http://schemas.microsoft.com/office/drawing/2014/main" id="{CC977725-C8AF-7606-A6FF-63C82EF848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2511902" y="1429652"/>
                <a:ext cx="914400" cy="914400"/>
              </a:xfrm>
              <a:prstGeom prst="rect">
                <a:avLst/>
              </a:prstGeom>
            </p:spPr>
          </p:pic>
          <p:cxnSp>
            <p:nvCxnSpPr>
              <p:cNvPr id="289" name="Straight Arrow Connector 288">
                <a:extLst>
                  <a:ext uri="{FF2B5EF4-FFF2-40B4-BE49-F238E27FC236}">
                    <a16:creationId xmlns:a16="http://schemas.microsoft.com/office/drawing/2014/main" id="{0330BD84-643C-8413-6B3C-78AF1DCF4D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0941" y="5086350"/>
                <a:ext cx="8869680" cy="0"/>
              </a:xfrm>
              <a:prstGeom prst="straightConnector1">
                <a:avLst/>
              </a:prstGeom>
              <a:ln>
                <a:headEnd type="arrow" w="med" len="med"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0" name="TextBox 289">
                <a:extLst>
                  <a:ext uri="{FF2B5EF4-FFF2-40B4-BE49-F238E27FC236}">
                    <a16:creationId xmlns:a16="http://schemas.microsoft.com/office/drawing/2014/main" id="{CF9B4D94-DB80-7E1D-C647-B4CCE91C567D}"/>
                  </a:ext>
                </a:extLst>
              </p:cNvPr>
              <p:cNvSpPr txBox="1"/>
              <p:nvPr/>
            </p:nvSpPr>
            <p:spPr>
              <a:xfrm>
                <a:off x="2183439" y="5058126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1800" b="0" spc="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118 m</a:t>
                </a:r>
                <a:endParaRPr lang="en-US" sz="1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91" name="Straight Arrow Connector 290">
                <a:extLst>
                  <a:ext uri="{FF2B5EF4-FFF2-40B4-BE49-F238E27FC236}">
                    <a16:creationId xmlns:a16="http://schemas.microsoft.com/office/drawing/2014/main" id="{5B0F2C76-27AE-CA88-68F4-9640381D8D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66235" y="4676775"/>
                <a:ext cx="1280160" cy="0"/>
              </a:xfrm>
              <a:prstGeom prst="straightConnector1">
                <a:avLst/>
              </a:prstGeom>
              <a:ln>
                <a:headEnd type="arrow" w="med" len="med"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2" name="TextBox 291">
                <a:extLst>
                  <a:ext uri="{FF2B5EF4-FFF2-40B4-BE49-F238E27FC236}">
                    <a16:creationId xmlns:a16="http://schemas.microsoft.com/office/drawing/2014/main" id="{8BA16406-11AC-5323-A726-C1DAA3F7EBFC}"/>
                  </a:ext>
                </a:extLst>
              </p:cNvPr>
              <p:cNvSpPr txBox="1"/>
              <p:nvPr/>
            </p:nvSpPr>
            <p:spPr>
              <a:xfrm>
                <a:off x="4716116" y="4632011"/>
                <a:ext cx="105677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1800" b="0" spc="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m</a:t>
                </a:r>
                <a:endParaRPr lang="en-US" sz="1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3" name="Flowchart: Connector 292">
                <a:extLst>
                  <a:ext uri="{FF2B5EF4-FFF2-40B4-BE49-F238E27FC236}">
                    <a16:creationId xmlns:a16="http://schemas.microsoft.com/office/drawing/2014/main" id="{611E1241-499F-268C-1414-7830F5D3FD0A}"/>
                  </a:ext>
                </a:extLst>
              </p:cNvPr>
              <p:cNvSpPr/>
              <p:nvPr/>
            </p:nvSpPr>
            <p:spPr>
              <a:xfrm>
                <a:off x="2716744" y="2434097"/>
                <a:ext cx="110836" cy="11083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Flowchart: Connector 293">
                <a:extLst>
                  <a:ext uri="{FF2B5EF4-FFF2-40B4-BE49-F238E27FC236}">
                    <a16:creationId xmlns:a16="http://schemas.microsoft.com/office/drawing/2014/main" id="{1713384D-8766-5244-85E6-2A58A037898C}"/>
                  </a:ext>
                </a:extLst>
              </p:cNvPr>
              <p:cNvSpPr/>
              <p:nvPr/>
            </p:nvSpPr>
            <p:spPr>
              <a:xfrm>
                <a:off x="2970451" y="4100374"/>
                <a:ext cx="110836" cy="11083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Flowchart: Connector 294">
                <a:extLst>
                  <a:ext uri="{FF2B5EF4-FFF2-40B4-BE49-F238E27FC236}">
                    <a16:creationId xmlns:a16="http://schemas.microsoft.com/office/drawing/2014/main" id="{A37E1934-43BB-0153-B4EC-766A1442AE76}"/>
                  </a:ext>
                </a:extLst>
              </p:cNvPr>
              <p:cNvSpPr/>
              <p:nvPr/>
            </p:nvSpPr>
            <p:spPr>
              <a:xfrm>
                <a:off x="4959805" y="1950479"/>
                <a:ext cx="110836" cy="11083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Flowchart: Connector 295">
                <a:extLst>
                  <a:ext uri="{FF2B5EF4-FFF2-40B4-BE49-F238E27FC236}">
                    <a16:creationId xmlns:a16="http://schemas.microsoft.com/office/drawing/2014/main" id="{00A7E4C6-BBBD-EBCC-10FE-D240B4B80E69}"/>
                  </a:ext>
                </a:extLst>
              </p:cNvPr>
              <p:cNvSpPr/>
              <p:nvPr/>
            </p:nvSpPr>
            <p:spPr>
              <a:xfrm>
                <a:off x="5855995" y="1300613"/>
                <a:ext cx="110836" cy="11083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Flowchart: Connector 296">
                <a:extLst>
                  <a:ext uri="{FF2B5EF4-FFF2-40B4-BE49-F238E27FC236}">
                    <a16:creationId xmlns:a16="http://schemas.microsoft.com/office/drawing/2014/main" id="{6D2BCBFA-F81A-A4D7-34FB-9A9F460A9F59}"/>
                  </a:ext>
                </a:extLst>
              </p:cNvPr>
              <p:cNvSpPr/>
              <p:nvPr/>
            </p:nvSpPr>
            <p:spPr>
              <a:xfrm>
                <a:off x="5141897" y="3835498"/>
                <a:ext cx="110836" cy="11083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Flowchart: Connector 297">
                <a:extLst>
                  <a:ext uri="{FF2B5EF4-FFF2-40B4-BE49-F238E27FC236}">
                    <a16:creationId xmlns:a16="http://schemas.microsoft.com/office/drawing/2014/main" id="{883D3A89-2A0E-FFDC-7535-BDA9B4180993}"/>
                  </a:ext>
                </a:extLst>
              </p:cNvPr>
              <p:cNvSpPr/>
              <p:nvPr/>
            </p:nvSpPr>
            <p:spPr>
              <a:xfrm>
                <a:off x="4065428" y="2738816"/>
                <a:ext cx="110836" cy="11083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Flowchart: Connector 298">
                <a:extLst>
                  <a:ext uri="{FF2B5EF4-FFF2-40B4-BE49-F238E27FC236}">
                    <a16:creationId xmlns:a16="http://schemas.microsoft.com/office/drawing/2014/main" id="{5AA8E78C-CFE7-D438-3A01-EA4243997D16}"/>
                  </a:ext>
                </a:extLst>
              </p:cNvPr>
              <p:cNvSpPr/>
              <p:nvPr/>
            </p:nvSpPr>
            <p:spPr>
              <a:xfrm>
                <a:off x="4162299" y="4127258"/>
                <a:ext cx="110836" cy="11083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Flowchart: Connector 299">
                <a:extLst>
                  <a:ext uri="{FF2B5EF4-FFF2-40B4-BE49-F238E27FC236}">
                    <a16:creationId xmlns:a16="http://schemas.microsoft.com/office/drawing/2014/main" id="{D6A1430A-14E4-32DE-EC32-B57E4EFC1050}"/>
                  </a:ext>
                </a:extLst>
              </p:cNvPr>
              <p:cNvSpPr/>
              <p:nvPr/>
            </p:nvSpPr>
            <p:spPr>
              <a:xfrm>
                <a:off x="5520069" y="4204180"/>
                <a:ext cx="110836" cy="11083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Flowchart: Connector 300">
                <a:extLst>
                  <a:ext uri="{FF2B5EF4-FFF2-40B4-BE49-F238E27FC236}">
                    <a16:creationId xmlns:a16="http://schemas.microsoft.com/office/drawing/2014/main" id="{3813E257-CBF9-F8FB-5F69-9EEB4D8DFC1F}"/>
                  </a:ext>
                </a:extLst>
              </p:cNvPr>
              <p:cNvSpPr/>
              <p:nvPr/>
            </p:nvSpPr>
            <p:spPr>
              <a:xfrm>
                <a:off x="6816754" y="4015954"/>
                <a:ext cx="110836" cy="11083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2" name="Curved Connector 45">
                <a:extLst>
                  <a:ext uri="{FF2B5EF4-FFF2-40B4-BE49-F238E27FC236}">
                    <a16:creationId xmlns:a16="http://schemas.microsoft.com/office/drawing/2014/main" id="{36BED4EC-10DE-B2F7-D454-3BBD3B4EA74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5564660" y="517233"/>
                <a:ext cx="1097280" cy="6126480"/>
              </a:xfrm>
              <a:prstGeom prst="curvedConnector2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03" name="Graphic 302" descr="Woman outline">
                <a:extLst>
                  <a:ext uri="{FF2B5EF4-FFF2-40B4-BE49-F238E27FC236}">
                    <a16:creationId xmlns:a16="http://schemas.microsoft.com/office/drawing/2014/main" id="{171304BB-61F1-6FF5-9546-938ACFD927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5059047" y="3903297"/>
                <a:ext cx="597914" cy="597914"/>
              </a:xfrm>
              <a:prstGeom prst="rect">
                <a:avLst/>
              </a:prstGeom>
            </p:spPr>
          </p:pic>
          <p:pic>
            <p:nvPicPr>
              <p:cNvPr id="304" name="Graphic 303" descr="Man outline">
                <a:extLst>
                  <a:ext uri="{FF2B5EF4-FFF2-40B4-BE49-F238E27FC236}">
                    <a16:creationId xmlns:a16="http://schemas.microsoft.com/office/drawing/2014/main" id="{C700AC78-916B-33A7-7C68-FBF19AAFF7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7232110" y="3038890"/>
                <a:ext cx="474730" cy="474730"/>
              </a:xfrm>
              <a:prstGeom prst="rect">
                <a:avLst/>
              </a:prstGeom>
            </p:spPr>
          </p:pic>
          <p:cxnSp>
            <p:nvCxnSpPr>
              <p:cNvPr id="305" name="Curved Connector 42">
                <a:extLst>
                  <a:ext uri="{FF2B5EF4-FFF2-40B4-BE49-F238E27FC236}">
                    <a16:creationId xmlns:a16="http://schemas.microsoft.com/office/drawing/2014/main" id="{7E5330C7-688F-0CD6-B0D9-E113A713FF47}"/>
                  </a:ext>
                </a:extLst>
              </p:cNvPr>
              <p:cNvCxnSpPr/>
              <p:nvPr/>
            </p:nvCxnSpPr>
            <p:spPr>
              <a:xfrm rot="16200000" flipH="1">
                <a:off x="6569703" y="472619"/>
                <a:ext cx="1005840" cy="4114800"/>
              </a:xfrm>
              <a:prstGeom prst="curvedConnector2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Curved Connector 42">
                <a:extLst>
                  <a:ext uri="{FF2B5EF4-FFF2-40B4-BE49-F238E27FC236}">
                    <a16:creationId xmlns:a16="http://schemas.microsoft.com/office/drawing/2014/main" id="{73E02BBB-A358-0CA5-E580-681B98C7DDC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6494623" y="475569"/>
                <a:ext cx="190206" cy="4937760"/>
              </a:xfrm>
              <a:prstGeom prst="curvedConnector2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07" name="Graphic 306" descr="Wireless router outline">
                <a:extLst>
                  <a:ext uri="{FF2B5EF4-FFF2-40B4-BE49-F238E27FC236}">
                    <a16:creationId xmlns:a16="http://schemas.microsoft.com/office/drawing/2014/main" id="{894E6738-C5A2-63BA-F462-3720F6995A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8973906" y="2784802"/>
                <a:ext cx="914400" cy="914400"/>
              </a:xfrm>
              <a:prstGeom prst="rect">
                <a:avLst/>
              </a:prstGeom>
            </p:spPr>
          </p:pic>
          <p:grpSp>
            <p:nvGrpSpPr>
              <p:cNvPr id="308" name="Group 307">
                <a:extLst>
                  <a:ext uri="{FF2B5EF4-FFF2-40B4-BE49-F238E27FC236}">
                    <a16:creationId xmlns:a16="http://schemas.microsoft.com/office/drawing/2014/main" id="{595BB6C3-9803-5ECB-FB93-EED5172F9E46}"/>
                  </a:ext>
                </a:extLst>
              </p:cNvPr>
              <p:cNvGrpSpPr/>
              <p:nvPr/>
            </p:nvGrpSpPr>
            <p:grpSpPr>
              <a:xfrm>
                <a:off x="9777865" y="2586001"/>
                <a:ext cx="51137" cy="1990149"/>
                <a:chOff x="9786661" y="2212140"/>
                <a:chExt cx="51137" cy="1990149"/>
              </a:xfrm>
            </p:grpSpPr>
            <p:sp>
              <p:nvSpPr>
                <p:cNvPr id="321" name="Freeform 32">
                  <a:extLst>
                    <a:ext uri="{FF2B5EF4-FFF2-40B4-BE49-F238E27FC236}">
                      <a16:creationId xmlns:a16="http://schemas.microsoft.com/office/drawing/2014/main" id="{66BAC4CF-2561-55F9-0221-B43A01F974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86661" y="2212141"/>
                  <a:ext cx="50210" cy="1984841"/>
                </a:xfrm>
                <a:custGeom>
                  <a:avLst/>
                  <a:gdLst>
                    <a:gd name="T0" fmla="*/ 0 w 21"/>
                    <a:gd name="T1" fmla="*/ 748 h 748"/>
                    <a:gd name="T2" fmla="*/ 0 w 21"/>
                    <a:gd name="T3" fmla="*/ 20 h 748"/>
                    <a:gd name="T4" fmla="*/ 21 w 21"/>
                    <a:gd name="T5" fmla="*/ 0 h 748"/>
                    <a:gd name="T6" fmla="*/ 21 w 21"/>
                    <a:gd name="T7" fmla="*/ 748 h 748"/>
                    <a:gd name="T8" fmla="*/ 0 w 21"/>
                    <a:gd name="T9" fmla="*/ 748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748">
                      <a:moveTo>
                        <a:pt x="0" y="748"/>
                      </a:moveTo>
                      <a:lnTo>
                        <a:pt x="0" y="20"/>
                      </a:lnTo>
                      <a:lnTo>
                        <a:pt x="21" y="0"/>
                      </a:lnTo>
                      <a:lnTo>
                        <a:pt x="21" y="748"/>
                      </a:lnTo>
                      <a:lnTo>
                        <a:pt x="0" y="74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2" name="Rectangle 33">
                  <a:extLst>
                    <a:ext uri="{FF2B5EF4-FFF2-40B4-BE49-F238E27FC236}">
                      <a16:creationId xmlns:a16="http://schemas.microsoft.com/office/drawing/2014/main" id="{A732B63D-E118-011A-CC49-C7F8686C86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86661" y="4196982"/>
                  <a:ext cx="50210" cy="5307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3" name="Freeform 34">
                  <a:extLst>
                    <a:ext uri="{FF2B5EF4-FFF2-40B4-BE49-F238E27FC236}">
                      <a16:creationId xmlns:a16="http://schemas.microsoft.com/office/drawing/2014/main" id="{27297E8E-DAA4-0498-590F-3A06670351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787588" y="2212140"/>
                  <a:ext cx="50210" cy="1984841"/>
                </a:xfrm>
                <a:custGeom>
                  <a:avLst/>
                  <a:gdLst>
                    <a:gd name="T0" fmla="*/ 0 w 21"/>
                    <a:gd name="T1" fmla="*/ 748 h 748"/>
                    <a:gd name="T2" fmla="*/ 0 w 21"/>
                    <a:gd name="T3" fmla="*/ 20 h 748"/>
                    <a:gd name="T4" fmla="*/ 21 w 21"/>
                    <a:gd name="T5" fmla="*/ 748 h 748"/>
                    <a:gd name="T6" fmla="*/ 21 w 21"/>
                    <a:gd name="T7" fmla="*/ 0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748">
                      <a:moveTo>
                        <a:pt x="0" y="748"/>
                      </a:moveTo>
                      <a:lnTo>
                        <a:pt x="0" y="20"/>
                      </a:lnTo>
                      <a:moveTo>
                        <a:pt x="21" y="748"/>
                      </a:moveTo>
                      <a:lnTo>
                        <a:pt x="21" y="0"/>
                      </a:lnTo>
                    </a:path>
                  </a:pathLst>
                </a:custGeom>
                <a:solidFill>
                  <a:schemeClr val="tx2"/>
                </a:solidFill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09" name="Graphic 117" descr="Desk outline">
                <a:extLst>
                  <a:ext uri="{FF2B5EF4-FFF2-40B4-BE49-F238E27FC236}">
                    <a16:creationId xmlns:a16="http://schemas.microsoft.com/office/drawing/2014/main" id="{4B9B21FF-33AA-1C42-061E-C8F48EA9B8C4}"/>
                  </a:ext>
                </a:extLst>
              </p:cNvPr>
              <p:cNvGrpSpPr/>
              <p:nvPr/>
            </p:nvGrpSpPr>
            <p:grpSpPr>
              <a:xfrm>
                <a:off x="6243664" y="1081080"/>
                <a:ext cx="615557" cy="424111"/>
                <a:chOff x="4878996" y="1194703"/>
                <a:chExt cx="615557" cy="424111"/>
              </a:xfrm>
              <a:solidFill>
                <a:srgbClr val="000000"/>
              </a:solidFill>
            </p:grpSpPr>
            <p:sp>
              <p:nvSpPr>
                <p:cNvPr id="317" name="Freeform: Shape 316">
                  <a:extLst>
                    <a:ext uri="{FF2B5EF4-FFF2-40B4-BE49-F238E27FC236}">
                      <a16:creationId xmlns:a16="http://schemas.microsoft.com/office/drawing/2014/main" id="{6895031F-E276-F4EF-3871-C726D258E33F}"/>
                    </a:ext>
                  </a:extLst>
                </p:cNvPr>
                <p:cNvSpPr/>
                <p:nvPr/>
              </p:nvSpPr>
              <p:spPr>
                <a:xfrm>
                  <a:off x="4878996" y="1194703"/>
                  <a:ext cx="615557" cy="424111"/>
                </a:xfrm>
                <a:custGeom>
                  <a:avLst/>
                  <a:gdLst>
                    <a:gd name="connsiteX0" fmla="*/ 615557 w 615557"/>
                    <a:gd name="connsiteY0" fmla="*/ 123661 h 424111"/>
                    <a:gd name="connsiteX1" fmla="*/ 526705 w 615557"/>
                    <a:gd name="connsiteY1" fmla="*/ 123661 h 424111"/>
                    <a:gd name="connsiteX2" fmla="*/ 526705 w 615557"/>
                    <a:gd name="connsiteY2" fmla="*/ 21984 h 424111"/>
                    <a:gd name="connsiteX3" fmla="*/ 469912 w 615557"/>
                    <a:gd name="connsiteY3" fmla="*/ 21984 h 424111"/>
                    <a:gd name="connsiteX4" fmla="*/ 469912 w 615557"/>
                    <a:gd name="connsiteY4" fmla="*/ 43968 h 424111"/>
                    <a:gd name="connsiteX5" fmla="*/ 446096 w 615557"/>
                    <a:gd name="connsiteY5" fmla="*/ 43968 h 424111"/>
                    <a:gd name="connsiteX6" fmla="*/ 446096 w 615557"/>
                    <a:gd name="connsiteY6" fmla="*/ 0 h 424111"/>
                    <a:gd name="connsiteX7" fmla="*/ 396631 w 615557"/>
                    <a:gd name="connsiteY7" fmla="*/ 0 h 424111"/>
                    <a:gd name="connsiteX8" fmla="*/ 396631 w 615557"/>
                    <a:gd name="connsiteY8" fmla="*/ 29312 h 424111"/>
                    <a:gd name="connsiteX9" fmla="*/ 367319 w 615557"/>
                    <a:gd name="connsiteY9" fmla="*/ 29312 h 424111"/>
                    <a:gd name="connsiteX10" fmla="*/ 367319 w 615557"/>
                    <a:gd name="connsiteY10" fmla="*/ 123661 h 424111"/>
                    <a:gd name="connsiteX11" fmla="*/ 174958 w 615557"/>
                    <a:gd name="connsiteY11" fmla="*/ 123661 h 424111"/>
                    <a:gd name="connsiteX12" fmla="*/ 174958 w 615557"/>
                    <a:gd name="connsiteY12" fmla="*/ 111409 h 424111"/>
                    <a:gd name="connsiteX13" fmla="*/ 153889 w 615557"/>
                    <a:gd name="connsiteY13" fmla="*/ 90340 h 424111"/>
                    <a:gd name="connsiteX14" fmla="*/ 109921 w 615557"/>
                    <a:gd name="connsiteY14" fmla="*/ 90340 h 424111"/>
                    <a:gd name="connsiteX15" fmla="*/ 88853 w 615557"/>
                    <a:gd name="connsiteY15" fmla="*/ 111409 h 424111"/>
                    <a:gd name="connsiteX16" fmla="*/ 88853 w 615557"/>
                    <a:gd name="connsiteY16" fmla="*/ 123661 h 424111"/>
                    <a:gd name="connsiteX17" fmla="*/ 0 w 615557"/>
                    <a:gd name="connsiteY17" fmla="*/ 123661 h 424111"/>
                    <a:gd name="connsiteX18" fmla="*/ 0 w 615557"/>
                    <a:gd name="connsiteY18" fmla="*/ 167629 h 424111"/>
                    <a:gd name="connsiteX19" fmla="*/ 21984 w 615557"/>
                    <a:gd name="connsiteY19" fmla="*/ 167629 h 424111"/>
                    <a:gd name="connsiteX20" fmla="*/ 21984 w 615557"/>
                    <a:gd name="connsiteY20" fmla="*/ 424112 h 424111"/>
                    <a:gd name="connsiteX21" fmla="*/ 36640 w 615557"/>
                    <a:gd name="connsiteY21" fmla="*/ 424112 h 424111"/>
                    <a:gd name="connsiteX22" fmla="*/ 36640 w 615557"/>
                    <a:gd name="connsiteY22" fmla="*/ 394799 h 424111"/>
                    <a:gd name="connsiteX23" fmla="*/ 227170 w 615557"/>
                    <a:gd name="connsiteY23" fmla="*/ 394799 h 424111"/>
                    <a:gd name="connsiteX24" fmla="*/ 227170 w 615557"/>
                    <a:gd name="connsiteY24" fmla="*/ 424112 h 424111"/>
                    <a:gd name="connsiteX25" fmla="*/ 241826 w 615557"/>
                    <a:gd name="connsiteY25" fmla="*/ 424112 h 424111"/>
                    <a:gd name="connsiteX26" fmla="*/ 241826 w 615557"/>
                    <a:gd name="connsiteY26" fmla="*/ 167629 h 424111"/>
                    <a:gd name="connsiteX27" fmla="*/ 578917 w 615557"/>
                    <a:gd name="connsiteY27" fmla="*/ 167629 h 424111"/>
                    <a:gd name="connsiteX28" fmla="*/ 578917 w 615557"/>
                    <a:gd name="connsiteY28" fmla="*/ 424112 h 424111"/>
                    <a:gd name="connsiteX29" fmla="*/ 593573 w 615557"/>
                    <a:gd name="connsiteY29" fmla="*/ 424112 h 424111"/>
                    <a:gd name="connsiteX30" fmla="*/ 593573 w 615557"/>
                    <a:gd name="connsiteY30" fmla="*/ 167629 h 424111"/>
                    <a:gd name="connsiteX31" fmla="*/ 615557 w 615557"/>
                    <a:gd name="connsiteY31" fmla="*/ 167629 h 424111"/>
                    <a:gd name="connsiteX32" fmla="*/ 482736 w 615557"/>
                    <a:gd name="connsiteY32" fmla="*/ 123661 h 424111"/>
                    <a:gd name="connsiteX33" fmla="*/ 482736 w 615557"/>
                    <a:gd name="connsiteY33" fmla="*/ 112669 h 424111"/>
                    <a:gd name="connsiteX34" fmla="*/ 513880 w 615557"/>
                    <a:gd name="connsiteY34" fmla="*/ 112669 h 424111"/>
                    <a:gd name="connsiteX35" fmla="*/ 513880 w 615557"/>
                    <a:gd name="connsiteY35" fmla="*/ 123661 h 424111"/>
                    <a:gd name="connsiteX36" fmla="*/ 482736 w 615557"/>
                    <a:gd name="connsiteY36" fmla="*/ 54044 h 424111"/>
                    <a:gd name="connsiteX37" fmla="*/ 513880 w 615557"/>
                    <a:gd name="connsiteY37" fmla="*/ 54044 h 424111"/>
                    <a:gd name="connsiteX38" fmla="*/ 513880 w 615557"/>
                    <a:gd name="connsiteY38" fmla="*/ 105341 h 424111"/>
                    <a:gd name="connsiteX39" fmla="*/ 482736 w 615557"/>
                    <a:gd name="connsiteY39" fmla="*/ 105341 h 424111"/>
                    <a:gd name="connsiteX40" fmla="*/ 482736 w 615557"/>
                    <a:gd name="connsiteY40" fmla="*/ 34808 h 424111"/>
                    <a:gd name="connsiteX41" fmla="*/ 513880 w 615557"/>
                    <a:gd name="connsiteY41" fmla="*/ 34808 h 424111"/>
                    <a:gd name="connsiteX42" fmla="*/ 513880 w 615557"/>
                    <a:gd name="connsiteY42" fmla="*/ 46716 h 424111"/>
                    <a:gd name="connsiteX43" fmla="*/ 482736 w 615557"/>
                    <a:gd name="connsiteY43" fmla="*/ 46716 h 424111"/>
                    <a:gd name="connsiteX44" fmla="*/ 482736 w 615557"/>
                    <a:gd name="connsiteY44" fmla="*/ 34808 h 424111"/>
                    <a:gd name="connsiteX45" fmla="*/ 469912 w 615557"/>
                    <a:gd name="connsiteY45" fmla="*/ 56792 h 424111"/>
                    <a:gd name="connsiteX46" fmla="*/ 469912 w 615557"/>
                    <a:gd name="connsiteY46" fmla="*/ 123661 h 424111"/>
                    <a:gd name="connsiteX47" fmla="*/ 446096 w 615557"/>
                    <a:gd name="connsiteY47" fmla="*/ 123661 h 424111"/>
                    <a:gd name="connsiteX48" fmla="*/ 446096 w 615557"/>
                    <a:gd name="connsiteY48" fmla="*/ 56792 h 424111"/>
                    <a:gd name="connsiteX49" fmla="*/ 409456 w 615557"/>
                    <a:gd name="connsiteY49" fmla="*/ 12824 h 424111"/>
                    <a:gd name="connsiteX50" fmla="*/ 433272 w 615557"/>
                    <a:gd name="connsiteY50" fmla="*/ 12824 h 424111"/>
                    <a:gd name="connsiteX51" fmla="*/ 433272 w 615557"/>
                    <a:gd name="connsiteY51" fmla="*/ 123661 h 424111"/>
                    <a:gd name="connsiteX52" fmla="*/ 409456 w 615557"/>
                    <a:gd name="connsiteY52" fmla="*/ 123661 h 424111"/>
                    <a:gd name="connsiteX53" fmla="*/ 409456 w 615557"/>
                    <a:gd name="connsiteY53" fmla="*/ 12824 h 424111"/>
                    <a:gd name="connsiteX54" fmla="*/ 380143 w 615557"/>
                    <a:gd name="connsiteY54" fmla="*/ 42136 h 424111"/>
                    <a:gd name="connsiteX55" fmla="*/ 396631 w 615557"/>
                    <a:gd name="connsiteY55" fmla="*/ 42136 h 424111"/>
                    <a:gd name="connsiteX56" fmla="*/ 396631 w 615557"/>
                    <a:gd name="connsiteY56" fmla="*/ 123661 h 424111"/>
                    <a:gd name="connsiteX57" fmla="*/ 380143 w 615557"/>
                    <a:gd name="connsiteY57" fmla="*/ 123661 h 424111"/>
                    <a:gd name="connsiteX58" fmla="*/ 101677 w 615557"/>
                    <a:gd name="connsiteY58" fmla="*/ 111409 h 424111"/>
                    <a:gd name="connsiteX59" fmla="*/ 109921 w 615557"/>
                    <a:gd name="connsiteY59" fmla="*/ 103142 h 424111"/>
                    <a:gd name="connsiteX60" fmla="*/ 153889 w 615557"/>
                    <a:gd name="connsiteY60" fmla="*/ 103142 h 424111"/>
                    <a:gd name="connsiteX61" fmla="*/ 162133 w 615557"/>
                    <a:gd name="connsiteY61" fmla="*/ 111387 h 424111"/>
                    <a:gd name="connsiteX62" fmla="*/ 162133 w 615557"/>
                    <a:gd name="connsiteY62" fmla="*/ 123661 h 424111"/>
                    <a:gd name="connsiteX63" fmla="*/ 101677 w 615557"/>
                    <a:gd name="connsiteY63" fmla="*/ 123661 h 424111"/>
                    <a:gd name="connsiteX64" fmla="*/ 36640 w 615557"/>
                    <a:gd name="connsiteY64" fmla="*/ 380143 h 424111"/>
                    <a:gd name="connsiteX65" fmla="*/ 36640 w 615557"/>
                    <a:gd name="connsiteY65" fmla="*/ 255566 h 424111"/>
                    <a:gd name="connsiteX66" fmla="*/ 227170 w 615557"/>
                    <a:gd name="connsiteY66" fmla="*/ 255566 h 424111"/>
                    <a:gd name="connsiteX67" fmla="*/ 227170 w 615557"/>
                    <a:gd name="connsiteY67" fmla="*/ 380143 h 424111"/>
                    <a:gd name="connsiteX68" fmla="*/ 227170 w 615557"/>
                    <a:gd name="connsiteY68" fmla="*/ 240910 h 424111"/>
                    <a:gd name="connsiteX69" fmla="*/ 36640 w 615557"/>
                    <a:gd name="connsiteY69" fmla="*/ 240910 h 424111"/>
                    <a:gd name="connsiteX70" fmla="*/ 36640 w 615557"/>
                    <a:gd name="connsiteY70" fmla="*/ 167629 h 424111"/>
                    <a:gd name="connsiteX71" fmla="*/ 227170 w 615557"/>
                    <a:gd name="connsiteY71" fmla="*/ 167629 h 424111"/>
                    <a:gd name="connsiteX72" fmla="*/ 600901 w 615557"/>
                    <a:gd name="connsiteY72" fmla="*/ 152973 h 424111"/>
                    <a:gd name="connsiteX73" fmla="*/ 14656 w 615557"/>
                    <a:gd name="connsiteY73" fmla="*/ 152973 h 424111"/>
                    <a:gd name="connsiteX74" fmla="*/ 14656 w 615557"/>
                    <a:gd name="connsiteY74" fmla="*/ 138317 h 424111"/>
                    <a:gd name="connsiteX75" fmla="*/ 600901 w 615557"/>
                    <a:gd name="connsiteY75" fmla="*/ 138317 h 42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l="l" t="t" r="r" b="b"/>
                  <a:pathLst>
                    <a:path w="615557" h="424111">
                      <a:moveTo>
                        <a:pt x="615557" y="123661"/>
                      </a:moveTo>
                      <a:lnTo>
                        <a:pt x="526705" y="123661"/>
                      </a:lnTo>
                      <a:lnTo>
                        <a:pt x="526705" y="21984"/>
                      </a:lnTo>
                      <a:lnTo>
                        <a:pt x="469912" y="21984"/>
                      </a:lnTo>
                      <a:lnTo>
                        <a:pt x="469912" y="43968"/>
                      </a:lnTo>
                      <a:lnTo>
                        <a:pt x="446096" y="43968"/>
                      </a:lnTo>
                      <a:lnTo>
                        <a:pt x="446096" y="0"/>
                      </a:lnTo>
                      <a:lnTo>
                        <a:pt x="396631" y="0"/>
                      </a:lnTo>
                      <a:lnTo>
                        <a:pt x="396631" y="29312"/>
                      </a:lnTo>
                      <a:lnTo>
                        <a:pt x="367319" y="29312"/>
                      </a:lnTo>
                      <a:lnTo>
                        <a:pt x="367319" y="123661"/>
                      </a:lnTo>
                      <a:lnTo>
                        <a:pt x="174958" y="123661"/>
                      </a:lnTo>
                      <a:lnTo>
                        <a:pt x="174958" y="111409"/>
                      </a:lnTo>
                      <a:cubicBezTo>
                        <a:pt x="174945" y="99778"/>
                        <a:pt x="165520" y="90353"/>
                        <a:pt x="153889" y="90340"/>
                      </a:cubicBezTo>
                      <a:lnTo>
                        <a:pt x="109921" y="90340"/>
                      </a:lnTo>
                      <a:cubicBezTo>
                        <a:pt x="98291" y="90353"/>
                        <a:pt x="88865" y="99778"/>
                        <a:pt x="88853" y="111409"/>
                      </a:cubicBezTo>
                      <a:lnTo>
                        <a:pt x="88853" y="123661"/>
                      </a:lnTo>
                      <a:lnTo>
                        <a:pt x="0" y="123661"/>
                      </a:lnTo>
                      <a:lnTo>
                        <a:pt x="0" y="167629"/>
                      </a:lnTo>
                      <a:lnTo>
                        <a:pt x="21984" y="167629"/>
                      </a:lnTo>
                      <a:lnTo>
                        <a:pt x="21984" y="424112"/>
                      </a:lnTo>
                      <a:lnTo>
                        <a:pt x="36640" y="424112"/>
                      </a:lnTo>
                      <a:lnTo>
                        <a:pt x="36640" y="394799"/>
                      </a:lnTo>
                      <a:lnTo>
                        <a:pt x="227170" y="394799"/>
                      </a:lnTo>
                      <a:lnTo>
                        <a:pt x="227170" y="424112"/>
                      </a:lnTo>
                      <a:lnTo>
                        <a:pt x="241826" y="424112"/>
                      </a:lnTo>
                      <a:lnTo>
                        <a:pt x="241826" y="167629"/>
                      </a:lnTo>
                      <a:lnTo>
                        <a:pt x="578917" y="167629"/>
                      </a:lnTo>
                      <a:lnTo>
                        <a:pt x="578917" y="424112"/>
                      </a:lnTo>
                      <a:lnTo>
                        <a:pt x="593573" y="424112"/>
                      </a:lnTo>
                      <a:lnTo>
                        <a:pt x="593573" y="167629"/>
                      </a:lnTo>
                      <a:lnTo>
                        <a:pt x="615557" y="167629"/>
                      </a:lnTo>
                      <a:close/>
                      <a:moveTo>
                        <a:pt x="482736" y="123661"/>
                      </a:moveTo>
                      <a:lnTo>
                        <a:pt x="482736" y="112669"/>
                      </a:lnTo>
                      <a:lnTo>
                        <a:pt x="513880" y="112669"/>
                      </a:lnTo>
                      <a:lnTo>
                        <a:pt x="513880" y="123661"/>
                      </a:lnTo>
                      <a:close/>
                      <a:moveTo>
                        <a:pt x="482736" y="54044"/>
                      </a:moveTo>
                      <a:lnTo>
                        <a:pt x="513880" y="54044"/>
                      </a:lnTo>
                      <a:lnTo>
                        <a:pt x="513880" y="105341"/>
                      </a:lnTo>
                      <a:lnTo>
                        <a:pt x="482736" y="105341"/>
                      </a:lnTo>
                      <a:close/>
                      <a:moveTo>
                        <a:pt x="482736" y="34808"/>
                      </a:moveTo>
                      <a:lnTo>
                        <a:pt x="513880" y="34808"/>
                      </a:lnTo>
                      <a:lnTo>
                        <a:pt x="513880" y="46716"/>
                      </a:lnTo>
                      <a:lnTo>
                        <a:pt x="482736" y="46716"/>
                      </a:lnTo>
                      <a:lnTo>
                        <a:pt x="482736" y="34808"/>
                      </a:lnTo>
                      <a:close/>
                      <a:moveTo>
                        <a:pt x="469912" y="56792"/>
                      </a:moveTo>
                      <a:lnTo>
                        <a:pt x="469912" y="123661"/>
                      </a:lnTo>
                      <a:lnTo>
                        <a:pt x="446096" y="123661"/>
                      </a:lnTo>
                      <a:lnTo>
                        <a:pt x="446096" y="56792"/>
                      </a:lnTo>
                      <a:close/>
                      <a:moveTo>
                        <a:pt x="409456" y="12824"/>
                      </a:moveTo>
                      <a:lnTo>
                        <a:pt x="433272" y="12824"/>
                      </a:lnTo>
                      <a:lnTo>
                        <a:pt x="433272" y="123661"/>
                      </a:lnTo>
                      <a:lnTo>
                        <a:pt x="409456" y="123661"/>
                      </a:lnTo>
                      <a:lnTo>
                        <a:pt x="409456" y="12824"/>
                      </a:lnTo>
                      <a:close/>
                      <a:moveTo>
                        <a:pt x="380143" y="42136"/>
                      </a:moveTo>
                      <a:lnTo>
                        <a:pt x="396631" y="42136"/>
                      </a:lnTo>
                      <a:lnTo>
                        <a:pt x="396631" y="123661"/>
                      </a:lnTo>
                      <a:lnTo>
                        <a:pt x="380143" y="123661"/>
                      </a:lnTo>
                      <a:close/>
                      <a:moveTo>
                        <a:pt x="101677" y="111409"/>
                      </a:moveTo>
                      <a:cubicBezTo>
                        <a:pt x="101672" y="106850"/>
                        <a:pt x="105363" y="103151"/>
                        <a:pt x="109921" y="103142"/>
                      </a:cubicBezTo>
                      <a:lnTo>
                        <a:pt x="153889" y="103142"/>
                      </a:lnTo>
                      <a:cubicBezTo>
                        <a:pt x="158439" y="103151"/>
                        <a:pt x="162125" y="106837"/>
                        <a:pt x="162133" y="111387"/>
                      </a:cubicBezTo>
                      <a:lnTo>
                        <a:pt x="162133" y="123661"/>
                      </a:lnTo>
                      <a:lnTo>
                        <a:pt x="101677" y="123661"/>
                      </a:lnTo>
                      <a:close/>
                      <a:moveTo>
                        <a:pt x="36640" y="380143"/>
                      </a:moveTo>
                      <a:lnTo>
                        <a:pt x="36640" y="255566"/>
                      </a:lnTo>
                      <a:lnTo>
                        <a:pt x="227170" y="255566"/>
                      </a:lnTo>
                      <a:lnTo>
                        <a:pt x="227170" y="380143"/>
                      </a:lnTo>
                      <a:close/>
                      <a:moveTo>
                        <a:pt x="227170" y="240910"/>
                      </a:moveTo>
                      <a:lnTo>
                        <a:pt x="36640" y="240910"/>
                      </a:lnTo>
                      <a:lnTo>
                        <a:pt x="36640" y="167629"/>
                      </a:lnTo>
                      <a:lnTo>
                        <a:pt x="227170" y="167629"/>
                      </a:lnTo>
                      <a:close/>
                      <a:moveTo>
                        <a:pt x="600901" y="152973"/>
                      </a:moveTo>
                      <a:lnTo>
                        <a:pt x="14656" y="152973"/>
                      </a:lnTo>
                      <a:lnTo>
                        <a:pt x="14656" y="138317"/>
                      </a:lnTo>
                      <a:lnTo>
                        <a:pt x="600901" y="1383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2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8" name="Freeform: Shape 317">
                  <a:extLst>
                    <a:ext uri="{FF2B5EF4-FFF2-40B4-BE49-F238E27FC236}">
                      <a16:creationId xmlns:a16="http://schemas.microsoft.com/office/drawing/2014/main" id="{2426A5B4-50FD-0781-C2CD-C5093C90E559}"/>
                    </a:ext>
                  </a:extLst>
                </p:cNvPr>
                <p:cNvSpPr/>
                <p:nvPr/>
              </p:nvSpPr>
              <p:spPr>
                <a:xfrm>
                  <a:off x="4981589" y="1391645"/>
                  <a:ext cx="58624" cy="14656"/>
                </a:xfrm>
                <a:custGeom>
                  <a:avLst/>
                  <a:gdLst>
                    <a:gd name="connsiteX0" fmla="*/ 7328 w 58624"/>
                    <a:gd name="connsiteY0" fmla="*/ 14656 h 14656"/>
                    <a:gd name="connsiteX1" fmla="*/ 51296 w 58624"/>
                    <a:gd name="connsiteY1" fmla="*/ 14656 h 14656"/>
                    <a:gd name="connsiteX2" fmla="*/ 58625 w 58624"/>
                    <a:gd name="connsiteY2" fmla="*/ 7328 h 14656"/>
                    <a:gd name="connsiteX3" fmla="*/ 51296 w 58624"/>
                    <a:gd name="connsiteY3" fmla="*/ 0 h 14656"/>
                    <a:gd name="connsiteX4" fmla="*/ 7328 w 58624"/>
                    <a:gd name="connsiteY4" fmla="*/ 0 h 14656"/>
                    <a:gd name="connsiteX5" fmla="*/ 0 w 58624"/>
                    <a:gd name="connsiteY5" fmla="*/ 7328 h 14656"/>
                    <a:gd name="connsiteX6" fmla="*/ 7328 w 58624"/>
                    <a:gd name="connsiteY6" fmla="*/ 14656 h 14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8624" h="14656">
                      <a:moveTo>
                        <a:pt x="7328" y="14656"/>
                      </a:moveTo>
                      <a:lnTo>
                        <a:pt x="51296" y="14656"/>
                      </a:lnTo>
                      <a:cubicBezTo>
                        <a:pt x="55344" y="14656"/>
                        <a:pt x="58625" y="11375"/>
                        <a:pt x="58625" y="7328"/>
                      </a:cubicBezTo>
                      <a:cubicBezTo>
                        <a:pt x="58625" y="3281"/>
                        <a:pt x="55344" y="0"/>
                        <a:pt x="51296" y="0"/>
                      </a:cubicBezTo>
                      <a:lnTo>
                        <a:pt x="7328" y="0"/>
                      </a:lnTo>
                      <a:cubicBezTo>
                        <a:pt x="3281" y="0"/>
                        <a:pt x="0" y="3281"/>
                        <a:pt x="0" y="7328"/>
                      </a:cubicBezTo>
                      <a:cubicBezTo>
                        <a:pt x="0" y="11375"/>
                        <a:pt x="3281" y="14656"/>
                        <a:pt x="7328" y="1465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2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9" name="Freeform: Shape 318">
                  <a:extLst>
                    <a:ext uri="{FF2B5EF4-FFF2-40B4-BE49-F238E27FC236}">
                      <a16:creationId xmlns:a16="http://schemas.microsoft.com/office/drawing/2014/main" id="{5EB6FC05-B0DE-914E-DEB4-1853F0639FF3}"/>
                    </a:ext>
                  </a:extLst>
                </p:cNvPr>
                <p:cNvSpPr/>
                <p:nvPr/>
              </p:nvSpPr>
              <p:spPr>
                <a:xfrm>
                  <a:off x="4981589" y="1479582"/>
                  <a:ext cx="58624" cy="14656"/>
                </a:xfrm>
                <a:custGeom>
                  <a:avLst/>
                  <a:gdLst>
                    <a:gd name="connsiteX0" fmla="*/ 51296 w 58624"/>
                    <a:gd name="connsiteY0" fmla="*/ 0 h 14656"/>
                    <a:gd name="connsiteX1" fmla="*/ 7328 w 58624"/>
                    <a:gd name="connsiteY1" fmla="*/ 0 h 14656"/>
                    <a:gd name="connsiteX2" fmla="*/ 0 w 58624"/>
                    <a:gd name="connsiteY2" fmla="*/ 7328 h 14656"/>
                    <a:gd name="connsiteX3" fmla="*/ 7328 w 58624"/>
                    <a:gd name="connsiteY3" fmla="*/ 14656 h 14656"/>
                    <a:gd name="connsiteX4" fmla="*/ 51296 w 58624"/>
                    <a:gd name="connsiteY4" fmla="*/ 14656 h 14656"/>
                    <a:gd name="connsiteX5" fmla="*/ 58625 w 58624"/>
                    <a:gd name="connsiteY5" fmla="*/ 7328 h 14656"/>
                    <a:gd name="connsiteX6" fmla="*/ 51296 w 58624"/>
                    <a:gd name="connsiteY6" fmla="*/ 0 h 14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8624" h="14656">
                      <a:moveTo>
                        <a:pt x="51296" y="0"/>
                      </a:moveTo>
                      <a:lnTo>
                        <a:pt x="7328" y="0"/>
                      </a:lnTo>
                      <a:cubicBezTo>
                        <a:pt x="3281" y="0"/>
                        <a:pt x="0" y="3281"/>
                        <a:pt x="0" y="7328"/>
                      </a:cubicBezTo>
                      <a:cubicBezTo>
                        <a:pt x="0" y="11375"/>
                        <a:pt x="3281" y="14656"/>
                        <a:pt x="7328" y="14656"/>
                      </a:cubicBezTo>
                      <a:lnTo>
                        <a:pt x="51296" y="14656"/>
                      </a:lnTo>
                      <a:cubicBezTo>
                        <a:pt x="55344" y="14656"/>
                        <a:pt x="58625" y="11375"/>
                        <a:pt x="58625" y="7328"/>
                      </a:cubicBezTo>
                      <a:cubicBezTo>
                        <a:pt x="58625" y="3281"/>
                        <a:pt x="55344" y="0"/>
                        <a:pt x="5129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2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0" name="Freeform: Shape 319">
                  <a:extLst>
                    <a:ext uri="{FF2B5EF4-FFF2-40B4-BE49-F238E27FC236}">
                      <a16:creationId xmlns:a16="http://schemas.microsoft.com/office/drawing/2014/main" id="{F3BFD248-DFDB-3E9F-8AB6-BD254A3EB4B9}"/>
                    </a:ext>
                  </a:extLst>
                </p:cNvPr>
                <p:cNvSpPr/>
                <p:nvPr/>
              </p:nvSpPr>
              <p:spPr>
                <a:xfrm>
                  <a:off x="5296695" y="1223099"/>
                  <a:ext cx="7328" cy="14656"/>
                </a:xfrm>
                <a:custGeom>
                  <a:avLst/>
                  <a:gdLst>
                    <a:gd name="connsiteX0" fmla="*/ 0 w 7328"/>
                    <a:gd name="connsiteY0" fmla="*/ 0 h 14656"/>
                    <a:gd name="connsiteX1" fmla="*/ 7328 w 7328"/>
                    <a:gd name="connsiteY1" fmla="*/ 0 h 14656"/>
                    <a:gd name="connsiteX2" fmla="*/ 7328 w 7328"/>
                    <a:gd name="connsiteY2" fmla="*/ 14656 h 14656"/>
                    <a:gd name="connsiteX3" fmla="*/ 0 w 7328"/>
                    <a:gd name="connsiteY3" fmla="*/ 14656 h 14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28" h="14656">
                      <a:moveTo>
                        <a:pt x="0" y="0"/>
                      </a:moveTo>
                      <a:lnTo>
                        <a:pt x="7328" y="0"/>
                      </a:lnTo>
                      <a:lnTo>
                        <a:pt x="7328" y="14656"/>
                      </a:lnTo>
                      <a:lnTo>
                        <a:pt x="0" y="146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2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pic>
            <p:nvPicPr>
              <p:cNvPr id="310" name="Picture 6" descr="Table - Free furniture and household icons">
                <a:extLst>
                  <a:ext uri="{FF2B5EF4-FFF2-40B4-BE49-F238E27FC236}">
                    <a16:creationId xmlns:a16="http://schemas.microsoft.com/office/drawing/2014/main" id="{A19CC3DD-0B4D-C432-EB9A-A4A92A5AB8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6575990" y="1528024"/>
                <a:ext cx="991936" cy="9919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1" name="Graphic 310" descr="Wireless router outline">
                <a:extLst>
                  <a:ext uri="{FF2B5EF4-FFF2-40B4-BE49-F238E27FC236}">
                    <a16:creationId xmlns:a16="http://schemas.microsoft.com/office/drawing/2014/main" id="{44F16330-9B26-DDF9-3254-B1D6379E1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 flipH="1">
                <a:off x="5473832" y="2100402"/>
                <a:ext cx="256036" cy="256036"/>
              </a:xfrm>
              <a:prstGeom prst="rect">
                <a:avLst/>
              </a:prstGeom>
            </p:spPr>
          </p:pic>
          <p:pic>
            <p:nvPicPr>
              <p:cNvPr id="312" name="Graphic 311" descr="Wireless router outline">
                <a:extLst>
                  <a:ext uri="{FF2B5EF4-FFF2-40B4-BE49-F238E27FC236}">
                    <a16:creationId xmlns:a16="http://schemas.microsoft.com/office/drawing/2014/main" id="{5DB786C4-C340-CD7C-E86E-4416DA33B7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 flipH="1">
                <a:off x="5873187" y="2096540"/>
                <a:ext cx="256036" cy="256036"/>
              </a:xfrm>
              <a:prstGeom prst="rect">
                <a:avLst/>
              </a:prstGeom>
            </p:spPr>
          </p:pic>
          <p:sp>
            <p:nvSpPr>
              <p:cNvPr id="313" name="Flowchart: Connector 312">
                <a:extLst>
                  <a:ext uri="{FF2B5EF4-FFF2-40B4-BE49-F238E27FC236}">
                    <a16:creationId xmlns:a16="http://schemas.microsoft.com/office/drawing/2014/main" id="{FDF2B51C-C640-C92C-0B67-8C1A2F0465BF}"/>
                  </a:ext>
                </a:extLst>
              </p:cNvPr>
              <p:cNvSpPr/>
              <p:nvPr/>
            </p:nvSpPr>
            <p:spPr>
              <a:xfrm>
                <a:off x="3078812" y="2434095"/>
                <a:ext cx="110836" cy="11083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6BCE8D7B-79BA-9B23-140B-483DB9DAB57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flipH="1" flipV="1">
                <a:off x="1687004" y="3562641"/>
                <a:ext cx="301752" cy="340656"/>
                <a:chOff x="4851761" y="2769085"/>
                <a:chExt cx="387404" cy="437980"/>
              </a:xfrm>
            </p:grpSpPr>
            <p:cxnSp>
              <p:nvCxnSpPr>
                <p:cNvPr id="315" name="Straight Connector 314">
                  <a:extLst>
                    <a:ext uri="{FF2B5EF4-FFF2-40B4-BE49-F238E27FC236}">
                      <a16:creationId xmlns:a16="http://schemas.microsoft.com/office/drawing/2014/main" id="{DE37690F-2A2B-74FE-48B1-B2E163A29CED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V="1">
                  <a:off x="4879944" y="2776509"/>
                  <a:ext cx="219456" cy="253772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6" name="Arc 315">
                  <a:extLst>
                    <a:ext uri="{FF2B5EF4-FFF2-40B4-BE49-F238E27FC236}">
                      <a16:creationId xmlns:a16="http://schemas.microsoft.com/office/drawing/2014/main" id="{57E1F958-2510-99E4-6D08-BD36ADA1932B}"/>
                    </a:ext>
                  </a:extLst>
                </p:cNvPr>
                <p:cNvSpPr/>
                <p:nvPr/>
              </p:nvSpPr>
              <p:spPr>
                <a:xfrm>
                  <a:off x="4851761" y="2769085"/>
                  <a:ext cx="387404" cy="437980"/>
                </a:xfrm>
                <a:prstGeom prst="arc">
                  <a:avLst>
                    <a:gd name="adj1" fmla="val 17014391"/>
                    <a:gd name="adj2" fmla="val 0"/>
                  </a:avLst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6056274-463C-0753-1EB3-224575B84526}"/>
                </a:ext>
              </a:extLst>
            </p:cNvPr>
            <p:cNvCxnSpPr/>
            <p:nvPr/>
          </p:nvCxnSpPr>
          <p:spPr>
            <a:xfrm flipH="1">
              <a:off x="7619294" y="3491349"/>
              <a:ext cx="1466121" cy="430560"/>
            </a:xfrm>
            <a:prstGeom prst="straightConnector1">
              <a:avLst/>
            </a:prstGeom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78CB9D3-EE09-31C1-D8C2-DED48147E39C}"/>
                    </a:ext>
                  </a:extLst>
                </p:cNvPr>
                <p:cNvSpPr txBox="1"/>
                <p:nvPr/>
              </p:nvSpPr>
              <p:spPr>
                <a:xfrm>
                  <a:off x="8948075" y="3065269"/>
                  <a:ext cx="1719925" cy="7386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en-US" sz="1400" b="1" spc="3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Horn antenna:</a:t>
                  </a:r>
                  <a:br>
                    <a:rPr lang="en-US" sz="1400" b="1" spc="3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:r>
                    <a:rPr lang="en-US" sz="1400" spc="3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400" b="0" i="1" spc="3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400" b="0" i="1" spc="3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55</m:t>
                          </m:r>
                        </m:e>
                        <m:sup>
                          <m:r>
                            <a:rPr lang="en-US" sz="1400" b="0" i="1" spc="3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a14:m>
                  <a:r>
                    <a:rPr lang="en-US" sz="1400" spc="3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half-power beamwidth</a:t>
                  </a:r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78CB9D3-EE09-31C1-D8C2-DED48147E3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8075" y="3065269"/>
                  <a:ext cx="1719925" cy="738664"/>
                </a:xfrm>
                <a:prstGeom prst="rect">
                  <a:avLst/>
                </a:prstGeom>
                <a:blipFill>
                  <a:blip r:embed="rId20"/>
                  <a:stretch>
                    <a:fillRect t="-1802" b="-171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5A94CF5-C5FF-CB15-6E47-977D877567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86565" y="1698810"/>
              <a:ext cx="1162362" cy="826065"/>
            </a:xfrm>
            <a:prstGeom prst="straightConnector1">
              <a:avLst/>
            </a:prstGeom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01F060D-C4B8-6C28-5F76-643FD8C7FBA7}"/>
                    </a:ext>
                  </a:extLst>
                </p:cNvPr>
                <p:cNvSpPr txBox="1"/>
                <p:nvPr/>
              </p:nvSpPr>
              <p:spPr>
                <a:xfrm>
                  <a:off x="6378486" y="1217362"/>
                  <a:ext cx="2065172" cy="95410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:r>
                    <a:rPr lang="en-US" sz="1400" b="1" spc="3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Measuremnet point:</a:t>
                  </a:r>
                  <a:br>
                    <a:rPr lang="en-US" sz="1400" b="1" spc="3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:r>
                    <a:rPr lang="en-US" sz="1400" b="1" spc="3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 </a:t>
                  </a:r>
                  <a14:m>
                    <m:oMath xmlns:m="http://schemas.openxmlformats.org/officeDocument/2006/math">
                      <m:r>
                        <a:rPr lang="en-US" sz="1400" b="0" i="1" spc="3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US" sz="1400" i="1" spc="3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400" b="0" i="1" spc="3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1400" b="0" i="1" spc="3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a14:m>
                  <a:r>
                    <a:rPr lang="en-US" sz="1400" spc="3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horn antenna mounted on a rotating platform </a:t>
                  </a:r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01F060D-C4B8-6C28-5F76-643FD8C7FB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8486" y="1217362"/>
                  <a:ext cx="2065172" cy="954107"/>
                </a:xfrm>
                <a:prstGeom prst="rect">
                  <a:avLst/>
                </a:prstGeom>
                <a:blipFill>
                  <a:blip r:embed="rId21"/>
                  <a:stretch>
                    <a:fillRect l="-968" t="-1399" r="-323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A5B084A-0ED8-D4CB-DB7C-9340DA46B294}"/>
                    </a:ext>
                  </a:extLst>
                </p:cNvPr>
                <p:cNvSpPr txBox="1"/>
                <p:nvPr/>
              </p:nvSpPr>
              <p:spPr>
                <a:xfrm>
                  <a:off x="8443658" y="1398213"/>
                  <a:ext cx="2065172" cy="95410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:r>
                    <a:rPr lang="en-US" sz="1400" spc="3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 Full scan 400 </a:t>
                  </a:r>
                  <a:r>
                    <a:rPr lang="en-US" sz="1400" spc="3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ms</a:t>
                  </a:r>
                  <a:r>
                    <a:rPr lang="en-US" sz="1400" spc="3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mounted </a:t>
                  </a:r>
                </a:p>
                <a:p>
                  <a:pPr lvl="0"/>
                  <a:r>
                    <a:rPr lang="en-US" sz="1400" spc="3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400" b="0" i="1" spc="3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400" b="0" i="1" spc="3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1400" b="0" i="1" spc="3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a14:m>
                  <a:r>
                    <a:rPr lang="en-US" sz="1400" spc="3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precision </a:t>
                  </a:r>
                  <a:br>
                    <a:rPr lang="en-US" sz="1400" spc="3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:r>
                    <a:rPr lang="en-US" sz="1400" spc="3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- 700 measurement point</a:t>
                  </a:r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A5B084A-0ED8-D4CB-DB7C-9340DA46B2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3658" y="1398213"/>
                  <a:ext cx="2065172" cy="954107"/>
                </a:xfrm>
                <a:prstGeom prst="rect">
                  <a:avLst/>
                </a:prstGeom>
                <a:blipFill>
                  <a:blip r:embed="rId22"/>
                  <a:stretch>
                    <a:fillRect l="-971" t="-1399" b="-398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A4FEFF4-5016-FE41-12B4-9E74B1ECD7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55748" y="4645635"/>
              <a:ext cx="1826395" cy="1545730"/>
            </a:xfrm>
            <a:prstGeom prst="straightConnector1">
              <a:avLst/>
            </a:prstGeom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8F4BD74-E3A4-0F8D-2DA7-EA0D8CFF7520}"/>
                </a:ext>
              </a:extLst>
            </p:cNvPr>
            <p:cNvSpPr txBox="1"/>
            <p:nvPr/>
          </p:nvSpPr>
          <p:spPr>
            <a:xfrm>
              <a:off x="6626077" y="5920462"/>
              <a:ext cx="253553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US" sz="1400" b="1" spc="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Dynamic environment:</a:t>
              </a:r>
              <a:br>
                <a:rPr lang="en-US" sz="1400" b="1" spc="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1400" spc="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moving obstacles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175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F7755-53F2-443D-9ADC-DE36969B8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209" y="520944"/>
            <a:ext cx="11356337" cy="892552"/>
          </a:xfrm>
        </p:spPr>
        <p:txBody>
          <a:bodyPr/>
          <a:lstStyle/>
          <a:p>
            <a:r>
              <a:rPr lang="en-US" dirty="0"/>
              <a:t>Results</a:t>
            </a:r>
            <a:br>
              <a:rPr lang="en-US" dirty="0"/>
            </a:br>
            <a:r>
              <a:rPr lang="en-US" sz="2400" dirty="0" err="1"/>
              <a:t>AoAs</a:t>
            </a:r>
            <a:r>
              <a:rPr lang="en-US" sz="2400" dirty="0"/>
              <a:t> statistics inference</a:t>
            </a:r>
            <a:endParaRPr lang="en-US" sz="2400" dirty="0">
              <a:solidFill>
                <a:srgbClr val="454545"/>
              </a:solidFill>
            </a:endParaRPr>
          </a:p>
        </p:txBody>
      </p:sp>
      <p:sp>
        <p:nvSpPr>
          <p:cNvPr id="33" name="Slide Number Placeholder 1">
            <a:extLst>
              <a:ext uri="{FF2B5EF4-FFF2-40B4-BE49-F238E27FC236}">
                <a16:creationId xmlns:a16="http://schemas.microsoft.com/office/drawing/2014/main" id="{0990D789-9279-4893-BDEA-E8039D7CDF4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1514C-5E56-4738-A1FF-4B1CFD2A3E36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7">
                <a:extLst>
                  <a:ext uri="{FF2B5EF4-FFF2-40B4-BE49-F238E27FC236}">
                    <a16:creationId xmlns:a16="http://schemas.microsoft.com/office/drawing/2014/main" id="{3F7FF6E7-C5C4-BD50-7655-240264652F45}"/>
                  </a:ext>
                </a:extLst>
              </p:cNvPr>
              <p:cNvSpPr txBox="1"/>
              <p:nvPr/>
            </p:nvSpPr>
            <p:spPr>
              <a:xfrm>
                <a:off x="6916687" y="3214573"/>
                <a:ext cx="2408087" cy="1687770"/>
              </a:xfrm>
              <a:prstGeom prst="rect">
                <a:avLst/>
              </a:prstGeom>
            </p:spPr>
            <p:txBody>
              <a:bodyPr vert="horz" wrap="square" lIns="0" tIns="37465" rIns="0" bIns="0" rtlCol="0">
                <a:spAutoFit/>
              </a:bodyPr>
              <a:lstStyle/>
              <a:p>
                <a:pPr marR="121285" indent="-182880">
                  <a:spcBef>
                    <a:spcPts val="605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700" i="1" spc="-5" smtClean="0">
                        <a:solidFill>
                          <a:srgbClr val="7E7E7E"/>
                        </a:solidFill>
                        <a:latin typeface="Cambria Math" panose="02040503050406030204" pitchFamily="18" charset="0"/>
                        <a:cs typeface="Microsoft Sans Serif"/>
                      </a:rPr>
                      <m:t>𝐺</m:t>
                    </m:r>
                    <m:d>
                      <m:dPr>
                        <m:ctrlPr>
                          <a:rPr lang="en-US" sz="1700" i="1" spc="-5" smtClean="0">
                            <a:solidFill>
                              <a:srgbClr val="7E7E7E"/>
                            </a:solidFill>
                            <a:latin typeface="Cambria Math" panose="02040503050406030204" pitchFamily="18" charset="0"/>
                            <a:cs typeface="Microsoft Sans Serif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700" i="0" spc="-5" smtClean="0">
                            <a:solidFill>
                              <a:srgbClr val="7E7E7E"/>
                            </a:solidFill>
                            <a:latin typeface="Cambria Math" panose="02040503050406030204" pitchFamily="18" charset="0"/>
                            <a:cs typeface="Microsoft Sans Serif"/>
                          </a:rPr>
                          <m:t>Θ</m:t>
                        </m:r>
                        <m:r>
                          <m:rPr>
                            <m:lit/>
                          </m:rPr>
                          <a:rPr lang="en-US" sz="1700" b="0" i="1" spc="-5" smtClean="0">
                            <a:solidFill>
                              <a:srgbClr val="7E7E7E"/>
                            </a:solidFill>
                            <a:latin typeface="Cambria Math" panose="02040503050406030204" pitchFamily="18" charset="0"/>
                            <a:cs typeface="Microsoft Sans Serif"/>
                          </a:rPr>
                          <m:t>|</m:t>
                        </m:r>
                        <m:sSub>
                          <m:sSubPr>
                            <m:ctrlPr>
                              <a:rPr lang="en-US" sz="1700" b="0" i="1" spc="-5" smtClean="0">
                                <a:solidFill>
                                  <a:srgbClr val="7E7E7E"/>
                                </a:solidFill>
                                <a:latin typeface="Cambria Math" panose="02040503050406030204" pitchFamily="18" charset="0"/>
                                <a:cs typeface="Microsoft Sans Serif"/>
                              </a:rPr>
                            </m:ctrlPr>
                          </m:sSubPr>
                          <m:e>
                            <m:r>
                              <a:rPr lang="en-US" sz="1700" b="0" i="1" spc="-5" smtClean="0">
                                <a:solidFill>
                                  <a:srgbClr val="7E7E7E"/>
                                </a:solidFill>
                                <a:latin typeface="Cambria Math" panose="02040503050406030204" pitchFamily="18" charset="0"/>
                                <a:cs typeface="Microsoft Sans Serif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700" b="0" i="1" spc="-5" smtClean="0">
                                <a:solidFill>
                                  <a:srgbClr val="7E7E7E"/>
                                </a:solidFill>
                                <a:latin typeface="Cambria Math" panose="02040503050406030204" pitchFamily="18" charset="0"/>
                                <a:cs typeface="Microsoft Sans Serif"/>
                              </a:rPr>
                              <m:t>1</m:t>
                            </m:r>
                          </m:sub>
                        </m:sSub>
                        <m:r>
                          <a:rPr lang="en-US" sz="1700" b="0" i="1" spc="-5" smtClean="0">
                            <a:solidFill>
                              <a:srgbClr val="7E7E7E"/>
                            </a:solidFill>
                            <a:latin typeface="Cambria Math" panose="02040503050406030204" pitchFamily="18" charset="0"/>
                            <a:cs typeface="Microsoft Sans Serif"/>
                          </a:rPr>
                          <m:t>, </m:t>
                        </m:r>
                        <m:sSub>
                          <m:sSubPr>
                            <m:ctrlPr>
                              <a:rPr lang="en-US" sz="1700" b="0" i="1" spc="-5" smtClean="0">
                                <a:solidFill>
                                  <a:srgbClr val="7E7E7E"/>
                                </a:solidFill>
                                <a:latin typeface="Cambria Math" panose="02040503050406030204" pitchFamily="18" charset="0"/>
                                <a:cs typeface="Microsoft Sans Serif"/>
                              </a:rPr>
                            </m:ctrlPr>
                          </m:sSubPr>
                          <m:e>
                            <m:r>
                              <a:rPr lang="en-US" sz="1700" b="0" i="1" spc="-5" smtClean="0">
                                <a:solidFill>
                                  <a:srgbClr val="7E7E7E"/>
                                </a:solidFill>
                                <a:latin typeface="Cambria Math" panose="02040503050406030204" pitchFamily="18" charset="0"/>
                                <a:cs typeface="Microsoft Sans Serif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700" b="0" i="1" spc="-5" smtClean="0">
                                <a:solidFill>
                                  <a:srgbClr val="7E7E7E"/>
                                </a:solidFill>
                                <a:latin typeface="Cambria Math" panose="02040503050406030204" pitchFamily="18" charset="0"/>
                                <a:cs typeface="Microsoft Sans Serif"/>
                              </a:rPr>
                              <m:t>2</m:t>
                            </m:r>
                          </m:sub>
                        </m:sSub>
                        <m:r>
                          <a:rPr lang="en-US" sz="1700" b="0" i="1" spc="-5" smtClean="0">
                            <a:solidFill>
                              <a:srgbClr val="7E7E7E"/>
                            </a:solidFill>
                            <a:latin typeface="Cambria Math" panose="02040503050406030204" pitchFamily="18" charset="0"/>
                            <a:cs typeface="Microsoft Sans Serif"/>
                          </a:rPr>
                          <m:t>…</m:t>
                        </m:r>
                      </m:e>
                    </m:d>
                    <m:r>
                      <a:rPr lang="en-US" sz="1700" b="0" i="1" spc="-5" smtClean="0">
                        <a:solidFill>
                          <a:srgbClr val="7E7E7E"/>
                        </a:solidFill>
                        <a:latin typeface="Cambria Math" panose="02040503050406030204" pitchFamily="18" charset="0"/>
                        <a:cs typeface="Microsoft Sans Serif"/>
                      </a:rPr>
                      <m:t>=</m:t>
                    </m:r>
                    <m:f>
                      <m:fPr>
                        <m:ctrlPr>
                          <a:rPr lang="en-US" sz="1700" b="0" i="1" spc="-5" smtClean="0">
                            <a:solidFill>
                              <a:srgbClr val="7E7E7E"/>
                            </a:solidFill>
                            <a:latin typeface="Cambria Math" panose="02040503050406030204" pitchFamily="18" charset="0"/>
                            <a:cs typeface="Microsoft Sans Serif"/>
                          </a:rPr>
                        </m:ctrlPr>
                      </m:fPr>
                      <m:num>
                        <m:nary>
                          <m:naryPr>
                            <m:chr m:val="∏"/>
                            <m:subHide m:val="on"/>
                            <m:supHide m:val="on"/>
                            <m:ctrlPr>
                              <a:rPr lang="en-US" sz="1700" b="0" i="1" spc="-5" smtClean="0">
                                <a:solidFill>
                                  <a:srgbClr val="7E7E7E"/>
                                </a:solidFill>
                                <a:latin typeface="Cambria Math" panose="02040503050406030204" pitchFamily="18" charset="0"/>
                                <a:cs typeface="Microsoft Sans Serif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1700" i="1" spc="-5">
                                <a:solidFill>
                                  <a:srgbClr val="7E7E7E"/>
                                </a:solidFill>
                                <a:latin typeface="Cambria Math" panose="02040503050406030204" pitchFamily="18" charset="0"/>
                                <a:cs typeface="Microsoft Sans Serif"/>
                              </a:rPr>
                              <m:t>𝑝</m:t>
                            </m:r>
                            <m:r>
                              <a:rPr lang="en-US" sz="1700" i="1" spc="-5">
                                <a:solidFill>
                                  <a:srgbClr val="7E7E7E"/>
                                </a:solidFill>
                                <a:latin typeface="Cambria Math" panose="02040503050406030204" pitchFamily="18" charset="0"/>
                                <a:cs typeface="Microsoft Sans Serif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700" i="1" spc="-5">
                                    <a:solidFill>
                                      <a:srgbClr val="7E7E7E"/>
                                    </a:solidFill>
                                    <a:latin typeface="Cambria Math" panose="02040503050406030204" pitchFamily="18" charset="0"/>
                                    <a:cs typeface="Microsoft Sans Serif"/>
                                  </a:rPr>
                                </m:ctrlPr>
                              </m:sSubPr>
                              <m:e>
                                <m:r>
                                  <a:rPr lang="en-US" sz="1700" i="1" spc="-5">
                                    <a:solidFill>
                                      <a:srgbClr val="7E7E7E"/>
                                    </a:solidFill>
                                    <a:latin typeface="Cambria Math" panose="02040503050406030204" pitchFamily="18" charset="0"/>
                                    <a:cs typeface="Microsoft Sans Serif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700" i="1" spc="-5">
                                    <a:solidFill>
                                      <a:srgbClr val="7E7E7E"/>
                                    </a:solidFill>
                                    <a:latin typeface="Cambria Math" panose="02040503050406030204" pitchFamily="18" charset="0"/>
                                    <a:cs typeface="Microsoft Sans Serif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700" i="1" spc="-5">
                                <a:solidFill>
                                  <a:srgbClr val="7E7E7E"/>
                                </a:solidFill>
                                <a:latin typeface="Cambria Math" panose="02040503050406030204" pitchFamily="18" charset="0"/>
                                <a:cs typeface="Microsoft Sans Serif"/>
                              </a:rPr>
                              <m:t> | </m:t>
                            </m:r>
                            <m:r>
                              <a:rPr lang="el-GR" sz="1700" i="1" spc="-5">
                                <a:solidFill>
                                  <a:srgbClr val="7E7E7E"/>
                                </a:solidFill>
                                <a:latin typeface="Cambria Math" panose="02040503050406030204" pitchFamily="18" charset="0"/>
                                <a:cs typeface="Microsoft Sans Serif"/>
                              </a:rPr>
                              <m:t>𝛩</m:t>
                            </m:r>
                            <m:r>
                              <a:rPr lang="el-GR" sz="1700" i="1" spc="-5">
                                <a:solidFill>
                                  <a:srgbClr val="7E7E7E"/>
                                </a:solidFill>
                                <a:latin typeface="Cambria Math" panose="02040503050406030204" pitchFamily="18" charset="0"/>
                                <a:cs typeface="Microsoft Sans Serif"/>
                              </a:rPr>
                              <m:t>)</m:t>
                            </m:r>
                          </m:e>
                        </m:nary>
                        <m:sSub>
                          <m:sSubPr>
                            <m:ctrlPr>
                              <a:rPr lang="en-US" sz="1700" b="0" i="1" spc="-5" smtClean="0">
                                <a:solidFill>
                                  <a:srgbClr val="7E7E7E"/>
                                </a:solidFill>
                                <a:latin typeface="Cambria Math" panose="02040503050406030204" pitchFamily="18" charset="0"/>
                                <a:cs typeface="Microsoft Sans Serif"/>
                              </a:rPr>
                            </m:ctrlPr>
                          </m:sSubPr>
                          <m:e>
                            <m:r>
                              <a:rPr lang="en-US" sz="1700" b="0" i="1" spc="-5" smtClean="0">
                                <a:solidFill>
                                  <a:srgbClr val="7E7E7E"/>
                                </a:solidFill>
                                <a:latin typeface="Cambria Math" panose="02040503050406030204" pitchFamily="18" charset="0"/>
                                <a:cs typeface="Microsoft Sans Serif"/>
                              </a:rPr>
                              <m:t>𝐺</m:t>
                            </m:r>
                          </m:e>
                          <m:sub>
                            <m:r>
                              <a:rPr lang="en-US" sz="1700" b="0" i="1" spc="-5" smtClean="0">
                                <a:solidFill>
                                  <a:srgbClr val="7E7E7E"/>
                                </a:solidFill>
                                <a:latin typeface="Cambria Math" panose="02040503050406030204" pitchFamily="18" charset="0"/>
                                <a:cs typeface="Microsoft Sans Serif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sz="1700" b="0" i="1" spc="-5" smtClean="0">
                                <a:solidFill>
                                  <a:srgbClr val="7E7E7E"/>
                                </a:solidFill>
                                <a:latin typeface="Cambria Math" panose="02040503050406030204" pitchFamily="18" charset="0"/>
                                <a:cs typeface="Microsoft Sans Serif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700" b="0" i="0" spc="-5" smtClean="0">
                                <a:solidFill>
                                  <a:srgbClr val="7E7E7E"/>
                                </a:solidFill>
                                <a:latin typeface="Cambria Math" panose="02040503050406030204" pitchFamily="18" charset="0"/>
                                <a:cs typeface="Microsoft Sans Serif"/>
                              </a:rPr>
                              <m:t>Θ</m:t>
                            </m:r>
                          </m:e>
                        </m:d>
                      </m:num>
                      <m:den>
                        <m:nary>
                          <m:naryPr>
                            <m:supHide m:val="on"/>
                            <m:ctrlPr>
                              <a:rPr lang="en-US" sz="1700" b="0" i="1" spc="-5" smtClean="0">
                                <a:solidFill>
                                  <a:srgbClr val="7E7E7E"/>
                                </a:solidFill>
                                <a:latin typeface="Cambria Math" panose="02040503050406030204" pitchFamily="18" charset="0"/>
                                <a:cs typeface="Microsoft Sans Serif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</m:rPr>
                              <a:rPr lang="en-US" sz="1700" b="0" i="0" spc="-5" smtClean="0">
                                <a:solidFill>
                                  <a:srgbClr val="7E7E7E"/>
                                </a:solidFill>
                                <a:latin typeface="Cambria Math" panose="02040503050406030204" pitchFamily="18" charset="0"/>
                                <a:cs typeface="Microsoft Sans Serif"/>
                              </a:rPr>
                              <m:t>Θ</m:t>
                            </m:r>
                          </m:sub>
                          <m:sup/>
                          <m:e>
                            <m:nary>
                              <m:naryPr>
                                <m:chr m:val="∏"/>
                                <m:subHide m:val="on"/>
                                <m:supHide m:val="on"/>
                                <m:ctrlPr>
                                  <a:rPr lang="en-US" sz="1700" i="1" spc="-5">
                                    <a:solidFill>
                                      <a:srgbClr val="7E7E7E"/>
                                    </a:solidFill>
                                    <a:latin typeface="Cambria Math" panose="02040503050406030204" pitchFamily="18" charset="0"/>
                                    <a:cs typeface="Microsoft Sans Serif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en-US" sz="1700" i="1" spc="-5">
                                    <a:solidFill>
                                      <a:srgbClr val="7E7E7E"/>
                                    </a:solidFill>
                                    <a:latin typeface="Cambria Math" panose="02040503050406030204" pitchFamily="18" charset="0"/>
                                    <a:cs typeface="Microsoft Sans Serif"/>
                                  </a:rPr>
                                  <m:t>𝑝</m:t>
                                </m:r>
                                <m:r>
                                  <a:rPr lang="en-US" sz="1700" i="1" spc="-5">
                                    <a:solidFill>
                                      <a:srgbClr val="7E7E7E"/>
                                    </a:solidFill>
                                    <a:latin typeface="Cambria Math" panose="02040503050406030204" pitchFamily="18" charset="0"/>
                                    <a:cs typeface="Microsoft Sans Serif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700" i="1" spc="-5">
                                        <a:solidFill>
                                          <a:srgbClr val="7E7E7E"/>
                                        </a:solidFill>
                                        <a:latin typeface="Cambria Math" panose="02040503050406030204" pitchFamily="18" charset="0"/>
                                        <a:cs typeface="Microsoft Sans Serif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i="1" spc="-5">
                                        <a:solidFill>
                                          <a:srgbClr val="7E7E7E"/>
                                        </a:solidFill>
                                        <a:latin typeface="Cambria Math" panose="02040503050406030204" pitchFamily="18" charset="0"/>
                                        <a:cs typeface="Microsoft Sans Serif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700" i="1" spc="-5">
                                        <a:solidFill>
                                          <a:srgbClr val="7E7E7E"/>
                                        </a:solidFill>
                                        <a:latin typeface="Cambria Math" panose="02040503050406030204" pitchFamily="18" charset="0"/>
                                        <a:cs typeface="Microsoft Sans Serif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700" i="1" spc="-5">
                                    <a:solidFill>
                                      <a:srgbClr val="7E7E7E"/>
                                    </a:solidFill>
                                    <a:latin typeface="Cambria Math" panose="02040503050406030204" pitchFamily="18" charset="0"/>
                                    <a:cs typeface="Microsoft Sans Serif"/>
                                  </a:rPr>
                                  <m:t> | </m:t>
                                </m:r>
                                <m:r>
                                  <a:rPr lang="en-US" sz="1700" b="0" i="1" spc="-5" smtClean="0">
                                    <a:solidFill>
                                      <a:srgbClr val="7E7E7E"/>
                                    </a:solidFill>
                                    <a:latin typeface="Cambria Math" panose="02040503050406030204" pitchFamily="18" charset="0"/>
                                    <a:cs typeface="Microsoft Sans Serif"/>
                                  </a:rPr>
                                  <m:t>𝑑</m:t>
                                </m:r>
                                <m:r>
                                  <a:rPr lang="el-GR" sz="1700" i="1" spc="-5">
                                    <a:solidFill>
                                      <a:srgbClr val="7E7E7E"/>
                                    </a:solidFill>
                                    <a:latin typeface="Cambria Math" panose="02040503050406030204" pitchFamily="18" charset="0"/>
                                    <a:cs typeface="Microsoft Sans Serif"/>
                                  </a:rPr>
                                  <m:t>𝛩</m:t>
                                </m:r>
                                <m:r>
                                  <a:rPr lang="el-GR" sz="1700" i="1" spc="-5">
                                    <a:solidFill>
                                      <a:srgbClr val="7E7E7E"/>
                                    </a:solidFill>
                                    <a:latin typeface="Cambria Math" panose="02040503050406030204" pitchFamily="18" charset="0"/>
                                    <a:cs typeface="Microsoft Sans Serif"/>
                                  </a:rPr>
                                  <m:t>)</m:t>
                                </m:r>
                              </m:e>
                            </m:nary>
                            <m:sSub>
                              <m:sSubPr>
                                <m:ctrlPr>
                                  <a:rPr lang="en-US" sz="1700" i="1" spc="-5">
                                    <a:solidFill>
                                      <a:srgbClr val="7E7E7E"/>
                                    </a:solidFill>
                                    <a:latin typeface="Cambria Math" panose="02040503050406030204" pitchFamily="18" charset="0"/>
                                    <a:cs typeface="Microsoft Sans Serif"/>
                                  </a:rPr>
                                </m:ctrlPr>
                              </m:sSubPr>
                              <m:e>
                                <m:r>
                                  <a:rPr lang="en-US" sz="1700" i="1" spc="-5">
                                    <a:solidFill>
                                      <a:srgbClr val="7E7E7E"/>
                                    </a:solidFill>
                                    <a:latin typeface="Cambria Math" panose="02040503050406030204" pitchFamily="18" charset="0"/>
                                    <a:cs typeface="Microsoft Sans Serif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1700" i="1" spc="-5">
                                    <a:solidFill>
                                      <a:srgbClr val="7E7E7E"/>
                                    </a:solidFill>
                                    <a:latin typeface="Cambria Math" panose="02040503050406030204" pitchFamily="18" charset="0"/>
                                    <a:cs typeface="Microsoft Sans Serif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700" i="1" spc="-5">
                                    <a:solidFill>
                                      <a:srgbClr val="7E7E7E"/>
                                    </a:solidFill>
                                    <a:latin typeface="Cambria Math" panose="02040503050406030204" pitchFamily="18" charset="0"/>
                                    <a:cs typeface="Microsoft Sans Serif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1700" b="0" i="0" spc="-5" smtClean="0">
                                    <a:solidFill>
                                      <a:srgbClr val="7E7E7E"/>
                                    </a:solidFill>
                                    <a:latin typeface="Cambria Math" panose="02040503050406030204" pitchFamily="18" charset="0"/>
                                    <a:cs typeface="Microsoft Sans Serif"/>
                                  </a:rPr>
                                  <m:t>d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700" spc="-5">
                                    <a:solidFill>
                                      <a:srgbClr val="7E7E7E"/>
                                    </a:solidFill>
                                    <a:latin typeface="Cambria Math" panose="02040503050406030204" pitchFamily="18" charset="0"/>
                                    <a:cs typeface="Microsoft Sans Serif"/>
                                  </a:rPr>
                                  <m:t>Θ</m:t>
                                </m:r>
                              </m:e>
                            </m:d>
                            <m:r>
                              <a:rPr lang="en-US" sz="1700" b="0" i="1" spc="-5" smtClean="0">
                                <a:solidFill>
                                  <a:srgbClr val="7E7E7E"/>
                                </a:solidFill>
                                <a:latin typeface="Cambria Math" panose="02040503050406030204" pitchFamily="18" charset="0"/>
                                <a:cs typeface="Microsoft Sans Serif"/>
                              </a:rPr>
                              <m:t>𝑑</m:t>
                            </m:r>
                            <m:r>
                              <m:rPr>
                                <m:sty m:val="p"/>
                              </m:rPr>
                              <a:rPr lang="en-US" sz="1700" b="0" i="0" spc="-5" smtClean="0">
                                <a:solidFill>
                                  <a:srgbClr val="7E7E7E"/>
                                </a:solidFill>
                                <a:latin typeface="Cambria Math" panose="02040503050406030204" pitchFamily="18" charset="0"/>
                                <a:cs typeface="Microsoft Sans Serif"/>
                              </a:rPr>
                              <m:t>Θ</m:t>
                            </m:r>
                          </m:e>
                        </m:nary>
                      </m:den>
                    </m:f>
                  </m:oMath>
                </a14:m>
                <a:endParaRPr lang="en-US" sz="1700" spc="-5" dirty="0">
                  <a:solidFill>
                    <a:srgbClr val="7E7E7E"/>
                  </a:solidFill>
                  <a:latin typeface="Microsoft Sans Serif"/>
                  <a:cs typeface="Microsoft Sans Serif"/>
                </a:endParaRPr>
              </a:p>
              <a:p>
                <a:pPr marR="121285" indent="-182880">
                  <a:spcBef>
                    <a:spcPts val="605"/>
                  </a:spcBef>
                  <a:buFont typeface="Arial" panose="020B0604020202020204" pitchFamily="34" charset="0"/>
                  <a:buChar char="•"/>
                </a:pPr>
                <a:r>
                  <a:rPr lang="en-US" sz="1700" spc="-5" dirty="0">
                    <a:solidFill>
                      <a:srgbClr val="7E7E7E"/>
                    </a:solidFill>
                    <a:latin typeface="Microsoft Sans Serif"/>
                    <a:cs typeface="Microsoft Sans Serif"/>
                  </a:rPr>
                  <a:t>Gibs sampling </a:t>
                </a:r>
              </a:p>
              <a:p>
                <a:pPr marR="121285" indent="-182880">
                  <a:spcBef>
                    <a:spcPts val="605"/>
                  </a:spcBef>
                  <a:buFont typeface="Arial" panose="020B0604020202020204" pitchFamily="34" charset="0"/>
                  <a:buChar char="•"/>
                </a:pPr>
                <a:r>
                  <a:rPr lang="en-US" sz="1700" spc="-5" dirty="0">
                    <a:solidFill>
                      <a:srgbClr val="7E7E7E"/>
                    </a:solidFill>
                    <a:latin typeface="Microsoft Sans Serif"/>
                    <a:cs typeface="Microsoft Sans Serif"/>
                  </a:rPr>
                  <a:t>Constraint: </a:t>
                </a:r>
                <a:r>
                  <a:rPr lang="en-US" sz="1700" spc="-5" dirty="0" err="1">
                    <a:solidFill>
                      <a:srgbClr val="7E7E7E"/>
                    </a:solidFill>
                    <a:latin typeface="Microsoft Sans Serif"/>
                    <a:cs typeface="Microsoft Sans Serif"/>
                  </a:rPr>
                  <a:t>Kullback</a:t>
                </a:r>
                <a:r>
                  <a:rPr lang="en-US" sz="1700" spc="-5" dirty="0">
                    <a:solidFill>
                      <a:srgbClr val="7E7E7E"/>
                    </a:solidFill>
                    <a:latin typeface="Microsoft Sans Serif"/>
                    <a:cs typeface="Microsoft Sans Serif"/>
                  </a:rPr>
                  <a:t> divergence </a:t>
                </a:r>
              </a:p>
            </p:txBody>
          </p:sp>
        </mc:Choice>
        <mc:Fallback xmlns="">
          <p:sp>
            <p:nvSpPr>
              <p:cNvPr id="3" name="object 7">
                <a:extLst>
                  <a:ext uri="{FF2B5EF4-FFF2-40B4-BE49-F238E27FC236}">
                    <a16:creationId xmlns:a16="http://schemas.microsoft.com/office/drawing/2014/main" id="{3F7FF6E7-C5C4-BD50-7655-240264652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687" y="3214573"/>
                <a:ext cx="2408087" cy="1687770"/>
              </a:xfrm>
              <a:prstGeom prst="rect">
                <a:avLst/>
              </a:prstGeom>
              <a:blipFill>
                <a:blip r:embed="rId3"/>
                <a:stretch>
                  <a:fillRect l="-14430" t="-1444" b="-6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bject 5">
            <a:extLst>
              <a:ext uri="{FF2B5EF4-FFF2-40B4-BE49-F238E27FC236}">
                <a16:creationId xmlns:a16="http://schemas.microsoft.com/office/drawing/2014/main" id="{C26AC4D8-33CB-66AA-5685-21B14843E786}"/>
              </a:ext>
            </a:extLst>
          </p:cNvPr>
          <p:cNvSpPr/>
          <p:nvPr/>
        </p:nvSpPr>
        <p:spPr>
          <a:xfrm>
            <a:off x="5486400" y="2967229"/>
            <a:ext cx="832103" cy="24429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8">
            <a:extLst>
              <a:ext uri="{FF2B5EF4-FFF2-40B4-BE49-F238E27FC236}">
                <a16:creationId xmlns:a16="http://schemas.microsoft.com/office/drawing/2014/main" id="{6C0F4525-A758-5BE5-3D64-9AA5953A58FD}"/>
              </a:ext>
            </a:extLst>
          </p:cNvPr>
          <p:cNvSpPr txBox="1"/>
          <p:nvPr/>
        </p:nvSpPr>
        <p:spPr>
          <a:xfrm>
            <a:off x="889828" y="1566901"/>
            <a:ext cx="4044224" cy="2366032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55244" marR="5080" indent="-43180"/>
            <a:r>
              <a:rPr lang="en-US" sz="2400" spc="-5" dirty="0" err="1">
                <a:solidFill>
                  <a:srgbClr val="0000FF"/>
                </a:solidFill>
                <a:latin typeface="Microsoft Sans Serif"/>
                <a:cs typeface="Microsoft Sans Serif"/>
              </a:rPr>
              <a:t>Objecticve</a:t>
            </a:r>
            <a:endParaRPr lang="en-US" sz="2400" spc="-5" dirty="0">
              <a:solidFill>
                <a:srgbClr val="0000FF"/>
              </a:solidFill>
              <a:latin typeface="Microsoft Sans Serif"/>
              <a:cs typeface="Microsoft Sans Serif"/>
            </a:endParaRPr>
          </a:p>
          <a:p>
            <a:pPr marR="5080"/>
            <a:r>
              <a:rPr lang="en-US" sz="24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Infer</a:t>
            </a:r>
            <a:r>
              <a:rPr lang="en-US" sz="20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 a statistical model about the </a:t>
            </a:r>
            <a:r>
              <a:rPr lang="en-US" sz="2000" spc="-5" dirty="0" err="1">
                <a:solidFill>
                  <a:srgbClr val="7E7E7E"/>
                </a:solidFill>
                <a:latin typeface="Microsoft Sans Serif"/>
                <a:cs typeface="Microsoft Sans Serif"/>
              </a:rPr>
              <a:t>AoAs</a:t>
            </a:r>
            <a:r>
              <a:rPr lang="en-US" sz="20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: repetitive structure</a:t>
            </a:r>
          </a:p>
          <a:p>
            <a:pPr marR="5080"/>
            <a:r>
              <a:rPr lang="en-US" sz="2000" spc="-5" dirty="0" err="1">
                <a:solidFill>
                  <a:srgbClr val="7E7E7E"/>
                </a:solidFill>
                <a:latin typeface="Microsoft Sans Serif"/>
                <a:cs typeface="Microsoft Sans Serif"/>
              </a:rPr>
              <a:t>AoAs</a:t>
            </a:r>
            <a:r>
              <a:rPr lang="en-US" sz="20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 correlation as a function of crossed distance </a:t>
            </a:r>
          </a:p>
          <a:p>
            <a:pPr marR="5080"/>
            <a:endParaRPr lang="en-US" sz="2000" spc="-5" dirty="0">
              <a:solidFill>
                <a:srgbClr val="7E7E7E"/>
              </a:solidFill>
              <a:latin typeface="Microsoft Sans Serif"/>
              <a:cs typeface="Microsoft Sans Serif"/>
            </a:endParaRPr>
          </a:p>
          <a:p>
            <a:pPr marR="5080"/>
            <a:endParaRPr lang="en-US" sz="2400" dirty="0">
              <a:latin typeface="Microsoft Sans Serif"/>
              <a:cs typeface="Microsoft Sans Serif"/>
            </a:endParaRPr>
          </a:p>
        </p:txBody>
      </p:sp>
      <p:sp>
        <p:nvSpPr>
          <p:cNvPr id="25" name="object 12">
            <a:extLst>
              <a:ext uri="{FF2B5EF4-FFF2-40B4-BE49-F238E27FC236}">
                <a16:creationId xmlns:a16="http://schemas.microsoft.com/office/drawing/2014/main" id="{A3015AD4-379E-F4F2-10E7-BEF17E4EFD36}"/>
              </a:ext>
            </a:extLst>
          </p:cNvPr>
          <p:cNvSpPr/>
          <p:nvPr/>
        </p:nvSpPr>
        <p:spPr>
          <a:xfrm flipV="1">
            <a:off x="6910806" y="2990563"/>
            <a:ext cx="2353751" cy="45719"/>
          </a:xfrm>
          <a:custGeom>
            <a:avLst/>
            <a:gdLst/>
            <a:ahLst/>
            <a:cxnLst/>
            <a:rect l="l" t="t" r="r" b="b"/>
            <a:pathLst>
              <a:path w="1861185">
                <a:moveTo>
                  <a:pt x="0" y="0"/>
                </a:moveTo>
                <a:lnTo>
                  <a:pt x="1860804" y="0"/>
                </a:lnTo>
              </a:path>
            </a:pathLst>
          </a:custGeom>
          <a:ln w="57912">
            <a:solidFill>
              <a:srgbClr val="3152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4">
            <a:extLst>
              <a:ext uri="{FF2B5EF4-FFF2-40B4-BE49-F238E27FC236}">
                <a16:creationId xmlns:a16="http://schemas.microsoft.com/office/drawing/2014/main" id="{F84485A4-E6F2-BB96-866F-AC1E9EE79B2A}"/>
              </a:ext>
            </a:extLst>
          </p:cNvPr>
          <p:cNvSpPr txBox="1"/>
          <p:nvPr/>
        </p:nvSpPr>
        <p:spPr>
          <a:xfrm>
            <a:off x="6888201" y="2621932"/>
            <a:ext cx="243657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spc="-5" dirty="0">
                <a:solidFill>
                  <a:srgbClr val="3152DC"/>
                </a:solidFill>
                <a:latin typeface="Microsoft Sans Serif"/>
                <a:cs typeface="Microsoft Sans Serif"/>
              </a:rPr>
              <a:t>Bayesian learning</a:t>
            </a:r>
            <a:endParaRPr sz="2000" dirty="0">
              <a:latin typeface="Microsoft Sans Serif"/>
              <a:cs typeface="Microsoft Sans Serif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ject 58">
                <a:extLst>
                  <a:ext uri="{FF2B5EF4-FFF2-40B4-BE49-F238E27FC236}">
                    <a16:creationId xmlns:a16="http://schemas.microsoft.com/office/drawing/2014/main" id="{E9247080-40B7-AA12-B6A2-C9EEC34F3A7A}"/>
                  </a:ext>
                </a:extLst>
              </p:cNvPr>
              <p:cNvSpPr txBox="1"/>
              <p:nvPr/>
            </p:nvSpPr>
            <p:spPr>
              <a:xfrm>
                <a:off x="849873" y="3401377"/>
                <a:ext cx="4044224" cy="1063112"/>
              </a:xfrm>
              <a:prstGeom prst="rect">
                <a:avLst/>
              </a:prstGeom>
            </p:spPr>
            <p:txBody>
              <a:bodyPr vert="horz" wrap="square" lIns="0" tIns="26670" rIns="0" bIns="0" rtlCol="0">
                <a:spAutoFit/>
              </a:bodyPr>
              <a:lstStyle/>
              <a:p>
                <a:pPr marL="55244" marR="5080" indent="-43180">
                  <a:spcBef>
                    <a:spcPts val="210"/>
                  </a:spcBef>
                </a:pPr>
                <a:r>
                  <a:rPr lang="en-US" sz="2400" spc="-5" dirty="0">
                    <a:solidFill>
                      <a:srgbClr val="0000FF"/>
                    </a:solidFill>
                    <a:latin typeface="Microsoft Sans Serif"/>
                    <a:cs typeface="Microsoft Sans Serif"/>
                  </a:rPr>
                  <a:t>Model</a:t>
                </a:r>
              </a:p>
              <a:p>
                <a:pPr marL="91440" marR="5080" indent="-182880">
                  <a:spcBef>
                    <a:spcPts val="210"/>
                  </a:spcBef>
                  <a:buFont typeface="Arial" panose="020B0604020202020204" pitchFamily="34" charset="0"/>
                  <a:buChar char="•"/>
                </a:pPr>
                <a:r>
                  <a:rPr lang="en-US" sz="2000" spc="-5" dirty="0">
                    <a:solidFill>
                      <a:srgbClr val="7E7E7E"/>
                    </a:solidFill>
                    <a:latin typeface="Microsoft Sans Serif"/>
                    <a:cs typeface="Microsoft Sans Serif"/>
                  </a:rPr>
                  <a:t>Multi-variate Gaussian</a:t>
                </a:r>
              </a:p>
              <a:p>
                <a:pPr marL="91440" marR="5080" indent="-182880">
                  <a:spcBef>
                    <a:spcPts val="21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Microsoft Sans Serif"/>
                      </a:rPr>
                      <m:t>𝛾</m:t>
                    </m:r>
                  </m:oMath>
                </a14:m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  <a:latin typeface="Microsoft Sans Serif"/>
                    <a:cs typeface="Microsoft Sans Serif"/>
                  </a:rPr>
                  <a:t>dB optimal ray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Microsoft Sans Serif"/>
                      </a:rPr>
                      <m:t>𝛽</m:t>
                    </m:r>
                  </m:oMath>
                </a14:m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  <a:latin typeface="Microsoft Sans Serif"/>
                    <a:cs typeface="Microsoft Sans Serif"/>
                  </a:rPr>
                  <a:t>correlated</a:t>
                </a:r>
                <a:r>
                  <a:rPr lang="en-US" sz="2000" dirty="0">
                    <a:latin typeface="Microsoft Sans Serif"/>
                    <a:cs typeface="Microsoft Sans Serif"/>
                  </a:rPr>
                  <a:t>.</a:t>
                </a:r>
              </a:p>
            </p:txBody>
          </p:sp>
        </mc:Choice>
        <mc:Fallback xmlns="">
          <p:sp>
            <p:nvSpPr>
              <p:cNvPr id="34" name="object 58">
                <a:extLst>
                  <a:ext uri="{FF2B5EF4-FFF2-40B4-BE49-F238E27FC236}">
                    <a16:creationId xmlns:a16="http://schemas.microsoft.com/office/drawing/2014/main" id="{E9247080-40B7-AA12-B6A2-C9EEC34F3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873" y="3401377"/>
                <a:ext cx="4044224" cy="1063112"/>
              </a:xfrm>
              <a:prstGeom prst="rect">
                <a:avLst/>
              </a:prstGeom>
              <a:blipFill>
                <a:blip r:embed="rId5"/>
                <a:stretch>
                  <a:fillRect l="-4217" t="-6322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bject 58">
            <a:extLst>
              <a:ext uri="{FF2B5EF4-FFF2-40B4-BE49-F238E27FC236}">
                <a16:creationId xmlns:a16="http://schemas.microsoft.com/office/drawing/2014/main" id="{F920A3CF-53E1-4D63-422A-0BCA6432524E}"/>
              </a:ext>
            </a:extLst>
          </p:cNvPr>
          <p:cNvSpPr txBox="1"/>
          <p:nvPr/>
        </p:nvSpPr>
        <p:spPr>
          <a:xfrm>
            <a:off x="729163" y="4894992"/>
            <a:ext cx="4044224" cy="729687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55244" marR="5080" indent="-43180">
              <a:spcBef>
                <a:spcPts val="210"/>
              </a:spcBef>
            </a:pPr>
            <a:r>
              <a:rPr lang="en-US" sz="24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Challenge</a:t>
            </a:r>
          </a:p>
          <a:p>
            <a:pPr marR="5080">
              <a:spcBef>
                <a:spcPts val="210"/>
              </a:spcBef>
            </a:pPr>
            <a:r>
              <a:rPr lang="en-US" sz="20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  Non-parametric inference 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07FB4AD-2754-7AD9-D98B-26305C02A009}"/>
              </a:ext>
            </a:extLst>
          </p:cNvPr>
          <p:cNvCxnSpPr>
            <a:cxnSpLocks/>
          </p:cNvCxnSpPr>
          <p:nvPr/>
        </p:nvCxnSpPr>
        <p:spPr>
          <a:xfrm>
            <a:off x="636655" y="3285071"/>
            <a:ext cx="40115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947D14F-7F44-6BBE-2ED4-F2A8FF0FEE21}"/>
              </a:ext>
            </a:extLst>
          </p:cNvPr>
          <p:cNvCxnSpPr>
            <a:cxnSpLocks/>
          </p:cNvCxnSpPr>
          <p:nvPr/>
        </p:nvCxnSpPr>
        <p:spPr>
          <a:xfrm>
            <a:off x="712855" y="4736530"/>
            <a:ext cx="40115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D05B231-13E1-A086-4FBD-7EB628FE8AB8}"/>
              </a:ext>
            </a:extLst>
          </p:cNvPr>
          <p:cNvGrpSpPr/>
          <p:nvPr/>
        </p:nvGrpSpPr>
        <p:grpSpPr>
          <a:xfrm>
            <a:off x="9601200" y="2625968"/>
            <a:ext cx="2409476" cy="1208803"/>
            <a:chOff x="9601200" y="2604546"/>
            <a:chExt cx="2409476" cy="1208803"/>
          </a:xfrm>
        </p:grpSpPr>
        <p:sp>
          <p:nvSpPr>
            <p:cNvPr id="46" name="object 7">
              <a:extLst>
                <a:ext uri="{FF2B5EF4-FFF2-40B4-BE49-F238E27FC236}">
                  <a16:creationId xmlns:a16="http://schemas.microsoft.com/office/drawing/2014/main" id="{1819D7A8-6B4E-B741-D253-DB0E4EDB511D}"/>
                </a:ext>
              </a:extLst>
            </p:cNvPr>
            <p:cNvSpPr txBox="1"/>
            <p:nvPr/>
          </p:nvSpPr>
          <p:spPr>
            <a:xfrm>
              <a:off x="9601200" y="3144576"/>
              <a:ext cx="2409476" cy="668773"/>
            </a:xfrm>
            <a:prstGeom prst="rect">
              <a:avLst/>
            </a:prstGeom>
          </p:spPr>
          <p:txBody>
            <a:bodyPr vert="horz" wrap="square" lIns="0" tIns="37465" rIns="0" bIns="0" rtlCol="0">
              <a:spAutoFit/>
            </a:bodyPr>
            <a:lstStyle/>
            <a:p>
              <a:pPr marR="121285">
                <a:spcBef>
                  <a:spcPts val="605"/>
                </a:spcBef>
              </a:pPr>
              <a:endParaRPr lang="en-US" spc="-5" dirty="0">
                <a:solidFill>
                  <a:srgbClr val="FF0000"/>
                </a:solidFill>
                <a:latin typeface="Microsoft Sans Serif"/>
                <a:cs typeface="Microsoft Sans Serif"/>
              </a:endParaRPr>
            </a:p>
            <a:p>
              <a:pPr marR="121285" indent="-182880">
                <a:spcBef>
                  <a:spcPts val="605"/>
                </a:spcBef>
                <a:buFont typeface="Arial" panose="020B0604020202020204" pitchFamily="34" charset="0"/>
                <a:buChar char="•"/>
              </a:pPr>
              <a:endParaRPr lang="en-US" spc="-5" dirty="0">
                <a:solidFill>
                  <a:srgbClr val="7E7E7E"/>
                </a:solidFill>
                <a:latin typeface="Microsoft Sans Serif"/>
                <a:cs typeface="Microsoft Sans Serif"/>
              </a:endParaRPr>
            </a:p>
          </p:txBody>
        </p:sp>
        <p:sp>
          <p:nvSpPr>
            <p:cNvPr id="48" name="object 12">
              <a:extLst>
                <a:ext uri="{FF2B5EF4-FFF2-40B4-BE49-F238E27FC236}">
                  <a16:creationId xmlns:a16="http://schemas.microsoft.com/office/drawing/2014/main" id="{894F0D94-6EF7-1E78-36D3-005E09ED9551}"/>
                </a:ext>
              </a:extLst>
            </p:cNvPr>
            <p:cNvSpPr/>
            <p:nvPr/>
          </p:nvSpPr>
          <p:spPr>
            <a:xfrm flipV="1">
              <a:off x="9633006" y="2990563"/>
              <a:ext cx="2353751" cy="45719"/>
            </a:xfrm>
            <a:custGeom>
              <a:avLst/>
              <a:gdLst/>
              <a:ahLst/>
              <a:cxnLst/>
              <a:rect l="l" t="t" r="r" b="b"/>
              <a:pathLst>
                <a:path w="1861185">
                  <a:moveTo>
                    <a:pt x="0" y="0"/>
                  </a:moveTo>
                  <a:lnTo>
                    <a:pt x="1860804" y="0"/>
                  </a:lnTo>
                </a:path>
              </a:pathLst>
            </a:custGeom>
            <a:ln w="57912">
              <a:solidFill>
                <a:srgbClr val="3152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">
              <a:extLst>
                <a:ext uri="{FF2B5EF4-FFF2-40B4-BE49-F238E27FC236}">
                  <a16:creationId xmlns:a16="http://schemas.microsoft.com/office/drawing/2014/main" id="{5E3D76EC-2575-872E-6472-76CDEAD17228}"/>
                </a:ext>
              </a:extLst>
            </p:cNvPr>
            <p:cNvSpPr txBox="1"/>
            <p:nvPr/>
          </p:nvSpPr>
          <p:spPr>
            <a:xfrm>
              <a:off x="9693224" y="2604546"/>
              <a:ext cx="2293534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2000" spc="-5" dirty="0">
                  <a:solidFill>
                    <a:srgbClr val="3152DC"/>
                  </a:solidFill>
                  <a:latin typeface="Microsoft Sans Serif"/>
                  <a:cs typeface="Microsoft Sans Serif"/>
                </a:rPr>
                <a:t>Beam </a:t>
              </a:r>
              <a:r>
                <a:rPr lang="en-US" sz="2000" spc="-5" dirty="0" err="1">
                  <a:solidFill>
                    <a:srgbClr val="3152DC"/>
                  </a:solidFill>
                  <a:latin typeface="Microsoft Sans Serif"/>
                  <a:cs typeface="Microsoft Sans Serif"/>
                </a:rPr>
                <a:t>coh</a:t>
              </a:r>
              <a:r>
                <a:rPr lang="en-US" sz="2000" spc="-5" dirty="0">
                  <a:solidFill>
                    <a:srgbClr val="3152DC"/>
                  </a:solidFill>
                  <a:latin typeface="Microsoft Sans Serif"/>
                  <a:cs typeface="Microsoft Sans Serif"/>
                </a:rPr>
                <a:t>. distance </a:t>
              </a:r>
              <a:endParaRPr sz="2000" dirty="0">
                <a:latin typeface="Microsoft Sans Serif"/>
                <a:cs typeface="Microsoft Sans Serif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3B54E051-4234-8CDC-2C14-189643B8D451}"/>
              </a:ext>
            </a:extLst>
          </p:cNvPr>
          <p:cNvSpPr txBox="1"/>
          <p:nvPr/>
        </p:nvSpPr>
        <p:spPr>
          <a:xfrm>
            <a:off x="9842749" y="3268698"/>
            <a:ext cx="214400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1285" indent="-182880">
              <a:spcBef>
                <a:spcPts val="605"/>
              </a:spcBef>
              <a:buFont typeface="Arial" panose="020B0604020202020204" pitchFamily="34" charset="0"/>
              <a:buChar char="•"/>
            </a:pPr>
            <a:r>
              <a:rPr lang="en-US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Correlation between beam pattern as </a:t>
            </a:r>
            <a:r>
              <a:rPr lang="en-US" spc="-5" dirty="0" err="1">
                <a:solidFill>
                  <a:srgbClr val="7E7E7E"/>
                </a:solidFill>
                <a:latin typeface="Microsoft Sans Serif"/>
                <a:cs typeface="Microsoft Sans Serif"/>
              </a:rPr>
              <a:t>functionof</a:t>
            </a:r>
            <a:r>
              <a:rPr lang="en-US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 the crossed distance.</a:t>
            </a:r>
            <a:r>
              <a:rPr lang="en-US" sz="18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013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25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F7755-53F2-443D-9ADC-DE36969B8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209" y="520944"/>
            <a:ext cx="11356337" cy="892552"/>
          </a:xfrm>
        </p:spPr>
        <p:txBody>
          <a:bodyPr/>
          <a:lstStyle/>
          <a:p>
            <a:r>
              <a:rPr lang="en-US" dirty="0"/>
              <a:t>Results </a:t>
            </a:r>
            <a:br>
              <a:rPr lang="en-US" dirty="0"/>
            </a:br>
            <a:r>
              <a:rPr lang="en-US" sz="2400" dirty="0">
                <a:solidFill>
                  <a:srgbClr val="FF0000"/>
                </a:solidFill>
              </a:rPr>
              <a:t>Conjuncture 1</a:t>
            </a:r>
          </a:p>
        </p:txBody>
      </p:sp>
      <p:sp>
        <p:nvSpPr>
          <p:cNvPr id="33" name="Slide Number Placeholder 1">
            <a:extLst>
              <a:ext uri="{FF2B5EF4-FFF2-40B4-BE49-F238E27FC236}">
                <a16:creationId xmlns:a16="http://schemas.microsoft.com/office/drawing/2014/main" id="{0990D789-9279-4893-BDEA-E8039D7CDF4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1514C-5E56-4738-A1FF-4B1CFD2A3E3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43" name="object 58">
            <a:extLst>
              <a:ext uri="{FF2B5EF4-FFF2-40B4-BE49-F238E27FC236}">
                <a16:creationId xmlns:a16="http://schemas.microsoft.com/office/drawing/2014/main" id="{59A34272-6D11-3C57-A6C0-1F1130CA8FC8}"/>
              </a:ext>
            </a:extLst>
          </p:cNvPr>
          <p:cNvSpPr txBox="1"/>
          <p:nvPr/>
        </p:nvSpPr>
        <p:spPr>
          <a:xfrm>
            <a:off x="8083877" y="4343400"/>
            <a:ext cx="3910521" cy="1463221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80340" indent="-167640">
              <a:lnSpc>
                <a:spcPct val="100000"/>
              </a:lnSpc>
              <a:spcBef>
                <a:spcPts val="200"/>
              </a:spcBef>
              <a:buClr>
                <a:srgbClr val="5EBEB8"/>
              </a:buClr>
              <a:buFont typeface="Arial"/>
              <a:buChar char="•"/>
              <a:tabLst>
                <a:tab pos="180340" algn="l"/>
              </a:tabLst>
            </a:pPr>
            <a:r>
              <a:rPr lang="en-US" spc="-10" dirty="0" err="1">
                <a:solidFill>
                  <a:srgbClr val="7E7E7E"/>
                </a:solidFill>
                <a:cs typeface="Microsoft Sans Serif"/>
              </a:rPr>
              <a:t>AoAs</a:t>
            </a:r>
            <a:r>
              <a:rPr lang="en-US" spc="-10" dirty="0">
                <a:solidFill>
                  <a:srgbClr val="7E7E7E"/>
                </a:solidFill>
                <a:cs typeface="Microsoft Sans Serif"/>
              </a:rPr>
              <a:t> are not uniformly distributed</a:t>
            </a:r>
          </a:p>
          <a:p>
            <a:pPr marL="180340" indent="-167640">
              <a:lnSpc>
                <a:spcPct val="100000"/>
              </a:lnSpc>
              <a:spcBef>
                <a:spcPts val="200"/>
              </a:spcBef>
              <a:buClr>
                <a:srgbClr val="5EBEB8"/>
              </a:buClr>
              <a:buFont typeface="Arial"/>
              <a:buChar char="•"/>
              <a:tabLst>
                <a:tab pos="180340" algn="l"/>
              </a:tabLst>
            </a:pPr>
            <a:r>
              <a:rPr lang="en-US" spc="-10" dirty="0">
                <a:solidFill>
                  <a:srgbClr val="7E7E7E"/>
                </a:solidFill>
                <a:cs typeface="Microsoft Sans Serif"/>
              </a:rPr>
              <a:t>The results differs from the existing belief of </a:t>
            </a:r>
            <a:r>
              <a:rPr lang="en-US" spc="-10" dirty="0" err="1">
                <a:solidFill>
                  <a:srgbClr val="7E7E7E"/>
                </a:solidFill>
                <a:cs typeface="Microsoft Sans Serif"/>
              </a:rPr>
              <a:t>uni</a:t>
            </a:r>
            <a:r>
              <a:rPr lang="en-US" spc="-10" dirty="0">
                <a:solidFill>
                  <a:srgbClr val="7E7E7E"/>
                </a:solidFill>
                <a:cs typeface="Microsoft Sans Serif"/>
              </a:rPr>
              <a:t>-modal </a:t>
            </a:r>
            <a:r>
              <a:rPr lang="en-US" spc="-10" dirty="0" err="1">
                <a:solidFill>
                  <a:srgbClr val="7E7E7E"/>
                </a:solidFill>
                <a:cs typeface="Microsoft Sans Serif"/>
              </a:rPr>
              <a:t>dsirobution</a:t>
            </a:r>
            <a:r>
              <a:rPr lang="en-US" spc="-10" dirty="0">
                <a:solidFill>
                  <a:srgbClr val="7E7E7E"/>
                </a:solidFill>
                <a:cs typeface="Microsoft Sans Serif"/>
              </a:rPr>
              <a:t> [6]</a:t>
            </a:r>
          </a:p>
          <a:p>
            <a:pPr marL="180340" indent="-167640">
              <a:lnSpc>
                <a:spcPct val="100000"/>
              </a:lnSpc>
              <a:spcBef>
                <a:spcPts val="200"/>
              </a:spcBef>
              <a:buClr>
                <a:srgbClr val="5EBEB8"/>
              </a:buClr>
              <a:buFont typeface="Arial"/>
              <a:buChar char="•"/>
              <a:tabLst>
                <a:tab pos="180340" algn="l"/>
              </a:tabLst>
            </a:pPr>
            <a:r>
              <a:rPr lang="en-US" spc="-10" dirty="0">
                <a:solidFill>
                  <a:srgbClr val="7E7E7E"/>
                </a:solidFill>
                <a:cs typeface="Microsoft Sans Serif"/>
              </a:rPr>
              <a:t>The distribution may differ from one environment to another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BF6CE2-FF91-B97F-9046-F63D93951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954174" y="2057400"/>
            <a:ext cx="4110222" cy="2088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F1BCE8-CEBE-D854-3F56-2AF9248AEA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447" y="1535206"/>
            <a:ext cx="7266432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1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52525"/>
      </a:hlink>
      <a:folHlink>
        <a:srgbClr val="800080"/>
      </a:folHlink>
    </a:clrScheme>
    <a:fontScheme name="Custom 1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15538</TotalTime>
  <Words>537</Words>
  <Application>Microsoft Office PowerPoint</Application>
  <PresentationFormat>Widescreen</PresentationFormat>
  <Paragraphs>110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Cambria Math</vt:lpstr>
      <vt:lpstr>Microsoft Sans Serif</vt:lpstr>
      <vt:lpstr>Times New Roman</vt:lpstr>
      <vt:lpstr>Office Theme</vt:lpstr>
      <vt:lpstr>On the Space/Time Correlation of mmWave AoAs: Concept and Experimental Validation</vt:lpstr>
      <vt:lpstr>Outline </vt:lpstr>
      <vt:lpstr>Coherence Time Definition</vt:lpstr>
      <vt:lpstr>Coherence Time CCT vs BCT: the case of free space transmissions (single ray)</vt:lpstr>
      <vt:lpstr>Conjunctures Sparse vs rich scattering </vt:lpstr>
      <vt:lpstr>Conjuncture Implications</vt:lpstr>
      <vt:lpstr>Results Harsh propagation environment: Indoor office environment</vt:lpstr>
      <vt:lpstr>Results AoAs statistics inference</vt:lpstr>
      <vt:lpstr>Results  Conjuncture 1</vt:lpstr>
      <vt:lpstr>Results  Conjuncture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detailing why 5G is needed for VR and AR</dc:title>
  <dc:creator>Tyler Lynch</dc:creator>
  <cp:lastModifiedBy>Mohaned Chraiti</cp:lastModifiedBy>
  <cp:revision>1174</cp:revision>
  <dcterms:created xsi:type="dcterms:W3CDTF">2021-01-08T19:12:52Z</dcterms:created>
  <dcterms:modified xsi:type="dcterms:W3CDTF">2024-05-31T16:42:42Z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2018-10-19T00:00:00Z</vt:filetime>
  </property>
  <property fmtid="{D5CDD505-2E9C-101B-9397-08002B2CF9AE}" pid="3" name="Creator">
    <vt:lpwstr>Acrobat PDFMaker 19 for PowerPoint</vt:lpwstr>
  </property>
  <property fmtid="{D5CDD505-2E9C-101B-9397-08002B2CF9AE}" pid="4" name="LastSaved">
    <vt:filetime>2021-01-08T00:00:00Z</vt:filetime>
  </property>
</Properties>
</file>