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91" r:id="rId2"/>
    <p:sldId id="270" r:id="rId3"/>
    <p:sldId id="276" r:id="rId4"/>
    <p:sldId id="271" r:id="rId5"/>
    <p:sldId id="282" r:id="rId6"/>
    <p:sldId id="292" r:id="rId7"/>
    <p:sldId id="275" r:id="rId8"/>
    <p:sldId id="296" r:id="rId9"/>
    <p:sldId id="298" r:id="rId10"/>
    <p:sldId id="300" r:id="rId11"/>
    <p:sldId id="302" r:id="rId12"/>
    <p:sldId id="304" r:id="rId13"/>
    <p:sldId id="306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87" r:id="rId23"/>
    <p:sldId id="316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E0C6E"/>
    <a:srgbClr val="D4163F"/>
    <a:srgbClr val="FF3300"/>
    <a:srgbClr val="006F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tr-TR" sz="2000" smtClean="0"/>
              <a:t>Resim eklemek için simgeyi tıklatın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67C0250C-252B-4B0E-81F7-B345BE1B0D29}" type="datetimeFigureOut">
              <a:rPr lang="tr-TR" smtClean="0"/>
              <a:pPr/>
              <a:t>30.05.2012</a:t>
            </a:fld>
            <a:endParaRPr lang="tr-TR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tr-TR" dirty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FCBEE3B-AE41-42E8-BA6F-840D4F2BB6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Belgeler\M&#252;zi&#287;im\&#214;rnek%20M&#252;zik\Brubeck%20Dave%20-%20Take%20Five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nimoto.com/play/8bSfvyXmCdbDfL0WllP9k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animate.com/videos/0-IqiwBAdvD8?utm_source=embed&amp;uid=09bcsLp-Y0AI" TargetMode="External"/><Relationship Id="rId2" Type="http://schemas.openxmlformats.org/officeDocument/2006/relationships/hyperlink" Target="http://www.glogster.com/sevna/iron-age/g-6n8biacbtg7b7nbbfh9rdgi?old_view=Tru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orstream.com/Presentation/evab2001-625368-karolinstop5/" TargetMode="External"/><Relationship Id="rId2" Type="http://schemas.openxmlformats.org/officeDocument/2006/relationships/hyperlink" Target="http://www.youtube.com/watch?v=Y65FbAYP5fo&amp;feature=player_embedd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vasimkesyan.edublogs.org/2011/03/28/soon-they-will-become-writer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fb/39/P3PULG" TargetMode="External"/><Relationship Id="rId2" Type="http://schemas.openxmlformats.org/officeDocument/2006/relationships/hyperlink" Target="http://www.glogster.com/sevna/jamaica-inn/g-6meqsc9fei55jnarsgp3dg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vasimkesyan.edublogs.org/2011/12/12/a-quickie-preparing-a-christmas-vocabulary-exercise/" TargetMode="External"/><Relationship Id="rId2" Type="http://schemas.openxmlformats.org/officeDocument/2006/relationships/hyperlink" Target="http://www.wordsift.com/visualiz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chef.com/" TargetMode="External"/><Relationship Id="rId2" Type="http://schemas.openxmlformats.org/officeDocument/2006/relationships/hyperlink" Target="http://www.fode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echable.com/" TargetMode="External"/><Relationship Id="rId5" Type="http://schemas.openxmlformats.org/officeDocument/2006/relationships/hyperlink" Target="http://www.wordle.net/" TargetMode="External"/><Relationship Id="rId4" Type="http://schemas.openxmlformats.org/officeDocument/2006/relationships/hyperlink" Target="http://www.bighugelabs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780384"/>
          </a:xfrm>
        </p:spPr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PRE AND POST ACTIVITIES USING WEB 2.0 TOOLS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Eva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Buyuksimkesyan</a:t>
            </a:r>
            <a:endParaRPr lang="tr-TR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Brubeck Dave - Take Fi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V="1">
            <a:off x="6929454" y="5286388"/>
            <a:ext cx="954914" cy="785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8404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C00000"/>
                </a:solidFill>
                <a:latin typeface="Kristen ITC" pitchFamily="66" charset="0"/>
              </a:rPr>
              <a:t>Posters</a:t>
            </a:r>
            <a:r>
              <a:rPr lang="tr-TR" dirty="0" smtClean="0">
                <a:solidFill>
                  <a:srgbClr val="C00000"/>
                </a:solidFill>
                <a:latin typeface="Kristen ITC" pitchFamily="66" charset="0"/>
              </a:rPr>
              <a:t> &amp; online </a:t>
            </a:r>
            <a:r>
              <a:rPr lang="tr-TR" dirty="0" err="1" smtClean="0">
                <a:solidFill>
                  <a:srgbClr val="C00000"/>
                </a:solidFill>
                <a:latin typeface="Kristen ITC" pitchFamily="66" charset="0"/>
              </a:rPr>
              <a:t>noticeboards</a:t>
            </a:r>
            <a:endParaRPr lang="tr-TR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Glogster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 www.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glogster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.com</a:t>
            </a:r>
          </a:p>
          <a:p>
            <a:pPr>
              <a:buFont typeface="Wingdings" pitchFamily="2" charset="2"/>
              <a:buChar char="v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Tabblo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  http://www.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tabblo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.com/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studio</a:t>
            </a:r>
            <a:endParaRPr lang="tr-TR" sz="40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Wallwisher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http://www.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wallwisher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.com/</a:t>
            </a:r>
          </a:p>
          <a:p>
            <a:pPr>
              <a:buFont typeface="Wingdings" pitchFamily="2" charset="2"/>
              <a:buChar char="v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Linoit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 http://en.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linoit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.com/</a:t>
            </a:r>
            <a:endParaRPr lang="tr-TR" sz="40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latin typeface="Kristen ITC" pitchFamily="66" charset="0"/>
              </a:rPr>
              <a:t>Word </a:t>
            </a:r>
            <a:r>
              <a:rPr lang="tr-TR" dirty="0" err="1" smtClean="0">
                <a:solidFill>
                  <a:srgbClr val="C00000"/>
                </a:solidFill>
                <a:latin typeface="Kristen ITC" pitchFamily="66" charset="0"/>
              </a:rPr>
              <a:t>Posters</a:t>
            </a:r>
            <a:endParaRPr lang="tr-TR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tr-TR" sz="4800" b="1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Wordle</a:t>
            </a: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  http://www.</a:t>
            </a:r>
            <a:r>
              <a:rPr lang="tr-TR" sz="4800" b="1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wordle</a:t>
            </a: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.net/</a:t>
            </a:r>
          </a:p>
          <a:p>
            <a:pPr>
              <a:buFont typeface="Wingdings" pitchFamily="2" charset="2"/>
              <a:buChar char="§"/>
            </a:pPr>
            <a:r>
              <a:rPr lang="tr-TR" sz="4800" b="1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Worditout</a:t>
            </a: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 http://worditout.com</a:t>
            </a: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/</a:t>
            </a:r>
          </a:p>
          <a:p>
            <a:pPr>
              <a:buFont typeface="Wingdings" pitchFamily="2" charset="2"/>
              <a:buChar char="§"/>
            </a:pPr>
            <a:r>
              <a:rPr lang="tr-TR" sz="4800" b="1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WordSift</a:t>
            </a:r>
            <a:endParaRPr lang="tr-TR" sz="4800" b="1" dirty="0" smtClean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	http</a:t>
            </a: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://www.</a:t>
            </a:r>
            <a:r>
              <a:rPr lang="tr-TR" sz="4800" b="1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wordsift</a:t>
            </a:r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.com/</a:t>
            </a:r>
            <a:r>
              <a:rPr lang="tr-TR" sz="4800" b="1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visualize</a:t>
            </a:r>
            <a:endParaRPr lang="tr-TR" sz="4800" b="1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Kristen ITC" pitchFamily="66" charset="0"/>
              </a:rPr>
              <a:t>Animation</a:t>
            </a:r>
            <a:r>
              <a:rPr lang="tr-TR" dirty="0" smtClean="0">
                <a:solidFill>
                  <a:srgbClr val="C00000"/>
                </a:solidFill>
                <a:latin typeface="Kristen ITC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Kristen ITC" pitchFamily="66" charset="0"/>
              </a:rPr>
              <a:t>tools</a:t>
            </a:r>
            <a:endParaRPr lang="tr-TR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3600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GoAnimate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http://goanimate.com/</a:t>
            </a: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Domo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animate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http://domo.goanimate.com/</a:t>
            </a: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Xtranormal</a:t>
            </a:r>
            <a:endParaRPr lang="tr-TR" sz="36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	http://www.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xtranormal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.com/</a:t>
            </a:r>
            <a:endParaRPr lang="tr-TR" sz="36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Audio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Tools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Audacity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en-US" sz="4000" dirty="0" smtClean="0">
                <a:solidFill>
                  <a:srgbClr val="7E0C6E"/>
                </a:solidFill>
                <a:latin typeface="Bradley Hand ITC" pitchFamily="66" charset="0"/>
              </a:rPr>
              <a:t>Free, open source software for recording and editing sounds</a:t>
            </a:r>
            <a:endParaRPr lang="tr-TR" sz="4000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Mybrainshark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dirty="0" err="1" smtClean="0">
                <a:solidFill>
                  <a:srgbClr val="7E0C6E"/>
                </a:solidFill>
                <a:latin typeface="Bradley Hand ITC" pitchFamily="66" charset="0"/>
              </a:rPr>
              <a:t>narrate</a:t>
            </a:r>
            <a:r>
              <a:rPr lang="tr-TR" sz="4000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dirty="0" err="1" smtClean="0">
                <a:solidFill>
                  <a:srgbClr val="7E0C6E"/>
                </a:solidFill>
                <a:latin typeface="Bradley Hand ITC" pitchFamily="66" charset="0"/>
              </a:rPr>
              <a:t>documents</a:t>
            </a:r>
            <a:r>
              <a:rPr lang="tr-TR" sz="4000" dirty="0" smtClean="0">
                <a:solidFill>
                  <a:srgbClr val="7E0C6E"/>
                </a:solidFill>
                <a:latin typeface="Bradley Hand ITC" pitchFamily="66" charset="0"/>
              </a:rPr>
              <a:t>, </a:t>
            </a:r>
            <a:r>
              <a:rPr lang="tr-TR" sz="4000" dirty="0" err="1" smtClean="0">
                <a:solidFill>
                  <a:srgbClr val="7E0C6E"/>
                </a:solidFill>
                <a:latin typeface="Bradley Hand ITC" pitchFamily="66" charset="0"/>
              </a:rPr>
              <a:t>powerpoints</a:t>
            </a:r>
            <a:r>
              <a:rPr lang="tr-TR" sz="4000" dirty="0" smtClean="0">
                <a:solidFill>
                  <a:srgbClr val="7E0C6E"/>
                </a:solidFill>
                <a:latin typeface="Bradley Hand ITC" pitchFamily="66" charset="0"/>
              </a:rPr>
              <a:t>, </a:t>
            </a:r>
            <a:r>
              <a:rPr lang="tr-TR" sz="4000" dirty="0" err="1" smtClean="0">
                <a:solidFill>
                  <a:srgbClr val="7E0C6E"/>
                </a:solidFill>
                <a:latin typeface="Bradley Hand ITC" pitchFamily="66" charset="0"/>
              </a:rPr>
              <a:t>photos</a:t>
            </a:r>
            <a:endParaRPr lang="tr-TR" sz="4000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Freesound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.org </a:t>
            </a:r>
            <a:r>
              <a:rPr lang="en-US" sz="4000" dirty="0" smtClean="0">
                <a:solidFill>
                  <a:srgbClr val="7E0C6E"/>
                </a:solidFill>
                <a:latin typeface="Bradley Hand ITC" pitchFamily="66" charset="0"/>
              </a:rPr>
              <a:t>a collaborative database of Creative Commons Licensed sounds</a:t>
            </a:r>
            <a:endParaRPr lang="tr-TR" sz="40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None/>
            </a:pPr>
            <a:endParaRPr lang="tr-T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Some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more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Voicethread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http://voicethread.com/</a:t>
            </a:r>
          </a:p>
          <a:p>
            <a:pPr>
              <a:buFont typeface="Arial" pitchFamily="34" charset="0"/>
              <a:buChar char="•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Fakebook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www.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classtools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.net</a:t>
            </a:r>
          </a:p>
          <a:p>
            <a:pPr>
              <a:buFont typeface="Arial" pitchFamily="34" charset="0"/>
              <a:buChar char="•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Prezi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http://prezi.com/</a:t>
            </a:r>
          </a:p>
          <a:p>
            <a:pPr>
              <a:buFont typeface="Arial" pitchFamily="34" charset="0"/>
              <a:buChar char="•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Tabblo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http://www.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tabblo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.com/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studio</a:t>
            </a:r>
            <a:endParaRPr lang="tr-TR" sz="40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Youblisher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http://www.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youblisher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.com/</a:t>
            </a:r>
          </a:p>
          <a:p>
            <a:pPr>
              <a:buFont typeface="Arial" pitchFamily="34" charset="0"/>
              <a:buChar char="•"/>
            </a:pP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BigHugeLabs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http://bighugelabs.com/</a:t>
            </a:r>
          </a:p>
          <a:p>
            <a:pPr>
              <a:buFont typeface="Arial" pitchFamily="34" charset="0"/>
              <a:buChar char="•"/>
            </a:pPr>
            <a:endParaRPr lang="tr-TR" sz="40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endParaRPr lang="tr-TR" sz="48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endParaRPr lang="tr-TR" sz="48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endParaRPr lang="tr-TR" sz="48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E0C6E"/>
                </a:solidFill>
                <a:latin typeface="Kristen ITC" pitchFamily="66" charset="0"/>
              </a:rPr>
              <a:t>FYI</a:t>
            </a:r>
            <a:endParaRPr lang="tr-TR" dirty="0">
              <a:solidFill>
                <a:srgbClr val="7E0C6E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Cooltoolsforschool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http://cooltoolsforschools.wikispaces.com/</a:t>
            </a: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Cool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tools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for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21st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century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learners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http://cooltoolsforschools.wikispaces.com/</a:t>
            </a: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ScoopIt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http://www.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scoop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.it/</a:t>
            </a:r>
          </a:p>
          <a:p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EVO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sessions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http://evosessions.pbworks.com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Pre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/Post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Reading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Watch the slideshow </a:t>
            </a:r>
            <a:r>
              <a:rPr lang="en-GB" b="1" dirty="0" smtClean="0">
                <a:solidFill>
                  <a:srgbClr val="7E0C6E"/>
                </a:solidFill>
                <a:latin typeface="Bradley Hand ITC" pitchFamily="66" charset="0"/>
              </a:rPr>
              <a:t>and write down the characters. Which of them you think shouldn’t be in this slideshow. </a:t>
            </a:r>
            <a:endParaRPr lang="tr-TR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 lvl="0"/>
            <a:r>
              <a:rPr lang="en-GB" b="1" dirty="0" smtClean="0">
                <a:solidFill>
                  <a:srgbClr val="7E0C6E"/>
                </a:solidFill>
                <a:latin typeface="Bradley Hand ITC" pitchFamily="66" charset="0"/>
              </a:rPr>
              <a:t>Scan the text and find out which of the super heroes from the slideshow were mentioned in the text. </a:t>
            </a:r>
            <a:endParaRPr lang="tr-TR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endParaRPr lang="tr-T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76056" y="1374217"/>
            <a:ext cx="3384376" cy="45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7E0C6E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Record your comments to the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7E0C6E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voicethread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7E0C6E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7E0C6E"/>
              </a:solidFill>
              <a:effectLst/>
              <a:latin typeface="Bradley Hand ITC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7E0C6E"/>
                </a:solidFill>
                <a:effectLst/>
                <a:latin typeface="Bradley Hand ITC" pitchFamily="66" charset="0"/>
              </a:rPr>
              <a:t>What did you like about the book?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7E0C6E"/>
              </a:solidFill>
              <a:effectLst/>
              <a:latin typeface="Bradley Hand ITC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7E0C6E"/>
                </a:solidFill>
                <a:effectLst/>
                <a:latin typeface="Bradley Hand ITC" pitchFamily="66" charset="0"/>
              </a:rPr>
              <a:t>Who was your favourite character?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7E0C6E"/>
              </a:solidFill>
              <a:effectLst/>
              <a:latin typeface="Bradley Hand ITC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7E0C6E"/>
                </a:solidFill>
                <a:effectLst/>
                <a:latin typeface="Bradley Hand ITC" pitchFamily="66" charset="0"/>
              </a:rPr>
              <a:t>What did you learn about the writer and the era?</a:t>
            </a:r>
          </a:p>
        </p:txBody>
      </p:sp>
      <p:pic>
        <p:nvPicPr>
          <p:cNvPr id="5" name="4 Resim" descr="read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301208"/>
            <a:ext cx="1800200" cy="126894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Pre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/Post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Listening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>
            <a:normAutofit/>
          </a:bodyPr>
          <a:lstStyle/>
          <a:p>
            <a:pPr lvl="0"/>
            <a:r>
              <a:rPr lang="en-GB" sz="32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Task</a:t>
            </a:r>
            <a:r>
              <a:rPr lang="en-GB" sz="3200" b="1" dirty="0" smtClean="0">
                <a:solidFill>
                  <a:srgbClr val="7E0C6E"/>
                </a:solidFill>
                <a:latin typeface="Bradley Hand ITC" pitchFamily="66" charset="0"/>
              </a:rPr>
              <a:t>: research how people lived in Iron Age and prepare an animation. </a:t>
            </a:r>
            <a:endParaRPr lang="tr-TR" sz="32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 lvl="0"/>
            <a:endParaRPr lang="tr-TR" sz="32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 lvl="0"/>
            <a:r>
              <a:rPr lang="en-GB" sz="3200" b="1" dirty="0" smtClean="0">
                <a:solidFill>
                  <a:srgbClr val="7E0C6E"/>
                </a:solidFill>
                <a:latin typeface="Bradley Hand ITC" pitchFamily="66" charset="0"/>
              </a:rPr>
              <a:t>In groups write down what you’ve found out about Iron Age people. </a:t>
            </a:r>
            <a:endParaRPr lang="tr-TR" sz="32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Create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 an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animation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based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on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what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you’ve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heard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/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learned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from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your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reseach</a:t>
            </a:r>
            <a:endParaRPr lang="tr-TR" sz="36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  <p:pic>
        <p:nvPicPr>
          <p:cNvPr id="5" name="4 Resim" descr="musicalno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437112"/>
            <a:ext cx="3612232" cy="2115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Pre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 / Post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Speaking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Watch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the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 video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twice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Write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down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what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you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remember</a:t>
            </a:r>
            <a:endParaRPr lang="tr-TR" sz="36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Discuss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the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poem</a:t>
            </a:r>
            <a:endParaRPr lang="tr-TR" sz="36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P</a:t>
            </a:r>
            <a:r>
              <a:rPr lang="en-US" sz="3200" b="1" dirty="0" err="1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repare</a:t>
            </a:r>
            <a:r>
              <a:rPr lang="en-US" sz="32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 a compilation album</a:t>
            </a:r>
            <a:r>
              <a:rPr lang="en-US" sz="3200" b="1" dirty="0" smtClean="0">
                <a:solidFill>
                  <a:srgbClr val="7E0C6E"/>
                </a:solidFill>
                <a:latin typeface="Bradley Hand ITC" pitchFamily="66" charset="0"/>
              </a:rPr>
              <a:t>. Choose 5 songs that you think they represent you. Tell me why you have chosen them</a:t>
            </a:r>
            <a:endParaRPr lang="tr-TR" sz="32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  <p:pic>
        <p:nvPicPr>
          <p:cNvPr id="1026" name="Picture 2" descr="C:\Documents and Settings\lenovo\Local Settings\Temporary Internet Files\Content.IE5\BE8D73DM\MC90044136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58816"/>
            <a:ext cx="2599184" cy="2599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Pre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 / Post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Writing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Brain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storm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ideas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on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wallwisher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Write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your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own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story</a:t>
            </a:r>
            <a:endParaRPr lang="tr-TR" sz="40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  <p:pic>
        <p:nvPicPr>
          <p:cNvPr id="6" name="5 Resim" descr="writ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356992"/>
            <a:ext cx="3861334" cy="22120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5004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Why do we use pre activities</a:t>
            </a:r>
            <a:r>
              <a:rPr lang="tr-TR" sz="7200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?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428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Pre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 /Post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Readers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A Web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Quest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:</a:t>
            </a:r>
            <a:endParaRPr lang="tr-TR" sz="40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	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Click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on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the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links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and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answer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the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questions</a:t>
            </a:r>
            <a:endParaRPr lang="tr-TR" sz="40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Create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a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fakebook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account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for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one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of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the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000" b="1" dirty="0" err="1" smtClean="0">
                <a:solidFill>
                  <a:srgbClr val="7E0C6E"/>
                </a:solidFill>
                <a:latin typeface="Bradley Hand ITC" pitchFamily="66" charset="0"/>
              </a:rPr>
              <a:t>characters</a:t>
            </a:r>
            <a:r>
              <a:rPr lang="tr-TR" sz="4000" b="1" dirty="0" smtClean="0">
                <a:solidFill>
                  <a:srgbClr val="7E0C6E"/>
                </a:solidFill>
                <a:latin typeface="Bradley Hand ITC" pitchFamily="66" charset="0"/>
              </a:rPr>
              <a:t>. </a:t>
            </a:r>
            <a:endParaRPr lang="tr-TR" sz="4000" b="1" dirty="0">
              <a:solidFill>
                <a:srgbClr val="7E0C6E"/>
              </a:solidFill>
              <a:latin typeface="Bradley Hand ITC" pitchFamily="66" charset="0"/>
            </a:endParaRPr>
          </a:p>
        </p:txBody>
      </p:sp>
      <p:pic>
        <p:nvPicPr>
          <p:cNvPr id="6" name="5 Resim" descr="reading1.gif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7784" y="4581128"/>
            <a:ext cx="3096344" cy="19992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Pre</a:t>
            </a:r>
            <a:r>
              <a:rPr lang="tr-TR" dirty="0" smtClean="0">
                <a:solidFill>
                  <a:srgbClr val="D4163F"/>
                </a:solidFill>
                <a:latin typeface="Kristen ITC" pitchFamily="66" charset="0"/>
              </a:rPr>
              <a:t> /Post </a:t>
            </a:r>
            <a:r>
              <a:rPr lang="tr-TR" dirty="0" err="1" smtClean="0">
                <a:solidFill>
                  <a:srgbClr val="D4163F"/>
                </a:solidFill>
                <a:latin typeface="Kristen ITC" pitchFamily="66" charset="0"/>
              </a:rPr>
              <a:t>Vocabulary</a:t>
            </a:r>
            <a:endParaRPr lang="tr-TR" dirty="0">
              <a:solidFill>
                <a:srgbClr val="D4163F"/>
              </a:solidFill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4400" b="1" dirty="0" err="1" smtClean="0">
                <a:solidFill>
                  <a:srgbClr val="7E0C6E"/>
                </a:solidFill>
                <a:latin typeface="Bradley Hand ITC" pitchFamily="66" charset="0"/>
              </a:rPr>
              <a:t>Paste</a:t>
            </a:r>
            <a:r>
              <a:rPr lang="tr-TR" sz="44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400" b="1" dirty="0" err="1" smtClean="0">
                <a:solidFill>
                  <a:srgbClr val="7E0C6E"/>
                </a:solidFill>
                <a:latin typeface="Bradley Hand ITC" pitchFamily="66" charset="0"/>
              </a:rPr>
              <a:t>the</a:t>
            </a:r>
            <a:r>
              <a:rPr lang="tr-TR" sz="44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400" b="1" dirty="0" err="1" smtClean="0">
                <a:solidFill>
                  <a:srgbClr val="7E0C6E"/>
                </a:solidFill>
                <a:latin typeface="Bradley Hand ITC" pitchFamily="66" charset="0"/>
              </a:rPr>
              <a:t>text</a:t>
            </a:r>
            <a:r>
              <a:rPr lang="tr-TR" sz="4400" b="1" dirty="0" smtClean="0">
                <a:solidFill>
                  <a:srgbClr val="7E0C6E"/>
                </a:solidFill>
                <a:latin typeface="Bradley Hand ITC" pitchFamily="66" charset="0"/>
              </a:rPr>
              <a:t> and it </a:t>
            </a:r>
            <a:r>
              <a:rPr lang="tr-TR" sz="4400" b="1" dirty="0" err="1" smtClean="0">
                <a:solidFill>
                  <a:srgbClr val="7E0C6E"/>
                </a:solidFill>
                <a:latin typeface="Bradley Hand ITC" pitchFamily="66" charset="0"/>
              </a:rPr>
              <a:t>will</a:t>
            </a:r>
            <a:r>
              <a:rPr lang="tr-TR" sz="4400" b="1" dirty="0" smtClean="0">
                <a:solidFill>
                  <a:srgbClr val="7E0C6E"/>
                </a:solidFill>
                <a:latin typeface="Bradley Hand ITC" pitchFamily="66" charset="0"/>
              </a:rPr>
              <a:t> be </a:t>
            </a:r>
            <a:r>
              <a:rPr lang="tr-TR" sz="4400" b="1" dirty="0" err="1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sifted</a:t>
            </a:r>
            <a:r>
              <a:rPr lang="tr-TR" sz="4400" b="1" dirty="0" smtClean="0">
                <a:solidFill>
                  <a:srgbClr val="7E0C6E"/>
                </a:solidFill>
                <a:latin typeface="Bradley Hand ITC" pitchFamily="66" charset="0"/>
                <a:hlinkClick r:id="rId2"/>
              </a:rPr>
              <a:t>.</a:t>
            </a:r>
            <a:endParaRPr lang="tr-TR" sz="4400" b="1" dirty="0" smtClean="0">
              <a:solidFill>
                <a:srgbClr val="7E0C6E"/>
              </a:solidFill>
              <a:latin typeface="Bradley Hand ITC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Create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anagrams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  <a:hlinkClick r:id="rId3"/>
              </a:rPr>
              <a:t> 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and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animation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for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the</a:t>
            </a:r>
            <a:r>
              <a:rPr lang="tr-TR" sz="36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3600" b="1" dirty="0" err="1" smtClean="0">
                <a:solidFill>
                  <a:srgbClr val="7E0C6E"/>
                </a:solidFill>
                <a:latin typeface="Bradley Hand ITC" pitchFamily="66" charset="0"/>
              </a:rPr>
              <a:t>anagrams</a:t>
            </a:r>
            <a:endParaRPr lang="tr-TR" sz="36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endParaRPr lang="tr-TR" dirty="0"/>
          </a:p>
        </p:txBody>
      </p:sp>
      <p:pic>
        <p:nvPicPr>
          <p:cNvPr id="5" name="4 Resim" descr="poetry-wo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56992"/>
            <a:ext cx="2736304" cy="32403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Acknowledgements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  <a:hlinkClick r:id="rId2"/>
              </a:rPr>
              <a:t>www.fodey.com</a:t>
            </a:r>
            <a:endParaRPr lang="tr-TR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  <a:hlinkClick r:id="rId3"/>
              </a:rPr>
              <a:t>www.imagechef.com</a:t>
            </a:r>
            <a:endParaRPr lang="tr-TR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  <a:hlinkClick r:id="rId4"/>
              </a:rPr>
              <a:t>www.bighugelabs.com</a:t>
            </a:r>
            <a:endParaRPr lang="tr-TR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  <a:hlinkClick r:id="rId5"/>
              </a:rPr>
              <a:t>www.wordle.net</a:t>
            </a:r>
            <a:endParaRPr lang="tr-TR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200" dirty="0" smtClean="0">
                <a:solidFill>
                  <a:srgbClr val="7030A0"/>
                </a:solidFill>
                <a:latin typeface="Comic Sans MS" pitchFamily="66" charset="0"/>
                <a:hlinkClick r:id="rId6"/>
              </a:rPr>
              <a:t>www.speechable.com</a:t>
            </a:r>
            <a:endParaRPr lang="tr-TR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22376" y="1196752"/>
            <a:ext cx="7772400" cy="4600544"/>
          </a:xfrm>
        </p:spPr>
        <p:txBody>
          <a:bodyPr/>
          <a:lstStyle/>
          <a:p>
            <a:r>
              <a:rPr lang="tr-TR" dirty="0" smtClean="0">
                <a:latin typeface="Kristen ITC" pitchFamily="66" charset="0"/>
              </a:rPr>
              <a:t>THANK YOU</a:t>
            </a:r>
            <a:br>
              <a:rPr lang="tr-TR" dirty="0" smtClean="0">
                <a:latin typeface="Kristen ITC" pitchFamily="66" charset="0"/>
              </a:rPr>
            </a:br>
            <a:r>
              <a:rPr lang="tr-TR" dirty="0" smtClean="0">
                <a:latin typeface="Kristen ITC" pitchFamily="66" charset="0"/>
              </a:rPr>
              <a:t/>
            </a:r>
            <a:br>
              <a:rPr lang="tr-TR" dirty="0" smtClean="0">
                <a:latin typeface="Kristen ITC" pitchFamily="66" charset="0"/>
              </a:rPr>
            </a:br>
            <a:r>
              <a:rPr lang="tr-TR" dirty="0" smtClean="0">
                <a:latin typeface="Kristen ITC" pitchFamily="66" charset="0"/>
              </a:rPr>
              <a:t/>
            </a:r>
            <a:br>
              <a:rPr lang="tr-TR" dirty="0" smtClean="0">
                <a:latin typeface="Kristen ITC" pitchFamily="66" charset="0"/>
              </a:rPr>
            </a:br>
            <a:r>
              <a:rPr lang="tr-TR" sz="2800" dirty="0" smtClean="0">
                <a:latin typeface="Kristen ITC" pitchFamily="66" charset="0"/>
              </a:rPr>
              <a:t>http://evasimkesyan.edublogs.org</a:t>
            </a:r>
            <a:br>
              <a:rPr lang="tr-TR" sz="2800" dirty="0" smtClean="0">
                <a:latin typeface="Kristen ITC" pitchFamily="66" charset="0"/>
              </a:rPr>
            </a:br>
            <a:r>
              <a:rPr lang="tr-TR" sz="2800" dirty="0" smtClean="0">
                <a:latin typeface="Kristen ITC" pitchFamily="66" charset="0"/>
              </a:rPr>
              <a:t>@evab2001</a:t>
            </a:r>
            <a:endParaRPr lang="tr-TR" dirty="0">
              <a:latin typeface="Kristen ITC" pitchFamily="66" charset="0"/>
            </a:endParaRPr>
          </a:p>
        </p:txBody>
      </p:sp>
      <p:pic>
        <p:nvPicPr>
          <p:cNvPr id="32770" name="Picture 2" descr="C:\Documents and Settings\lenovo\Local Settings\Temporary Internet Files\Content.IE5\1R2DEFK3\MC9004281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374900"/>
            <a:ext cx="1270248" cy="1597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awarenes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3491880" y="2091401"/>
            <a:ext cx="2592288" cy="1961731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3 İçerik Yer Tutucusu" descr="st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3040536" cy="2352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4" name="3 İçerik Yer Tutucusu" descr="WAKE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2858889" cy="25202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3 İçerik Yer Tutucusu" descr="DİSCUSSİ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725144"/>
            <a:ext cx="2381532" cy="1728192"/>
          </a:xfrm>
          <a:prstGeom prst="rect">
            <a:avLst/>
          </a:prstGeom>
        </p:spPr>
      </p:pic>
      <p:pic>
        <p:nvPicPr>
          <p:cNvPr id="7" name="3 İçerik Yer Tutucusu" descr="barrier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6176" y="4149080"/>
            <a:ext cx="2510074" cy="1916784"/>
          </a:xfrm>
          <a:prstGeom prst="round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3 İçerik Yer Tutucusu" descr="voca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836712"/>
            <a:ext cx="2363973" cy="234734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85752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Why do we use post activities?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practi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55576" y="404664"/>
            <a:ext cx="3312368" cy="2370057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3 İçerik Yer Tutucusu" descr="selfconfidence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5292080" y="260648"/>
            <a:ext cx="3280446" cy="2438562"/>
          </a:xfrm>
          <a:prstGeom prst="rect">
            <a:avLst/>
          </a:prstGeom>
          <a:ln w="50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3 İçerik Yer Tutucusu" descr="w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924944"/>
            <a:ext cx="5040560" cy="3462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Technology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 is </a:t>
            </a:r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great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because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 …</a:t>
            </a:r>
            <a:endParaRPr lang="tr-TR" dirty="0">
              <a:solidFill>
                <a:schemeClr val="accent4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why_2use__web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36904" cy="6048672"/>
          </a:xfr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Kristen ITC" pitchFamily="66" charset="0"/>
              </a:rPr>
              <a:t>OUR FAVE TOOLS</a:t>
            </a:r>
            <a:endParaRPr lang="tr-TR" b="1" dirty="0">
              <a:latin typeface="Kristen ITC" pitchFamily="66" charset="0"/>
            </a:endParaRPr>
          </a:p>
        </p:txBody>
      </p:sp>
      <p:pic>
        <p:nvPicPr>
          <p:cNvPr id="4" name="3 İçerik Yer Tutucusu" descr="tabblo_logo_whi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2132856"/>
            <a:ext cx="1702007" cy="936104"/>
          </a:xfrm>
        </p:spPr>
      </p:pic>
      <p:pic>
        <p:nvPicPr>
          <p:cNvPr id="5" name="4 Resim" descr="voicethread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600400" cy="720080"/>
          </a:xfrm>
          <a:prstGeom prst="rect">
            <a:avLst/>
          </a:prstGeom>
        </p:spPr>
      </p:pic>
      <p:pic>
        <p:nvPicPr>
          <p:cNvPr id="6" name="5 Resim" descr="Animoto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556792"/>
            <a:ext cx="2109397" cy="776165"/>
          </a:xfrm>
          <a:prstGeom prst="rect">
            <a:avLst/>
          </a:prstGeom>
        </p:spPr>
      </p:pic>
      <p:pic>
        <p:nvPicPr>
          <p:cNvPr id="7" name="6 Resim" descr="logo-paper glogs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077072"/>
            <a:ext cx="3888433" cy="1021875"/>
          </a:xfrm>
          <a:prstGeom prst="rect">
            <a:avLst/>
          </a:prstGeom>
        </p:spPr>
      </p:pic>
      <p:pic>
        <p:nvPicPr>
          <p:cNvPr id="8" name="7 Resim" descr="logostorybi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509120"/>
            <a:ext cx="881674" cy="804334"/>
          </a:xfrm>
          <a:prstGeom prst="rect">
            <a:avLst/>
          </a:prstGeom>
        </p:spPr>
      </p:pic>
      <p:pic>
        <p:nvPicPr>
          <p:cNvPr id="9" name="8 Resim" descr="logo_goanima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3068960"/>
            <a:ext cx="2676297" cy="504056"/>
          </a:xfrm>
          <a:prstGeom prst="rect">
            <a:avLst/>
          </a:prstGeom>
        </p:spPr>
      </p:pic>
      <p:pic>
        <p:nvPicPr>
          <p:cNvPr id="10" name="9 Resim" descr="prezilogo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5301208"/>
            <a:ext cx="2793339" cy="1235072"/>
          </a:xfrm>
          <a:prstGeom prst="rect">
            <a:avLst/>
          </a:prstGeom>
        </p:spPr>
      </p:pic>
      <p:pic>
        <p:nvPicPr>
          <p:cNvPr id="11" name="10 Resim" descr="wordl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3645024"/>
            <a:ext cx="1990507" cy="648072"/>
          </a:xfrm>
          <a:prstGeom prst="rect">
            <a:avLst/>
          </a:prstGeom>
        </p:spPr>
      </p:pic>
      <p:pic>
        <p:nvPicPr>
          <p:cNvPr id="12" name="11 Resim" descr="worditou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0020" y="5229200"/>
            <a:ext cx="3312044" cy="1324817"/>
          </a:xfrm>
          <a:prstGeom prst="rect">
            <a:avLst/>
          </a:prstGeom>
        </p:spPr>
      </p:pic>
      <p:pic>
        <p:nvPicPr>
          <p:cNvPr id="13" name="12 Resim" descr="office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5733256"/>
            <a:ext cx="2067138" cy="792088"/>
          </a:xfrm>
          <a:prstGeom prst="rect">
            <a:avLst/>
          </a:prstGeom>
        </p:spPr>
      </p:pic>
      <p:pic>
        <p:nvPicPr>
          <p:cNvPr id="14" name="13 Resim" descr="searchstori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5776" y="1556792"/>
            <a:ext cx="2404584" cy="1440160"/>
          </a:xfrm>
          <a:prstGeom prst="rect">
            <a:avLst/>
          </a:prstGeom>
        </p:spPr>
      </p:pic>
      <p:pic>
        <p:nvPicPr>
          <p:cNvPr id="15" name="14 Resim" descr="fake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3994331"/>
            <a:ext cx="2096052" cy="802821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5076056" y="18448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blogs</a:t>
            </a:r>
            <a:endParaRPr lang="tr-TR" sz="3200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004048" y="342900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wikis</a:t>
            </a:r>
            <a:endParaRPr lang="tr-TR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4000"/>
          </a:xfrm>
        </p:spPr>
        <p:txBody>
          <a:bodyPr/>
          <a:lstStyle/>
          <a:p>
            <a:r>
              <a:rPr lang="tr-TR" dirty="0" err="1" smtClean="0">
                <a:latin typeface="Kristen ITC" pitchFamily="66" charset="0"/>
              </a:rPr>
              <a:t>Creating</a:t>
            </a:r>
            <a:r>
              <a:rPr lang="tr-TR" dirty="0" smtClean="0">
                <a:latin typeface="Kristen ITC" pitchFamily="66" charset="0"/>
              </a:rPr>
              <a:t> </a:t>
            </a:r>
            <a:r>
              <a:rPr lang="tr-TR" dirty="0" err="1" smtClean="0">
                <a:latin typeface="Kristen ITC" pitchFamily="66" charset="0"/>
              </a:rPr>
              <a:t>Slide</a:t>
            </a:r>
            <a:r>
              <a:rPr lang="tr-TR" dirty="0" smtClean="0">
                <a:latin typeface="Kristen ITC" pitchFamily="66" charset="0"/>
              </a:rPr>
              <a:t> </a:t>
            </a:r>
            <a:r>
              <a:rPr lang="tr-TR" dirty="0" err="1" smtClean="0">
                <a:latin typeface="Kristen ITC" pitchFamily="66" charset="0"/>
              </a:rPr>
              <a:t>Shows</a:t>
            </a:r>
            <a:endParaRPr lang="tr-TR" dirty="0">
              <a:latin typeface="Kristen ITC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4800" b="1" dirty="0" smtClean="0">
                <a:solidFill>
                  <a:srgbClr val="7E0C6E"/>
                </a:solidFill>
                <a:latin typeface="Bradley Hand ITC" pitchFamily="66" charset="0"/>
              </a:rPr>
              <a:t>Windows </a:t>
            </a:r>
            <a:r>
              <a:rPr lang="tr-TR" sz="4800" b="1" dirty="0" err="1" smtClean="0">
                <a:solidFill>
                  <a:srgbClr val="7E0C6E"/>
                </a:solidFill>
                <a:latin typeface="Bradley Hand ITC" pitchFamily="66" charset="0"/>
              </a:rPr>
              <a:t>moviemaker</a:t>
            </a:r>
            <a:endParaRPr lang="tr-TR" sz="4800" b="1" dirty="0" smtClean="0">
              <a:solidFill>
                <a:srgbClr val="7E0C6E"/>
              </a:solidFill>
              <a:latin typeface="Bradley Hand ITC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4800" b="1" dirty="0" err="1" smtClean="0">
                <a:solidFill>
                  <a:srgbClr val="7E0C6E"/>
                </a:solidFill>
                <a:latin typeface="Bradley Hand ITC" pitchFamily="66" charset="0"/>
              </a:rPr>
              <a:t>Photo</a:t>
            </a:r>
            <a:r>
              <a:rPr lang="tr-TR" sz="48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800" b="1" dirty="0" err="1" smtClean="0">
                <a:solidFill>
                  <a:srgbClr val="7E0C6E"/>
                </a:solidFill>
                <a:latin typeface="Bradley Hand ITC" pitchFamily="66" charset="0"/>
              </a:rPr>
              <a:t>peach</a:t>
            </a:r>
            <a:r>
              <a:rPr lang="tr-TR" sz="4800" b="1" dirty="0" smtClean="0">
                <a:solidFill>
                  <a:srgbClr val="7E0C6E"/>
                </a:solidFill>
                <a:latin typeface="Bradley Hand ITC" pitchFamily="66" charset="0"/>
              </a:rPr>
              <a:t>  http://photopeach.com/</a:t>
            </a:r>
          </a:p>
          <a:p>
            <a:pPr>
              <a:buFont typeface="Wingdings" pitchFamily="2" charset="2"/>
              <a:buChar char="Ø"/>
            </a:pPr>
            <a:r>
              <a:rPr lang="tr-TR" sz="4800" b="1" dirty="0" err="1" smtClean="0">
                <a:solidFill>
                  <a:srgbClr val="7E0C6E"/>
                </a:solidFill>
                <a:latin typeface="Bradley Hand ITC" pitchFamily="66" charset="0"/>
              </a:rPr>
              <a:t>Animoto</a:t>
            </a:r>
            <a:r>
              <a:rPr lang="tr-TR" sz="4800" b="1" dirty="0" smtClean="0">
                <a:solidFill>
                  <a:srgbClr val="7E0C6E"/>
                </a:solidFill>
                <a:latin typeface="Bradley Hand ITC" pitchFamily="66" charset="0"/>
              </a:rPr>
              <a:t> http://animoto.com</a:t>
            </a:r>
          </a:p>
          <a:p>
            <a:pPr>
              <a:buFont typeface="Wingdings" pitchFamily="2" charset="2"/>
              <a:buChar char="Ø"/>
            </a:pPr>
            <a:r>
              <a:rPr lang="tr-TR" sz="4800" b="1" dirty="0" err="1" smtClean="0">
                <a:solidFill>
                  <a:srgbClr val="7E0C6E"/>
                </a:solidFill>
                <a:latin typeface="Bradley Hand ITC" pitchFamily="66" charset="0"/>
              </a:rPr>
              <a:t>Search</a:t>
            </a:r>
            <a:r>
              <a:rPr lang="tr-TR" sz="4800" b="1" dirty="0" smtClean="0">
                <a:solidFill>
                  <a:srgbClr val="7E0C6E"/>
                </a:solidFill>
                <a:latin typeface="Bradley Hand ITC" pitchFamily="66" charset="0"/>
              </a:rPr>
              <a:t> </a:t>
            </a:r>
            <a:r>
              <a:rPr lang="tr-TR" sz="4800" b="1" dirty="0" err="1" smtClean="0">
                <a:solidFill>
                  <a:srgbClr val="7E0C6E"/>
                </a:solidFill>
                <a:latin typeface="Bradley Hand ITC" pitchFamily="66" charset="0"/>
              </a:rPr>
              <a:t>stories</a:t>
            </a:r>
            <a:r>
              <a:rPr lang="tr-TR" sz="4800" b="1" dirty="0" smtClean="0">
                <a:solidFill>
                  <a:srgbClr val="7E0C6E"/>
                </a:solidFill>
                <a:latin typeface="Bradley Hand ITC" pitchFamily="66" charset="0"/>
              </a:rPr>
              <a:t> https://searchstories-intl.appspot.com/en-us/creator/</a:t>
            </a:r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1179</TotalTime>
  <Words>397</Words>
  <Application>Microsoft Office PowerPoint</Application>
  <PresentationFormat>Ekran Gösterisi (4:3)</PresentationFormat>
  <Paragraphs>83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Carnival</vt:lpstr>
      <vt:lpstr>PRE AND POST ACTIVITIES USING WEB 2.0 TOOLS   Eva Buyuksimkesyan</vt:lpstr>
      <vt:lpstr>Why do we use pre activities?</vt:lpstr>
      <vt:lpstr>Slayt 3</vt:lpstr>
      <vt:lpstr>Why do we use post activities?</vt:lpstr>
      <vt:lpstr>Slayt 5</vt:lpstr>
      <vt:lpstr>Technology is great because …</vt:lpstr>
      <vt:lpstr>Slayt 7</vt:lpstr>
      <vt:lpstr>OUR FAVE TOOLS</vt:lpstr>
      <vt:lpstr>Creating Slide Shows</vt:lpstr>
      <vt:lpstr>Posters &amp; online noticeboards</vt:lpstr>
      <vt:lpstr>Word Posters</vt:lpstr>
      <vt:lpstr>Animation tools</vt:lpstr>
      <vt:lpstr>Audio Tools</vt:lpstr>
      <vt:lpstr>Some more</vt:lpstr>
      <vt:lpstr>FYI</vt:lpstr>
      <vt:lpstr>Pre/Post Reading</vt:lpstr>
      <vt:lpstr>Pre/Post Listening</vt:lpstr>
      <vt:lpstr>Pre / Post Speaking</vt:lpstr>
      <vt:lpstr>Pre / Post Writing</vt:lpstr>
      <vt:lpstr>Pre /Post Readers</vt:lpstr>
      <vt:lpstr>Pre /Post Vocabulary</vt:lpstr>
      <vt:lpstr>Acknowledgements</vt:lpstr>
      <vt:lpstr>THANK YOU   http://evasimkesyan.edublogs.org @evab2001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AND POST ACTIVITIES USING WEB 2.0 TOOLS</dc:title>
  <dc:creator>lenovo</dc:creator>
  <cp:lastModifiedBy>lenovo</cp:lastModifiedBy>
  <cp:revision>133</cp:revision>
  <dcterms:created xsi:type="dcterms:W3CDTF">2010-03-05T07:36:48Z</dcterms:created>
  <dcterms:modified xsi:type="dcterms:W3CDTF">2012-05-30T19:17:22Z</dcterms:modified>
</cp:coreProperties>
</file>