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39"/>
  </p:notesMasterIdLst>
  <p:sldIdLst>
    <p:sldId id="256" r:id="rId2"/>
    <p:sldId id="520" r:id="rId3"/>
    <p:sldId id="557" r:id="rId4"/>
    <p:sldId id="562" r:id="rId5"/>
    <p:sldId id="596" r:id="rId6"/>
    <p:sldId id="563" r:id="rId7"/>
    <p:sldId id="564" r:id="rId8"/>
    <p:sldId id="565" r:id="rId9"/>
    <p:sldId id="574" r:id="rId10"/>
    <p:sldId id="575" r:id="rId11"/>
    <p:sldId id="576" r:id="rId12"/>
    <p:sldId id="577" r:id="rId13"/>
    <p:sldId id="590" r:id="rId14"/>
    <p:sldId id="578" r:id="rId15"/>
    <p:sldId id="580" r:id="rId16"/>
    <p:sldId id="591" r:id="rId17"/>
    <p:sldId id="581" r:id="rId18"/>
    <p:sldId id="582" r:id="rId19"/>
    <p:sldId id="592" r:id="rId20"/>
    <p:sldId id="583" r:id="rId21"/>
    <p:sldId id="584" r:id="rId22"/>
    <p:sldId id="585" r:id="rId23"/>
    <p:sldId id="587" r:id="rId24"/>
    <p:sldId id="593" r:id="rId25"/>
    <p:sldId id="588" r:id="rId26"/>
    <p:sldId id="594" r:id="rId27"/>
    <p:sldId id="589" r:id="rId28"/>
    <p:sldId id="595" r:id="rId29"/>
    <p:sldId id="566" r:id="rId30"/>
    <p:sldId id="567" r:id="rId31"/>
    <p:sldId id="568" r:id="rId32"/>
    <p:sldId id="569" r:id="rId33"/>
    <p:sldId id="570" r:id="rId34"/>
    <p:sldId id="571" r:id="rId35"/>
    <p:sldId id="597" r:id="rId36"/>
    <p:sldId id="572" r:id="rId37"/>
    <p:sldId id="488" r:id="rId3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user" initials="s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2060"/>
    <a:srgbClr val="008000"/>
    <a:srgbClr val="1F497D"/>
    <a:srgbClr val="99CCFF"/>
    <a:srgbClr val="F4CA18"/>
    <a:srgbClr val="FF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86894" autoAdjust="0"/>
  </p:normalViewPr>
  <p:slideViewPr>
    <p:cSldViewPr>
      <p:cViewPr varScale="1">
        <p:scale>
          <a:sx n="65" d="100"/>
          <a:sy n="65" d="100"/>
        </p:scale>
        <p:origin x="15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89EA63-618F-4FD8-98E6-3DC712444576}" type="datetimeFigureOut">
              <a:rPr lang="ja-JP" altLang="en-US"/>
              <a:pPr/>
              <a:t>2016/2/8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C7632F-0067-4315-B493-1B00CDF06E0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853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7632F-0067-4315-B493-1B00CDF06E00}" type="slidenum">
              <a:rPr lang="ja-JP" altLang="en-US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49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7632F-0067-4315-B493-1B00CDF06E00}" type="slidenum">
              <a:rPr lang="ja-JP" altLang="en-US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1821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7632F-0067-4315-B493-1B00CDF06E00}" type="slidenum">
              <a:rPr lang="ja-JP" altLang="en-US" smtClean="0"/>
              <a:pPr/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1644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7632F-0067-4315-B493-1B00CDF06E00}" type="slidenum">
              <a:rPr lang="ja-JP" altLang="en-US" smtClean="0"/>
              <a:pPr/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8751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7632F-0067-4315-B493-1B00CDF06E00}" type="slidenum">
              <a:rPr lang="ja-JP" altLang="en-US" smtClean="0"/>
              <a:pPr/>
              <a:t>26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2318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7632F-0067-4315-B493-1B00CDF06E00}" type="slidenum">
              <a:rPr lang="ja-JP" altLang="en-US" smtClean="0"/>
              <a:pPr/>
              <a:t>27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2239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7632F-0067-4315-B493-1B00CDF06E00}" type="slidenum">
              <a:rPr lang="ja-JP" altLang="en-US" smtClean="0"/>
              <a:pPr/>
              <a:t>28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3387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248F-DC21-474D-B8FB-3CD314DA3ABE}" type="datetime1">
              <a:rPr lang="tr-TR" altLang="ja-JP" smtClean="0"/>
              <a:t>08.02.2016</a:t>
            </a:fld>
            <a:endParaRPr lang="en-US" altLang="ja-JP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ja-JP" smtClean="0"/>
              <a:t>AI, Intelligent Agents</a:t>
            </a:r>
            <a:endParaRPr lang="ja-JP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EC4A-011F-4025-A97A-5838DB46F037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DD0B-F7B9-4127-AD12-A742B676F5EE}" type="datetime1">
              <a:rPr lang="tr-TR" altLang="ja-JP" smtClean="0"/>
              <a:t>08.02.2016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ja-JP" smtClean="0"/>
              <a:t>AI, Intelligent Agents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D3CA-1BFC-422E-B6DF-1AB1BE26EFFC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92DD-B677-435A-B015-9BB89B7FEC5D}" type="datetime1">
              <a:rPr lang="tr-TR" altLang="ja-JP" smtClean="0"/>
              <a:t>08.02.2016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ja-JP" smtClean="0"/>
              <a:t>AI, Intelligent Agents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D966-2250-40B1-A908-36122950E610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B2899-EBB6-4427-9D55-37FAEEC7BCE3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altLang="en-US" smtClean="0"/>
              <a:t>AI, Intelligent Agents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23F0A-EE1F-4B5A-AD52-2B46077B391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84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330F-F6F4-4411-8052-AFE4373EAC28}" type="datetime1">
              <a:rPr lang="tr-TR" altLang="ja-JP" smtClean="0"/>
              <a:t>08.02.2016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ja-JP" smtClean="0"/>
              <a:t>AI, Intelligent Agents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548C-B734-4C71-84E7-959ED06EFFAA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EFF2-0378-417C-AC6C-5503EF96D03B}" type="datetime1">
              <a:rPr lang="tr-TR" altLang="ja-JP" smtClean="0"/>
              <a:t>08.02.2016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ja-JP" smtClean="0"/>
              <a:t>AI, Intelligent Agents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B0AB-68B6-40FD-B142-F5C1BF8EE6F5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5D19-AB2E-4BB5-BDCA-C6D9FE747803}" type="datetime1">
              <a:rPr lang="tr-TR" altLang="ja-JP" smtClean="0"/>
              <a:t>08.02.2016</a:t>
            </a:fld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ja-JP" smtClean="0"/>
              <a:t>AI, Intelligent Agents</a:t>
            </a: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FD42-4A6A-459F-8123-5BF0DCF41177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FD-6364-4D1F-8BD2-2F94FD86C954}" type="datetime1">
              <a:rPr lang="tr-TR" altLang="ja-JP" smtClean="0"/>
              <a:t>08.02.2016</a:t>
            </a:fld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ja-JP" smtClean="0"/>
              <a:t>AI, Intelligent Agents</a:t>
            </a: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959-4485-4675-A63E-29C5CCEF0006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446-06BD-402C-9CE0-E26FC1BF55E1}" type="datetime1">
              <a:rPr lang="tr-TR" altLang="ja-JP" smtClean="0"/>
              <a:t>08.02.2016</a:t>
            </a:fld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ja-JP" smtClean="0"/>
              <a:t>AI, Intelligent Agents</a:t>
            </a: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8D6D-BDFC-449A-BCA5-DD7A21A3F490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A101-8047-40E8-AB93-3897480866AF}" type="datetime1">
              <a:rPr lang="tr-TR" altLang="ja-JP" smtClean="0"/>
              <a:t>08.02.2016</a:t>
            </a:fld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ja-JP" smtClean="0"/>
              <a:t>AI, Intelligent Agents</a:t>
            </a: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256F-6E8F-411B-90C0-D0D1137234F5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AF-EBC6-4674-A9F8-9F4F9DCDD510}" type="datetime1">
              <a:rPr lang="tr-TR" altLang="ja-JP" smtClean="0"/>
              <a:t>08.02.2016</a:t>
            </a:fld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ja-JP" smtClean="0"/>
              <a:t>AI, Intelligent Agents</a:t>
            </a: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A3F4-1777-4798-8DBE-69D316358B51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93D7-217D-41FE-92DD-AE0CE94DCA88}" type="datetime1">
              <a:rPr lang="tr-TR" altLang="ja-JP" smtClean="0"/>
              <a:t>08.02.2016</a:t>
            </a:fld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ja-JP" smtClean="0"/>
              <a:t>AI, Intelligent Agents</a:t>
            </a: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6A35B0-C9B1-4691-BABB-ADC8040AB459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B2F562-8CAB-4B76-8658-2F82348A1DD6}" type="datetime1">
              <a:rPr lang="tr-TR" altLang="ja-JP" smtClean="0"/>
              <a:t>08.02.2016</a:t>
            </a:fld>
            <a:endParaRPr lang="en-US" altLang="ja-JP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altLang="ja-JP" smtClean="0"/>
              <a:t>AI, Intelligent Agents</a:t>
            </a:r>
            <a:endParaRPr lang="ja-JP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27EC03-8BE0-4EC3-B77E-C4BA1BCF37C3}" type="slidenum">
              <a:rPr lang="ja-JP" altLang="en-US" smtClean="0"/>
              <a:pPr/>
              <a:t>‹#›</a:t>
            </a:fld>
            <a:endParaRPr lang="en-US" altLang="ja-JP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g"/><Relationship Id="rId4" Type="http://schemas.openxmlformats.org/officeDocument/2006/relationships/image" Target="../media/image8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ja-JP" smtClean="0"/>
              <a:t>AI, Intelligent Agents</a:t>
            </a:r>
            <a:endParaRPr lang="ja-JP" altLang="en-US"/>
          </a:p>
        </p:txBody>
      </p:sp>
      <p:sp>
        <p:nvSpPr>
          <p:cNvPr id="2051" name="サブタイトル 2"/>
          <p:cNvSpPr>
            <a:spLocks noGrp="1"/>
          </p:cNvSpPr>
          <p:nvPr>
            <p:ph type="body" sz="half" idx="4294967295"/>
          </p:nvPr>
        </p:nvSpPr>
        <p:spPr>
          <a:xfrm>
            <a:off x="579996" y="3409107"/>
            <a:ext cx="7460113" cy="3312368"/>
          </a:xfrm>
        </p:spPr>
        <p:txBody>
          <a:bodyPr anchor="ctr">
            <a:normAutofit lnSpcReduction="10000"/>
          </a:bodyPr>
          <a:lstStyle/>
          <a:p>
            <a:pPr algn="ctr" rtl="1">
              <a:lnSpc>
                <a:spcPct val="90000"/>
              </a:lnSpc>
              <a:buNone/>
            </a:pPr>
            <a:endParaRPr lang="en-US" altLang="ja-JP" sz="2400" b="1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 rtl="1">
              <a:lnSpc>
                <a:spcPct val="90000"/>
              </a:lnSpc>
              <a:buNone/>
            </a:pPr>
            <a:r>
              <a:rPr lang="fa-IR" altLang="ja-JP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مدرس</a:t>
            </a:r>
            <a:r>
              <a:rPr lang="fa-IR" altLang="ja-JP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: رحیم دهخوارقانی</a:t>
            </a:r>
          </a:p>
          <a:p>
            <a:pPr algn="ctr" rtl="1">
              <a:lnSpc>
                <a:spcPct val="90000"/>
              </a:lnSpc>
              <a:buNone/>
            </a:pPr>
            <a:r>
              <a:rPr lang="fa-IR" altLang="ja-JP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بر اساس اسلایدهای محمدمهدی </a:t>
            </a: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يزدان پناه</a:t>
            </a:r>
            <a:endParaRPr lang="fa-IR" altLang="ja-JP" sz="24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 rtl="1">
              <a:lnSpc>
                <a:spcPct val="90000"/>
              </a:lnSpc>
              <a:buNone/>
            </a:pPr>
            <a:endParaRPr lang="en-AU" altLang="ja-JP" b="1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buNone/>
            </a:pPr>
            <a:endParaRPr lang="en-US" altLang="ja-JP" sz="2000" b="1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buNone/>
            </a:pPr>
            <a:endParaRPr lang="tr-TR" altLang="ja-JP" sz="2000" b="1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buNone/>
            </a:pPr>
            <a:endParaRPr lang="en-US" altLang="ja-JP" sz="28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buNone/>
            </a:pPr>
            <a:r>
              <a:rPr lang="fa-IR" altLang="ja-JP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دانشگاه بناب</a:t>
            </a:r>
          </a:p>
          <a:p>
            <a:pPr algn="ctr">
              <a:lnSpc>
                <a:spcPct val="90000"/>
              </a:lnSpc>
              <a:buNone/>
            </a:pPr>
            <a:r>
              <a:rPr lang="fa-IR" altLang="ja-JP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بهار 95</a:t>
            </a:r>
            <a:endParaRPr lang="tr-TR" altLang="ja-JP" sz="40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</a:pPr>
            <a:endParaRPr lang="ja-JP" altLang="en-US" sz="3200" b="1" dirty="0" smtClean="0">
              <a:solidFill>
                <a:srgbClr val="002060"/>
              </a:solidFill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1643042" y="1689107"/>
            <a:ext cx="5953294" cy="1955917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rtl="1" fontAlgn="auto">
              <a:spcAft>
                <a:spcPts val="0"/>
              </a:spcAft>
              <a:defRPr/>
            </a:pPr>
            <a:r>
              <a:rPr kumimoji="0" lang="fa-IR" altLang="ja-JP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هوش مصنوعی</a:t>
            </a:r>
            <a:endParaRPr kumimoji="0" lang="en-US" altLang="ja-JP" sz="36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 rtl="1" fontAlgn="auto">
              <a:spcAft>
                <a:spcPts val="0"/>
              </a:spcAft>
              <a:defRPr/>
            </a:pPr>
            <a:r>
              <a:rPr kumimoji="0" lang="fa-IR" altLang="ja-JP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فصل دوم: عاملهای هوشمند</a:t>
            </a:r>
          </a:p>
          <a:p>
            <a:pPr algn="ctr" rtl="1" fontAlgn="auto">
              <a:spcAft>
                <a:spcPts val="0"/>
              </a:spcAft>
              <a:defRPr/>
            </a:pPr>
            <a:r>
              <a:rPr kumimoji="0" lang="en-US" altLang="ja-JP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Intelligent agents</a:t>
            </a:r>
            <a:endParaRPr kumimoji="0" lang="en-US" altLang="ja-JP" sz="36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0"/>
          </p:nvPr>
        </p:nvSpPr>
        <p:spPr>
          <a:xfrm>
            <a:off x="251520" y="6453336"/>
            <a:ext cx="1090464" cy="268139"/>
          </a:xfrm>
        </p:spPr>
        <p:txBody>
          <a:bodyPr/>
          <a:lstStyle/>
          <a:p>
            <a:fld id="{2B42661D-0B60-4409-AEF7-D6B16E7EFA6E}" type="datetime1">
              <a:rPr lang="tr-TR" altLang="ja-JP" smtClean="0"/>
              <a:t>08.02.2016</a:t>
            </a:fld>
            <a:endParaRPr lang="en-US" altLang="ja-JP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256F-6E8F-411B-90C0-D0D1137234F5}" type="slidenum">
              <a:rPr lang="ja-JP" altLang="en-US" smtClean="0"/>
              <a:pPr/>
              <a:t>1</a:t>
            </a:fld>
            <a:endParaRPr lang="en-US" altLang="ja-JP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719FB85-8EF0-482F-A092-D4E7ED5C3CBB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B76558-05FA-4834-9AFF-BACEE7C3FFEF}" type="slidenum">
              <a:rPr lang="ar-SA" altLang="en-US">
                <a:latin typeface="Garamond" panose="02020404030301010803" pitchFamily="18" charset="0"/>
              </a:rPr>
              <a:pPr eaLnBrk="1" hangingPunct="1"/>
              <a:t>10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91141" name="Rectangle 2"/>
          <p:cNvSpPr>
            <a:spLocks noChangeArrowheads="1"/>
          </p:cNvSpPr>
          <p:nvPr/>
        </p:nvSpPr>
        <p:spPr bwMode="auto">
          <a:xfrm>
            <a:off x="3743325" y="1779588"/>
            <a:ext cx="338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fa-IR" altLang="tr-TR" sz="3600" b="1" dirty="0">
                <a:solidFill>
                  <a:srgbClr val="000099"/>
                </a:solidFill>
                <a:cs typeface="Lotus" pitchFamily="2" charset="-78"/>
              </a:rPr>
              <a:t>عاملهاي واکنشي ساده</a:t>
            </a:r>
            <a:endParaRPr lang="en-US" altLang="tr-TR" sz="3600" b="1" dirty="0">
              <a:solidFill>
                <a:srgbClr val="000099"/>
              </a:solidFill>
              <a:cs typeface="Lotus" pitchFamily="2" charset="-78"/>
            </a:endParaRPr>
          </a:p>
        </p:txBody>
      </p:sp>
      <p:sp>
        <p:nvSpPr>
          <p:cNvPr id="91142" name="Text Box 3"/>
          <p:cNvSpPr txBox="1">
            <a:spLocks noChangeArrowheads="1"/>
          </p:cNvSpPr>
          <p:nvPr/>
        </p:nvSpPr>
        <p:spPr bwMode="auto">
          <a:xfrm>
            <a:off x="395288" y="990600"/>
            <a:ext cx="7316787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 altLang="tr-TR" sz="4400" b="1">
                <a:latin typeface="Times New Roman" panose="02020603050405020304" pitchFamily="18" charset="0"/>
                <a:cs typeface="Homa" pitchFamily="2" charset="-78"/>
              </a:rPr>
              <a:t>عاملهاي هوشمند</a:t>
            </a:r>
            <a:endParaRPr lang="en-US" altLang="tr-TR" sz="2400" b="1">
              <a:latin typeface="Times New Roman" panose="02020603050405020304" pitchFamily="18" charset="0"/>
              <a:cs typeface="Homa" pitchFamily="2" charset="-78"/>
            </a:endParaRPr>
          </a:p>
        </p:txBody>
      </p:sp>
      <p:sp>
        <p:nvSpPr>
          <p:cNvPr id="91143" name="AutoShape 4"/>
          <p:cNvSpPr>
            <a:spLocks noChangeArrowheads="1"/>
          </p:cNvSpPr>
          <p:nvPr/>
        </p:nvSpPr>
        <p:spPr bwMode="auto">
          <a:xfrm>
            <a:off x="611188" y="2565400"/>
            <a:ext cx="3240087" cy="403225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/>
            <a:endParaRPr lang="tr-TR" altLang="tr-TR">
              <a:solidFill>
                <a:srgbClr val="C0C0C0"/>
              </a:solidFill>
              <a:cs typeface="Times New Roman" panose="02020603050405020304" pitchFamily="18" charset="0"/>
            </a:endParaRPr>
          </a:p>
        </p:txBody>
      </p:sp>
      <p:sp>
        <p:nvSpPr>
          <p:cNvPr id="91144" name="AutoShape 5"/>
          <p:cNvSpPr>
            <a:spLocks noChangeArrowheads="1"/>
          </p:cNvSpPr>
          <p:nvPr/>
        </p:nvSpPr>
        <p:spPr bwMode="auto">
          <a:xfrm>
            <a:off x="4284663" y="2565400"/>
            <a:ext cx="1008062" cy="403225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/>
            <a:endParaRPr lang="tr-TR" altLang="tr-TR">
              <a:solidFill>
                <a:srgbClr val="C0C0C0"/>
              </a:solidFill>
              <a:cs typeface="Times New Roman" panose="02020603050405020304" pitchFamily="18" charset="0"/>
            </a:endParaRPr>
          </a:p>
        </p:txBody>
      </p:sp>
      <p:sp>
        <p:nvSpPr>
          <p:cNvPr id="91145" name="Text Box 6"/>
          <p:cNvSpPr txBox="1">
            <a:spLocks noChangeArrowheads="1"/>
          </p:cNvSpPr>
          <p:nvPr/>
        </p:nvSpPr>
        <p:spPr bwMode="auto">
          <a:xfrm>
            <a:off x="717550" y="2806700"/>
            <a:ext cx="909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fa-IR" altLang="tr-TR" sz="3600" b="1">
                <a:latin typeface="Akram" pitchFamily="2" charset="2"/>
                <a:cs typeface="Lotus" pitchFamily="2" charset="-78"/>
              </a:rPr>
              <a:t>عامل</a:t>
            </a:r>
            <a:endParaRPr lang="en-US" altLang="tr-TR" sz="3600" b="1">
              <a:latin typeface="Akram" pitchFamily="2" charset="2"/>
              <a:cs typeface="Lotus" pitchFamily="2" charset="-78"/>
            </a:endParaRPr>
          </a:p>
        </p:txBody>
      </p:sp>
      <p:sp>
        <p:nvSpPr>
          <p:cNvPr id="91146" name="Text Box 7"/>
          <p:cNvSpPr txBox="1">
            <a:spLocks noChangeArrowheads="1"/>
          </p:cNvSpPr>
          <p:nvPr/>
        </p:nvSpPr>
        <p:spPr bwMode="auto">
          <a:xfrm rot="-5400000">
            <a:off x="4316412" y="4137026"/>
            <a:ext cx="1000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fa-IR" altLang="tr-TR" sz="3600" b="1">
                <a:cs typeface="Lotus" pitchFamily="2" charset="-78"/>
              </a:rPr>
              <a:t>محيط</a:t>
            </a:r>
            <a:endParaRPr lang="en-US" altLang="tr-TR" sz="3600" b="1">
              <a:cs typeface="Lotus" pitchFamily="2" charset="-78"/>
            </a:endParaRPr>
          </a:p>
        </p:txBody>
      </p:sp>
      <p:sp>
        <p:nvSpPr>
          <p:cNvPr id="91147" name="Line 8"/>
          <p:cNvSpPr>
            <a:spLocks noChangeShapeType="1"/>
          </p:cNvSpPr>
          <p:nvPr/>
        </p:nvSpPr>
        <p:spPr bwMode="auto">
          <a:xfrm flipH="1">
            <a:off x="3276600" y="2997200"/>
            <a:ext cx="1582738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1148" name="Text Box 9"/>
          <p:cNvSpPr txBox="1">
            <a:spLocks noChangeArrowheads="1"/>
          </p:cNvSpPr>
          <p:nvPr/>
        </p:nvSpPr>
        <p:spPr bwMode="auto">
          <a:xfrm>
            <a:off x="2254250" y="2797175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fa-IR" altLang="tr-TR" sz="2400" b="1">
                <a:cs typeface="Lotus" pitchFamily="2" charset="-78"/>
              </a:rPr>
              <a:t>حسگرها</a:t>
            </a:r>
            <a:endParaRPr lang="en-US" altLang="tr-TR" sz="2400" b="1">
              <a:cs typeface="Lotus" pitchFamily="2" charset="-78"/>
            </a:endParaRPr>
          </a:p>
        </p:txBody>
      </p:sp>
      <p:sp>
        <p:nvSpPr>
          <p:cNvPr id="91149" name="Rectangle 10"/>
          <p:cNvSpPr>
            <a:spLocks noChangeArrowheads="1"/>
          </p:cNvSpPr>
          <p:nvPr/>
        </p:nvSpPr>
        <p:spPr bwMode="auto">
          <a:xfrm>
            <a:off x="2212975" y="3573463"/>
            <a:ext cx="1368425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/>
            <a:r>
              <a:rPr lang="fa-IR" altLang="tr-TR" b="1">
                <a:cs typeface="Lotus" pitchFamily="2" charset="-78"/>
              </a:rPr>
              <a:t>جهان چگونه است</a:t>
            </a:r>
            <a:endParaRPr lang="en-US" altLang="tr-TR" b="1">
              <a:cs typeface="Lotus" pitchFamily="2" charset="-78"/>
            </a:endParaRPr>
          </a:p>
        </p:txBody>
      </p:sp>
      <p:sp>
        <p:nvSpPr>
          <p:cNvPr id="91150" name="Text Box 11"/>
          <p:cNvSpPr txBox="1">
            <a:spLocks noChangeArrowheads="1"/>
          </p:cNvSpPr>
          <p:nvPr/>
        </p:nvSpPr>
        <p:spPr bwMode="auto">
          <a:xfrm>
            <a:off x="2306638" y="5911850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fa-IR" altLang="tr-TR" sz="2400" b="1">
                <a:cs typeface="Lotus" pitchFamily="2" charset="-78"/>
              </a:rPr>
              <a:t>محرکها</a:t>
            </a:r>
            <a:endParaRPr lang="en-US" altLang="tr-TR" sz="2400" b="1">
              <a:cs typeface="Lotus" pitchFamily="2" charset="-78"/>
            </a:endParaRPr>
          </a:p>
        </p:txBody>
      </p:sp>
      <p:sp>
        <p:nvSpPr>
          <p:cNvPr id="91151" name="Line 12"/>
          <p:cNvSpPr>
            <a:spLocks noChangeShapeType="1"/>
          </p:cNvSpPr>
          <p:nvPr/>
        </p:nvSpPr>
        <p:spPr bwMode="auto">
          <a:xfrm flipH="1">
            <a:off x="3276600" y="6130925"/>
            <a:ext cx="1582738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1152" name="Line 13"/>
          <p:cNvSpPr>
            <a:spLocks noChangeShapeType="1"/>
          </p:cNvSpPr>
          <p:nvPr/>
        </p:nvSpPr>
        <p:spPr bwMode="auto">
          <a:xfrm>
            <a:off x="2843213" y="3103563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1153" name="Line 14"/>
          <p:cNvSpPr>
            <a:spLocks noChangeShapeType="1"/>
          </p:cNvSpPr>
          <p:nvPr/>
        </p:nvSpPr>
        <p:spPr bwMode="auto">
          <a:xfrm>
            <a:off x="2843213" y="5445125"/>
            <a:ext cx="0" cy="504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1154" name="Line 15"/>
          <p:cNvSpPr>
            <a:spLocks noChangeShapeType="1"/>
          </p:cNvSpPr>
          <p:nvPr/>
        </p:nvSpPr>
        <p:spPr bwMode="auto">
          <a:xfrm>
            <a:off x="2843213" y="4005263"/>
            <a:ext cx="0" cy="1008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1155" name="AutoShape 16"/>
          <p:cNvSpPr>
            <a:spLocks noChangeArrowheads="1"/>
          </p:cNvSpPr>
          <p:nvPr/>
        </p:nvSpPr>
        <p:spPr bwMode="auto">
          <a:xfrm>
            <a:off x="755650" y="4967288"/>
            <a:ext cx="936625" cy="503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/>
            <a:r>
              <a:rPr lang="fa-IR" altLang="tr-TR" b="1">
                <a:cs typeface="Lotus" pitchFamily="2" charset="-78"/>
              </a:rPr>
              <a:t>قانون</a:t>
            </a:r>
          </a:p>
          <a:p>
            <a:pPr algn="ctr" rtl="0"/>
            <a:r>
              <a:rPr lang="fa-IR" altLang="tr-TR" b="1">
                <a:cs typeface="Lotus" pitchFamily="2" charset="-78"/>
              </a:rPr>
              <a:t>شرط عمل</a:t>
            </a:r>
            <a:endParaRPr lang="en-US" altLang="tr-TR" b="1">
              <a:cs typeface="Lotus" pitchFamily="2" charset="-78"/>
            </a:endParaRPr>
          </a:p>
        </p:txBody>
      </p:sp>
      <p:sp>
        <p:nvSpPr>
          <p:cNvPr id="91156" name="Line 17"/>
          <p:cNvSpPr>
            <a:spLocks noChangeShapeType="1"/>
          </p:cNvSpPr>
          <p:nvPr/>
        </p:nvSpPr>
        <p:spPr bwMode="auto">
          <a:xfrm>
            <a:off x="1704975" y="5241925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1157" name="Text Box 18"/>
          <p:cNvSpPr txBox="1">
            <a:spLocks noChangeArrowheads="1"/>
          </p:cNvSpPr>
          <p:nvPr/>
        </p:nvSpPr>
        <p:spPr bwMode="auto">
          <a:xfrm>
            <a:off x="2195513" y="4995863"/>
            <a:ext cx="1368425" cy="498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/>
            <a:r>
              <a:rPr lang="fa-IR" altLang="tr-TR" sz="1600" b="1">
                <a:cs typeface="Lotus" pitchFamily="2" charset="-78"/>
              </a:rPr>
              <a:t>اکنون چه عملي بايد انجام دهم</a:t>
            </a:r>
            <a:endParaRPr lang="en-US" altLang="tr-TR" sz="1600">
              <a:cs typeface="Lotus" pitchFamily="2" charset="-78"/>
            </a:endParaRPr>
          </a:p>
        </p:txBody>
      </p:sp>
      <p:sp>
        <p:nvSpPr>
          <p:cNvPr id="91158" name="Text Box 19"/>
          <p:cNvSpPr txBox="1">
            <a:spLocks noChangeArrowheads="1"/>
          </p:cNvSpPr>
          <p:nvPr/>
        </p:nvSpPr>
        <p:spPr bwMode="auto">
          <a:xfrm>
            <a:off x="5435600" y="2276872"/>
            <a:ext cx="338455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800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اين عاملها فعاليت را بر اساس </a:t>
            </a:r>
            <a:r>
              <a:rPr lang="fa-IR" altLang="tr-TR" sz="2800" b="1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درک فعلي</a:t>
            </a:r>
            <a:r>
              <a:rPr lang="fa-IR" altLang="tr-TR" sz="2800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 و بدون در نظر گرفتن سابقه ادراک، انتخاب ميکند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800" dirty="0" smtClean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در این حالت، </a:t>
            </a:r>
            <a:r>
              <a:rPr lang="fa-IR" altLang="tr-TR" sz="2800" b="1" dirty="0" smtClean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سابقه </a:t>
            </a:r>
            <a:r>
              <a:rPr lang="fa-IR" altLang="tr-TR" sz="2800" b="1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ادراک</a:t>
            </a:r>
            <a:r>
              <a:rPr lang="fa-IR" altLang="tr-TR" sz="2800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 </a:t>
            </a:r>
            <a:r>
              <a:rPr lang="fa-IR" altLang="tr-TR" sz="2800" dirty="0" smtClean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وجود ندارد</a:t>
            </a:r>
            <a:endParaRPr lang="fa-IR" altLang="tr-TR" sz="2800" dirty="0">
              <a:solidFill>
                <a:schemeClr val="accent1">
                  <a:lumMod val="50000"/>
                </a:schemeClr>
              </a:solidFill>
              <a:cs typeface="Lotus" pitchFamily="2" charset="-78"/>
            </a:endParaRP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800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انتخاب فعاليت بر اساس يکسري </a:t>
            </a:r>
            <a:r>
              <a:rPr lang="fa-IR" altLang="tr-TR" sz="2800" b="1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قوانين موقعيت شرطي</a:t>
            </a:r>
            <a:r>
              <a:rPr lang="fa-IR" altLang="tr-TR" sz="2800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 انجام ميشود</a:t>
            </a:r>
          </a:p>
          <a:p>
            <a:pPr algn="r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endParaRPr lang="en-US" altLang="tr-TR" sz="2800" dirty="0">
              <a:solidFill>
                <a:schemeClr val="accent1">
                  <a:lumMod val="50000"/>
                </a:schemeClr>
              </a:solidFill>
              <a:cs typeface="Lotus" pitchFamily="2" charset="-78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5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 rtl="1">
              <a:defRPr/>
            </a:pPr>
            <a:fld id="{9BC4F62F-6527-4F14-9077-AF88597D61CF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 eaLnBrk="1" hangingPunct="1"/>
            <a:fld id="{FC10F87A-A621-4889-A964-F80EB17AB3FD}" type="slidenum">
              <a:rPr lang="ar-SA" altLang="en-US">
                <a:latin typeface="Garamond" panose="02020404030301010803" pitchFamily="18" charset="0"/>
              </a:rPr>
              <a:pPr algn="l" rtl="1" eaLnBrk="1" hangingPunct="1"/>
              <a:t>11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92165" name="Text Box 2"/>
          <p:cNvSpPr txBox="1">
            <a:spLocks noChangeArrowheads="1"/>
          </p:cNvSpPr>
          <p:nvPr/>
        </p:nvSpPr>
        <p:spPr bwMode="auto">
          <a:xfrm>
            <a:off x="528638" y="1557338"/>
            <a:ext cx="8386762" cy="325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35000"/>
              </a:lnSpc>
            </a:pPr>
            <a:r>
              <a:rPr lang="ar-SA" altLang="tr-TR" sz="2800" b="1" u="sng" dirty="0">
                <a:solidFill>
                  <a:srgbClr val="C00000"/>
                </a:solidFill>
                <a:cs typeface="Zar" pitchFamily="2" charset="-78"/>
              </a:rPr>
              <a:t>عامل‌هاي واکنشي ساده</a:t>
            </a:r>
            <a:endParaRPr lang="fa-IR" altLang="tr-TR" sz="2800" b="1" u="sng" dirty="0">
              <a:solidFill>
                <a:srgbClr val="C0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endParaRPr lang="fa-IR" altLang="tr-TR" sz="2800" b="1" dirty="0">
              <a:solidFill>
                <a:srgbClr val="7F5429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در اينجا جدول رجوع بايد مورد توجه قرار گرفته و فيلدهاي مختلف آن توسط اطلاعات ورودي پر شود.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اتصالاتي (واکنش‌هايي) وجود دارند که انسان‌ها بسياري از آنها را دارا </a:t>
            </a: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هستند.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برخي از آنها قابل يادگيري و برخي ديگر غريزي است.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61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6E6008-2D4C-4E5B-8B50-3C233D302E43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48EC89-CB4D-49C4-BD44-AA206F9EB792}" type="slidenum">
              <a:rPr lang="ar-SA" altLang="en-US">
                <a:latin typeface="Garamond" panose="02020404030301010803" pitchFamily="18" charset="0"/>
              </a:rPr>
              <a:pPr eaLnBrk="1" hangingPunct="1"/>
              <a:t>12</a:t>
            </a:fld>
            <a:endParaRPr lang="en-US" altLang="en-US">
              <a:latin typeface="Garamond" panose="02020404030301010803" pitchFamily="18" charset="0"/>
            </a:endParaRPr>
          </a:p>
        </p:txBody>
      </p:sp>
      <p:pic>
        <p:nvPicPr>
          <p:cNvPr id="93189" name="Picture 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2770188"/>
            <a:ext cx="3960813" cy="2027237"/>
          </a:xfrm>
          <a:noFill/>
        </p:spPr>
      </p:pic>
      <p:sp>
        <p:nvSpPr>
          <p:cNvPr id="93190" name="Text Box 3"/>
          <p:cNvSpPr txBox="1">
            <a:spLocks noChangeArrowheads="1"/>
          </p:cNvSpPr>
          <p:nvPr/>
        </p:nvSpPr>
        <p:spPr bwMode="auto">
          <a:xfrm>
            <a:off x="395288" y="990600"/>
            <a:ext cx="7316787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 altLang="tr-TR" sz="4400" b="1">
                <a:latin typeface="Times New Roman" panose="02020603050405020304" pitchFamily="18" charset="0"/>
                <a:cs typeface="Homa" pitchFamily="2" charset="-78"/>
              </a:rPr>
              <a:t>عاملهاي هوشمند</a:t>
            </a:r>
            <a:endParaRPr lang="en-US" altLang="tr-TR" sz="2400" b="1">
              <a:latin typeface="Times New Roman" panose="02020603050405020304" pitchFamily="18" charset="0"/>
              <a:cs typeface="Homa" pitchFamily="2" charset="-78"/>
            </a:endParaRPr>
          </a:p>
        </p:txBody>
      </p:sp>
      <p:sp>
        <p:nvSpPr>
          <p:cNvPr id="93191" name="Text Box 4"/>
          <p:cNvSpPr txBox="1">
            <a:spLocks noChangeArrowheads="1"/>
          </p:cNvSpPr>
          <p:nvPr/>
        </p:nvSpPr>
        <p:spPr bwMode="auto">
          <a:xfrm>
            <a:off x="611188" y="4941888"/>
            <a:ext cx="554513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tr-TR" sz="1600" dirty="0">
                <a:cs typeface="Times New Roman" panose="02020603050405020304" pitchFamily="18" charset="0"/>
              </a:rPr>
              <a:t>function REFLEX-VACUUM-AGENT ([</a:t>
            </a:r>
            <a:r>
              <a:rPr lang="en-US" altLang="tr-TR" sz="1600" i="1" dirty="0">
                <a:cs typeface="Times New Roman" panose="02020603050405020304" pitchFamily="18" charset="0"/>
              </a:rPr>
              <a:t>location, status</a:t>
            </a:r>
            <a:r>
              <a:rPr lang="en-US" altLang="tr-TR" sz="1600" dirty="0">
                <a:cs typeface="Times New Roman" panose="02020603050405020304" pitchFamily="18" charset="0"/>
              </a:rPr>
              <a:t>]) return an action</a:t>
            </a:r>
          </a:p>
          <a:p>
            <a:pPr algn="l" rtl="0"/>
            <a:r>
              <a:rPr lang="en-US" altLang="tr-TR" sz="1600" dirty="0">
                <a:cs typeface="Times New Roman" panose="02020603050405020304" pitchFamily="18" charset="0"/>
              </a:rPr>
              <a:t>	if </a:t>
            </a:r>
            <a:r>
              <a:rPr lang="en-US" altLang="tr-TR" sz="1600" i="1" dirty="0">
                <a:cs typeface="Times New Roman" panose="02020603050405020304" pitchFamily="18" charset="0"/>
              </a:rPr>
              <a:t>status == Dirty</a:t>
            </a:r>
            <a:r>
              <a:rPr lang="en-US" altLang="tr-TR" sz="1600" dirty="0">
                <a:cs typeface="Times New Roman" panose="02020603050405020304" pitchFamily="18" charset="0"/>
              </a:rPr>
              <a:t> then return </a:t>
            </a:r>
            <a:r>
              <a:rPr lang="en-US" altLang="tr-TR" sz="1600" i="1" dirty="0">
                <a:cs typeface="Times New Roman" panose="02020603050405020304" pitchFamily="18" charset="0"/>
              </a:rPr>
              <a:t>Suck</a:t>
            </a:r>
            <a:endParaRPr lang="en-US" altLang="tr-TR" sz="1600" dirty="0">
              <a:cs typeface="Times New Roman" panose="02020603050405020304" pitchFamily="18" charset="0"/>
            </a:endParaRPr>
          </a:p>
          <a:p>
            <a:pPr algn="l" rtl="0"/>
            <a:r>
              <a:rPr lang="en-US" altLang="tr-TR" sz="1600" dirty="0">
                <a:cs typeface="Times New Roman" panose="02020603050405020304" pitchFamily="18" charset="0"/>
              </a:rPr>
              <a:t>	else if </a:t>
            </a:r>
            <a:r>
              <a:rPr lang="en-US" altLang="tr-TR" sz="1600" i="1" dirty="0">
                <a:cs typeface="Times New Roman" panose="02020603050405020304" pitchFamily="18" charset="0"/>
              </a:rPr>
              <a:t>location == A</a:t>
            </a:r>
            <a:r>
              <a:rPr lang="en-US" altLang="tr-TR" sz="1600" dirty="0">
                <a:cs typeface="Times New Roman" panose="02020603050405020304" pitchFamily="18" charset="0"/>
              </a:rPr>
              <a:t> then return </a:t>
            </a:r>
            <a:r>
              <a:rPr lang="en-US" altLang="tr-TR" sz="1600" i="1" dirty="0">
                <a:cs typeface="Times New Roman" panose="02020603050405020304" pitchFamily="18" charset="0"/>
              </a:rPr>
              <a:t>Right</a:t>
            </a:r>
            <a:endParaRPr lang="en-US" altLang="tr-TR" sz="1600" dirty="0">
              <a:cs typeface="Times New Roman" panose="02020603050405020304" pitchFamily="18" charset="0"/>
            </a:endParaRPr>
          </a:p>
          <a:p>
            <a:pPr algn="l" rtl="0"/>
            <a:r>
              <a:rPr lang="en-US" altLang="tr-TR" sz="1600" dirty="0">
                <a:cs typeface="Times New Roman" panose="02020603050405020304" pitchFamily="18" charset="0"/>
              </a:rPr>
              <a:t>	else if </a:t>
            </a:r>
            <a:r>
              <a:rPr lang="en-US" altLang="tr-TR" sz="1600" i="1" dirty="0">
                <a:cs typeface="Times New Roman" panose="02020603050405020304" pitchFamily="18" charset="0"/>
              </a:rPr>
              <a:t>location == B</a:t>
            </a:r>
            <a:r>
              <a:rPr lang="en-US" altLang="tr-TR" sz="1600" dirty="0">
                <a:cs typeface="Times New Roman" panose="02020603050405020304" pitchFamily="18" charset="0"/>
              </a:rPr>
              <a:t> then return </a:t>
            </a:r>
            <a:r>
              <a:rPr lang="en-US" altLang="tr-TR" sz="1600" i="1" dirty="0">
                <a:cs typeface="Times New Roman" panose="02020603050405020304" pitchFamily="18" charset="0"/>
              </a:rPr>
              <a:t>Left</a:t>
            </a:r>
          </a:p>
        </p:txBody>
      </p:sp>
      <p:sp>
        <p:nvSpPr>
          <p:cNvPr id="93192" name="Rectangle 5"/>
          <p:cNvSpPr>
            <a:spLocks noChangeArrowheads="1"/>
          </p:cNvSpPr>
          <p:nvPr/>
        </p:nvSpPr>
        <p:spPr bwMode="auto">
          <a:xfrm>
            <a:off x="2411413" y="2025650"/>
            <a:ext cx="5661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fa-IR" altLang="tr-TR" sz="2800" b="1">
                <a:solidFill>
                  <a:srgbClr val="000099"/>
                </a:solidFill>
                <a:cs typeface="Lotus" pitchFamily="2" charset="-78"/>
              </a:rPr>
              <a:t> مثالي از عامل واکنشي ساده در دنياي جاروبرقي</a:t>
            </a:r>
            <a:endParaRPr lang="en-US" altLang="tr-TR" sz="2800" b="1">
              <a:solidFill>
                <a:srgbClr val="000099"/>
              </a:solidFill>
              <a:cs typeface="Lotus" pitchFamily="2" charset="-78"/>
            </a:endParaRPr>
          </a:p>
        </p:txBody>
      </p:sp>
      <p:sp>
        <p:nvSpPr>
          <p:cNvPr id="93193" name="Text Box 6"/>
          <p:cNvSpPr txBox="1">
            <a:spLocks noChangeArrowheads="1"/>
          </p:cNvSpPr>
          <p:nvPr/>
        </p:nvSpPr>
        <p:spPr bwMode="auto">
          <a:xfrm>
            <a:off x="5435600" y="2547938"/>
            <a:ext cx="3168650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800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تصميم گيري آن بر اساس مکان فعلي و کثيف بودن آن مکان صورت ميگيرد</a:t>
            </a: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800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انتخاب فعاليت بر اساس موقعيت شرطي:</a:t>
            </a:r>
          </a:p>
          <a:p>
            <a:pPr algn="r" rtl="1">
              <a:buClr>
                <a:srgbClr val="00D600"/>
              </a:buClr>
              <a:buFont typeface="Wingdings" panose="05000000000000000000" pitchFamily="2" charset="2"/>
              <a:buNone/>
            </a:pPr>
            <a:r>
              <a:rPr lang="en-US" altLang="tr-TR" sz="2400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If dirty then suck</a:t>
            </a:r>
          </a:p>
        </p:txBody>
      </p:sp>
      <p:sp>
        <p:nvSpPr>
          <p:cNvPr id="93194" name="WordArt 7"/>
          <p:cNvSpPr>
            <a:spLocks noChangeArrowheads="1" noChangeShapeType="1" noTextEdit="1"/>
          </p:cNvSpPr>
          <p:nvPr/>
        </p:nvSpPr>
        <p:spPr bwMode="auto">
          <a:xfrm>
            <a:off x="8193088" y="4652963"/>
            <a:ext cx="120650" cy="177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tr-TR" sz="3600" kern="1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7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B3D663B-1D53-432E-BEDB-DB6F9DFFF605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48EC89-CB4D-49C4-BD44-AA206F9EB792}" type="slidenum">
              <a:rPr lang="ar-SA" altLang="en-US">
                <a:latin typeface="Garamond" panose="02020404030301010803" pitchFamily="18" charset="0"/>
              </a:rPr>
              <a:pPr eaLnBrk="1" hangingPunct="1"/>
              <a:t>13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93190" name="Text Box 3"/>
          <p:cNvSpPr txBox="1">
            <a:spLocks noChangeArrowheads="1"/>
          </p:cNvSpPr>
          <p:nvPr/>
        </p:nvSpPr>
        <p:spPr bwMode="auto">
          <a:xfrm>
            <a:off x="395288" y="990600"/>
            <a:ext cx="7316787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4400" b="1" dirty="0">
                <a:latin typeface="Times New Roman" panose="02020603050405020304" pitchFamily="18" charset="0"/>
                <a:cs typeface="Homa" pitchFamily="2" charset="-78"/>
              </a:rPr>
              <a:t>عاملهاي هوشمند</a:t>
            </a:r>
            <a:endParaRPr lang="en-US" altLang="tr-TR" sz="2400" b="1" dirty="0">
              <a:latin typeface="Times New Roman" panose="02020603050405020304" pitchFamily="18" charset="0"/>
              <a:cs typeface="Homa" pitchFamily="2" charset="-78"/>
            </a:endParaRPr>
          </a:p>
        </p:txBody>
      </p:sp>
      <p:sp>
        <p:nvSpPr>
          <p:cNvPr id="93192" name="Rectangle 5"/>
          <p:cNvSpPr>
            <a:spLocks noChangeArrowheads="1"/>
          </p:cNvSpPr>
          <p:nvPr/>
        </p:nvSpPr>
        <p:spPr bwMode="auto">
          <a:xfrm>
            <a:off x="2411413" y="2025650"/>
            <a:ext cx="52854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fa-IR" altLang="tr-TR" sz="2800" b="1" dirty="0">
                <a:solidFill>
                  <a:srgbClr val="000099"/>
                </a:solidFill>
                <a:cs typeface="Lotus" pitchFamily="2" charset="-78"/>
              </a:rPr>
              <a:t> </a:t>
            </a:r>
            <a:r>
              <a:rPr lang="fa-IR" altLang="tr-TR" sz="2800" b="1" dirty="0" smtClean="0">
                <a:solidFill>
                  <a:srgbClr val="000099"/>
                </a:solidFill>
                <a:cs typeface="Lotus" pitchFamily="2" charset="-78"/>
              </a:rPr>
              <a:t>مثالي دیگر </a:t>
            </a:r>
            <a:r>
              <a:rPr lang="fa-IR" altLang="tr-TR" sz="2800" b="1" dirty="0">
                <a:solidFill>
                  <a:srgbClr val="000099"/>
                </a:solidFill>
                <a:cs typeface="Lotus" pitchFamily="2" charset="-78"/>
              </a:rPr>
              <a:t>از عامل واکنشي </a:t>
            </a:r>
            <a:r>
              <a:rPr lang="fa-IR" altLang="tr-TR" sz="2800" b="1" dirty="0" smtClean="0">
                <a:solidFill>
                  <a:srgbClr val="000099"/>
                </a:solidFill>
                <a:cs typeface="Lotus" pitchFamily="2" charset="-78"/>
              </a:rPr>
              <a:t>ساده: ترمز کردن راننده تاکسی</a:t>
            </a:r>
            <a:endParaRPr lang="en-US" altLang="tr-TR" sz="2800" b="1" dirty="0">
              <a:solidFill>
                <a:srgbClr val="000099"/>
              </a:solidFill>
              <a:cs typeface="Lotus" pitchFamily="2" charset="-78"/>
            </a:endParaRPr>
          </a:p>
        </p:txBody>
      </p:sp>
      <p:sp>
        <p:nvSpPr>
          <p:cNvPr id="93193" name="Text Box 6"/>
          <p:cNvSpPr txBox="1">
            <a:spLocks noChangeArrowheads="1"/>
          </p:cNvSpPr>
          <p:nvPr/>
        </p:nvSpPr>
        <p:spPr bwMode="auto">
          <a:xfrm>
            <a:off x="4067944" y="2547938"/>
            <a:ext cx="4536306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800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تصميم گيري آن بر اساس </a:t>
            </a:r>
            <a:r>
              <a:rPr lang="fa-IR" altLang="tr-TR" sz="2800" dirty="0" smtClean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مشاهده قرمز شدن چراغهای عقبی ماشین جلویی </a:t>
            </a:r>
            <a:endParaRPr lang="fa-IR" altLang="tr-TR" sz="2800" dirty="0">
              <a:solidFill>
                <a:schemeClr val="accent1">
                  <a:lumMod val="50000"/>
                </a:schemeClr>
              </a:solidFill>
              <a:cs typeface="Lotus" pitchFamily="2" charset="-78"/>
            </a:endParaRP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800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انتخاب فعاليت بر اساس موقعيت شرطي:</a:t>
            </a:r>
          </a:p>
          <a:p>
            <a:pPr rtl="1">
              <a:buClr>
                <a:srgbClr val="00D600"/>
              </a:buClr>
              <a:buFont typeface="Wingdings" panose="05000000000000000000" pitchFamily="2" charset="2"/>
              <a:buNone/>
            </a:pPr>
            <a:r>
              <a:rPr lang="en-US" altLang="tr-TR" sz="2400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If </a:t>
            </a:r>
            <a:r>
              <a:rPr lang="en-US" altLang="tr-TR" sz="2400" dirty="0" smtClean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the proceeding car brakes then brake</a:t>
            </a:r>
            <a:endParaRPr lang="en-US" altLang="tr-TR" sz="2400" dirty="0">
              <a:solidFill>
                <a:schemeClr val="accent1">
                  <a:lumMod val="50000"/>
                </a:schemeClr>
              </a:solidFill>
              <a:cs typeface="Lotus" pitchFamily="2" charset="-78"/>
            </a:endParaRPr>
          </a:p>
        </p:txBody>
      </p:sp>
      <p:sp>
        <p:nvSpPr>
          <p:cNvPr id="93194" name="WordArt 7"/>
          <p:cNvSpPr>
            <a:spLocks noChangeArrowheads="1" noChangeShapeType="1" noTextEdit="1"/>
          </p:cNvSpPr>
          <p:nvPr/>
        </p:nvSpPr>
        <p:spPr bwMode="auto">
          <a:xfrm>
            <a:off x="8193088" y="4652963"/>
            <a:ext cx="120650" cy="177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tr-TR" sz="3600" kern="1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pic>
        <p:nvPicPr>
          <p:cNvPr id="1026" name="Picture 2" descr="Image result for brake the 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2" y="2852936"/>
            <a:ext cx="2959970" cy="2034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04235"/>
            <a:ext cx="2133600" cy="365125"/>
          </a:xfrm>
        </p:spPr>
        <p:txBody>
          <a:bodyPr/>
          <a:lstStyle/>
          <a:p>
            <a:pPr algn="r" rtl="1">
              <a:defRPr/>
            </a:pPr>
            <a:fld id="{9A5A24F9-C451-49BD-96C3-323949E75203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04235"/>
            <a:ext cx="33528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04235"/>
            <a:ext cx="7620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 eaLnBrk="1" hangingPunct="1"/>
            <a:fld id="{83598645-E8D8-4C8F-A1FA-5B9F36311132}" type="slidenum">
              <a:rPr lang="ar-SA" altLang="en-US">
                <a:latin typeface="Garamond" panose="02020404030301010803" pitchFamily="18" charset="0"/>
              </a:rPr>
              <a:pPr algn="l" rtl="1" eaLnBrk="1" hangingPunct="1"/>
              <a:t>14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94213" name="Text Box 2"/>
          <p:cNvSpPr txBox="1">
            <a:spLocks noChangeArrowheads="1"/>
          </p:cNvSpPr>
          <p:nvPr/>
        </p:nvSpPr>
        <p:spPr bwMode="auto">
          <a:xfrm>
            <a:off x="395288" y="692696"/>
            <a:ext cx="7316787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4400" b="1" dirty="0">
                <a:latin typeface="Times New Roman" panose="02020603050405020304" pitchFamily="18" charset="0"/>
                <a:cs typeface="Homa" pitchFamily="2" charset="-78"/>
              </a:rPr>
              <a:t>عاملهاي هوشمند</a:t>
            </a:r>
            <a:endParaRPr lang="en-US" altLang="tr-TR" sz="2400" b="1" dirty="0">
              <a:latin typeface="Times New Roman" panose="02020603050405020304" pitchFamily="18" charset="0"/>
              <a:cs typeface="Homa" pitchFamily="2" charset="-78"/>
            </a:endParaRPr>
          </a:p>
        </p:txBody>
      </p:sp>
      <p:sp>
        <p:nvSpPr>
          <p:cNvPr id="94214" name="Text Box 3"/>
          <p:cNvSpPr txBox="1">
            <a:spLocks noChangeArrowheads="1"/>
          </p:cNvSpPr>
          <p:nvPr/>
        </p:nvSpPr>
        <p:spPr bwMode="auto">
          <a:xfrm>
            <a:off x="2051844" y="1529101"/>
            <a:ext cx="47231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ar-SA" altLang="tr-TR" sz="3600" b="1" u="sng" dirty="0">
                <a:solidFill>
                  <a:srgbClr val="C00000"/>
                </a:solidFill>
                <a:cs typeface="Zar" pitchFamily="2" charset="-78"/>
              </a:rPr>
              <a:t>عامل‌هايي که اثرات دنيا را حفظ </a:t>
            </a:r>
            <a:r>
              <a:rPr lang="ar-SA" altLang="tr-TR" sz="3600" b="1" u="sng" dirty="0" smtClean="0">
                <a:solidFill>
                  <a:srgbClr val="C00000"/>
                </a:solidFill>
                <a:cs typeface="Zar" pitchFamily="2" charset="-78"/>
              </a:rPr>
              <a:t>مي‌کنند</a:t>
            </a:r>
            <a:endParaRPr lang="en-US" altLang="tr-TR" sz="3600" b="1" u="sng" dirty="0">
              <a:solidFill>
                <a:srgbClr val="C00000"/>
              </a:solidFill>
              <a:cs typeface="Zar" pitchFamily="2" charset="-78"/>
            </a:endParaRPr>
          </a:p>
        </p:txBody>
      </p:sp>
      <p:sp>
        <p:nvSpPr>
          <p:cNvPr id="94215" name="AutoShape 4"/>
          <p:cNvSpPr>
            <a:spLocks noChangeArrowheads="1"/>
          </p:cNvSpPr>
          <p:nvPr/>
        </p:nvSpPr>
        <p:spPr bwMode="auto">
          <a:xfrm>
            <a:off x="611188" y="2421384"/>
            <a:ext cx="3240087" cy="403225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endParaRPr lang="tr-TR" altLang="tr-TR">
              <a:solidFill>
                <a:srgbClr val="C0C0C0"/>
              </a:solidFill>
              <a:cs typeface="Times New Roman" panose="02020603050405020304" pitchFamily="18" charset="0"/>
            </a:endParaRPr>
          </a:p>
        </p:txBody>
      </p:sp>
      <p:sp>
        <p:nvSpPr>
          <p:cNvPr id="94216" name="AutoShape 5"/>
          <p:cNvSpPr>
            <a:spLocks noChangeArrowheads="1"/>
          </p:cNvSpPr>
          <p:nvPr/>
        </p:nvSpPr>
        <p:spPr bwMode="auto">
          <a:xfrm>
            <a:off x="4284663" y="2421384"/>
            <a:ext cx="1008062" cy="403225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endParaRPr lang="tr-TR" altLang="tr-TR">
              <a:solidFill>
                <a:srgbClr val="C0C0C0"/>
              </a:solidFill>
              <a:cs typeface="Times New Roman" panose="02020603050405020304" pitchFamily="18" charset="0"/>
            </a:endParaRPr>
          </a:p>
        </p:txBody>
      </p:sp>
      <p:sp>
        <p:nvSpPr>
          <p:cNvPr id="94217" name="Text Box 6"/>
          <p:cNvSpPr txBox="1">
            <a:spLocks noChangeArrowheads="1"/>
          </p:cNvSpPr>
          <p:nvPr/>
        </p:nvSpPr>
        <p:spPr bwMode="auto">
          <a:xfrm>
            <a:off x="844601" y="5812284"/>
            <a:ext cx="7825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3600" b="1">
                <a:latin typeface="Akram" pitchFamily="2" charset="2"/>
                <a:cs typeface="Lotus" pitchFamily="2" charset="-78"/>
              </a:rPr>
              <a:t>عامل</a:t>
            </a:r>
            <a:endParaRPr lang="en-US" altLang="tr-TR" sz="3600" b="1">
              <a:latin typeface="Akram" pitchFamily="2" charset="2"/>
              <a:cs typeface="Lotus" pitchFamily="2" charset="-78"/>
            </a:endParaRPr>
          </a:p>
        </p:txBody>
      </p:sp>
      <p:sp>
        <p:nvSpPr>
          <p:cNvPr id="94218" name="Text Box 7"/>
          <p:cNvSpPr txBox="1">
            <a:spLocks noChangeArrowheads="1"/>
          </p:cNvSpPr>
          <p:nvPr/>
        </p:nvSpPr>
        <p:spPr bwMode="auto">
          <a:xfrm rot="-5400000">
            <a:off x="4379496" y="3990520"/>
            <a:ext cx="8739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fa-IR" altLang="tr-TR" sz="3600" b="1">
                <a:cs typeface="Lotus" pitchFamily="2" charset="-78"/>
              </a:rPr>
              <a:t>محيط</a:t>
            </a:r>
            <a:endParaRPr lang="en-US" altLang="tr-TR" sz="3600" b="1">
              <a:cs typeface="Lotus" pitchFamily="2" charset="-78"/>
            </a:endParaRPr>
          </a:p>
        </p:txBody>
      </p:sp>
      <p:sp>
        <p:nvSpPr>
          <p:cNvPr id="94219" name="Line 8"/>
          <p:cNvSpPr>
            <a:spLocks noChangeShapeType="1"/>
          </p:cNvSpPr>
          <p:nvPr/>
        </p:nvSpPr>
        <p:spPr bwMode="auto">
          <a:xfrm flipH="1">
            <a:off x="3276600" y="2751584"/>
            <a:ext cx="1582738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4220" name="Text Box 9"/>
          <p:cNvSpPr txBox="1">
            <a:spLocks noChangeArrowheads="1"/>
          </p:cNvSpPr>
          <p:nvPr/>
        </p:nvSpPr>
        <p:spPr bwMode="auto">
          <a:xfrm>
            <a:off x="2254250" y="2551559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fa-IR" altLang="tr-TR" sz="2400" b="1">
                <a:cs typeface="Lotus" pitchFamily="2" charset="-78"/>
              </a:rPr>
              <a:t>حسگرها</a:t>
            </a:r>
            <a:endParaRPr lang="en-US" altLang="tr-TR" sz="2400" b="1">
              <a:cs typeface="Lotus" pitchFamily="2" charset="-78"/>
            </a:endParaRPr>
          </a:p>
        </p:txBody>
      </p:sp>
      <p:sp>
        <p:nvSpPr>
          <p:cNvPr id="94221" name="Rectangle 10"/>
          <p:cNvSpPr>
            <a:spLocks noChangeArrowheads="1"/>
          </p:cNvSpPr>
          <p:nvPr/>
        </p:nvSpPr>
        <p:spPr bwMode="auto">
          <a:xfrm>
            <a:off x="2212975" y="3429447"/>
            <a:ext cx="1368425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b="1">
                <a:cs typeface="Lotus" pitchFamily="2" charset="-78"/>
              </a:rPr>
              <a:t>جهان چگونه است</a:t>
            </a:r>
            <a:endParaRPr lang="en-US" altLang="tr-TR" b="1">
              <a:cs typeface="Lotus" pitchFamily="2" charset="-78"/>
            </a:endParaRPr>
          </a:p>
        </p:txBody>
      </p:sp>
      <p:sp>
        <p:nvSpPr>
          <p:cNvPr id="94222" name="Text Box 11"/>
          <p:cNvSpPr txBox="1">
            <a:spLocks noChangeArrowheads="1"/>
          </p:cNvSpPr>
          <p:nvPr/>
        </p:nvSpPr>
        <p:spPr bwMode="auto">
          <a:xfrm>
            <a:off x="2306638" y="5923409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fa-IR" altLang="tr-TR" sz="2400" b="1">
                <a:cs typeface="Lotus" pitchFamily="2" charset="-78"/>
              </a:rPr>
              <a:t>محرکها</a:t>
            </a:r>
            <a:endParaRPr lang="en-US" altLang="tr-TR" sz="2400" b="1">
              <a:cs typeface="Lotus" pitchFamily="2" charset="-78"/>
            </a:endParaRPr>
          </a:p>
        </p:txBody>
      </p:sp>
      <p:sp>
        <p:nvSpPr>
          <p:cNvPr id="94223" name="Line 12"/>
          <p:cNvSpPr>
            <a:spLocks noChangeShapeType="1"/>
          </p:cNvSpPr>
          <p:nvPr/>
        </p:nvSpPr>
        <p:spPr bwMode="auto">
          <a:xfrm flipH="1">
            <a:off x="3276600" y="6118672"/>
            <a:ext cx="1582738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4224" name="Line 13"/>
          <p:cNvSpPr>
            <a:spLocks noChangeShapeType="1"/>
          </p:cNvSpPr>
          <p:nvPr/>
        </p:nvSpPr>
        <p:spPr bwMode="auto">
          <a:xfrm>
            <a:off x="2843213" y="2870647"/>
            <a:ext cx="0" cy="55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4225" name="Line 14"/>
          <p:cNvSpPr>
            <a:spLocks noChangeShapeType="1"/>
          </p:cNvSpPr>
          <p:nvPr/>
        </p:nvSpPr>
        <p:spPr bwMode="auto">
          <a:xfrm>
            <a:off x="2843213" y="5469384"/>
            <a:ext cx="0" cy="504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4226" name="Line 15"/>
          <p:cNvSpPr>
            <a:spLocks noChangeShapeType="1"/>
          </p:cNvSpPr>
          <p:nvPr/>
        </p:nvSpPr>
        <p:spPr bwMode="auto">
          <a:xfrm>
            <a:off x="2843213" y="3861247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4227" name="AutoShape 16"/>
          <p:cNvSpPr>
            <a:spLocks noChangeArrowheads="1"/>
          </p:cNvSpPr>
          <p:nvPr/>
        </p:nvSpPr>
        <p:spPr bwMode="auto">
          <a:xfrm>
            <a:off x="755650" y="4950272"/>
            <a:ext cx="936625" cy="503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b="1">
                <a:cs typeface="Lotus" pitchFamily="2" charset="-78"/>
              </a:rPr>
              <a:t>قانون</a:t>
            </a:r>
          </a:p>
          <a:p>
            <a:pPr algn="ctr" rtl="1"/>
            <a:r>
              <a:rPr lang="fa-IR" altLang="tr-TR" b="1">
                <a:cs typeface="Lotus" pitchFamily="2" charset="-78"/>
              </a:rPr>
              <a:t>شرط عمل</a:t>
            </a:r>
            <a:endParaRPr lang="en-US" altLang="tr-TR" b="1">
              <a:cs typeface="Lotus" pitchFamily="2" charset="-78"/>
            </a:endParaRPr>
          </a:p>
        </p:txBody>
      </p:sp>
      <p:sp>
        <p:nvSpPr>
          <p:cNvPr id="94228" name="Line 17"/>
          <p:cNvSpPr>
            <a:spLocks noChangeShapeType="1"/>
          </p:cNvSpPr>
          <p:nvPr/>
        </p:nvSpPr>
        <p:spPr bwMode="auto">
          <a:xfrm>
            <a:off x="1704975" y="5224909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4229" name="Text Box 18"/>
          <p:cNvSpPr txBox="1">
            <a:spLocks noChangeArrowheads="1"/>
          </p:cNvSpPr>
          <p:nvPr/>
        </p:nvSpPr>
        <p:spPr bwMode="auto">
          <a:xfrm>
            <a:off x="2195513" y="4953447"/>
            <a:ext cx="1368425" cy="498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sz="1600" b="1">
                <a:cs typeface="Lotus" pitchFamily="2" charset="-78"/>
              </a:rPr>
              <a:t>اکنون چه عملي بايد انجام دهم</a:t>
            </a:r>
            <a:endParaRPr lang="en-US" altLang="tr-TR" sz="1600">
              <a:cs typeface="Lotus" pitchFamily="2" charset="-78"/>
            </a:endParaRPr>
          </a:p>
        </p:txBody>
      </p:sp>
      <p:sp>
        <p:nvSpPr>
          <p:cNvPr id="94230" name="Text Box 19"/>
          <p:cNvSpPr txBox="1">
            <a:spLocks noChangeArrowheads="1"/>
          </p:cNvSpPr>
          <p:nvPr/>
        </p:nvSpPr>
        <p:spPr bwMode="auto">
          <a:xfrm>
            <a:off x="5435600" y="2204864"/>
            <a:ext cx="3384872" cy="416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استفاده از دانش </a:t>
            </a:r>
            <a:r>
              <a:rPr lang="fa-IR" altLang="tr-TR" sz="23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“چگونگي عملکرد جهان”</a:t>
            </a: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که </a:t>
            </a:r>
            <a:r>
              <a:rPr lang="fa-IR" altLang="tr-TR" sz="23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مدل</a:t>
            </a: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نام دارد</a:t>
            </a: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عامل </a:t>
            </a:r>
            <a:r>
              <a:rPr lang="fa-IR" altLang="tr-TR" sz="23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بخشي از دنيايي</a:t>
            </a: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را که فعلا ميبيند </a:t>
            </a:r>
            <a:r>
              <a:rPr lang="fa-IR" altLang="tr-TR" sz="23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رديابي</a:t>
            </a: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ميکند</a:t>
            </a: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عامل بايد </a:t>
            </a:r>
            <a:r>
              <a:rPr lang="fa-IR" altLang="tr-TR" sz="23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حالت داخلي</a:t>
            </a: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را ذخيره کند که به </a:t>
            </a:r>
            <a:r>
              <a:rPr lang="fa-IR" altLang="tr-TR" sz="23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سابقه ادراک</a:t>
            </a: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بستگي دارد</a:t>
            </a: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در هر وضعيت, عامل ميتواند </a:t>
            </a:r>
            <a:r>
              <a:rPr lang="fa-IR" altLang="tr-TR" sz="23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توصيف جديدي</a:t>
            </a: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از جهان را کسب کند</a:t>
            </a:r>
            <a:endParaRPr lang="en-US" altLang="tr-TR" sz="2300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94231" name="Oval 20"/>
          <p:cNvSpPr>
            <a:spLocks noChangeArrowheads="1"/>
          </p:cNvSpPr>
          <p:nvPr/>
        </p:nvSpPr>
        <p:spPr bwMode="auto">
          <a:xfrm>
            <a:off x="827088" y="2708722"/>
            <a:ext cx="72072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b="1">
                <a:cs typeface="Lotus" pitchFamily="2" charset="-78"/>
              </a:rPr>
              <a:t>حالت</a:t>
            </a:r>
            <a:endParaRPr lang="en-US" altLang="tr-TR" b="1">
              <a:cs typeface="Lotus" pitchFamily="2" charset="-78"/>
            </a:endParaRPr>
          </a:p>
        </p:txBody>
      </p:sp>
      <p:sp>
        <p:nvSpPr>
          <p:cNvPr id="94232" name="Freeform 21"/>
          <p:cNvSpPr>
            <a:spLocks/>
          </p:cNvSpPr>
          <p:nvPr/>
        </p:nvSpPr>
        <p:spPr bwMode="auto">
          <a:xfrm>
            <a:off x="1476375" y="2529334"/>
            <a:ext cx="1008063" cy="900113"/>
          </a:xfrm>
          <a:custGeom>
            <a:avLst/>
            <a:gdLst>
              <a:gd name="T0" fmla="*/ 590 w 590"/>
              <a:gd name="T1" fmla="*/ 567 h 567"/>
              <a:gd name="T2" fmla="*/ 317 w 590"/>
              <a:gd name="T3" fmla="*/ 68 h 567"/>
              <a:gd name="T4" fmla="*/ 0 w 590"/>
              <a:gd name="T5" fmla="*/ 158 h 567"/>
              <a:gd name="T6" fmla="*/ 0 60000 65536"/>
              <a:gd name="T7" fmla="*/ 0 60000 65536"/>
              <a:gd name="T8" fmla="*/ 0 60000 65536"/>
              <a:gd name="T9" fmla="*/ 0 w 590"/>
              <a:gd name="T10" fmla="*/ 0 h 567"/>
              <a:gd name="T11" fmla="*/ 590 w 590"/>
              <a:gd name="T12" fmla="*/ 567 h 5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567">
                <a:moveTo>
                  <a:pt x="590" y="567"/>
                </a:moveTo>
                <a:cubicBezTo>
                  <a:pt x="502" y="351"/>
                  <a:pt x="415" y="136"/>
                  <a:pt x="317" y="68"/>
                </a:cubicBezTo>
                <a:cubicBezTo>
                  <a:pt x="219" y="0"/>
                  <a:pt x="109" y="79"/>
                  <a:pt x="0" y="158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tr-TR" altLang="tr-TR"/>
          </a:p>
        </p:txBody>
      </p:sp>
      <p:sp>
        <p:nvSpPr>
          <p:cNvPr id="94233" name="Line 22"/>
          <p:cNvSpPr>
            <a:spLocks noChangeShapeType="1"/>
          </p:cNvSpPr>
          <p:nvPr/>
        </p:nvSpPr>
        <p:spPr bwMode="auto">
          <a:xfrm>
            <a:off x="1476375" y="2997647"/>
            <a:ext cx="71913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4234" name="AutoShape 23"/>
          <p:cNvSpPr>
            <a:spLocks noChangeArrowheads="1"/>
          </p:cNvSpPr>
          <p:nvPr/>
        </p:nvSpPr>
        <p:spPr bwMode="auto">
          <a:xfrm>
            <a:off x="704850" y="3356422"/>
            <a:ext cx="1079500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sz="1600" b="1">
                <a:cs typeface="Lotus" pitchFamily="2" charset="-78"/>
              </a:rPr>
              <a:t>جهان چگونه تکامل مي يابد</a:t>
            </a:r>
            <a:endParaRPr lang="en-US" altLang="tr-TR" sz="1600" b="1">
              <a:cs typeface="Lotus" pitchFamily="2" charset="-78"/>
            </a:endParaRPr>
          </a:p>
        </p:txBody>
      </p:sp>
      <p:sp>
        <p:nvSpPr>
          <p:cNvPr id="94235" name="AutoShape 24"/>
          <p:cNvSpPr>
            <a:spLocks noChangeArrowheads="1"/>
          </p:cNvSpPr>
          <p:nvPr/>
        </p:nvSpPr>
        <p:spPr bwMode="auto">
          <a:xfrm>
            <a:off x="705396" y="4077147"/>
            <a:ext cx="1130300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sz="1600" b="1" dirty="0">
                <a:cs typeface="Lotus" pitchFamily="2" charset="-78"/>
              </a:rPr>
              <a:t>اعمال من چه نتایجی  دارند</a:t>
            </a:r>
            <a:endParaRPr lang="en-US" altLang="tr-TR" sz="1600" b="1" dirty="0">
              <a:cs typeface="Lotus" pitchFamily="2" charset="-78"/>
            </a:endParaRPr>
          </a:p>
        </p:txBody>
      </p:sp>
      <p:sp>
        <p:nvSpPr>
          <p:cNvPr id="94236" name="Line 25"/>
          <p:cNvSpPr>
            <a:spLocks noChangeShapeType="1"/>
          </p:cNvSpPr>
          <p:nvPr/>
        </p:nvSpPr>
        <p:spPr bwMode="auto">
          <a:xfrm>
            <a:off x="1776413" y="3645347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4237" name="Line 26"/>
          <p:cNvSpPr>
            <a:spLocks noChangeShapeType="1"/>
          </p:cNvSpPr>
          <p:nvPr/>
        </p:nvSpPr>
        <p:spPr bwMode="auto">
          <a:xfrm flipV="1">
            <a:off x="1835150" y="3861247"/>
            <a:ext cx="433388" cy="503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61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8D6E8CE-1D94-478C-A34F-3C729BF5B31A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0F1259-637D-4E28-B289-2E5AB9E81CCB}" type="slidenum">
              <a:rPr lang="ar-SA" altLang="en-US">
                <a:latin typeface="Garamond" panose="02020404030301010803" pitchFamily="18" charset="0"/>
              </a:rPr>
              <a:pPr eaLnBrk="1" hangingPunct="1"/>
              <a:t>15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96261" name="Text Box 2"/>
          <p:cNvSpPr txBox="1">
            <a:spLocks noChangeArrowheads="1"/>
          </p:cNvSpPr>
          <p:nvPr/>
        </p:nvSpPr>
        <p:spPr bwMode="auto">
          <a:xfrm>
            <a:off x="528638" y="2063750"/>
            <a:ext cx="821531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35000"/>
              </a:lnSpc>
            </a:pPr>
            <a:r>
              <a:rPr lang="ar-SA" altLang="tr-TR" sz="2400" b="1" dirty="0">
                <a:solidFill>
                  <a:srgbClr val="C00000"/>
                </a:solidFill>
                <a:cs typeface="Zar" pitchFamily="2" charset="-78"/>
              </a:rPr>
              <a:t>بهنگام‌سازي اطلاعات وضعيت </a:t>
            </a:r>
            <a:r>
              <a:rPr lang="ar-SA" altLang="tr-TR" sz="2400" b="1" dirty="0" smtClean="0">
                <a:solidFill>
                  <a:srgbClr val="C00000"/>
                </a:solidFill>
                <a:cs typeface="Zar" pitchFamily="2" charset="-78"/>
              </a:rPr>
              <a:t>داخلي</a:t>
            </a:r>
            <a:r>
              <a:rPr lang="fa-IR" altLang="tr-TR" sz="2400" b="1" dirty="0" smtClean="0">
                <a:solidFill>
                  <a:srgbClr val="C00000"/>
                </a:solidFill>
                <a:cs typeface="Zar" pitchFamily="2" charset="-78"/>
              </a:rPr>
              <a:t>:</a:t>
            </a:r>
            <a:r>
              <a:rPr lang="ar-SA" altLang="tr-TR" sz="2400" dirty="0" smtClean="0">
                <a:solidFill>
                  <a:srgbClr val="C00000"/>
                </a:solidFill>
                <a:cs typeface="Zar" pitchFamily="2" charset="-78"/>
              </a:rPr>
              <a:t>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همزمان با گذر زمان نيازمند دو نوع دانش کد شده در برنامه عامل است.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 eaLnBrk="1" hangingPunct="1">
              <a:lnSpc>
                <a:spcPct val="135000"/>
              </a:lnSpc>
            </a:pP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اول: نيازمند آنيم که برخي اطلاعات درباره چگونگي تغيير جهان مستقل از عامل را داشته باشيم.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دوم: نيازمند اطلاعات درباره اعمال خود هستيم که بر روي دنيا اثرگذار است.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90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9D488D-2D91-43A4-9EF1-0CBEDE81FA43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48EC89-CB4D-49C4-BD44-AA206F9EB792}" type="slidenum">
              <a:rPr lang="ar-SA" altLang="en-US">
                <a:latin typeface="Garamond" panose="02020404030301010803" pitchFamily="18" charset="0"/>
              </a:rPr>
              <a:pPr eaLnBrk="1" hangingPunct="1"/>
              <a:t>16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93190" name="Text Box 3"/>
          <p:cNvSpPr txBox="1">
            <a:spLocks noChangeArrowheads="1"/>
          </p:cNvSpPr>
          <p:nvPr/>
        </p:nvSpPr>
        <p:spPr bwMode="auto">
          <a:xfrm>
            <a:off x="395288" y="990600"/>
            <a:ext cx="7316787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4400" b="1" dirty="0">
                <a:latin typeface="Times New Roman" panose="02020603050405020304" pitchFamily="18" charset="0"/>
                <a:cs typeface="Homa" pitchFamily="2" charset="-78"/>
              </a:rPr>
              <a:t>عاملهاي هوشمند</a:t>
            </a:r>
            <a:endParaRPr lang="en-US" altLang="tr-TR" sz="2400" b="1" dirty="0">
              <a:latin typeface="Times New Roman" panose="02020603050405020304" pitchFamily="18" charset="0"/>
              <a:cs typeface="Homa" pitchFamily="2" charset="-78"/>
            </a:endParaRPr>
          </a:p>
        </p:txBody>
      </p:sp>
      <p:sp>
        <p:nvSpPr>
          <p:cNvPr id="93192" name="Rectangle 5"/>
          <p:cNvSpPr>
            <a:spLocks noChangeArrowheads="1"/>
          </p:cNvSpPr>
          <p:nvPr/>
        </p:nvSpPr>
        <p:spPr bwMode="auto">
          <a:xfrm>
            <a:off x="2029898" y="2025650"/>
            <a:ext cx="440697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a-IR" altLang="tr-TR" sz="2800" b="1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 مثال از </a:t>
            </a:r>
            <a:r>
              <a:rPr lang="ar-SA" altLang="tr-TR" sz="2800" b="1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عامل‌هايي که اثرات دنيا را حفظ مي‌کنند</a:t>
            </a:r>
            <a:endParaRPr lang="en-US" altLang="tr-TR" sz="2800" b="1" dirty="0">
              <a:solidFill>
                <a:schemeClr val="accent1">
                  <a:lumMod val="50000"/>
                </a:schemeClr>
              </a:solidFill>
              <a:cs typeface="Lotus" pitchFamily="2" charset="-78"/>
            </a:endParaRPr>
          </a:p>
          <a:p>
            <a:pPr algn="l" rtl="0"/>
            <a:endParaRPr lang="en-US" altLang="tr-TR" sz="2800" b="1" dirty="0">
              <a:solidFill>
                <a:schemeClr val="accent1">
                  <a:lumMod val="50000"/>
                </a:schemeClr>
              </a:solidFill>
              <a:cs typeface="Lotus" pitchFamily="2" charset="-78"/>
            </a:endParaRPr>
          </a:p>
        </p:txBody>
      </p:sp>
      <p:sp>
        <p:nvSpPr>
          <p:cNvPr id="93193" name="Text Box 6"/>
          <p:cNvSpPr txBox="1">
            <a:spLocks noChangeArrowheads="1"/>
          </p:cNvSpPr>
          <p:nvPr/>
        </p:nvSpPr>
        <p:spPr bwMode="auto">
          <a:xfrm>
            <a:off x="3491880" y="2547938"/>
            <a:ext cx="511237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اگر ماشین پلیس چند ثانیه قبل از کنار ماشین من رد شد و در مورد  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سبقت گیری </a:t>
            </a: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به من تذکر داد، از سبقت گیری خودداری کن.</a:t>
            </a:r>
            <a:endParaRPr lang="en-US" altLang="tr-TR" sz="2400" b="1" dirty="0" smtClean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>
              <a:buClr>
                <a:srgbClr val="00D600"/>
              </a:buClr>
              <a:buFont typeface="Wingdings" panose="05000000000000000000" pitchFamily="2" charset="2"/>
              <a:buNone/>
            </a:pPr>
            <a:r>
              <a:rPr lang="en-US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If </a:t>
            </a:r>
            <a:r>
              <a:rPr lang="en-US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the police warned me 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>
              <a:buClr>
                <a:srgbClr val="00D600"/>
              </a:buClr>
              <a:buFont typeface="Wingdings" panose="05000000000000000000" pitchFamily="2" charset="2"/>
              <a:buNone/>
            </a:pPr>
            <a:r>
              <a:rPr lang="en-US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then </a:t>
            </a:r>
            <a:r>
              <a:rPr lang="en-US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do not pass </a:t>
            </a:r>
            <a:r>
              <a:rPr lang="en-US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the proceeding car</a:t>
            </a:r>
          </a:p>
        </p:txBody>
      </p:sp>
      <p:sp>
        <p:nvSpPr>
          <p:cNvPr id="2" name="AutoShape 2" descr="Image result for ‫سبقت‬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2" name="Picture 4" descr="http://webtv.irib.ir/public/uploads/snapshot/64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05303"/>
            <a:ext cx="2904863" cy="232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79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62E09DD-05F2-4475-BA18-E60823A7F67C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A46EB9B-354A-4DB7-BD41-CC68B0328286}" type="slidenum">
              <a:rPr lang="ar-SA" altLang="en-US">
                <a:latin typeface="Garamond" panose="02020404030301010803" pitchFamily="18" charset="0"/>
              </a:rPr>
              <a:pPr eaLnBrk="1" hangingPunct="1"/>
              <a:t>17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97285" name="Text Box 2"/>
          <p:cNvSpPr txBox="1">
            <a:spLocks noChangeArrowheads="1"/>
          </p:cNvSpPr>
          <p:nvPr/>
        </p:nvSpPr>
        <p:spPr bwMode="auto">
          <a:xfrm>
            <a:off x="179512" y="2060848"/>
            <a:ext cx="8424936" cy="266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35000"/>
              </a:lnSpc>
            </a:pPr>
            <a:r>
              <a:rPr lang="ar-SA" altLang="tr-TR" sz="2800" b="1" u="sng" dirty="0">
                <a:solidFill>
                  <a:srgbClr val="C00000"/>
                </a:solidFill>
                <a:cs typeface="Zar" pitchFamily="2" charset="-78"/>
              </a:rPr>
              <a:t>عامل‌هاي هدف گرا</a:t>
            </a:r>
            <a:r>
              <a:rPr lang="fa-IR" altLang="tr-TR" sz="2800" b="1" u="sng" dirty="0">
                <a:solidFill>
                  <a:srgbClr val="C00000"/>
                </a:solidFill>
                <a:cs typeface="Zar" pitchFamily="2" charset="-78"/>
              </a:rPr>
              <a:t>:</a:t>
            </a:r>
          </a:p>
          <a:p>
            <a:pPr algn="r" rtl="1" eaLnBrk="1" hangingPunct="1">
              <a:lnSpc>
                <a:spcPct val="135000"/>
              </a:lnSpc>
            </a:pP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دانستن درباره وضعيت کنوني محيط همواره براي تصميم‌گيري عمل نمي‌تواند کافي باشد.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به همان گونه که عامل نيازمند شرح وضعيت جاري است، به نوعي نيازمند اطلاعات 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هدف</a:t>
            </a:r>
            <a:r>
              <a:rPr lang="en-US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 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(</a:t>
            </a:r>
            <a:r>
              <a:rPr lang="en-US" altLang="tr-TR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) مي‌باشد که توضيح موقعيت مطلوب است. 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58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 rtl="1">
              <a:defRPr/>
            </a:pPr>
            <a:fld id="{6B7E1325-C56F-4073-A47D-EB964F02F15D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 eaLnBrk="1" hangingPunct="1"/>
            <a:fld id="{44B34500-FA3A-4B91-9296-38691947185C}" type="slidenum">
              <a:rPr lang="ar-SA" altLang="en-US">
                <a:latin typeface="Garamond" panose="02020404030301010803" pitchFamily="18" charset="0"/>
              </a:rPr>
              <a:pPr algn="l" rtl="1" eaLnBrk="1" hangingPunct="1"/>
              <a:t>18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98309" name="Text Box 2"/>
          <p:cNvSpPr txBox="1">
            <a:spLocks noChangeArrowheads="1"/>
          </p:cNvSpPr>
          <p:nvPr/>
        </p:nvSpPr>
        <p:spPr bwMode="auto">
          <a:xfrm>
            <a:off x="395288" y="990600"/>
            <a:ext cx="7316787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4400" b="1">
                <a:latin typeface="Times New Roman" panose="02020603050405020304" pitchFamily="18" charset="0"/>
                <a:cs typeface="Homa" pitchFamily="2" charset="-78"/>
              </a:rPr>
              <a:t>عاملهاي هوشمند</a:t>
            </a:r>
            <a:endParaRPr lang="en-US" altLang="tr-TR" sz="2400" b="1">
              <a:latin typeface="Times New Roman" panose="02020603050405020304" pitchFamily="18" charset="0"/>
              <a:cs typeface="Homa" pitchFamily="2" charset="-78"/>
            </a:endParaRPr>
          </a:p>
        </p:txBody>
      </p:sp>
      <p:sp>
        <p:nvSpPr>
          <p:cNvPr id="98310" name="Text Box 3"/>
          <p:cNvSpPr txBox="1">
            <a:spLocks noChangeArrowheads="1"/>
          </p:cNvSpPr>
          <p:nvPr/>
        </p:nvSpPr>
        <p:spPr bwMode="auto">
          <a:xfrm>
            <a:off x="554037" y="1137444"/>
            <a:ext cx="3311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fa-IR" altLang="tr-TR" sz="3600" b="1" dirty="0">
                <a:solidFill>
                  <a:srgbClr val="000099"/>
                </a:solidFill>
                <a:cs typeface="Lotus" pitchFamily="2" charset="-78"/>
              </a:rPr>
              <a:t>عاملهاي هدف گرا</a:t>
            </a:r>
            <a:endParaRPr lang="en-US" altLang="tr-TR" sz="3600" b="1" dirty="0">
              <a:solidFill>
                <a:srgbClr val="000099"/>
              </a:solidFill>
              <a:cs typeface="Lotus" pitchFamily="2" charset="-78"/>
            </a:endParaRPr>
          </a:p>
        </p:txBody>
      </p:sp>
      <p:sp>
        <p:nvSpPr>
          <p:cNvPr id="98311" name="AutoShape 4"/>
          <p:cNvSpPr>
            <a:spLocks noChangeArrowheads="1"/>
          </p:cNvSpPr>
          <p:nvPr/>
        </p:nvSpPr>
        <p:spPr bwMode="auto">
          <a:xfrm>
            <a:off x="323850" y="2060575"/>
            <a:ext cx="3240088" cy="45370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endParaRPr lang="tr-TR" altLang="tr-TR">
              <a:solidFill>
                <a:srgbClr val="C0C0C0"/>
              </a:solidFill>
              <a:cs typeface="Times New Roman" panose="02020603050405020304" pitchFamily="18" charset="0"/>
            </a:endParaRPr>
          </a:p>
        </p:txBody>
      </p:sp>
      <p:sp>
        <p:nvSpPr>
          <p:cNvPr id="98312" name="AutoShape 5"/>
          <p:cNvSpPr>
            <a:spLocks noChangeArrowheads="1"/>
          </p:cNvSpPr>
          <p:nvPr/>
        </p:nvSpPr>
        <p:spPr bwMode="auto">
          <a:xfrm>
            <a:off x="3997325" y="2060575"/>
            <a:ext cx="1008063" cy="45370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endParaRPr lang="tr-TR" altLang="tr-TR">
              <a:solidFill>
                <a:srgbClr val="C0C0C0"/>
              </a:solidFill>
              <a:cs typeface="Times New Roman" panose="02020603050405020304" pitchFamily="18" charset="0"/>
            </a:endParaRPr>
          </a:p>
        </p:txBody>
      </p:sp>
      <p:sp>
        <p:nvSpPr>
          <p:cNvPr id="98313" name="Text Box 6"/>
          <p:cNvSpPr txBox="1">
            <a:spLocks noChangeArrowheads="1"/>
          </p:cNvSpPr>
          <p:nvPr/>
        </p:nvSpPr>
        <p:spPr bwMode="auto">
          <a:xfrm>
            <a:off x="557263" y="5956300"/>
            <a:ext cx="7825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3600" b="1">
                <a:latin typeface="Akram" pitchFamily="2" charset="2"/>
                <a:cs typeface="Lotus" pitchFamily="2" charset="-78"/>
              </a:rPr>
              <a:t>عامل</a:t>
            </a:r>
            <a:endParaRPr lang="en-US" altLang="tr-TR" sz="3600" b="1">
              <a:latin typeface="Akram" pitchFamily="2" charset="2"/>
              <a:cs typeface="Lotus" pitchFamily="2" charset="-78"/>
            </a:endParaRPr>
          </a:p>
        </p:txBody>
      </p:sp>
      <p:sp>
        <p:nvSpPr>
          <p:cNvPr id="98314" name="Text Box 7"/>
          <p:cNvSpPr txBox="1">
            <a:spLocks noChangeArrowheads="1"/>
          </p:cNvSpPr>
          <p:nvPr/>
        </p:nvSpPr>
        <p:spPr bwMode="auto">
          <a:xfrm rot="-5400000">
            <a:off x="4092159" y="3944036"/>
            <a:ext cx="8739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fa-IR" altLang="tr-TR" sz="3600" b="1">
                <a:cs typeface="Lotus" pitchFamily="2" charset="-78"/>
              </a:rPr>
              <a:t>محيط</a:t>
            </a:r>
            <a:endParaRPr lang="en-US" altLang="tr-TR" sz="3600" b="1">
              <a:cs typeface="Lotus" pitchFamily="2" charset="-78"/>
            </a:endParaRPr>
          </a:p>
        </p:txBody>
      </p:sp>
      <p:sp>
        <p:nvSpPr>
          <p:cNvPr id="98315" name="Line 8"/>
          <p:cNvSpPr>
            <a:spLocks noChangeShapeType="1"/>
          </p:cNvSpPr>
          <p:nvPr/>
        </p:nvSpPr>
        <p:spPr bwMode="auto">
          <a:xfrm flipH="1">
            <a:off x="3132138" y="2349500"/>
            <a:ext cx="1295400" cy="158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8316" name="Text Box 9"/>
          <p:cNvSpPr txBox="1">
            <a:spLocks noChangeArrowheads="1"/>
          </p:cNvSpPr>
          <p:nvPr/>
        </p:nvSpPr>
        <p:spPr bwMode="auto">
          <a:xfrm>
            <a:off x="2114550" y="2151063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fa-IR" altLang="tr-TR" sz="2400" b="1">
                <a:cs typeface="Lotus" pitchFamily="2" charset="-78"/>
              </a:rPr>
              <a:t>حسگرها</a:t>
            </a:r>
            <a:endParaRPr lang="en-US" altLang="tr-TR" sz="2400" b="1">
              <a:cs typeface="Lotus" pitchFamily="2" charset="-78"/>
            </a:endParaRPr>
          </a:p>
        </p:txBody>
      </p:sp>
      <p:sp>
        <p:nvSpPr>
          <p:cNvPr id="98317" name="Rectangle 10"/>
          <p:cNvSpPr>
            <a:spLocks noChangeArrowheads="1"/>
          </p:cNvSpPr>
          <p:nvPr/>
        </p:nvSpPr>
        <p:spPr bwMode="auto">
          <a:xfrm>
            <a:off x="2051050" y="3028950"/>
            <a:ext cx="1368425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b="1">
                <a:cs typeface="Lotus" pitchFamily="2" charset="-78"/>
              </a:rPr>
              <a:t>جهان چگونه است</a:t>
            </a:r>
            <a:endParaRPr lang="en-US" altLang="tr-TR" b="1">
              <a:cs typeface="Lotus" pitchFamily="2" charset="-78"/>
            </a:endParaRPr>
          </a:p>
        </p:txBody>
      </p:sp>
      <p:sp>
        <p:nvSpPr>
          <p:cNvPr id="98318" name="Text Box 11"/>
          <p:cNvSpPr txBox="1">
            <a:spLocks noChangeArrowheads="1"/>
          </p:cNvSpPr>
          <p:nvPr/>
        </p:nvSpPr>
        <p:spPr bwMode="auto">
          <a:xfrm>
            <a:off x="2111375" y="6016625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fa-IR" altLang="tr-TR" sz="2400" b="1">
                <a:cs typeface="Lotus" pitchFamily="2" charset="-78"/>
              </a:rPr>
              <a:t>محرکها</a:t>
            </a:r>
            <a:endParaRPr lang="en-US" altLang="tr-TR" sz="2400" b="1">
              <a:cs typeface="Lotus" pitchFamily="2" charset="-78"/>
            </a:endParaRPr>
          </a:p>
        </p:txBody>
      </p:sp>
      <p:sp>
        <p:nvSpPr>
          <p:cNvPr id="98319" name="Line 12"/>
          <p:cNvSpPr>
            <a:spLocks noChangeShapeType="1"/>
          </p:cNvSpPr>
          <p:nvPr/>
        </p:nvSpPr>
        <p:spPr bwMode="auto">
          <a:xfrm flipH="1">
            <a:off x="3094038" y="6237288"/>
            <a:ext cx="12954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8320" name="Line 13"/>
          <p:cNvSpPr>
            <a:spLocks noChangeShapeType="1"/>
          </p:cNvSpPr>
          <p:nvPr/>
        </p:nvSpPr>
        <p:spPr bwMode="auto">
          <a:xfrm>
            <a:off x="2728913" y="2470150"/>
            <a:ext cx="0" cy="55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8321" name="Line 14"/>
          <p:cNvSpPr>
            <a:spLocks noChangeShapeType="1"/>
          </p:cNvSpPr>
          <p:nvPr/>
        </p:nvSpPr>
        <p:spPr bwMode="auto">
          <a:xfrm>
            <a:off x="2771775" y="5613400"/>
            <a:ext cx="0" cy="504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8322" name="Line 15"/>
          <p:cNvSpPr>
            <a:spLocks noChangeShapeType="1"/>
          </p:cNvSpPr>
          <p:nvPr/>
        </p:nvSpPr>
        <p:spPr bwMode="auto">
          <a:xfrm>
            <a:off x="2763838" y="4508500"/>
            <a:ext cx="0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8323" name="AutoShape 16"/>
          <p:cNvSpPr>
            <a:spLocks noChangeArrowheads="1"/>
          </p:cNvSpPr>
          <p:nvPr/>
        </p:nvSpPr>
        <p:spPr bwMode="auto">
          <a:xfrm>
            <a:off x="468313" y="5229225"/>
            <a:ext cx="9366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b="1">
                <a:cs typeface="Lotus" pitchFamily="2" charset="-78"/>
              </a:rPr>
              <a:t>اهداف</a:t>
            </a:r>
          </a:p>
        </p:txBody>
      </p:sp>
      <p:sp>
        <p:nvSpPr>
          <p:cNvPr id="98324" name="Line 17"/>
          <p:cNvSpPr>
            <a:spLocks noChangeShapeType="1"/>
          </p:cNvSpPr>
          <p:nvPr/>
        </p:nvSpPr>
        <p:spPr bwMode="auto">
          <a:xfrm>
            <a:off x="1417638" y="5368925"/>
            <a:ext cx="633412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8325" name="Text Box 18"/>
          <p:cNvSpPr txBox="1">
            <a:spLocks noChangeArrowheads="1"/>
          </p:cNvSpPr>
          <p:nvPr/>
        </p:nvSpPr>
        <p:spPr bwMode="auto">
          <a:xfrm>
            <a:off x="2051050" y="5097463"/>
            <a:ext cx="1368425" cy="498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sz="1600" b="1">
                <a:cs typeface="Lotus" pitchFamily="2" charset="-78"/>
              </a:rPr>
              <a:t>اکنون چه عملي بايد انجام دهم</a:t>
            </a:r>
            <a:endParaRPr lang="en-US" altLang="tr-TR" sz="1600">
              <a:cs typeface="Lotus" pitchFamily="2" charset="-78"/>
            </a:endParaRPr>
          </a:p>
        </p:txBody>
      </p:sp>
      <p:sp>
        <p:nvSpPr>
          <p:cNvPr id="98326" name="Oval 19"/>
          <p:cNvSpPr>
            <a:spLocks noChangeArrowheads="1"/>
          </p:cNvSpPr>
          <p:nvPr/>
        </p:nvSpPr>
        <p:spPr bwMode="auto">
          <a:xfrm>
            <a:off x="552450" y="2308225"/>
            <a:ext cx="72072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b="1">
                <a:cs typeface="Lotus" pitchFamily="2" charset="-78"/>
              </a:rPr>
              <a:t>حالت</a:t>
            </a:r>
            <a:endParaRPr lang="en-US" altLang="tr-TR" b="1">
              <a:cs typeface="Lotus" pitchFamily="2" charset="-78"/>
            </a:endParaRPr>
          </a:p>
        </p:txBody>
      </p:sp>
      <p:sp>
        <p:nvSpPr>
          <p:cNvPr id="98327" name="Freeform 20"/>
          <p:cNvSpPr>
            <a:spLocks/>
          </p:cNvSpPr>
          <p:nvPr/>
        </p:nvSpPr>
        <p:spPr bwMode="auto">
          <a:xfrm>
            <a:off x="1201738" y="2128838"/>
            <a:ext cx="1008062" cy="900112"/>
          </a:xfrm>
          <a:custGeom>
            <a:avLst/>
            <a:gdLst>
              <a:gd name="T0" fmla="*/ 590 w 590"/>
              <a:gd name="T1" fmla="*/ 567 h 567"/>
              <a:gd name="T2" fmla="*/ 317 w 590"/>
              <a:gd name="T3" fmla="*/ 68 h 567"/>
              <a:gd name="T4" fmla="*/ 0 w 590"/>
              <a:gd name="T5" fmla="*/ 158 h 567"/>
              <a:gd name="T6" fmla="*/ 0 60000 65536"/>
              <a:gd name="T7" fmla="*/ 0 60000 65536"/>
              <a:gd name="T8" fmla="*/ 0 60000 65536"/>
              <a:gd name="T9" fmla="*/ 0 w 590"/>
              <a:gd name="T10" fmla="*/ 0 h 567"/>
              <a:gd name="T11" fmla="*/ 590 w 590"/>
              <a:gd name="T12" fmla="*/ 567 h 5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567">
                <a:moveTo>
                  <a:pt x="590" y="567"/>
                </a:moveTo>
                <a:cubicBezTo>
                  <a:pt x="502" y="351"/>
                  <a:pt x="415" y="136"/>
                  <a:pt x="317" y="68"/>
                </a:cubicBezTo>
                <a:cubicBezTo>
                  <a:pt x="219" y="0"/>
                  <a:pt x="109" y="79"/>
                  <a:pt x="0" y="158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tr-TR" altLang="tr-TR"/>
          </a:p>
        </p:txBody>
      </p:sp>
      <p:sp>
        <p:nvSpPr>
          <p:cNvPr id="98328" name="Line 21"/>
          <p:cNvSpPr>
            <a:spLocks noChangeShapeType="1"/>
          </p:cNvSpPr>
          <p:nvPr/>
        </p:nvSpPr>
        <p:spPr bwMode="auto">
          <a:xfrm>
            <a:off x="1201738" y="2597150"/>
            <a:ext cx="849312" cy="471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8329" name="AutoShape 22"/>
          <p:cNvSpPr>
            <a:spLocks noChangeArrowheads="1"/>
          </p:cNvSpPr>
          <p:nvPr/>
        </p:nvSpPr>
        <p:spPr bwMode="auto">
          <a:xfrm>
            <a:off x="417513" y="3429000"/>
            <a:ext cx="1079500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sz="1600" b="1">
                <a:cs typeface="Lotus" pitchFamily="2" charset="-78"/>
              </a:rPr>
              <a:t>جهان چگونه تکامل مي يابد</a:t>
            </a:r>
            <a:endParaRPr lang="en-US" altLang="tr-TR" sz="1600" b="1">
              <a:cs typeface="Lotus" pitchFamily="2" charset="-78"/>
            </a:endParaRPr>
          </a:p>
        </p:txBody>
      </p:sp>
      <p:sp>
        <p:nvSpPr>
          <p:cNvPr id="98331" name="Line 24"/>
          <p:cNvSpPr>
            <a:spLocks noChangeShapeType="1"/>
          </p:cNvSpPr>
          <p:nvPr/>
        </p:nvSpPr>
        <p:spPr bwMode="auto">
          <a:xfrm flipV="1">
            <a:off x="1489075" y="3284538"/>
            <a:ext cx="561975" cy="288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8332" name="Line 25"/>
          <p:cNvSpPr>
            <a:spLocks noChangeShapeType="1"/>
          </p:cNvSpPr>
          <p:nvPr/>
        </p:nvSpPr>
        <p:spPr bwMode="auto">
          <a:xfrm flipV="1">
            <a:off x="1547813" y="4292600"/>
            <a:ext cx="503237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8333" name="Text Box 26"/>
          <p:cNvSpPr txBox="1">
            <a:spLocks noChangeArrowheads="1"/>
          </p:cNvSpPr>
          <p:nvPr/>
        </p:nvSpPr>
        <p:spPr bwMode="auto">
          <a:xfrm>
            <a:off x="5435600" y="1988840"/>
            <a:ext cx="3168650" cy="487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اين عامل علاوه بر توصيف حالت فعلي، براي انتخاب </a:t>
            </a:r>
            <a:r>
              <a:rPr lang="fa-IR" altLang="tr-TR" sz="23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موقعيت مطلوب</a:t>
            </a: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نيازمند اطلاعات </a:t>
            </a:r>
            <a:r>
              <a:rPr lang="fa-IR" altLang="tr-TR" sz="23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هدف</a:t>
            </a: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نيز ميباشد</a:t>
            </a: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3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جست و جو و برنامه ريزي</a:t>
            </a: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، دنباله اي از فعاليتها را براي رسيدن عامل به هدف، پيدا ميکند</a:t>
            </a: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اين نوع تصميم گيري همواره </a:t>
            </a:r>
            <a:r>
              <a:rPr lang="fa-IR" altLang="tr-TR" sz="23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آينده</a:t>
            </a: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را در نظر دارد و با قوانين شرط عمل تفاوت دارد</a:t>
            </a: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اين نوع عامل </a:t>
            </a:r>
            <a:r>
              <a:rPr lang="fa-IR" altLang="tr-TR" sz="2300" b="1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قابليت </a:t>
            </a:r>
            <a:r>
              <a:rPr lang="fa-IR" altLang="tr-TR" sz="23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انعطاف</a:t>
            </a:r>
            <a:r>
              <a:rPr lang="fa-IR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بيشتري </a:t>
            </a:r>
            <a:r>
              <a:rPr lang="fa-IR" altLang="tr-TR" sz="2300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دارد</a:t>
            </a:r>
            <a:r>
              <a:rPr lang="en-US" altLang="tr-TR" sz="23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.</a:t>
            </a:r>
            <a:endParaRPr lang="fa-IR" altLang="tr-TR" sz="2300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98334" name="Rectangle 27"/>
          <p:cNvSpPr>
            <a:spLocks noChangeArrowheads="1"/>
          </p:cNvSpPr>
          <p:nvPr/>
        </p:nvSpPr>
        <p:spPr bwMode="auto">
          <a:xfrm>
            <a:off x="2051050" y="3933825"/>
            <a:ext cx="1368425" cy="574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108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75000"/>
              </a:lnSpc>
            </a:pPr>
            <a:r>
              <a:rPr lang="fa-IR" altLang="tr-TR" sz="1600" b="1">
                <a:cs typeface="Lotus" pitchFamily="2" charset="-78"/>
              </a:rPr>
              <a:t>اگر فعاليت </a:t>
            </a:r>
            <a:r>
              <a:rPr lang="en-US" altLang="tr-TR" sz="1600" b="1">
                <a:cs typeface="Lotus" pitchFamily="2" charset="-78"/>
              </a:rPr>
              <a:t>A</a:t>
            </a:r>
            <a:r>
              <a:rPr lang="fa-IR" altLang="tr-TR" sz="1600" b="1">
                <a:cs typeface="Lotus" pitchFamily="2" charset="-78"/>
              </a:rPr>
              <a:t> را انجام دهم چه خواهد شد</a:t>
            </a:r>
            <a:endParaRPr lang="en-US" altLang="tr-TR" sz="1600" b="1">
              <a:cs typeface="Lotus" pitchFamily="2" charset="-78"/>
            </a:endParaRPr>
          </a:p>
        </p:txBody>
      </p:sp>
      <p:sp>
        <p:nvSpPr>
          <p:cNvPr id="98335" name="Line 28"/>
          <p:cNvSpPr>
            <a:spLocks noChangeShapeType="1"/>
          </p:cNvSpPr>
          <p:nvPr/>
        </p:nvSpPr>
        <p:spPr bwMode="auto">
          <a:xfrm>
            <a:off x="2759075" y="3487738"/>
            <a:ext cx="0" cy="433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8336" name="Line 29"/>
          <p:cNvSpPr>
            <a:spLocks noChangeShapeType="1"/>
          </p:cNvSpPr>
          <p:nvPr/>
        </p:nvSpPr>
        <p:spPr bwMode="auto">
          <a:xfrm>
            <a:off x="1476375" y="3789363"/>
            <a:ext cx="566738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98337" name="Line 30"/>
          <p:cNvSpPr>
            <a:spLocks noChangeShapeType="1"/>
          </p:cNvSpPr>
          <p:nvPr/>
        </p:nvSpPr>
        <p:spPr bwMode="auto">
          <a:xfrm flipV="1">
            <a:off x="1547813" y="3429000"/>
            <a:ext cx="503237" cy="936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34" name="AutoShape 24"/>
          <p:cNvSpPr>
            <a:spLocks noChangeArrowheads="1"/>
          </p:cNvSpPr>
          <p:nvPr/>
        </p:nvSpPr>
        <p:spPr bwMode="auto">
          <a:xfrm>
            <a:off x="417364" y="4149328"/>
            <a:ext cx="1130300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sz="1600" b="1" dirty="0">
                <a:cs typeface="Lotus" pitchFamily="2" charset="-78"/>
              </a:rPr>
              <a:t>اعمال من چه نتایجی  دارند</a:t>
            </a:r>
            <a:endParaRPr lang="en-US" altLang="tr-TR" sz="1600" b="1" dirty="0">
              <a:cs typeface="Lotus" pitchFamily="2" charset="-78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9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825807-0AF1-469F-B5E5-902B34738DCC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48EC89-CB4D-49C4-BD44-AA206F9EB792}" type="slidenum">
              <a:rPr lang="ar-SA" altLang="en-US">
                <a:latin typeface="Garamond" panose="02020404030301010803" pitchFamily="18" charset="0"/>
              </a:rPr>
              <a:pPr eaLnBrk="1" hangingPunct="1"/>
              <a:t>19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93190" name="Text Box 3"/>
          <p:cNvSpPr txBox="1">
            <a:spLocks noChangeArrowheads="1"/>
          </p:cNvSpPr>
          <p:nvPr/>
        </p:nvSpPr>
        <p:spPr bwMode="auto">
          <a:xfrm>
            <a:off x="395288" y="990600"/>
            <a:ext cx="7316787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4400" b="1" dirty="0">
                <a:latin typeface="Times New Roman" panose="02020603050405020304" pitchFamily="18" charset="0"/>
                <a:cs typeface="Homa" pitchFamily="2" charset="-78"/>
              </a:rPr>
              <a:t>عاملهاي هوشمند</a:t>
            </a:r>
            <a:endParaRPr lang="en-US" altLang="tr-TR" sz="2400" b="1" dirty="0">
              <a:latin typeface="Times New Roman" panose="02020603050405020304" pitchFamily="18" charset="0"/>
              <a:cs typeface="Homa" pitchFamily="2" charset="-78"/>
            </a:endParaRPr>
          </a:p>
        </p:txBody>
      </p:sp>
      <p:sp>
        <p:nvSpPr>
          <p:cNvPr id="93192" name="Rectangle 5"/>
          <p:cNvSpPr>
            <a:spLocks noChangeArrowheads="1"/>
          </p:cNvSpPr>
          <p:nvPr/>
        </p:nvSpPr>
        <p:spPr bwMode="auto">
          <a:xfrm>
            <a:off x="2573320" y="1916832"/>
            <a:ext cx="25747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a-IR" altLang="tr-TR" sz="2800" b="1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 مثال از </a:t>
            </a:r>
            <a:r>
              <a:rPr lang="ar-SA" altLang="tr-TR" sz="2800" b="1" dirty="0" smtClean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عامل‌هاي</a:t>
            </a:r>
            <a:r>
              <a:rPr lang="fa-IR" altLang="tr-TR" sz="2800" b="1" dirty="0" smtClean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 هدف گرا</a:t>
            </a:r>
            <a:endParaRPr lang="en-US" altLang="tr-TR" sz="2800" b="1" dirty="0">
              <a:solidFill>
                <a:schemeClr val="accent1">
                  <a:lumMod val="50000"/>
                </a:schemeClr>
              </a:solidFill>
              <a:cs typeface="Lotus" pitchFamily="2" charset="-78"/>
            </a:endParaRPr>
          </a:p>
        </p:txBody>
      </p:sp>
      <p:sp>
        <p:nvSpPr>
          <p:cNvPr id="93193" name="Text Box 6"/>
          <p:cNvSpPr txBox="1">
            <a:spLocks noChangeArrowheads="1"/>
          </p:cNvSpPr>
          <p:nvPr/>
        </p:nvSpPr>
        <p:spPr bwMode="auto">
          <a:xfrm>
            <a:off x="3491880" y="2547938"/>
            <a:ext cx="511237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برای رسیدن به مقصد، کدام مسیر را باید انتخاب کرد؟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justLow" rtl="1">
              <a:spcBef>
                <a:spcPct val="50000"/>
              </a:spcBef>
              <a:buClr>
                <a:srgbClr val="00D600"/>
              </a:buClr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(سمت چپ)</a:t>
            </a: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انتخاب فعاليت بر اساس موقعيت شرطي: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justLow" rtl="1">
              <a:spcBef>
                <a:spcPct val="50000"/>
              </a:spcBef>
              <a:buClr>
                <a:srgbClr val="00D600"/>
              </a:buClr>
            </a:pP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ctr" rtl="1">
              <a:buClr>
                <a:srgbClr val="00D600"/>
              </a:buClr>
              <a:buFont typeface="Wingdings" panose="05000000000000000000" pitchFamily="2" charset="2"/>
              <a:buNone/>
            </a:pPr>
            <a:r>
              <a:rPr lang="en-US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If the left hand side road takes me to my destination</a:t>
            </a:r>
          </a:p>
          <a:p>
            <a:pPr rtl="1">
              <a:buClr>
                <a:srgbClr val="00D600"/>
              </a:buClr>
              <a:buFont typeface="Wingdings" panose="05000000000000000000" pitchFamily="2" charset="2"/>
              <a:buNone/>
            </a:pPr>
            <a:r>
              <a:rPr lang="en-US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then turn left</a:t>
            </a:r>
          </a:p>
        </p:txBody>
      </p:sp>
      <p:sp>
        <p:nvSpPr>
          <p:cNvPr id="2" name="AutoShape 2" descr="Image result for ‫سبقت‬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3074" name="Picture 2" descr="http://learntodrive.robosoul.co.uk/givewayjunctions/turningleft/files/gwleft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38" y="3178035"/>
            <a:ext cx="2658177" cy="233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6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3419872" y="764704"/>
            <a:ext cx="1800200" cy="61118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altLang="ja-JP" sz="4000" dirty="0" smtClean="0"/>
              <a:t>فهرست</a:t>
            </a:r>
            <a:endParaRPr lang="en-US" altLang="ja-JP" sz="4000" dirty="0" smtClean="0">
              <a:cs typeface="+mj-cs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>
          <a:xfrm>
            <a:off x="755576" y="1484784"/>
            <a:ext cx="6994525" cy="4995240"/>
          </a:xfrm>
        </p:spPr>
        <p:txBody>
          <a:bodyPr>
            <a:noAutofit/>
          </a:bodyPr>
          <a:lstStyle/>
          <a:p>
            <a:pPr algn="r" rtl="1">
              <a:buClr>
                <a:srgbClr val="00D600"/>
              </a:buClr>
              <a:buSzPts val="3600"/>
              <a:buFont typeface="Wingdings" panose="05000000000000000000" pitchFamily="2" charset="2"/>
              <a:buChar char="Ã"/>
            </a:pPr>
            <a:r>
              <a:rPr kumimoji="1" lang="fa-IR" altLang="tr-T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MS PGothic" pitchFamily="34" charset="-128"/>
                <a:cs typeface="+mj-cs"/>
              </a:rPr>
              <a:t>عامل و انواع آن</a:t>
            </a:r>
            <a:endParaRPr kumimoji="1" lang="fa-IR" altLang="tr-TR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MS PGothic" pitchFamily="34" charset="-128"/>
              <a:cs typeface="+mj-cs"/>
            </a:endParaRPr>
          </a:p>
          <a:p>
            <a:pPr algn="r" rtl="1">
              <a:buClr>
                <a:srgbClr val="00D600"/>
              </a:buClr>
              <a:buSzPts val="3600"/>
              <a:buFont typeface="Wingdings" panose="05000000000000000000" pitchFamily="2" charset="2"/>
              <a:buChar char="Ã"/>
            </a:pPr>
            <a:r>
              <a:rPr kumimoji="1" lang="fa-IR" altLang="tr-TR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MS PGothic" pitchFamily="34" charset="-128"/>
                <a:cs typeface="+mj-cs"/>
              </a:rPr>
              <a:t>خواص </a:t>
            </a:r>
            <a:r>
              <a:rPr kumimoji="1" lang="fa-IR" altLang="tr-T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MS PGothic" pitchFamily="34" charset="-128"/>
                <a:cs typeface="+mj-cs"/>
              </a:rPr>
              <a:t>محيطهایی که عامل در آنها عمل می کند</a:t>
            </a:r>
            <a:endParaRPr kumimoji="1" lang="fa-IR" altLang="tr-TR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MS PGothic" pitchFamily="34" charset="-128"/>
              <a:cs typeface="+mj-cs"/>
            </a:endParaRPr>
          </a:p>
          <a:p>
            <a:pPr algn="r" rtl="1">
              <a:buClr>
                <a:srgbClr val="00D600"/>
              </a:buClr>
              <a:buSzPts val="3600"/>
              <a:buFont typeface="Wingdings" panose="05000000000000000000" pitchFamily="2" charset="2"/>
              <a:buChar char="Ã"/>
            </a:pPr>
            <a:r>
              <a:rPr kumimoji="1" lang="fa-IR" altLang="tr-TR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MS PGothic" pitchFamily="34" charset="-128"/>
                <a:cs typeface="+mj-cs"/>
              </a:rPr>
              <a:t>برنامه هاي عامل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ja-JP" smtClean="0"/>
              <a:t>AI, Intelligent Agents</a:t>
            </a:r>
            <a:endParaRPr lang="ja-JP" altLang="en-US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251520" y="6453336"/>
            <a:ext cx="1090464" cy="268139"/>
          </a:xfrm>
        </p:spPr>
        <p:txBody>
          <a:bodyPr/>
          <a:lstStyle/>
          <a:p>
            <a:fld id="{81537476-7722-4753-8EC7-1C20B76F608D}" type="datetime1">
              <a:rPr lang="tr-TR" altLang="ja-JP" smtClean="0"/>
              <a:t>08.02.2016</a:t>
            </a:fld>
            <a:endParaRPr lang="en-US" altLang="ja-JP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548C-B734-4C71-84E7-959ED06EFFAA}" type="slidenum">
              <a:rPr lang="ja-JP" altLang="en-US" smtClean="0"/>
              <a:pPr/>
              <a:t>2</a:t>
            </a:fld>
            <a:endParaRPr lang="en-US" altLang="ja-JP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0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62CA76F-D534-4FD5-9610-D28ADFF9A836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F07DF9-D9BA-4412-AA15-5FD346A21925}" type="slidenum">
              <a:rPr lang="ar-SA" altLang="en-US">
                <a:latin typeface="Garamond" panose="02020404030301010803" pitchFamily="18" charset="0"/>
              </a:rPr>
              <a:pPr eaLnBrk="1" hangingPunct="1"/>
              <a:t>20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99333" name="Text Box 2"/>
          <p:cNvSpPr txBox="1">
            <a:spLocks noChangeArrowheads="1"/>
          </p:cNvSpPr>
          <p:nvPr/>
        </p:nvSpPr>
        <p:spPr bwMode="auto">
          <a:xfrm>
            <a:off x="221456" y="1484784"/>
            <a:ext cx="8243888" cy="404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35000"/>
              </a:lnSpc>
            </a:pP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برنامه‌ عامل 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مي‌تواند اطلاعات</a:t>
            </a:r>
            <a:r>
              <a:rPr lang="en-US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  </a:t>
            </a: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موجود در حافظه خود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را با اطلاعاتي درباره نتايج اعمال ممکن (همانند اطلاعاتي که در عامل 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واکنش</a:t>
            </a: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ی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براي بهنگام‌سازي وضعيت داخلي استفاده شد) ترکيب نموده تا اعمال مناسب را براي دسترسي به هدف انتخاب نمايد.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400" b="1" dirty="0">
                <a:solidFill>
                  <a:srgbClr val="C00000"/>
                </a:solidFill>
                <a:cs typeface="Zar" pitchFamily="2" charset="-78"/>
              </a:rPr>
              <a:t>در مواقعي ساده </a:t>
            </a:r>
            <a:r>
              <a:rPr lang="ar-SA" altLang="tr-TR" sz="2400" b="1" dirty="0" smtClean="0">
                <a:solidFill>
                  <a:srgbClr val="C00000"/>
                </a:solidFill>
                <a:cs typeface="Zar" pitchFamily="2" charset="-78"/>
              </a:rPr>
              <a:t>است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که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رضايت از هدف بلافاصله از عمل واحد توليد گردد.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400" b="1" dirty="0">
                <a:solidFill>
                  <a:srgbClr val="C00000"/>
                </a:solidFill>
                <a:cs typeface="Zar" pitchFamily="2" charset="-78"/>
              </a:rPr>
              <a:t>در مواقعي پيچيده </a:t>
            </a:r>
            <a:r>
              <a:rPr lang="ar-SA" altLang="tr-TR" sz="2400" b="1" dirty="0" smtClean="0">
                <a:solidFill>
                  <a:srgbClr val="C00000"/>
                </a:solidFill>
                <a:cs typeface="Zar" pitchFamily="2" charset="-78"/>
              </a:rPr>
              <a:t>است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که عامل بايد دنباله‌هاي طولاني را در نظرگرفته تا راهي براي دستيابي به هدف پيدا کند.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 eaLnBrk="1" hangingPunct="1">
              <a:lnSpc>
                <a:spcPct val="135000"/>
              </a:lnSpc>
            </a:pPr>
            <a:endParaRPr lang="fa-IR" altLang="tr-TR" sz="2400" b="1" dirty="0">
              <a:solidFill>
                <a:srgbClr val="C0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400" dirty="0">
                <a:solidFill>
                  <a:srgbClr val="C00000"/>
                </a:solidFill>
                <a:cs typeface="B Nazanin" panose="00000400000000000000" pitchFamily="2" charset="-78"/>
              </a:rPr>
              <a:t>در مواقع پيچيده، جستجو و برنامه‌ريزي به يافتن دنباله اعمال منجر خواهند شد.</a:t>
            </a:r>
            <a:endParaRPr lang="en-US" altLang="tr-TR" sz="2400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0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97C73B1-F10F-495A-B998-713F648A4AC1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A46DE1-D41A-407F-8BC9-D245F28A0E89}" type="slidenum">
              <a:rPr lang="ar-SA" altLang="en-US">
                <a:latin typeface="Garamond" panose="02020404030301010803" pitchFamily="18" charset="0"/>
              </a:rPr>
              <a:pPr eaLnBrk="1" hangingPunct="1"/>
              <a:t>21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00357" name="Text Box 2"/>
          <p:cNvSpPr txBox="1">
            <a:spLocks noChangeArrowheads="1"/>
          </p:cNvSpPr>
          <p:nvPr/>
        </p:nvSpPr>
        <p:spPr bwMode="auto">
          <a:xfrm>
            <a:off x="500063" y="2133600"/>
            <a:ext cx="8286750" cy="192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35000"/>
              </a:lnSpc>
            </a:pPr>
            <a:r>
              <a:rPr lang="ar-SA" altLang="tr-T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تفاوت عامل‌هاي واکنشي و هدف‌گرا:</a:t>
            </a:r>
            <a:endParaRPr lang="fa-IR" altLang="tr-TR" sz="2400" b="1" dirty="0">
              <a:solidFill>
                <a:srgbClr val="C00000"/>
              </a:solidFill>
              <a:cs typeface="B Nazanin" panose="00000400000000000000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0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در طراحي عامل‌هاي </a:t>
            </a:r>
            <a:r>
              <a:rPr lang="ar-SA" altLang="tr-TR" sz="2000" b="1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واکنشي</a:t>
            </a:r>
            <a:r>
              <a:rPr lang="fa-IR" altLang="tr-TR" sz="2000" b="1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،</a:t>
            </a:r>
            <a:r>
              <a:rPr lang="ar-SA" altLang="tr-TR" sz="2000" b="1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ar-SA" altLang="tr-TR" sz="20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طراح براي حالات متفاوت عملي درست را پيش محاسبه مي‌کند. در عامل‌هاي هدف‌گرا، عامل مي‌تواند دانش خود را در مورد چگونگي واکنش بهنگام سازد.</a:t>
            </a:r>
            <a:endParaRPr lang="en-US" altLang="tr-TR" sz="2000" b="1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4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A97DDC7-40C4-4804-A61D-6039FDA78BCB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8C32624-8735-4692-BD63-2E67DA2F9EF0}" type="slidenum">
              <a:rPr lang="ar-SA" altLang="en-US">
                <a:latin typeface="Garamond" panose="02020404030301010803" pitchFamily="18" charset="0"/>
              </a:rPr>
              <a:pPr eaLnBrk="1" hangingPunct="1"/>
              <a:t>22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01381" name="Text Box 2"/>
          <p:cNvSpPr txBox="1">
            <a:spLocks noChangeArrowheads="1"/>
          </p:cNvSpPr>
          <p:nvPr/>
        </p:nvSpPr>
        <p:spPr bwMode="auto">
          <a:xfrm>
            <a:off x="179512" y="2432050"/>
            <a:ext cx="8378701" cy="2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 rtl="1" eaLnBrk="1" hangingPunct="1">
              <a:lnSpc>
                <a:spcPct val="135000"/>
              </a:lnSpc>
            </a:pPr>
            <a:r>
              <a:rPr lang="ar-SA" altLang="tr-T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تفاوت عامل‌هاي واکنشي و هدف‌گرا:</a:t>
            </a:r>
            <a:r>
              <a:rPr lang="fa-IR" altLang="tr-TR" sz="2400" b="1" dirty="0">
                <a:solidFill>
                  <a:srgbClr val="7F5429"/>
                </a:solidFill>
                <a:cs typeface="B Nazanin" panose="00000400000000000000" pitchFamily="2" charset="-78"/>
              </a:rPr>
              <a:t/>
            </a:r>
            <a:br>
              <a:rPr lang="fa-IR" altLang="tr-TR" sz="2400" b="1" dirty="0">
                <a:solidFill>
                  <a:srgbClr val="7F5429"/>
                </a:solidFill>
                <a:cs typeface="B Nazanin" panose="00000400000000000000" pitchFamily="2" charset="-78"/>
              </a:rPr>
            </a:b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457200" indent="-457200" algn="r" rtl="1" eaLnBrk="1" hangingPunct="1">
              <a:lnSpc>
                <a:spcPct val="135000"/>
              </a:lnSpc>
              <a:buFont typeface="Arial" panose="020B0604020202020204" pitchFamily="34" charset="0"/>
              <a:buChar char="•"/>
            </a:pPr>
            <a:r>
              <a:rPr lang="ar-SA" altLang="tr-TR" sz="20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براي عامل واکنشي ما مجبور به دوباره نويسي تعداد زيادي قوانين شرط </a:t>
            </a:r>
            <a:r>
              <a:rPr lang="en-US" altLang="tr-TR" sz="20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-</a:t>
            </a:r>
            <a:r>
              <a:rPr lang="ar-SA" altLang="tr-TR" sz="20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عمل خواهيم بود.</a:t>
            </a:r>
            <a:endParaRPr lang="fa-IR" altLang="tr-TR" sz="2000" b="1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457200" indent="-457200" algn="r" rtl="1" eaLnBrk="1" hangingPunct="1">
              <a:lnSpc>
                <a:spcPct val="135000"/>
              </a:lnSpc>
              <a:buFont typeface="Arial" panose="020B0604020202020204" pitchFamily="34" charset="0"/>
              <a:buChar char="•"/>
            </a:pPr>
            <a:r>
              <a:rPr lang="ar-SA" altLang="tr-TR" sz="20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عامل هدف‌گرا نسبت به رسيدن به مقاصد متفاوت انعطاف پذير است.</a:t>
            </a:r>
            <a:endParaRPr lang="fa-IR" altLang="tr-TR" sz="2000" b="1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457200" indent="-457200" algn="r" rtl="1" eaLnBrk="1" hangingPunct="1">
              <a:lnSpc>
                <a:spcPct val="135000"/>
              </a:lnSpc>
              <a:buFont typeface="Arial" panose="020B0604020202020204" pitchFamily="34" charset="0"/>
              <a:buChar char="•"/>
            </a:pPr>
            <a:r>
              <a:rPr lang="ar-SA" altLang="tr-TR" sz="2000" b="1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ب</a:t>
            </a:r>
            <a:r>
              <a:rPr lang="fa-IR" altLang="tr-TR" sz="2000" b="1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ه </a:t>
            </a:r>
            <a:r>
              <a:rPr lang="ar-SA" altLang="tr-TR" sz="2000" b="1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سادگي </a:t>
            </a:r>
            <a:r>
              <a:rPr lang="ar-SA" altLang="tr-TR" sz="20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با تعيين يک هدف تازه، مي‌توانيم عامل هدف‌گرا را به رفتار تازه برسانيم.</a:t>
            </a:r>
            <a:endParaRPr lang="en-US" altLang="tr-TR" sz="2000" b="1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20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 rtl="1">
              <a:defRPr/>
            </a:pPr>
            <a:fld id="{1E76F64D-96CE-417A-815A-D5FA1FFC63D7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 eaLnBrk="1" hangingPunct="1"/>
            <a:fld id="{D23B5814-09A0-4C19-8DCF-E9A13B3E44D9}" type="slidenum">
              <a:rPr lang="ar-SA" altLang="en-US">
                <a:latin typeface="Garamond" panose="02020404030301010803" pitchFamily="18" charset="0"/>
              </a:rPr>
              <a:pPr algn="l" rtl="1" eaLnBrk="1" hangingPunct="1"/>
              <a:t>23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03429" name="Text Box 2"/>
          <p:cNvSpPr txBox="1">
            <a:spLocks noChangeArrowheads="1"/>
          </p:cNvSpPr>
          <p:nvPr/>
        </p:nvSpPr>
        <p:spPr bwMode="auto">
          <a:xfrm>
            <a:off x="395288" y="990600"/>
            <a:ext cx="7316787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4400" b="1">
                <a:latin typeface="Times New Roman" panose="02020603050405020304" pitchFamily="18" charset="0"/>
                <a:cs typeface="Homa" pitchFamily="2" charset="-78"/>
              </a:rPr>
              <a:t>عاملهاي هوشمند</a:t>
            </a:r>
            <a:endParaRPr lang="en-US" altLang="tr-TR" sz="2400" b="1">
              <a:latin typeface="Times New Roman" panose="02020603050405020304" pitchFamily="18" charset="0"/>
              <a:cs typeface="Homa" pitchFamily="2" charset="-78"/>
            </a:endParaRPr>
          </a:p>
        </p:txBody>
      </p:sp>
      <p:sp>
        <p:nvSpPr>
          <p:cNvPr id="103430" name="Text Box 3"/>
          <p:cNvSpPr txBox="1">
            <a:spLocks noChangeArrowheads="1"/>
          </p:cNvSpPr>
          <p:nvPr/>
        </p:nvSpPr>
        <p:spPr bwMode="auto">
          <a:xfrm>
            <a:off x="455612" y="1107636"/>
            <a:ext cx="3311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fa-IR" altLang="tr-TR" sz="3600" b="1" dirty="0">
                <a:solidFill>
                  <a:srgbClr val="000099"/>
                </a:solidFill>
                <a:cs typeface="Lotus" pitchFamily="2" charset="-78"/>
              </a:rPr>
              <a:t>عاملهاي سودمند</a:t>
            </a:r>
            <a:endParaRPr lang="en-US" altLang="tr-TR" sz="3600" b="1" dirty="0">
              <a:solidFill>
                <a:srgbClr val="000099"/>
              </a:solidFill>
              <a:cs typeface="Lotus" pitchFamily="2" charset="-78"/>
            </a:endParaRPr>
          </a:p>
        </p:txBody>
      </p:sp>
      <p:sp>
        <p:nvSpPr>
          <p:cNvPr id="103431" name="AutoShape 4"/>
          <p:cNvSpPr>
            <a:spLocks noChangeArrowheads="1"/>
          </p:cNvSpPr>
          <p:nvPr/>
        </p:nvSpPr>
        <p:spPr bwMode="auto">
          <a:xfrm>
            <a:off x="323850" y="1988840"/>
            <a:ext cx="3240088" cy="45370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endParaRPr lang="tr-TR" altLang="tr-TR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03432" name="AutoShape 5"/>
          <p:cNvSpPr>
            <a:spLocks noChangeArrowheads="1"/>
          </p:cNvSpPr>
          <p:nvPr/>
        </p:nvSpPr>
        <p:spPr bwMode="auto">
          <a:xfrm>
            <a:off x="3997325" y="1988840"/>
            <a:ext cx="1008063" cy="45370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endParaRPr lang="tr-TR" altLang="tr-TR">
              <a:solidFill>
                <a:srgbClr val="C0C0C0"/>
              </a:solidFill>
              <a:cs typeface="Times New Roman" panose="02020603050405020304" pitchFamily="18" charset="0"/>
            </a:endParaRPr>
          </a:p>
        </p:txBody>
      </p:sp>
      <p:sp>
        <p:nvSpPr>
          <p:cNvPr id="103433" name="Text Box 6"/>
          <p:cNvSpPr txBox="1">
            <a:spLocks noChangeArrowheads="1"/>
          </p:cNvSpPr>
          <p:nvPr/>
        </p:nvSpPr>
        <p:spPr bwMode="auto">
          <a:xfrm>
            <a:off x="557263" y="5956300"/>
            <a:ext cx="7825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3600" b="1">
                <a:latin typeface="Akram" pitchFamily="2" charset="2"/>
                <a:cs typeface="Lotus" pitchFamily="2" charset="-78"/>
              </a:rPr>
              <a:t>عامل</a:t>
            </a:r>
            <a:endParaRPr lang="en-US" altLang="tr-TR" sz="3600" b="1">
              <a:latin typeface="Akram" pitchFamily="2" charset="2"/>
              <a:cs typeface="Lotus" pitchFamily="2" charset="-78"/>
            </a:endParaRPr>
          </a:p>
        </p:txBody>
      </p:sp>
      <p:sp>
        <p:nvSpPr>
          <p:cNvPr id="103434" name="Text Box 7"/>
          <p:cNvSpPr txBox="1">
            <a:spLocks noChangeArrowheads="1"/>
          </p:cNvSpPr>
          <p:nvPr/>
        </p:nvSpPr>
        <p:spPr bwMode="auto">
          <a:xfrm rot="-5400000">
            <a:off x="4092159" y="3944036"/>
            <a:ext cx="8739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fa-IR" altLang="tr-TR" sz="3600" b="1">
                <a:cs typeface="Lotus" pitchFamily="2" charset="-78"/>
              </a:rPr>
              <a:t>محيط</a:t>
            </a:r>
            <a:endParaRPr lang="en-US" altLang="tr-TR" sz="3600" b="1">
              <a:cs typeface="Lotus" pitchFamily="2" charset="-78"/>
            </a:endParaRPr>
          </a:p>
        </p:txBody>
      </p:sp>
      <p:sp>
        <p:nvSpPr>
          <p:cNvPr id="103435" name="Line 8"/>
          <p:cNvSpPr>
            <a:spLocks noChangeShapeType="1"/>
          </p:cNvSpPr>
          <p:nvPr/>
        </p:nvSpPr>
        <p:spPr bwMode="auto">
          <a:xfrm flipH="1">
            <a:off x="3132138" y="2349500"/>
            <a:ext cx="1295400" cy="158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3436" name="Text Box 9"/>
          <p:cNvSpPr txBox="1">
            <a:spLocks noChangeArrowheads="1"/>
          </p:cNvSpPr>
          <p:nvPr/>
        </p:nvSpPr>
        <p:spPr bwMode="auto">
          <a:xfrm>
            <a:off x="2114550" y="2151063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fa-IR" altLang="tr-TR" sz="2400" b="1">
                <a:cs typeface="Lotus" pitchFamily="2" charset="-78"/>
              </a:rPr>
              <a:t>حسگرها</a:t>
            </a:r>
            <a:endParaRPr lang="en-US" altLang="tr-TR" sz="2400" b="1">
              <a:cs typeface="Lotus" pitchFamily="2" charset="-78"/>
            </a:endParaRPr>
          </a:p>
        </p:txBody>
      </p:sp>
      <p:sp>
        <p:nvSpPr>
          <p:cNvPr id="103437" name="Rectangle 10"/>
          <p:cNvSpPr>
            <a:spLocks noChangeArrowheads="1"/>
          </p:cNvSpPr>
          <p:nvPr/>
        </p:nvSpPr>
        <p:spPr bwMode="auto">
          <a:xfrm>
            <a:off x="2051050" y="3028950"/>
            <a:ext cx="1368425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b="1">
                <a:cs typeface="Lotus" pitchFamily="2" charset="-78"/>
              </a:rPr>
              <a:t>جهان چگونه است</a:t>
            </a:r>
            <a:endParaRPr lang="en-US" altLang="tr-TR" b="1">
              <a:cs typeface="Lotus" pitchFamily="2" charset="-78"/>
            </a:endParaRPr>
          </a:p>
        </p:txBody>
      </p:sp>
      <p:sp>
        <p:nvSpPr>
          <p:cNvPr id="103438" name="Text Box 11"/>
          <p:cNvSpPr txBox="1">
            <a:spLocks noChangeArrowheads="1"/>
          </p:cNvSpPr>
          <p:nvPr/>
        </p:nvSpPr>
        <p:spPr bwMode="auto">
          <a:xfrm>
            <a:off x="2111375" y="6165304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fa-IR" altLang="tr-TR" sz="2400" b="1" dirty="0">
                <a:cs typeface="Lotus" pitchFamily="2" charset="-78"/>
              </a:rPr>
              <a:t>محرکها</a:t>
            </a:r>
            <a:endParaRPr lang="en-US" altLang="tr-TR" sz="2400" b="1" dirty="0">
              <a:cs typeface="Lotus" pitchFamily="2" charset="-78"/>
            </a:endParaRPr>
          </a:p>
        </p:txBody>
      </p:sp>
      <p:sp>
        <p:nvSpPr>
          <p:cNvPr id="103439" name="Line 12"/>
          <p:cNvSpPr>
            <a:spLocks noChangeShapeType="1"/>
          </p:cNvSpPr>
          <p:nvPr/>
        </p:nvSpPr>
        <p:spPr bwMode="auto">
          <a:xfrm flipH="1">
            <a:off x="3094038" y="6381750"/>
            <a:ext cx="12954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3440" name="Line 13"/>
          <p:cNvSpPr>
            <a:spLocks noChangeShapeType="1"/>
          </p:cNvSpPr>
          <p:nvPr/>
        </p:nvSpPr>
        <p:spPr bwMode="auto">
          <a:xfrm>
            <a:off x="2728913" y="2470150"/>
            <a:ext cx="0" cy="55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3441" name="Line 14"/>
          <p:cNvSpPr>
            <a:spLocks noChangeShapeType="1"/>
          </p:cNvSpPr>
          <p:nvPr/>
        </p:nvSpPr>
        <p:spPr bwMode="auto">
          <a:xfrm>
            <a:off x="2771775" y="6021388"/>
            <a:ext cx="0" cy="287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3442" name="Line 15"/>
          <p:cNvSpPr>
            <a:spLocks noChangeShapeType="1"/>
          </p:cNvSpPr>
          <p:nvPr/>
        </p:nvSpPr>
        <p:spPr bwMode="auto">
          <a:xfrm>
            <a:off x="2763838" y="4398963"/>
            <a:ext cx="7937" cy="325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3443" name="AutoShape 16"/>
          <p:cNvSpPr>
            <a:spLocks noChangeArrowheads="1"/>
          </p:cNvSpPr>
          <p:nvPr/>
        </p:nvSpPr>
        <p:spPr bwMode="auto">
          <a:xfrm>
            <a:off x="468313" y="4822825"/>
            <a:ext cx="9366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b="1">
                <a:cs typeface="Lotus" pitchFamily="2" charset="-78"/>
              </a:rPr>
              <a:t>سودمند</a:t>
            </a:r>
          </a:p>
        </p:txBody>
      </p:sp>
      <p:sp>
        <p:nvSpPr>
          <p:cNvPr id="103444" name="Line 17"/>
          <p:cNvSpPr>
            <a:spLocks noChangeShapeType="1"/>
          </p:cNvSpPr>
          <p:nvPr/>
        </p:nvSpPr>
        <p:spPr bwMode="auto">
          <a:xfrm>
            <a:off x="1417638" y="4962525"/>
            <a:ext cx="633412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3445" name="Text Box 18"/>
          <p:cNvSpPr txBox="1">
            <a:spLocks noChangeArrowheads="1"/>
          </p:cNvSpPr>
          <p:nvPr/>
        </p:nvSpPr>
        <p:spPr bwMode="auto">
          <a:xfrm>
            <a:off x="2063750" y="5514975"/>
            <a:ext cx="1368425" cy="498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sz="1600" b="1">
                <a:cs typeface="Lotus" pitchFamily="2" charset="-78"/>
              </a:rPr>
              <a:t>اکنون چه عملي بايد انجام دهم</a:t>
            </a:r>
            <a:endParaRPr lang="en-US" altLang="tr-TR" sz="1600">
              <a:cs typeface="Lotus" pitchFamily="2" charset="-78"/>
            </a:endParaRPr>
          </a:p>
        </p:txBody>
      </p:sp>
      <p:sp>
        <p:nvSpPr>
          <p:cNvPr id="103446" name="Oval 19"/>
          <p:cNvSpPr>
            <a:spLocks noChangeArrowheads="1"/>
          </p:cNvSpPr>
          <p:nvPr/>
        </p:nvSpPr>
        <p:spPr bwMode="auto">
          <a:xfrm>
            <a:off x="552450" y="2308225"/>
            <a:ext cx="72072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b="1">
                <a:cs typeface="Lotus" pitchFamily="2" charset="-78"/>
              </a:rPr>
              <a:t>حالت</a:t>
            </a:r>
            <a:endParaRPr lang="en-US" altLang="tr-TR" b="1">
              <a:cs typeface="Lotus" pitchFamily="2" charset="-78"/>
            </a:endParaRPr>
          </a:p>
        </p:txBody>
      </p:sp>
      <p:sp>
        <p:nvSpPr>
          <p:cNvPr id="103447" name="Freeform 20"/>
          <p:cNvSpPr>
            <a:spLocks/>
          </p:cNvSpPr>
          <p:nvPr/>
        </p:nvSpPr>
        <p:spPr bwMode="auto">
          <a:xfrm>
            <a:off x="1201738" y="2128838"/>
            <a:ext cx="1008062" cy="900112"/>
          </a:xfrm>
          <a:custGeom>
            <a:avLst/>
            <a:gdLst>
              <a:gd name="T0" fmla="*/ 590 w 590"/>
              <a:gd name="T1" fmla="*/ 567 h 567"/>
              <a:gd name="T2" fmla="*/ 317 w 590"/>
              <a:gd name="T3" fmla="*/ 68 h 567"/>
              <a:gd name="T4" fmla="*/ 0 w 590"/>
              <a:gd name="T5" fmla="*/ 158 h 567"/>
              <a:gd name="T6" fmla="*/ 0 60000 65536"/>
              <a:gd name="T7" fmla="*/ 0 60000 65536"/>
              <a:gd name="T8" fmla="*/ 0 60000 65536"/>
              <a:gd name="T9" fmla="*/ 0 w 590"/>
              <a:gd name="T10" fmla="*/ 0 h 567"/>
              <a:gd name="T11" fmla="*/ 590 w 590"/>
              <a:gd name="T12" fmla="*/ 567 h 5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567">
                <a:moveTo>
                  <a:pt x="590" y="567"/>
                </a:moveTo>
                <a:cubicBezTo>
                  <a:pt x="502" y="351"/>
                  <a:pt x="415" y="136"/>
                  <a:pt x="317" y="68"/>
                </a:cubicBezTo>
                <a:cubicBezTo>
                  <a:pt x="219" y="0"/>
                  <a:pt x="109" y="79"/>
                  <a:pt x="0" y="158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tr-TR" altLang="tr-TR"/>
          </a:p>
        </p:txBody>
      </p:sp>
      <p:sp>
        <p:nvSpPr>
          <p:cNvPr id="103448" name="Line 21"/>
          <p:cNvSpPr>
            <a:spLocks noChangeShapeType="1"/>
          </p:cNvSpPr>
          <p:nvPr/>
        </p:nvSpPr>
        <p:spPr bwMode="auto">
          <a:xfrm>
            <a:off x="1201738" y="2597150"/>
            <a:ext cx="849312" cy="471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3449" name="AutoShape 22"/>
          <p:cNvSpPr>
            <a:spLocks noChangeArrowheads="1"/>
          </p:cNvSpPr>
          <p:nvPr/>
        </p:nvSpPr>
        <p:spPr bwMode="auto">
          <a:xfrm>
            <a:off x="417513" y="3429000"/>
            <a:ext cx="1079500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sz="1600" b="1">
                <a:cs typeface="Lotus" pitchFamily="2" charset="-78"/>
              </a:rPr>
              <a:t>جهان چگونه تکامل مي يابد</a:t>
            </a:r>
            <a:endParaRPr lang="en-US" altLang="tr-TR" sz="1600" b="1">
              <a:cs typeface="Lotus" pitchFamily="2" charset="-78"/>
            </a:endParaRPr>
          </a:p>
        </p:txBody>
      </p:sp>
      <p:sp>
        <p:nvSpPr>
          <p:cNvPr id="103451" name="Line 24"/>
          <p:cNvSpPr>
            <a:spLocks noChangeShapeType="1"/>
          </p:cNvSpPr>
          <p:nvPr/>
        </p:nvSpPr>
        <p:spPr bwMode="auto">
          <a:xfrm flipV="1">
            <a:off x="1489075" y="3284538"/>
            <a:ext cx="561975" cy="288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3452" name="Line 25"/>
          <p:cNvSpPr>
            <a:spLocks noChangeShapeType="1"/>
          </p:cNvSpPr>
          <p:nvPr/>
        </p:nvSpPr>
        <p:spPr bwMode="auto">
          <a:xfrm flipV="1">
            <a:off x="1547813" y="4292600"/>
            <a:ext cx="503237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3453" name="Text Box 26"/>
          <p:cNvSpPr txBox="1">
            <a:spLocks noChangeArrowheads="1"/>
          </p:cNvSpPr>
          <p:nvPr/>
        </p:nvSpPr>
        <p:spPr bwMode="auto">
          <a:xfrm>
            <a:off x="5487648" y="1852454"/>
            <a:ext cx="316865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0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اين عامل براي </a:t>
            </a:r>
            <a:r>
              <a:rPr lang="fa-IR" altLang="tr-TR" sz="20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اهداف مشخص</a:t>
            </a:r>
            <a:r>
              <a:rPr lang="fa-IR" altLang="tr-TR" sz="20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، </a:t>
            </a:r>
            <a:r>
              <a:rPr lang="fa-IR" altLang="tr-TR" sz="20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راه هاي مختلفي</a:t>
            </a:r>
            <a:r>
              <a:rPr lang="fa-IR" altLang="tr-TR" sz="20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دارد، که راه حل بهتر براي عامل </a:t>
            </a:r>
            <a:r>
              <a:rPr lang="fa-IR" altLang="tr-TR" sz="20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سودمندتر</a:t>
            </a:r>
            <a:r>
              <a:rPr lang="fa-IR" altLang="tr-TR" sz="20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است.</a:t>
            </a: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0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تابع سودمندي</a:t>
            </a:r>
            <a:r>
              <a:rPr lang="fa-IR" altLang="tr-TR" sz="20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، حالت يا دنباله اي از حالتها را به يک عدد </a:t>
            </a:r>
            <a:r>
              <a:rPr lang="fa-IR" altLang="tr-TR" sz="20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حقيقي</a:t>
            </a:r>
            <a:r>
              <a:rPr lang="fa-IR" altLang="tr-TR" sz="20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نگاشت ميکند که </a:t>
            </a:r>
            <a:r>
              <a:rPr lang="fa-IR" altLang="tr-TR" sz="20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درجه رضايت</a:t>
            </a:r>
            <a:r>
              <a:rPr lang="fa-IR" altLang="tr-TR" sz="20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را توصيف مِيکند.</a:t>
            </a: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0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وقتي </a:t>
            </a:r>
            <a:r>
              <a:rPr lang="fa-IR" altLang="tr-TR" sz="20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اهداف متضاد</a:t>
            </a:r>
            <a:r>
              <a:rPr lang="fa-IR" altLang="tr-TR" sz="20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باشند، </a:t>
            </a:r>
            <a:r>
              <a:rPr lang="fa-IR" altLang="tr-TR" sz="20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بعضي</a:t>
            </a:r>
            <a:r>
              <a:rPr lang="fa-IR" altLang="tr-TR" sz="20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از آنها برآورده ميشوند</a:t>
            </a: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0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اگر </a:t>
            </a:r>
            <a:r>
              <a:rPr lang="fa-IR" altLang="tr-TR" sz="20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هيچيک از اهداف</a:t>
            </a:r>
            <a:r>
              <a:rPr lang="fa-IR" altLang="tr-TR" sz="20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به طور قطعي قابل حصول نباشند، احتمال موفقيت با </a:t>
            </a:r>
            <a:r>
              <a:rPr lang="fa-IR" altLang="tr-TR" sz="20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اهميت هدف</a:t>
            </a:r>
            <a:r>
              <a:rPr lang="fa-IR" altLang="tr-TR" sz="20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مقايسه ميشود</a:t>
            </a:r>
          </a:p>
        </p:txBody>
      </p:sp>
      <p:sp>
        <p:nvSpPr>
          <p:cNvPr id="103454" name="Rectangle 27"/>
          <p:cNvSpPr>
            <a:spLocks noChangeArrowheads="1"/>
          </p:cNvSpPr>
          <p:nvPr/>
        </p:nvSpPr>
        <p:spPr bwMode="auto">
          <a:xfrm>
            <a:off x="2051050" y="3840163"/>
            <a:ext cx="1368425" cy="574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108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75000"/>
              </a:lnSpc>
            </a:pPr>
            <a:r>
              <a:rPr lang="fa-IR" altLang="tr-TR" sz="1600" b="1">
                <a:cs typeface="Lotus" pitchFamily="2" charset="-78"/>
              </a:rPr>
              <a:t>اگر فعاليت </a:t>
            </a:r>
            <a:r>
              <a:rPr lang="en-US" altLang="tr-TR" sz="1600" b="1">
                <a:cs typeface="Lotus" pitchFamily="2" charset="-78"/>
              </a:rPr>
              <a:t>A</a:t>
            </a:r>
            <a:r>
              <a:rPr lang="fa-IR" altLang="tr-TR" sz="1600" b="1">
                <a:cs typeface="Lotus" pitchFamily="2" charset="-78"/>
              </a:rPr>
              <a:t> را انجام دهم چه خواهد شد</a:t>
            </a:r>
            <a:endParaRPr lang="en-US" altLang="tr-TR" sz="1600" b="1">
              <a:cs typeface="Lotus" pitchFamily="2" charset="-78"/>
            </a:endParaRPr>
          </a:p>
        </p:txBody>
      </p:sp>
      <p:sp>
        <p:nvSpPr>
          <p:cNvPr id="103455" name="Line 28"/>
          <p:cNvSpPr>
            <a:spLocks noChangeShapeType="1"/>
          </p:cNvSpPr>
          <p:nvPr/>
        </p:nvSpPr>
        <p:spPr bwMode="auto">
          <a:xfrm>
            <a:off x="2759075" y="3462338"/>
            <a:ext cx="1270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3456" name="Line 29"/>
          <p:cNvSpPr>
            <a:spLocks noChangeShapeType="1"/>
          </p:cNvSpPr>
          <p:nvPr/>
        </p:nvSpPr>
        <p:spPr bwMode="auto">
          <a:xfrm>
            <a:off x="1476375" y="3789363"/>
            <a:ext cx="566738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3457" name="Line 30"/>
          <p:cNvSpPr>
            <a:spLocks noChangeShapeType="1"/>
          </p:cNvSpPr>
          <p:nvPr/>
        </p:nvSpPr>
        <p:spPr bwMode="auto">
          <a:xfrm flipV="1">
            <a:off x="1547813" y="3429000"/>
            <a:ext cx="503237" cy="936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3458" name="Text Box 31"/>
          <p:cNvSpPr txBox="1">
            <a:spLocks noChangeArrowheads="1"/>
          </p:cNvSpPr>
          <p:nvPr/>
        </p:nvSpPr>
        <p:spPr bwMode="auto">
          <a:xfrm>
            <a:off x="2076450" y="4729163"/>
            <a:ext cx="1368425" cy="498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sz="1600" b="1">
                <a:cs typeface="Lotus" pitchFamily="2" charset="-78"/>
              </a:rPr>
              <a:t>در چنين حالتي چقدر رضايت دارم</a:t>
            </a:r>
            <a:endParaRPr lang="en-US" altLang="tr-TR" sz="1600">
              <a:cs typeface="Lotus" pitchFamily="2" charset="-78"/>
            </a:endParaRPr>
          </a:p>
        </p:txBody>
      </p:sp>
      <p:sp>
        <p:nvSpPr>
          <p:cNvPr id="103459" name="Line 32"/>
          <p:cNvSpPr>
            <a:spLocks noChangeShapeType="1"/>
          </p:cNvSpPr>
          <p:nvPr/>
        </p:nvSpPr>
        <p:spPr bwMode="auto">
          <a:xfrm>
            <a:off x="2771775" y="5224463"/>
            <a:ext cx="7938" cy="288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36" name="AutoShape 24"/>
          <p:cNvSpPr>
            <a:spLocks noChangeArrowheads="1"/>
          </p:cNvSpPr>
          <p:nvPr/>
        </p:nvSpPr>
        <p:spPr bwMode="auto">
          <a:xfrm>
            <a:off x="417364" y="4149328"/>
            <a:ext cx="1130300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sz="1600" b="1" dirty="0" smtClean="0">
                <a:cs typeface="Lotus" pitchFamily="2" charset="-78"/>
              </a:rPr>
              <a:t>اعمال من چه نتایجی  دارند</a:t>
            </a:r>
            <a:endParaRPr lang="en-US" altLang="tr-TR" sz="1600" b="1" dirty="0">
              <a:cs typeface="Lotus" pitchFamily="2" charset="-78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9DCB41E-6BE5-4F90-B8F6-8042FA1CBDE2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479311-2C54-401C-A411-047211EAEAEF}" type="slidenum">
              <a:rPr lang="ar-SA" altLang="en-US">
                <a:latin typeface="Garamond" panose="02020404030301010803" pitchFamily="18" charset="0"/>
              </a:rPr>
              <a:pPr eaLnBrk="1" hangingPunct="1"/>
              <a:t>24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02405" name="Text Box 2"/>
          <p:cNvSpPr txBox="1">
            <a:spLocks noChangeArrowheads="1"/>
          </p:cNvSpPr>
          <p:nvPr/>
        </p:nvSpPr>
        <p:spPr bwMode="auto">
          <a:xfrm>
            <a:off x="414338" y="1628775"/>
            <a:ext cx="8343900" cy="374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r" rtl="1" eaLnBrk="1" hangingPunct="1">
              <a:lnSpc>
                <a:spcPct val="135000"/>
              </a:lnSpc>
            </a:pPr>
            <a:r>
              <a:rPr lang="ar-SA" altLang="tr-TR" sz="2800" b="1" dirty="0">
                <a:solidFill>
                  <a:srgbClr val="C00000"/>
                </a:solidFill>
                <a:cs typeface="Zar" pitchFamily="2" charset="-78"/>
              </a:rPr>
              <a:t>عامل‌هاي سودمند:</a:t>
            </a:r>
            <a:endParaRPr lang="en-US" altLang="tr-TR" sz="2800" b="1" dirty="0">
              <a:solidFill>
                <a:srgbClr val="C0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  <a:buFont typeface="Arial" panose="020B0604020202020204" pitchFamily="34" charset="0"/>
              <a:buChar char="•"/>
            </a:pPr>
            <a:endParaRPr lang="fa-IR" altLang="tr-TR" sz="2800" b="1" dirty="0">
              <a:solidFill>
                <a:schemeClr val="accent1">
                  <a:lumMod val="50000"/>
                </a:schemeClr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  <a:buClr>
                <a:srgbClr val="7F5429"/>
              </a:buClr>
              <a:buFont typeface="Arial" panose="020B0604020202020204" pitchFamily="34" charset="0"/>
              <a:buChar char="•"/>
            </a:pP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اهداف به تنهايي براي توليد رفتار با کيفيت بالا کافي نيستند. 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 eaLnBrk="1" hangingPunct="1">
              <a:lnSpc>
                <a:spcPct val="135000"/>
              </a:lnSpc>
              <a:buClr>
                <a:srgbClr val="7F5429"/>
              </a:buClr>
              <a:buFont typeface="Arial" panose="020B0604020202020204" pitchFamily="34" charset="0"/>
              <a:buChar char="•"/>
            </a:pP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ملاک کارايي ع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م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ومي بايد مقايسه‌اي بين وضعيت‌هاي دنياي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متفاوت (يا دنباله‌ حالات) را بر پايه چگونگي رضايت عامل در صورت حصول هدف بدهد.</a:t>
            </a:r>
            <a:endParaRPr lang="fa-IR" altLang="zh-CN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 eaLnBrk="1" hangingPunct="1">
              <a:lnSpc>
                <a:spcPct val="135000"/>
              </a:lnSpc>
              <a:buClr>
                <a:srgbClr val="7F5429"/>
              </a:buClr>
              <a:buFont typeface="Arial" panose="020B0604020202020204" pitchFamily="34" charset="0"/>
              <a:buChar char="•"/>
            </a:pPr>
            <a:r>
              <a:rPr lang="ar-SA" altLang="zh-CN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بنابراين</a:t>
            </a:r>
            <a:r>
              <a:rPr lang="fa-IR" altLang="zh-CN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ا</a:t>
            </a:r>
            <a:r>
              <a:rPr lang="ar-SA" altLang="zh-CN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گر يک وضعيت دنيا به ديگر</a:t>
            </a:r>
            <a:r>
              <a:rPr lang="fa-IR" altLang="zh-CN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ي</a:t>
            </a:r>
            <a:r>
              <a:rPr lang="ar-SA" altLang="zh-CN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ترجيح داده مي‌شود، آنگاه آن براي عامل سودمند‌تر خواهد بود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7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1DC975-6C90-4D6C-94C0-0A96C5B5073E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7A4643-F8D7-461E-930E-499DCE2008F7}" type="slidenum">
              <a:rPr lang="ar-SA" altLang="en-US">
                <a:latin typeface="Garamond" panose="02020404030301010803" pitchFamily="18" charset="0"/>
              </a:rPr>
              <a:pPr eaLnBrk="1" hangingPunct="1"/>
              <a:t>25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04453" name="Text Box 2"/>
          <p:cNvSpPr txBox="1">
            <a:spLocks noChangeArrowheads="1"/>
          </p:cNvSpPr>
          <p:nvPr/>
        </p:nvSpPr>
        <p:spPr bwMode="auto">
          <a:xfrm>
            <a:off x="0" y="1484313"/>
            <a:ext cx="8685213" cy="366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35000"/>
              </a:lnSpc>
            </a:pPr>
            <a:r>
              <a:rPr lang="ar-SA" altLang="tr-TR" sz="2800" b="1" dirty="0">
                <a:solidFill>
                  <a:srgbClr val="C00000"/>
                </a:solidFill>
                <a:cs typeface="Zar" pitchFamily="2" charset="-78"/>
              </a:rPr>
              <a:t>سودمندي: </a:t>
            </a:r>
            <a:r>
              <a:rPr lang="ar-SA" altLang="tr-TR" sz="24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تابعي است که يک وضعيت را به عدد حقيقي نگاشت مي‌دهد، که درجه رضايت مربوط را تشريح مي‌کند. </a:t>
            </a:r>
            <a:endParaRPr lang="en-US" altLang="tr-TR" sz="2400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endParaRPr lang="fa-IR" altLang="tr-TR" sz="2400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4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مشخصات کامل تابع سودمندي امکان تصميم‌گيري منطقي را براي دو نوع حالتي </a:t>
            </a:r>
            <a:r>
              <a:rPr lang="ar-SA" altLang="tr-TR" sz="2400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که</a:t>
            </a:r>
            <a:r>
              <a:rPr lang="fa-IR" altLang="tr-TR" sz="24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altLang="tr-TR" sz="2400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رسیدن</a:t>
            </a:r>
          </a:p>
          <a:p>
            <a:pPr algn="r" rtl="1" eaLnBrk="1" hangingPunct="1">
              <a:lnSpc>
                <a:spcPct val="135000"/>
              </a:lnSpc>
            </a:pPr>
            <a:r>
              <a:rPr lang="fa-IR" altLang="tr-TR" sz="2400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به </a:t>
            </a:r>
            <a:r>
              <a:rPr lang="ar-SA" altLang="tr-TR" sz="2400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هدف مشکل</a:t>
            </a:r>
            <a:r>
              <a:rPr lang="fa-IR" altLang="tr-TR" sz="2400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یا غیر ممکن است</a:t>
            </a:r>
            <a:r>
              <a:rPr lang="ar-SA" altLang="tr-TR" sz="2400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، </a:t>
            </a:r>
            <a:r>
              <a:rPr lang="fa-IR" altLang="tr-TR" sz="2400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مهیا می سازد</a:t>
            </a:r>
            <a:r>
              <a:rPr lang="ar-SA" altLang="tr-TR" sz="2400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.</a:t>
            </a:r>
            <a:endParaRPr lang="fa-IR" altLang="tr-TR" sz="2400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457200" indent="-457200" algn="r" rtl="1" eaLnBrk="1" hangingPunct="1">
              <a:lnSpc>
                <a:spcPct val="135000"/>
              </a:lnSpc>
              <a:buFont typeface="Arial" panose="020B0604020202020204" pitchFamily="34" charset="0"/>
              <a:buChar char="•"/>
            </a:pPr>
            <a:r>
              <a:rPr lang="ar-SA" altLang="tr-TR" sz="24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زماني که اهداف متناقص وجود دارند.</a:t>
            </a:r>
            <a:r>
              <a:rPr lang="fa-IR" altLang="tr-TR" sz="24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 </a:t>
            </a:r>
          </a:p>
          <a:p>
            <a:pPr marL="457200" indent="-457200" algn="r" rtl="1" eaLnBrk="1" hangingPunct="1">
              <a:lnSpc>
                <a:spcPct val="135000"/>
              </a:lnSpc>
              <a:buFont typeface="Arial" panose="020B0604020202020204" pitchFamily="34" charset="0"/>
              <a:buChar char="•"/>
            </a:pPr>
            <a:r>
              <a:rPr lang="ar-SA" altLang="tr-TR" sz="24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زماني که چندين هدف</a:t>
            </a:r>
            <a:r>
              <a:rPr lang="fa-IR" altLang="tr-TR" sz="24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 </a:t>
            </a:r>
            <a:r>
              <a:rPr lang="fa-IR" altLang="tr-TR" sz="2400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موجود است</a:t>
            </a:r>
            <a:r>
              <a:rPr lang="ar-SA" altLang="tr-TR" sz="2400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ar-SA" altLang="tr-TR" sz="24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و هيچکدام از آنها با قطعيت قابل حصول نيست.</a:t>
            </a:r>
            <a:endParaRPr lang="en-US" altLang="tr-TR" sz="2400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51A0932-80C5-4B32-8A3C-FE03C2148F4D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48EC89-CB4D-49C4-BD44-AA206F9EB792}" type="slidenum">
              <a:rPr lang="ar-SA" altLang="en-US">
                <a:latin typeface="Garamond" panose="02020404030301010803" pitchFamily="18" charset="0"/>
              </a:rPr>
              <a:pPr eaLnBrk="1" hangingPunct="1"/>
              <a:t>26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93190" name="Text Box 3"/>
          <p:cNvSpPr txBox="1">
            <a:spLocks noChangeArrowheads="1"/>
          </p:cNvSpPr>
          <p:nvPr/>
        </p:nvSpPr>
        <p:spPr bwMode="auto">
          <a:xfrm>
            <a:off x="395288" y="990600"/>
            <a:ext cx="7316787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4400" b="1" dirty="0">
                <a:latin typeface="Times New Roman" panose="02020603050405020304" pitchFamily="18" charset="0"/>
                <a:cs typeface="Homa" pitchFamily="2" charset="-78"/>
              </a:rPr>
              <a:t>عاملهاي هوشمند</a:t>
            </a:r>
            <a:endParaRPr lang="en-US" altLang="tr-TR" sz="2400" b="1" dirty="0">
              <a:latin typeface="Times New Roman" panose="02020603050405020304" pitchFamily="18" charset="0"/>
              <a:cs typeface="Homa" pitchFamily="2" charset="-78"/>
            </a:endParaRPr>
          </a:p>
        </p:txBody>
      </p:sp>
      <p:sp>
        <p:nvSpPr>
          <p:cNvPr id="93192" name="Rectangle 5"/>
          <p:cNvSpPr>
            <a:spLocks noChangeArrowheads="1"/>
          </p:cNvSpPr>
          <p:nvPr/>
        </p:nvSpPr>
        <p:spPr bwMode="auto">
          <a:xfrm>
            <a:off x="2573320" y="1916832"/>
            <a:ext cx="25587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a-IR" altLang="tr-TR" sz="2800" b="1" dirty="0">
                <a:solidFill>
                  <a:srgbClr val="000099"/>
                </a:solidFill>
                <a:cs typeface="Lotus" pitchFamily="2" charset="-78"/>
              </a:rPr>
              <a:t> مثال از </a:t>
            </a:r>
            <a:r>
              <a:rPr lang="ar-SA" altLang="tr-TR" sz="2800" b="1" dirty="0">
                <a:solidFill>
                  <a:srgbClr val="000099"/>
                </a:solidFill>
                <a:cs typeface="Lotus" pitchFamily="2" charset="-78"/>
              </a:rPr>
              <a:t>عامل‌هاي</a:t>
            </a:r>
            <a:r>
              <a:rPr lang="fa-IR" altLang="tr-TR" sz="2800" b="1" dirty="0">
                <a:solidFill>
                  <a:srgbClr val="000099"/>
                </a:solidFill>
                <a:cs typeface="Lotus" pitchFamily="2" charset="-78"/>
              </a:rPr>
              <a:t> </a:t>
            </a:r>
            <a:r>
              <a:rPr lang="ar-SA" altLang="tr-TR" sz="2800" b="1" dirty="0">
                <a:solidFill>
                  <a:srgbClr val="000099"/>
                </a:solidFill>
                <a:cs typeface="Lotus" pitchFamily="2" charset="-78"/>
              </a:rPr>
              <a:t>سودمند</a:t>
            </a:r>
            <a:r>
              <a:rPr lang="fa-IR" altLang="tr-TR" sz="2800" b="1" dirty="0">
                <a:solidFill>
                  <a:srgbClr val="000099"/>
                </a:solidFill>
                <a:cs typeface="Lotus" pitchFamily="2" charset="-78"/>
              </a:rPr>
              <a:t> </a:t>
            </a:r>
            <a:endParaRPr lang="en-US" altLang="tr-TR" sz="2800" b="1" dirty="0">
              <a:solidFill>
                <a:srgbClr val="000099"/>
              </a:solidFill>
              <a:cs typeface="Lotus" pitchFamily="2" charset="-78"/>
            </a:endParaRPr>
          </a:p>
        </p:txBody>
      </p:sp>
      <p:sp>
        <p:nvSpPr>
          <p:cNvPr id="93193" name="Text Box 6"/>
          <p:cNvSpPr txBox="1">
            <a:spLocks noChangeArrowheads="1"/>
          </p:cNvSpPr>
          <p:nvPr/>
        </p:nvSpPr>
        <p:spPr bwMode="auto">
          <a:xfrm>
            <a:off x="3491880" y="2547938"/>
            <a:ext cx="511237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برای رسیدن به مقصد، کدام مسیر ترافیک کمتری دارد؟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justLow" rtl="1">
              <a:spcBef>
                <a:spcPct val="50000"/>
              </a:spcBef>
              <a:buClr>
                <a:srgbClr val="00D600"/>
              </a:buClr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(سمت راست)</a:t>
            </a: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انتخاب فعاليت بر اساس موقعيت شرطي: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>
              <a:buClr>
                <a:srgbClr val="00D600"/>
              </a:buClr>
              <a:buFont typeface="Wingdings" panose="05000000000000000000" pitchFamily="2" charset="2"/>
              <a:buNone/>
            </a:pP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>
              <a:buClr>
                <a:srgbClr val="00D600"/>
              </a:buClr>
              <a:buFont typeface="Wingdings" panose="05000000000000000000" pitchFamily="2" charset="2"/>
              <a:buNone/>
            </a:pPr>
            <a:r>
              <a:rPr lang="en-US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If </a:t>
            </a:r>
            <a:r>
              <a:rPr lang="en-US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the </a:t>
            </a: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right</a:t>
            </a:r>
            <a:r>
              <a:rPr lang="en-US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hand side road </a:t>
            </a: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has ligh</a:t>
            </a:r>
            <a:r>
              <a:rPr lang="en-US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t</a:t>
            </a: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er traff</a:t>
            </a:r>
            <a:r>
              <a:rPr lang="en-US" altLang="tr-TR" sz="2400" b="1" dirty="0" err="1">
                <a:solidFill>
                  <a:schemeClr val="accent1">
                    <a:lumMod val="50000"/>
                  </a:schemeClr>
                </a:solidFill>
                <a:cs typeface="+mj-cs"/>
              </a:rPr>
              <a:t>i</a:t>
            </a: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c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rtl="1">
              <a:buClr>
                <a:srgbClr val="00D600"/>
              </a:buClr>
              <a:buFont typeface="Wingdings" panose="05000000000000000000" pitchFamily="2" charset="2"/>
              <a:buNone/>
            </a:pP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  </a:t>
            </a:r>
            <a:r>
              <a:rPr lang="en-US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       then </a:t>
            </a:r>
            <a:r>
              <a:rPr lang="en-US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turn </a:t>
            </a: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right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</p:txBody>
      </p:sp>
      <p:sp>
        <p:nvSpPr>
          <p:cNvPr id="2" name="AutoShape 2" descr="Image result for ‫سبقت‬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098" name="Picture 2" descr="Image result for traffic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88270"/>
            <a:ext cx="2921438" cy="225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4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 rtl="1">
              <a:defRPr/>
            </a:pPr>
            <a:fld id="{4969C133-307D-41FF-9930-47104ABA51E5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 eaLnBrk="1" hangingPunct="1"/>
            <a:fld id="{B27F73A3-B004-4B9D-A0CC-0BA67E1E83D7}" type="slidenum">
              <a:rPr lang="ar-SA" altLang="en-US">
                <a:latin typeface="Garamond" panose="02020404030301010803" pitchFamily="18" charset="0"/>
              </a:rPr>
              <a:pPr algn="l" rtl="1" eaLnBrk="1" hangingPunct="1"/>
              <a:t>27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05477" name="Text Box 2"/>
          <p:cNvSpPr txBox="1">
            <a:spLocks noChangeArrowheads="1"/>
          </p:cNvSpPr>
          <p:nvPr/>
        </p:nvSpPr>
        <p:spPr bwMode="auto">
          <a:xfrm>
            <a:off x="395288" y="990600"/>
            <a:ext cx="7316787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4400" b="1">
                <a:latin typeface="Times New Roman" panose="02020603050405020304" pitchFamily="18" charset="0"/>
                <a:cs typeface="Homa" pitchFamily="2" charset="-78"/>
              </a:rPr>
              <a:t>عاملهاي هوشمند</a:t>
            </a:r>
            <a:endParaRPr lang="en-US" altLang="tr-TR" sz="2400" b="1">
              <a:latin typeface="Times New Roman" panose="02020603050405020304" pitchFamily="18" charset="0"/>
              <a:cs typeface="Homa" pitchFamily="2" charset="-78"/>
            </a:endParaRPr>
          </a:p>
        </p:txBody>
      </p:sp>
      <p:sp>
        <p:nvSpPr>
          <p:cNvPr id="105478" name="Text Box 3"/>
          <p:cNvSpPr txBox="1">
            <a:spLocks noChangeArrowheads="1"/>
          </p:cNvSpPr>
          <p:nvPr/>
        </p:nvSpPr>
        <p:spPr bwMode="auto">
          <a:xfrm>
            <a:off x="935037" y="1211263"/>
            <a:ext cx="3311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fa-IR" altLang="tr-TR" sz="3600" b="1" dirty="0">
                <a:solidFill>
                  <a:srgbClr val="000099"/>
                </a:solidFill>
                <a:cs typeface="Lotus" pitchFamily="2" charset="-78"/>
              </a:rPr>
              <a:t>عاملهاي يادگيرنده</a:t>
            </a:r>
            <a:endParaRPr lang="en-US" altLang="tr-TR" sz="3600" b="1" dirty="0">
              <a:solidFill>
                <a:srgbClr val="000099"/>
              </a:solidFill>
              <a:cs typeface="Lotus" pitchFamily="2" charset="-78"/>
            </a:endParaRPr>
          </a:p>
        </p:txBody>
      </p:sp>
      <p:sp>
        <p:nvSpPr>
          <p:cNvPr id="105479" name="AutoShape 4"/>
          <p:cNvSpPr>
            <a:spLocks noChangeArrowheads="1"/>
          </p:cNvSpPr>
          <p:nvPr/>
        </p:nvSpPr>
        <p:spPr bwMode="auto">
          <a:xfrm>
            <a:off x="323850" y="2492375"/>
            <a:ext cx="3240088" cy="4105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endParaRPr lang="tr-TR" altLang="tr-TR">
              <a:solidFill>
                <a:srgbClr val="C0C0C0"/>
              </a:solidFill>
              <a:cs typeface="Times New Roman" panose="02020603050405020304" pitchFamily="18" charset="0"/>
            </a:endParaRPr>
          </a:p>
        </p:txBody>
      </p:sp>
      <p:sp>
        <p:nvSpPr>
          <p:cNvPr id="105480" name="AutoShape 5"/>
          <p:cNvSpPr>
            <a:spLocks noChangeArrowheads="1"/>
          </p:cNvSpPr>
          <p:nvPr/>
        </p:nvSpPr>
        <p:spPr bwMode="auto">
          <a:xfrm>
            <a:off x="3997325" y="2492375"/>
            <a:ext cx="1008063" cy="4105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endParaRPr lang="tr-TR" altLang="tr-TR">
              <a:solidFill>
                <a:srgbClr val="C0C0C0"/>
              </a:solidFill>
              <a:cs typeface="Times New Roman" panose="02020603050405020304" pitchFamily="18" charset="0"/>
            </a:endParaRPr>
          </a:p>
        </p:txBody>
      </p:sp>
      <p:sp>
        <p:nvSpPr>
          <p:cNvPr id="105481" name="Text Box 6"/>
          <p:cNvSpPr txBox="1">
            <a:spLocks noChangeArrowheads="1"/>
          </p:cNvSpPr>
          <p:nvPr/>
        </p:nvSpPr>
        <p:spPr bwMode="auto">
          <a:xfrm>
            <a:off x="557263" y="5956300"/>
            <a:ext cx="7825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3600" b="1">
                <a:latin typeface="Akram" pitchFamily="2" charset="2"/>
                <a:cs typeface="Lotus" pitchFamily="2" charset="-78"/>
              </a:rPr>
              <a:t>عامل</a:t>
            </a:r>
            <a:endParaRPr lang="en-US" altLang="tr-TR" sz="3600" b="1">
              <a:latin typeface="Akram" pitchFamily="2" charset="2"/>
              <a:cs typeface="Lotus" pitchFamily="2" charset="-78"/>
            </a:endParaRPr>
          </a:p>
        </p:txBody>
      </p:sp>
      <p:sp>
        <p:nvSpPr>
          <p:cNvPr id="105482" name="Line 7"/>
          <p:cNvSpPr>
            <a:spLocks noChangeShapeType="1"/>
          </p:cNvSpPr>
          <p:nvPr/>
        </p:nvSpPr>
        <p:spPr bwMode="auto">
          <a:xfrm flipH="1">
            <a:off x="3240088" y="2922588"/>
            <a:ext cx="1187450" cy="158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5483" name="Text Box 8"/>
          <p:cNvSpPr txBox="1">
            <a:spLocks noChangeArrowheads="1"/>
          </p:cNvSpPr>
          <p:nvPr/>
        </p:nvSpPr>
        <p:spPr bwMode="auto">
          <a:xfrm>
            <a:off x="2241550" y="2730500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fa-IR" altLang="tr-TR" sz="2400" b="1">
                <a:cs typeface="Lotus" pitchFamily="2" charset="-78"/>
              </a:rPr>
              <a:t>حسگرها</a:t>
            </a:r>
            <a:endParaRPr lang="en-US" altLang="tr-TR" sz="2400" b="1">
              <a:cs typeface="Lotus" pitchFamily="2" charset="-78"/>
            </a:endParaRPr>
          </a:p>
        </p:txBody>
      </p:sp>
      <p:sp>
        <p:nvSpPr>
          <p:cNvPr id="105484" name="Text Box 9"/>
          <p:cNvSpPr txBox="1">
            <a:spLocks noChangeArrowheads="1"/>
          </p:cNvSpPr>
          <p:nvPr/>
        </p:nvSpPr>
        <p:spPr bwMode="auto">
          <a:xfrm>
            <a:off x="2327275" y="598328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fa-IR" altLang="tr-TR" sz="2400" b="1">
                <a:cs typeface="Lotus" pitchFamily="2" charset="-78"/>
              </a:rPr>
              <a:t>محرکها</a:t>
            </a:r>
            <a:endParaRPr lang="en-US" altLang="tr-TR" sz="2400" b="1">
              <a:cs typeface="Lotus" pitchFamily="2" charset="-78"/>
            </a:endParaRPr>
          </a:p>
        </p:txBody>
      </p:sp>
      <p:sp>
        <p:nvSpPr>
          <p:cNvPr id="105485" name="Line 10"/>
          <p:cNvSpPr>
            <a:spLocks noChangeShapeType="1"/>
          </p:cNvSpPr>
          <p:nvPr/>
        </p:nvSpPr>
        <p:spPr bwMode="auto">
          <a:xfrm flipH="1">
            <a:off x="3313113" y="6211888"/>
            <a:ext cx="118745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5486" name="Text Box 11"/>
          <p:cNvSpPr txBox="1">
            <a:spLocks noChangeArrowheads="1"/>
          </p:cNvSpPr>
          <p:nvPr/>
        </p:nvSpPr>
        <p:spPr bwMode="auto">
          <a:xfrm>
            <a:off x="5435600" y="2060848"/>
            <a:ext cx="3168650" cy="4516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300" dirty="0">
                <a:solidFill>
                  <a:srgbClr val="002060"/>
                </a:solidFill>
                <a:cs typeface="B Nazanin" panose="00000400000000000000" pitchFamily="2" charset="-78"/>
              </a:rPr>
              <a:t> </a:t>
            </a:r>
            <a:r>
              <a:rPr lang="fa-IR" altLang="tr-TR" sz="23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عنصرِ </a:t>
            </a:r>
            <a:r>
              <a:rPr lang="fa-IR" altLang="tr-TR" sz="23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يادگيرنده</a:t>
            </a:r>
            <a:r>
              <a:rPr lang="fa-IR" altLang="tr-TR" sz="23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 </a:t>
            </a:r>
            <a:r>
              <a:rPr lang="fa-IR" altLang="tr-TR" sz="2300" dirty="0">
                <a:solidFill>
                  <a:srgbClr val="002060"/>
                </a:solidFill>
                <a:cs typeface="B Nazanin" panose="00000400000000000000" pitchFamily="2" charset="-78"/>
              </a:rPr>
              <a:t>مسئول ايجاد بهبودها</a:t>
            </a: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300" dirty="0">
                <a:solidFill>
                  <a:srgbClr val="002060"/>
                </a:solidFill>
                <a:cs typeface="B Nazanin" panose="00000400000000000000" pitchFamily="2" charset="-78"/>
              </a:rPr>
              <a:t>عنصر </a:t>
            </a:r>
            <a:r>
              <a:rPr lang="fa-IR" altLang="tr-TR" sz="2300" b="1" dirty="0">
                <a:solidFill>
                  <a:srgbClr val="002060"/>
                </a:solidFill>
                <a:cs typeface="B Nazanin" panose="00000400000000000000" pitchFamily="2" charset="-78"/>
              </a:rPr>
              <a:t>کارايي</a:t>
            </a:r>
            <a:r>
              <a:rPr lang="fa-IR" altLang="tr-TR" sz="2300" dirty="0">
                <a:solidFill>
                  <a:srgbClr val="002060"/>
                </a:solidFill>
                <a:cs typeface="B Nazanin" panose="00000400000000000000" pitchFamily="2" charset="-78"/>
              </a:rPr>
              <a:t> مسئول انتخاب فعاليتهاي خارجي</a:t>
            </a: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300" b="1" dirty="0">
                <a:solidFill>
                  <a:srgbClr val="002060"/>
                </a:solidFill>
                <a:cs typeface="B Nazanin" panose="00000400000000000000" pitchFamily="2" charset="-78"/>
              </a:rPr>
              <a:t>منتقد</a:t>
            </a:r>
            <a:r>
              <a:rPr lang="fa-IR" altLang="tr-TR" sz="2300" dirty="0">
                <a:solidFill>
                  <a:srgbClr val="002060"/>
                </a:solidFill>
                <a:cs typeface="B Nazanin" panose="00000400000000000000" pitchFamily="2" charset="-78"/>
              </a:rPr>
              <a:t> </a:t>
            </a:r>
            <a:r>
              <a:rPr lang="fa-IR" altLang="tr-TR" sz="23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چک </a:t>
            </a:r>
            <a:r>
              <a:rPr lang="fa-IR" altLang="tr-TR" sz="2300" dirty="0">
                <a:solidFill>
                  <a:srgbClr val="002060"/>
                </a:solidFill>
                <a:cs typeface="B Nazanin" panose="00000400000000000000" pitchFamily="2" charset="-78"/>
              </a:rPr>
              <a:t>ميکند که يادگيرنده با توجه به استانداردهاي کارايي چگونه عمل ميکند</a:t>
            </a: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300" b="1" dirty="0">
                <a:solidFill>
                  <a:srgbClr val="002060"/>
                </a:solidFill>
                <a:cs typeface="B Nazanin" panose="00000400000000000000" pitchFamily="2" charset="-78"/>
              </a:rPr>
              <a:t>مولد مسئله</a:t>
            </a:r>
            <a:r>
              <a:rPr lang="fa-IR" altLang="tr-TR" sz="2300" dirty="0">
                <a:solidFill>
                  <a:srgbClr val="002060"/>
                </a:solidFill>
                <a:cs typeface="B Nazanin" panose="00000400000000000000" pitchFamily="2" charset="-78"/>
              </a:rPr>
              <a:t> مسئول پيشنهاد فعاليتهايي است که منجر به تجربيات آموزنده جديدي ميشود</a:t>
            </a:r>
          </a:p>
        </p:txBody>
      </p:sp>
      <p:sp>
        <p:nvSpPr>
          <p:cNvPr id="105487" name="Text Box 12"/>
          <p:cNvSpPr txBox="1">
            <a:spLocks noChangeArrowheads="1"/>
          </p:cNvSpPr>
          <p:nvPr/>
        </p:nvSpPr>
        <p:spPr bwMode="auto">
          <a:xfrm rot="-5400000">
            <a:off x="4092159" y="3944036"/>
            <a:ext cx="8739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fa-IR" altLang="tr-TR" sz="3600" b="1">
                <a:cs typeface="Lotus" pitchFamily="2" charset="-78"/>
              </a:rPr>
              <a:t>محيط</a:t>
            </a:r>
            <a:endParaRPr lang="en-US" altLang="tr-TR" sz="3600" b="1">
              <a:cs typeface="Lotus" pitchFamily="2" charset="-78"/>
            </a:endParaRPr>
          </a:p>
        </p:txBody>
      </p:sp>
      <p:sp>
        <p:nvSpPr>
          <p:cNvPr id="105488" name="Line 13"/>
          <p:cNvSpPr>
            <a:spLocks noChangeShapeType="1"/>
          </p:cNvSpPr>
          <p:nvPr/>
        </p:nvSpPr>
        <p:spPr bwMode="auto">
          <a:xfrm>
            <a:off x="2916238" y="4733925"/>
            <a:ext cx="0" cy="1223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grpSp>
        <p:nvGrpSpPr>
          <p:cNvPr id="105489" name="Group 14"/>
          <p:cNvGrpSpPr>
            <a:grpSpLocks/>
          </p:cNvGrpSpPr>
          <p:nvPr/>
        </p:nvGrpSpPr>
        <p:grpSpPr bwMode="auto">
          <a:xfrm>
            <a:off x="608013" y="2746375"/>
            <a:ext cx="2811462" cy="1974850"/>
            <a:chOff x="383" y="1730"/>
            <a:chExt cx="1771" cy="1244"/>
          </a:xfrm>
        </p:grpSpPr>
        <p:sp>
          <p:nvSpPr>
            <p:cNvPr id="105508" name="Rectangle 15"/>
            <p:cNvSpPr>
              <a:spLocks noChangeArrowheads="1"/>
            </p:cNvSpPr>
            <p:nvPr/>
          </p:nvSpPr>
          <p:spPr bwMode="auto">
            <a:xfrm>
              <a:off x="1474" y="2655"/>
              <a:ext cx="680" cy="31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/>
              <a:r>
                <a:rPr lang="fa-IR" altLang="tr-TR" sz="2000" b="1">
                  <a:cs typeface="Lotus" pitchFamily="2" charset="-78"/>
                </a:rPr>
                <a:t>عنصر کارايي</a:t>
              </a:r>
              <a:endParaRPr lang="en-US" altLang="tr-TR" sz="2000" b="1">
                <a:cs typeface="Lotus" pitchFamily="2" charset="-78"/>
              </a:endParaRPr>
            </a:p>
          </p:txBody>
        </p:sp>
        <p:sp>
          <p:nvSpPr>
            <p:cNvPr id="105509" name="Rectangle 16"/>
            <p:cNvSpPr>
              <a:spLocks noChangeArrowheads="1"/>
            </p:cNvSpPr>
            <p:nvPr/>
          </p:nvSpPr>
          <p:spPr bwMode="auto">
            <a:xfrm>
              <a:off x="383" y="1730"/>
              <a:ext cx="555" cy="2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/>
              <a:r>
                <a:rPr lang="fa-IR" altLang="tr-TR" sz="2000" b="1">
                  <a:cs typeface="Lotus" pitchFamily="2" charset="-78"/>
                </a:rPr>
                <a:t>منتقد</a:t>
              </a:r>
              <a:endParaRPr lang="en-US" altLang="tr-TR" sz="2000" b="1">
                <a:cs typeface="Lotus" pitchFamily="2" charset="-78"/>
              </a:endParaRPr>
            </a:p>
          </p:txBody>
        </p:sp>
      </p:grpSp>
      <p:sp>
        <p:nvSpPr>
          <p:cNvPr id="105490" name="Rectangle 17"/>
          <p:cNvSpPr>
            <a:spLocks noChangeArrowheads="1"/>
          </p:cNvSpPr>
          <p:nvPr/>
        </p:nvSpPr>
        <p:spPr bwMode="auto">
          <a:xfrm>
            <a:off x="522288" y="4221163"/>
            <a:ext cx="1079500" cy="5064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sz="2000" b="1">
                <a:cs typeface="Lotus" pitchFamily="2" charset="-78"/>
              </a:rPr>
              <a:t>عنصر يادگيرنده</a:t>
            </a:r>
            <a:endParaRPr lang="en-US" altLang="tr-TR" sz="2000" b="1">
              <a:cs typeface="Lotus" pitchFamily="2" charset="-78"/>
            </a:endParaRPr>
          </a:p>
        </p:txBody>
      </p:sp>
      <p:sp>
        <p:nvSpPr>
          <p:cNvPr id="105491" name="Rectangle 18"/>
          <p:cNvSpPr>
            <a:spLocks noChangeArrowheads="1"/>
          </p:cNvSpPr>
          <p:nvPr/>
        </p:nvSpPr>
        <p:spPr bwMode="auto">
          <a:xfrm>
            <a:off x="565150" y="5437188"/>
            <a:ext cx="936625" cy="4397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sz="2000" b="1">
                <a:cs typeface="Lotus" pitchFamily="2" charset="-78"/>
              </a:rPr>
              <a:t>مولد مسئله</a:t>
            </a:r>
            <a:endParaRPr lang="en-US" altLang="tr-TR" sz="2000" b="1">
              <a:cs typeface="Lotus" pitchFamily="2" charset="-78"/>
            </a:endParaRPr>
          </a:p>
        </p:txBody>
      </p:sp>
      <p:grpSp>
        <p:nvGrpSpPr>
          <p:cNvPr id="105492" name="Group 19"/>
          <p:cNvGrpSpPr>
            <a:grpSpLocks/>
          </p:cNvGrpSpPr>
          <p:nvPr/>
        </p:nvGrpSpPr>
        <p:grpSpPr bwMode="auto">
          <a:xfrm>
            <a:off x="1476375" y="2924175"/>
            <a:ext cx="1439863" cy="1258888"/>
            <a:chOff x="930" y="1842"/>
            <a:chExt cx="907" cy="793"/>
          </a:xfrm>
        </p:grpSpPr>
        <p:sp>
          <p:nvSpPr>
            <p:cNvPr id="105506" name="Line 20"/>
            <p:cNvSpPr>
              <a:spLocks noChangeShapeType="1"/>
            </p:cNvSpPr>
            <p:nvPr/>
          </p:nvSpPr>
          <p:spPr bwMode="auto">
            <a:xfrm>
              <a:off x="1837" y="1909"/>
              <a:ext cx="0" cy="7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rtl="1"/>
              <a:endParaRPr lang="tr-TR"/>
            </a:p>
          </p:txBody>
        </p:sp>
        <p:sp>
          <p:nvSpPr>
            <p:cNvPr id="105507" name="Line 21"/>
            <p:cNvSpPr>
              <a:spLocks noChangeShapeType="1"/>
            </p:cNvSpPr>
            <p:nvPr/>
          </p:nvSpPr>
          <p:spPr bwMode="auto">
            <a:xfrm flipH="1">
              <a:off x="930" y="1842"/>
              <a:ext cx="5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rtl="1"/>
              <a:endParaRPr lang="tr-TR"/>
            </a:p>
          </p:txBody>
        </p:sp>
      </p:grpSp>
      <p:sp>
        <p:nvSpPr>
          <p:cNvPr id="105493" name="Line 22"/>
          <p:cNvSpPr>
            <a:spLocks noChangeShapeType="1"/>
          </p:cNvSpPr>
          <p:nvPr/>
        </p:nvSpPr>
        <p:spPr bwMode="auto">
          <a:xfrm flipV="1">
            <a:off x="1522413" y="4724400"/>
            <a:ext cx="962025" cy="1035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5494" name="Line 23"/>
          <p:cNvSpPr>
            <a:spLocks noChangeShapeType="1"/>
          </p:cNvSpPr>
          <p:nvPr/>
        </p:nvSpPr>
        <p:spPr bwMode="auto">
          <a:xfrm>
            <a:off x="1027113" y="2311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5495" name="Text Box 24"/>
          <p:cNvSpPr txBox="1">
            <a:spLocks noChangeArrowheads="1"/>
          </p:cNvSpPr>
          <p:nvPr/>
        </p:nvSpPr>
        <p:spPr bwMode="auto">
          <a:xfrm>
            <a:off x="400050" y="2009775"/>
            <a:ext cx="1512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fa-IR" altLang="tr-TR" b="1">
                <a:cs typeface="Lotus" pitchFamily="2" charset="-78"/>
              </a:rPr>
              <a:t>استاندارد کارايي</a:t>
            </a:r>
            <a:endParaRPr lang="en-US" altLang="tr-TR" b="1">
              <a:cs typeface="Lotus" pitchFamily="2" charset="-78"/>
            </a:endParaRPr>
          </a:p>
        </p:txBody>
      </p:sp>
      <p:grpSp>
        <p:nvGrpSpPr>
          <p:cNvPr id="105496" name="Group 25"/>
          <p:cNvGrpSpPr>
            <a:grpSpLocks/>
          </p:cNvGrpSpPr>
          <p:nvPr/>
        </p:nvGrpSpPr>
        <p:grpSpPr bwMode="auto">
          <a:xfrm>
            <a:off x="704850" y="3141663"/>
            <a:ext cx="366713" cy="1079500"/>
            <a:chOff x="444" y="1979"/>
            <a:chExt cx="231" cy="680"/>
          </a:xfrm>
        </p:grpSpPr>
        <p:sp>
          <p:nvSpPr>
            <p:cNvPr id="105504" name="Line 26"/>
            <p:cNvSpPr>
              <a:spLocks noChangeShapeType="1"/>
            </p:cNvSpPr>
            <p:nvPr/>
          </p:nvSpPr>
          <p:spPr bwMode="auto">
            <a:xfrm>
              <a:off x="647" y="1979"/>
              <a:ext cx="0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rtl="1"/>
              <a:endParaRPr lang="tr-TR"/>
            </a:p>
          </p:txBody>
        </p:sp>
        <p:sp>
          <p:nvSpPr>
            <p:cNvPr id="105505" name="Text Box 27"/>
            <p:cNvSpPr txBox="1">
              <a:spLocks noChangeArrowheads="1"/>
            </p:cNvSpPr>
            <p:nvPr/>
          </p:nvSpPr>
          <p:spPr bwMode="auto">
            <a:xfrm rot="-5400000">
              <a:off x="277" y="2239"/>
              <a:ext cx="5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>
                <a:spcBef>
                  <a:spcPct val="50000"/>
                </a:spcBef>
              </a:pPr>
              <a:r>
                <a:rPr lang="fa-IR" altLang="tr-TR" b="1">
                  <a:cs typeface="Lotus" pitchFamily="2" charset="-78"/>
                </a:rPr>
                <a:t>بازخورد</a:t>
              </a:r>
              <a:endParaRPr lang="en-US" altLang="tr-TR" b="1">
                <a:cs typeface="Lotus" pitchFamily="2" charset="-78"/>
              </a:endParaRPr>
            </a:p>
          </p:txBody>
        </p:sp>
      </p:grpSp>
      <p:grpSp>
        <p:nvGrpSpPr>
          <p:cNvPr id="105497" name="Group 28"/>
          <p:cNvGrpSpPr>
            <a:grpSpLocks/>
          </p:cNvGrpSpPr>
          <p:nvPr/>
        </p:nvGrpSpPr>
        <p:grpSpPr bwMode="auto">
          <a:xfrm>
            <a:off x="468313" y="4716463"/>
            <a:ext cx="558800" cy="792162"/>
            <a:chOff x="295" y="2971"/>
            <a:chExt cx="352" cy="499"/>
          </a:xfrm>
        </p:grpSpPr>
        <p:sp>
          <p:nvSpPr>
            <p:cNvPr id="105502" name="Line 29"/>
            <p:cNvSpPr>
              <a:spLocks noChangeShapeType="1"/>
            </p:cNvSpPr>
            <p:nvPr/>
          </p:nvSpPr>
          <p:spPr bwMode="auto">
            <a:xfrm>
              <a:off x="647" y="2976"/>
              <a:ext cx="0" cy="4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rtl="1"/>
              <a:endParaRPr lang="tr-TR"/>
            </a:p>
          </p:txBody>
        </p:sp>
        <p:sp>
          <p:nvSpPr>
            <p:cNvPr id="105503" name="Text Box 30"/>
            <p:cNvSpPr txBox="1">
              <a:spLocks noChangeArrowheads="1"/>
            </p:cNvSpPr>
            <p:nvPr/>
          </p:nvSpPr>
          <p:spPr bwMode="auto">
            <a:xfrm rot="16200000">
              <a:off x="214" y="3052"/>
              <a:ext cx="499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>
                <a:lnSpc>
                  <a:spcPct val="80000"/>
                </a:lnSpc>
                <a:spcBef>
                  <a:spcPct val="50000"/>
                </a:spcBef>
              </a:pPr>
              <a:r>
                <a:rPr lang="fa-IR" altLang="tr-TR" b="1">
                  <a:cs typeface="Lotus" pitchFamily="2" charset="-78"/>
                </a:rPr>
                <a:t>اهداف يادگيري</a:t>
              </a:r>
              <a:endParaRPr lang="en-US" altLang="tr-TR" b="1">
                <a:cs typeface="Lotus" pitchFamily="2" charset="-78"/>
              </a:endParaRPr>
            </a:p>
          </p:txBody>
        </p:sp>
      </p:grpSp>
      <p:sp>
        <p:nvSpPr>
          <p:cNvPr id="105498" name="Line 31"/>
          <p:cNvSpPr>
            <a:spLocks noChangeShapeType="1"/>
          </p:cNvSpPr>
          <p:nvPr/>
        </p:nvSpPr>
        <p:spPr bwMode="auto">
          <a:xfrm>
            <a:off x="1619250" y="4365625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5499" name="Text Box 32"/>
          <p:cNvSpPr txBox="1">
            <a:spLocks noChangeArrowheads="1"/>
          </p:cNvSpPr>
          <p:nvPr/>
        </p:nvSpPr>
        <p:spPr bwMode="auto">
          <a:xfrm>
            <a:off x="1611313" y="4010025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fa-IR" altLang="tr-TR" b="1">
                <a:cs typeface="Lotus" pitchFamily="2" charset="-78"/>
              </a:rPr>
              <a:t>تغييرات</a:t>
            </a:r>
            <a:endParaRPr lang="en-US" altLang="tr-TR" b="1">
              <a:cs typeface="Lotus" pitchFamily="2" charset="-78"/>
            </a:endParaRPr>
          </a:p>
        </p:txBody>
      </p:sp>
      <p:sp>
        <p:nvSpPr>
          <p:cNvPr id="105500" name="Line 33"/>
          <p:cNvSpPr>
            <a:spLocks noChangeShapeType="1"/>
          </p:cNvSpPr>
          <p:nvPr/>
        </p:nvSpPr>
        <p:spPr bwMode="auto">
          <a:xfrm>
            <a:off x="1609725" y="4581525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tr-TR"/>
          </a:p>
        </p:txBody>
      </p:sp>
      <p:sp>
        <p:nvSpPr>
          <p:cNvPr id="105501" name="Text Box 34"/>
          <p:cNvSpPr txBox="1">
            <a:spLocks noChangeArrowheads="1"/>
          </p:cNvSpPr>
          <p:nvPr/>
        </p:nvSpPr>
        <p:spPr bwMode="auto">
          <a:xfrm>
            <a:off x="1708150" y="4543425"/>
            <a:ext cx="792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fa-IR" altLang="tr-TR" b="1">
                <a:cs typeface="Lotus" pitchFamily="2" charset="-78"/>
              </a:rPr>
              <a:t>دانش</a:t>
            </a:r>
            <a:endParaRPr lang="en-US" altLang="tr-TR" b="1">
              <a:cs typeface="Lotus" pitchFamily="2" charset="-78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D17908-6D0F-423F-B7AA-62CD4B64FCE2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48EC89-CB4D-49C4-BD44-AA206F9EB792}" type="slidenum">
              <a:rPr lang="ar-SA" altLang="en-US">
                <a:latin typeface="Garamond" panose="02020404030301010803" pitchFamily="18" charset="0"/>
              </a:rPr>
              <a:pPr eaLnBrk="1" hangingPunct="1"/>
              <a:t>28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93190" name="Text Box 3"/>
          <p:cNvSpPr txBox="1">
            <a:spLocks noChangeArrowheads="1"/>
          </p:cNvSpPr>
          <p:nvPr/>
        </p:nvSpPr>
        <p:spPr bwMode="auto">
          <a:xfrm>
            <a:off x="395288" y="990600"/>
            <a:ext cx="7316787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4400" b="1" dirty="0">
                <a:latin typeface="Times New Roman" panose="02020603050405020304" pitchFamily="18" charset="0"/>
                <a:cs typeface="Homa" pitchFamily="2" charset="-78"/>
              </a:rPr>
              <a:t>عاملهاي هوشمند</a:t>
            </a:r>
            <a:endParaRPr lang="en-US" altLang="tr-TR" sz="2400" b="1" dirty="0">
              <a:latin typeface="Times New Roman" panose="02020603050405020304" pitchFamily="18" charset="0"/>
              <a:cs typeface="Homa" pitchFamily="2" charset="-78"/>
            </a:endParaRPr>
          </a:p>
        </p:txBody>
      </p:sp>
      <p:sp>
        <p:nvSpPr>
          <p:cNvPr id="93192" name="Rectangle 5"/>
          <p:cNvSpPr>
            <a:spLocks noChangeArrowheads="1"/>
          </p:cNvSpPr>
          <p:nvPr/>
        </p:nvSpPr>
        <p:spPr bwMode="auto">
          <a:xfrm>
            <a:off x="2198218" y="1916832"/>
            <a:ext cx="26228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a-IR" altLang="tr-TR" sz="2800" b="1" dirty="0">
                <a:solidFill>
                  <a:srgbClr val="000099"/>
                </a:solidFill>
                <a:cs typeface="Lotus" pitchFamily="2" charset="-78"/>
              </a:rPr>
              <a:t> مثال از </a:t>
            </a:r>
            <a:r>
              <a:rPr lang="ar-SA" altLang="tr-TR" sz="2800" b="1" dirty="0" smtClean="0">
                <a:solidFill>
                  <a:srgbClr val="000099"/>
                </a:solidFill>
                <a:cs typeface="Lotus" pitchFamily="2" charset="-78"/>
              </a:rPr>
              <a:t>عامل‌هاي</a:t>
            </a:r>
            <a:r>
              <a:rPr lang="fa-IR" altLang="tr-TR" sz="2800" b="1" dirty="0" smtClean="0">
                <a:solidFill>
                  <a:srgbClr val="000099"/>
                </a:solidFill>
                <a:cs typeface="Lotus" pitchFamily="2" charset="-78"/>
              </a:rPr>
              <a:t> يادگيرنده</a:t>
            </a:r>
            <a:endParaRPr lang="en-US" altLang="tr-TR" sz="2800" b="1" dirty="0">
              <a:solidFill>
                <a:srgbClr val="000099"/>
              </a:solidFill>
              <a:cs typeface="Lotus" pitchFamily="2" charset="-78"/>
            </a:endParaRPr>
          </a:p>
        </p:txBody>
      </p:sp>
      <p:sp>
        <p:nvSpPr>
          <p:cNvPr id="93193" name="Text Box 6"/>
          <p:cNvSpPr txBox="1">
            <a:spLocks noChangeArrowheads="1"/>
          </p:cNvSpPr>
          <p:nvPr/>
        </p:nvSpPr>
        <p:spPr bwMode="auto">
          <a:xfrm>
            <a:off x="3780110" y="2547938"/>
            <a:ext cx="511237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برای رسیدن به مقصد</a:t>
            </a: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، روزهایی که در آنها تظاهرات سیاسی </a:t>
            </a:r>
            <a:r>
              <a:rPr lang="fa-IR" altLang="tr-TR" sz="2400" b="1">
                <a:solidFill>
                  <a:schemeClr val="accent1">
                    <a:lumMod val="50000"/>
                  </a:schemeClr>
                </a:solidFill>
                <a:cs typeface="+mj-cs"/>
              </a:rPr>
              <a:t>وجود </a:t>
            </a:r>
            <a:r>
              <a:rPr lang="fa-IR" altLang="tr-TR" sz="2400" b="1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دارد را 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انتخاب نکنید</a:t>
            </a:r>
          </a:p>
          <a:p>
            <a:pPr algn="justLow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انتخاب فعاليت بر اساس موقعيت شرطي: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justLow" rtl="1">
              <a:spcBef>
                <a:spcPct val="50000"/>
              </a:spcBef>
              <a:buClr>
                <a:srgbClr val="00D600"/>
              </a:buClr>
            </a:pP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ctr" rtl="1">
              <a:buClr>
                <a:srgbClr val="00D600"/>
              </a:buClr>
              <a:buFont typeface="Wingdings" panose="05000000000000000000" pitchFamily="2" charset="2"/>
              <a:buNone/>
            </a:pPr>
            <a:r>
              <a:rPr lang="en-US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If there is a political </a:t>
            </a:r>
            <a:r>
              <a:rPr lang="en-US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objection today</a:t>
            </a:r>
          </a:p>
          <a:p>
            <a:pPr rtl="1">
              <a:buClr>
                <a:srgbClr val="00D600"/>
              </a:buClr>
              <a:buFont typeface="Wingdings" panose="05000000000000000000" pitchFamily="2" charset="2"/>
              <a:buNone/>
            </a:pPr>
            <a:r>
              <a:rPr lang="en-US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    then </a:t>
            </a:r>
            <a:r>
              <a:rPr lang="en-US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choose </a:t>
            </a:r>
            <a:r>
              <a:rPr lang="en-US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another day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</p:txBody>
      </p:sp>
      <p:sp>
        <p:nvSpPr>
          <p:cNvPr id="2" name="AutoShape 2" descr="Image result for ‫سبقت‬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122" name="Picture 2" descr="https://encrypted-tbn3.gstatic.com/images?q=tbn:ANd9GcRhV_Rm9yDir-huH6aY82ZAH3q3QwR01IE94S2votRuSzeMB5v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77106"/>
            <a:ext cx="3366308" cy="2240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68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 rtl="1">
              <a:defRPr/>
            </a:pPr>
            <a:fld id="{F654B4B3-1527-4C9C-A3F0-D757AB465D7E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 eaLnBrk="1" hangingPunct="1"/>
            <a:fld id="{8D2737AB-8759-4F34-A8A6-278F379C8581}" type="slidenum">
              <a:rPr lang="ar-SA" altLang="en-US">
                <a:latin typeface="Garamond" panose="02020404030301010803" pitchFamily="18" charset="0"/>
              </a:rPr>
              <a:pPr algn="l" rtl="1" eaLnBrk="1" hangingPunct="1"/>
              <a:t>29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81925" name="Text Box 2"/>
          <p:cNvSpPr txBox="1">
            <a:spLocks noChangeArrowheads="1"/>
          </p:cNvSpPr>
          <p:nvPr/>
        </p:nvSpPr>
        <p:spPr bwMode="auto">
          <a:xfrm>
            <a:off x="395288" y="990600"/>
            <a:ext cx="7316787" cy="769441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fa-IR" altLang="tr-TR" sz="4400" b="1" dirty="0">
                <a:solidFill>
                  <a:srgbClr val="000099"/>
                </a:solidFill>
                <a:cs typeface="Lotus" pitchFamily="2" charset="-78"/>
              </a:rPr>
              <a:t>خواص</a:t>
            </a:r>
            <a:r>
              <a:rPr lang="en-US" altLang="tr-TR" sz="4400" b="1" dirty="0">
                <a:solidFill>
                  <a:srgbClr val="000099"/>
                </a:solidFill>
                <a:cs typeface="Lotus" pitchFamily="2" charset="-78"/>
              </a:rPr>
              <a:t> </a:t>
            </a:r>
            <a:r>
              <a:rPr lang="fa-IR" altLang="tr-TR" sz="4400" b="1" dirty="0">
                <a:solidFill>
                  <a:schemeClr val="accent1">
                    <a:lumMod val="75000"/>
                  </a:schemeClr>
                </a:solidFill>
                <a:cs typeface="Lotus" pitchFamily="2" charset="-78"/>
              </a:rPr>
              <a:t>محيط</a:t>
            </a:r>
            <a:r>
              <a:rPr lang="fa-IR" altLang="tr-TR" sz="4400" b="1" dirty="0">
                <a:solidFill>
                  <a:srgbClr val="000099"/>
                </a:solidFill>
                <a:cs typeface="Lotus" pitchFamily="2" charset="-78"/>
              </a:rPr>
              <a:t> هاي وظيفه</a:t>
            </a:r>
            <a:endParaRPr lang="en-US" altLang="tr-TR" sz="4400" b="1" dirty="0">
              <a:solidFill>
                <a:srgbClr val="000099"/>
              </a:solidFill>
              <a:cs typeface="Lotus" pitchFamily="2" charset="-78"/>
            </a:endParaRPr>
          </a:p>
        </p:txBody>
      </p:sp>
      <p:sp>
        <p:nvSpPr>
          <p:cNvPr id="81927" name="Text Box 4"/>
          <p:cNvSpPr txBox="1">
            <a:spLocks noChangeArrowheads="1"/>
          </p:cNvSpPr>
          <p:nvPr/>
        </p:nvSpPr>
        <p:spPr bwMode="auto">
          <a:xfrm>
            <a:off x="1769961" y="2254662"/>
            <a:ext cx="6480175" cy="3167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r" rtl="1" eaLnBrk="1" hangingPunct="1">
              <a:lnSpc>
                <a:spcPct val="135000"/>
              </a:lnSpc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800" b="1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 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کاملاً قابل مشاهده درمقابل قابليت مشاهده جزئي</a:t>
            </a:r>
          </a:p>
          <a:p>
            <a:pPr marL="342900" indent="-342900" algn="r" rtl="1" eaLnBrk="1" hangingPunct="1">
              <a:lnSpc>
                <a:spcPct val="135000"/>
              </a:lnSpc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قطعي درمقابل غير </a:t>
            </a: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قطعي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marL="342900" indent="-342900" algn="r" rtl="1" eaLnBrk="1" hangingPunct="1">
              <a:lnSpc>
                <a:spcPct val="135000"/>
              </a:lnSpc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رويدادي(اپيزوديک) درمقابل ترتيبي</a:t>
            </a:r>
          </a:p>
          <a:p>
            <a:pPr marL="342900" indent="-342900" algn="r" rtl="1" eaLnBrk="1" hangingPunct="1">
              <a:lnSpc>
                <a:spcPct val="135000"/>
              </a:lnSpc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ايستا درمقابل پويا</a:t>
            </a:r>
          </a:p>
          <a:p>
            <a:pPr marL="342900" indent="-342900" algn="r" rtl="1" eaLnBrk="1" hangingPunct="1">
              <a:lnSpc>
                <a:spcPct val="135000"/>
              </a:lnSpc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گسسته درمقابل پيوسته</a:t>
            </a:r>
          </a:p>
          <a:p>
            <a:pPr marL="342900" indent="-342900" algn="r" rtl="1" eaLnBrk="1" hangingPunct="1">
              <a:lnSpc>
                <a:spcPct val="135000"/>
              </a:lnSpc>
              <a:buClr>
                <a:srgbClr val="00D600"/>
              </a:buClr>
              <a:buFont typeface="Wingdings" panose="05000000000000000000" pitchFamily="2" charset="2"/>
              <a:buChar char="Ã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تک عاملي درمقابل چند </a:t>
            </a: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عاملي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5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/>
          </p:cNvSpPr>
          <p:nvPr>
            <p:ph idx="1"/>
          </p:nvPr>
        </p:nvSpPr>
        <p:spPr>
          <a:xfrm>
            <a:off x="350291" y="1386088"/>
            <a:ext cx="7750101" cy="4995240"/>
          </a:xfrm>
        </p:spPr>
        <p:txBody>
          <a:bodyPr>
            <a:noAutofit/>
          </a:bodyPr>
          <a:lstStyle/>
          <a:p>
            <a:pPr algn="r" rtl="1">
              <a:lnSpc>
                <a:spcPct val="135000"/>
              </a:lnSpc>
            </a:pPr>
            <a:r>
              <a:rPr lang="ar-SA" altLang="tr-TR" sz="2800" b="1" dirty="0">
                <a:solidFill>
                  <a:srgbClr val="C00000"/>
                </a:solidFill>
                <a:cs typeface="+mj-cs"/>
              </a:rPr>
              <a:t>عامل:</a:t>
            </a:r>
            <a:endParaRPr lang="fa-IR" altLang="tr-TR" sz="2800" b="1" dirty="0">
              <a:solidFill>
                <a:srgbClr val="C00000"/>
              </a:solidFill>
              <a:cs typeface="+mj-cs"/>
            </a:endParaRPr>
          </a:p>
          <a:p>
            <a:pPr algn="r" rtl="1">
              <a:lnSpc>
                <a:spcPct val="135000"/>
              </a:lnSpc>
            </a:pP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به هر چيزي اطلاق 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مي‌شود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که قادر به درک محيط پيرامون خود از طريق حس‌گرها(</a:t>
            </a:r>
            <a:r>
              <a:rPr lang="en-US" altLang="tr-TR" sz="2400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sensor</a:t>
            </a:r>
            <a:r>
              <a:rPr lang="ar-SA" altLang="tr-TR" sz="2400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)</a:t>
            </a:r>
            <a:r>
              <a:rPr lang="en-US" altLang="tr-TR" sz="2400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 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و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اثرگذاري‌ بر روي محيط از طريق 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اثرکننده‌ها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(</a:t>
            </a:r>
            <a:r>
              <a:rPr lang="en-US" altLang="tr-TR" sz="2400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effector</a:t>
            </a:r>
            <a:r>
              <a:rPr lang="ar-SA" altLang="tr-TR" sz="2400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)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باشد.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>
              <a:lnSpc>
                <a:spcPct val="135000"/>
              </a:lnSpc>
            </a:pPr>
            <a:r>
              <a:rPr lang="ar-SA" altLang="tr-TR" sz="2400" b="1" dirty="0" smtClean="0">
                <a:solidFill>
                  <a:srgbClr val="C00000"/>
                </a:solidFill>
                <a:cs typeface="+mj-cs"/>
              </a:rPr>
              <a:t>عامل </a:t>
            </a:r>
            <a:r>
              <a:rPr lang="ar-SA" altLang="tr-TR" sz="2400" b="1" dirty="0">
                <a:solidFill>
                  <a:srgbClr val="C00000"/>
                </a:solidFill>
                <a:cs typeface="+mj-cs"/>
              </a:rPr>
              <a:t>نرم‌افزاري: </a:t>
            </a:r>
            <a:endParaRPr lang="fa-IR" altLang="tr-TR" sz="2400" b="1" dirty="0">
              <a:solidFill>
                <a:srgbClr val="C00000"/>
              </a:solidFill>
              <a:cs typeface="+mj-cs"/>
            </a:endParaRPr>
          </a:p>
          <a:p>
            <a:pPr marL="0" indent="0" algn="r" rtl="1">
              <a:lnSpc>
                <a:spcPct val="135000"/>
              </a:lnSpc>
              <a:buNone/>
            </a:pP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عامل نرم‌افزاري رشته‌هاي بيتي را به 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عنوان</a:t>
            </a: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 اطلاعات ورودی از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درک 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محيط، </a:t>
            </a: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دریافت و پردازش می کند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.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ja-JP" smtClean="0"/>
              <a:t>AI, Intelligent Agents</a:t>
            </a:r>
            <a:endParaRPr lang="ja-JP" altLang="en-US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251520" y="6453336"/>
            <a:ext cx="1090464" cy="268139"/>
          </a:xfrm>
        </p:spPr>
        <p:txBody>
          <a:bodyPr/>
          <a:lstStyle/>
          <a:p>
            <a:fld id="{991B8E93-257B-4A68-82F6-EAA473DDA771}" type="datetime1">
              <a:rPr lang="tr-TR" altLang="ja-JP" smtClean="0"/>
              <a:t>08.02.2016</a:t>
            </a:fld>
            <a:endParaRPr lang="en-US" altLang="ja-JP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8548C-B734-4C71-84E7-959ED06EFFAA}" type="slidenum">
              <a:rPr lang="ja-JP" altLang="en-US" smtClean="0"/>
              <a:pPr/>
              <a:t>3</a:t>
            </a:fld>
            <a:endParaRPr lang="en-US" altLang="ja-JP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51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 rtl="1">
              <a:defRPr/>
            </a:pPr>
            <a:fld id="{0CA29892-0B10-42FD-B34D-4B937D5274D8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 eaLnBrk="1" hangingPunct="1"/>
            <a:fld id="{A265E97B-9B05-46DF-B714-4B1969CBE11C}" type="slidenum">
              <a:rPr lang="ar-SA" altLang="en-US">
                <a:latin typeface="Garamond" panose="02020404030301010803" pitchFamily="18" charset="0"/>
              </a:rPr>
              <a:pPr algn="l" rtl="1" eaLnBrk="1" hangingPunct="1"/>
              <a:t>30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82949" name="Text Box 2"/>
          <p:cNvSpPr txBox="1">
            <a:spLocks noChangeArrowheads="1"/>
          </p:cNvSpPr>
          <p:nvPr/>
        </p:nvSpPr>
        <p:spPr bwMode="auto">
          <a:xfrm>
            <a:off x="457200" y="1844675"/>
            <a:ext cx="8429625" cy="449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35000"/>
              </a:lnSpc>
              <a:buFont typeface="Wingdings" panose="05000000000000000000" pitchFamily="2" charset="2"/>
              <a:buChar char="v"/>
            </a:pPr>
            <a:r>
              <a:rPr lang="fa-IR" altLang="tr-TR" sz="2800" b="1" dirty="0">
                <a:solidFill>
                  <a:srgbClr val="7F5429"/>
                </a:solidFill>
                <a:cs typeface="Zar" pitchFamily="2" charset="-78"/>
              </a:rPr>
              <a:t> </a:t>
            </a:r>
            <a:r>
              <a:rPr lang="ar-SA" altLang="tr-TR" sz="2800" b="1" dirty="0">
                <a:solidFill>
                  <a:srgbClr val="C00000"/>
                </a:solidFill>
                <a:cs typeface="Zar" pitchFamily="2" charset="-78"/>
              </a:rPr>
              <a:t>قابل دسترسي در مقابل غيرقابل دسترسي</a:t>
            </a:r>
            <a:endParaRPr lang="en-US" altLang="tr-TR" sz="2800" b="1" dirty="0">
              <a:solidFill>
                <a:srgbClr val="C0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  <a:buFont typeface="Wingdings" panose="05000000000000000000" pitchFamily="2" charset="2"/>
              <a:buChar char="v"/>
            </a:pPr>
            <a:r>
              <a:rPr lang="fa-IR" altLang="tr-TR" sz="2800" b="1" dirty="0">
                <a:solidFill>
                  <a:srgbClr val="C00000"/>
                </a:solidFill>
                <a:cs typeface="Zar" pitchFamily="2" charset="-78"/>
              </a:rPr>
              <a:t>( کاملاً قابل مشاهده در مقابل قابل مشاهده جزئي)</a:t>
            </a:r>
          </a:p>
          <a:p>
            <a:pPr algn="r" rtl="1" eaLnBrk="1" hangingPunct="1">
              <a:lnSpc>
                <a:spcPct val="135000"/>
              </a:lnSpc>
            </a:pPr>
            <a:endParaRPr lang="fa-IR" altLang="tr-TR" sz="2800" dirty="0">
              <a:solidFill>
                <a:srgbClr val="C0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800" b="1" dirty="0">
                <a:solidFill>
                  <a:srgbClr val="C00000"/>
                </a:solidFill>
                <a:cs typeface="Zar" pitchFamily="2" charset="-78"/>
              </a:rPr>
              <a:t>محيط قابل دسترسي</a:t>
            </a:r>
            <a:r>
              <a:rPr lang="ar-SA" altLang="tr-TR" sz="2400" b="1" dirty="0">
                <a:solidFill>
                  <a:schemeClr val="tx2"/>
                </a:solidFill>
                <a:cs typeface="+mj-cs"/>
              </a:rPr>
              <a:t>: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محيطي که عامل آن توسط ابزار حس‌کننده‌اش امکان دسترسي به وضعيت کامل محيط را داشته باشد.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کار در محيط 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قابل دسترسي </a:t>
            </a: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راحت تر 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است، زيرا عامل نيازمند دستکاري هيچ وضعيت داخلي براي حفظ دنيا را نخواهد داشت.</a:t>
            </a:r>
            <a:r>
              <a:rPr lang="en-US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مثال: محیط بازی شطرنج</a:t>
            </a: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400" b="1" dirty="0">
                <a:solidFill>
                  <a:srgbClr val="C00000"/>
                </a:solidFill>
                <a:cs typeface="Zar" pitchFamily="2" charset="-78"/>
              </a:rPr>
              <a:t>محيط </a:t>
            </a:r>
            <a:r>
              <a:rPr lang="fa-IR" altLang="tr-TR" sz="2400" b="1" dirty="0" smtClean="0">
                <a:solidFill>
                  <a:srgbClr val="C00000"/>
                </a:solidFill>
                <a:cs typeface="Zar" pitchFamily="2" charset="-78"/>
              </a:rPr>
              <a:t>غیر</a:t>
            </a:r>
            <a:r>
              <a:rPr lang="ar-SA" altLang="tr-TR" sz="2400" b="1" dirty="0" smtClean="0">
                <a:solidFill>
                  <a:srgbClr val="C00000"/>
                </a:solidFill>
                <a:cs typeface="Zar" pitchFamily="2" charset="-78"/>
              </a:rPr>
              <a:t>قابل دسترسي</a:t>
            </a:r>
            <a:r>
              <a:rPr lang="fa-IR" altLang="tr-TR" sz="2400" b="1" dirty="0" smtClean="0">
                <a:solidFill>
                  <a:srgbClr val="C00000"/>
                </a:solidFill>
                <a:cs typeface="Zar" pitchFamily="2" charset="-78"/>
              </a:rPr>
              <a:t>(</a:t>
            </a:r>
            <a:r>
              <a:rPr lang="fa-IR" altLang="tr-TR" sz="2400" b="1" dirty="0">
                <a:solidFill>
                  <a:srgbClr val="C00000"/>
                </a:solidFill>
                <a:cs typeface="Zar" pitchFamily="2" charset="-78"/>
              </a:rPr>
              <a:t>مشاهده جزئي</a:t>
            </a:r>
            <a:r>
              <a:rPr lang="fa-IR" altLang="tr-TR" sz="2400" b="1" dirty="0" smtClean="0">
                <a:solidFill>
                  <a:srgbClr val="C00000"/>
                </a:solidFill>
                <a:cs typeface="Zar" pitchFamily="2" charset="-78"/>
              </a:rPr>
              <a:t>)</a:t>
            </a:r>
            <a:r>
              <a:rPr lang="ar-SA" altLang="tr-TR" sz="2400" b="1" dirty="0" smtClean="0">
                <a:solidFill>
                  <a:srgbClr val="C00000"/>
                </a:solidFill>
                <a:cs typeface="Zar" pitchFamily="2" charset="-78"/>
              </a:rPr>
              <a:t>:</a:t>
            </a:r>
            <a:r>
              <a:rPr lang="fa-IR" altLang="tr-TR" sz="2400" b="1" dirty="0" smtClean="0">
                <a:solidFill>
                  <a:srgbClr val="C00000"/>
                </a:solidFill>
                <a:cs typeface="Zar" pitchFamily="2" charset="-78"/>
              </a:rPr>
              <a:t> 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رانندگی در خیابان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ja-JP" smtClean="0"/>
              <a:t>AI, Intelligent Agents</a:t>
            </a:r>
            <a:endParaRPr lang="ja-JP" altLang="en-US"/>
          </a:p>
        </p:txBody>
      </p:sp>
      <p:sp>
        <p:nvSpPr>
          <p:cNvPr id="4" name="Rectangle 3"/>
          <p:cNvSpPr/>
          <p:nvPr/>
        </p:nvSpPr>
        <p:spPr>
          <a:xfrm>
            <a:off x="75882" y="1635559"/>
            <a:ext cx="459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-Bold"/>
              </a:rPr>
              <a:t>Fully observable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-Roman"/>
              </a:rPr>
              <a:t>vs.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-Bold"/>
              </a:rPr>
              <a:t>partially observable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4462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8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 rtl="1">
              <a:defRPr/>
            </a:pPr>
            <a:fld id="{4E45BA85-1FA2-497C-87EA-06FFC1421F54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 eaLnBrk="1" hangingPunct="1"/>
            <a:fld id="{A054FE22-CE7B-4C6F-954E-7FDD3DFDD2AA}" type="slidenum">
              <a:rPr lang="ar-SA" altLang="en-US">
                <a:latin typeface="Garamond" panose="02020404030301010803" pitchFamily="18" charset="0"/>
              </a:rPr>
              <a:pPr algn="l" rtl="1" eaLnBrk="1" hangingPunct="1"/>
              <a:t>31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83973" name="Text Box 2"/>
          <p:cNvSpPr txBox="1">
            <a:spLocks noChangeArrowheads="1"/>
          </p:cNvSpPr>
          <p:nvPr/>
        </p:nvSpPr>
        <p:spPr bwMode="auto">
          <a:xfrm>
            <a:off x="463550" y="2081213"/>
            <a:ext cx="8258175" cy="366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35000"/>
              </a:lnSpc>
              <a:buFont typeface="Wingdings" panose="05000000000000000000" pitchFamily="2" charset="2"/>
              <a:buChar char="v"/>
            </a:pPr>
            <a:r>
              <a:rPr lang="fa-IR" altLang="tr-TR" sz="2800" b="1" dirty="0">
                <a:solidFill>
                  <a:srgbClr val="C00000"/>
                </a:solidFill>
                <a:cs typeface="Zar" pitchFamily="2" charset="-78"/>
              </a:rPr>
              <a:t> </a:t>
            </a:r>
            <a:r>
              <a:rPr lang="ar-SA" altLang="tr-TR" sz="2800" b="1" dirty="0">
                <a:solidFill>
                  <a:srgbClr val="C00000"/>
                </a:solidFill>
                <a:cs typeface="Zar" pitchFamily="2" charset="-78"/>
              </a:rPr>
              <a:t>قطعي در مقابل غير قطعي</a:t>
            </a:r>
            <a:r>
              <a:rPr lang="ar-SA" altLang="tr-TR" sz="2400" b="1" dirty="0">
                <a:solidFill>
                  <a:srgbClr val="C00000"/>
                </a:solidFill>
                <a:cs typeface="Zar" pitchFamily="2" charset="-78"/>
              </a:rPr>
              <a:t> </a:t>
            </a:r>
            <a:endParaRPr lang="fa-IR" altLang="tr-TR" sz="2400" b="1" dirty="0">
              <a:solidFill>
                <a:srgbClr val="C0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endParaRPr lang="fa-IR" altLang="tr-TR" sz="2400" dirty="0"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fa-IR" altLang="tr-TR" sz="2800" b="1" dirty="0">
                <a:solidFill>
                  <a:srgbClr val="C00000"/>
                </a:solidFill>
                <a:cs typeface="Zar" pitchFamily="2" charset="-78"/>
              </a:rPr>
              <a:t>محيط قطعي: 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محيطي است که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اگر وضعيت بعدي محيط </a:t>
            </a: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بتواند 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بوسيله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وضعيت کنوني و اعمالي که با عامل‌ها انتخاب </a:t>
            </a: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می 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گردد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، تعيين 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شود.</a:t>
            </a: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 مثال: شطرنج</a:t>
            </a:r>
          </a:p>
          <a:p>
            <a:pPr algn="r" rtl="1" eaLnBrk="1" hangingPunct="1">
              <a:lnSpc>
                <a:spcPct val="135000"/>
              </a:lnSpc>
            </a:pPr>
            <a:r>
              <a:rPr lang="fa-IR" altLang="tr-TR" sz="2400" b="1" dirty="0" smtClean="0">
                <a:solidFill>
                  <a:srgbClr val="C00000"/>
                </a:solidFill>
                <a:cs typeface="Zar" pitchFamily="2" charset="-78"/>
              </a:rPr>
              <a:t>محیط </a:t>
            </a:r>
            <a:r>
              <a:rPr lang="ar-SA" altLang="tr-TR" sz="2400" b="1" dirty="0" smtClean="0">
                <a:solidFill>
                  <a:srgbClr val="C00000"/>
                </a:solidFill>
                <a:cs typeface="Zar" pitchFamily="2" charset="-78"/>
              </a:rPr>
              <a:t>غير </a:t>
            </a:r>
            <a:r>
              <a:rPr lang="ar-SA" altLang="tr-TR" sz="2400" b="1" dirty="0">
                <a:solidFill>
                  <a:srgbClr val="C00000"/>
                </a:solidFill>
                <a:cs typeface="Zar" pitchFamily="2" charset="-78"/>
              </a:rPr>
              <a:t>قطعي</a:t>
            </a:r>
            <a:r>
              <a:rPr lang="ar-SA" altLang="tr-TR" sz="2000" b="1" dirty="0">
                <a:solidFill>
                  <a:srgbClr val="C00000"/>
                </a:solidFill>
                <a:cs typeface="Zar" pitchFamily="2" charset="-78"/>
              </a:rPr>
              <a:t> </a:t>
            </a:r>
            <a:r>
              <a:rPr lang="fa-IR" altLang="tr-TR" sz="2000" b="1" dirty="0" smtClean="0">
                <a:solidFill>
                  <a:srgbClr val="C00000"/>
                </a:solidFill>
                <a:cs typeface="Zar" pitchFamily="2" charset="-78"/>
              </a:rPr>
              <a:t>: 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رانندگی در خیابان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 eaLnBrk="1" hangingPunct="1">
              <a:lnSpc>
                <a:spcPct val="135000"/>
              </a:lnSpc>
            </a:pPr>
            <a:endParaRPr lang="fa-IR" altLang="tr-TR" sz="2000" b="1" dirty="0">
              <a:solidFill>
                <a:srgbClr val="C0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endParaRPr lang="en-US" altLang="tr-TR" sz="2400" b="1" dirty="0">
              <a:solidFill>
                <a:schemeClr val="tx2"/>
              </a:solidFill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3550" y="2195572"/>
            <a:ext cx="3211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-Bold"/>
              </a:rPr>
              <a:t>Deterministic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-Roman"/>
              </a:rPr>
              <a:t>vs.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-Bold"/>
              </a:rPr>
              <a:t>stochastic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8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fld id="{CBAC99B9-AFA0-40F9-A74E-C79693BEC5C9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 eaLnBrk="1" hangingPunct="1"/>
            <a:fld id="{3DDEBDB7-B16D-493C-A50D-BD7C99A116E6}" type="slidenum">
              <a:rPr lang="ar-SA" altLang="en-US">
                <a:latin typeface="Garamond" panose="02020404030301010803" pitchFamily="18" charset="0"/>
              </a:rPr>
              <a:pPr algn="l" rtl="1" eaLnBrk="1" hangingPunct="1"/>
              <a:t>32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84997" name="Text Box 2"/>
          <p:cNvSpPr txBox="1">
            <a:spLocks noChangeArrowheads="1"/>
          </p:cNvSpPr>
          <p:nvPr/>
        </p:nvSpPr>
        <p:spPr bwMode="auto">
          <a:xfrm>
            <a:off x="506413" y="1793875"/>
            <a:ext cx="8215312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r" rtl="1" eaLnBrk="1" hangingPunct="1">
              <a:lnSpc>
                <a:spcPct val="135000"/>
              </a:lnSpc>
              <a:buFont typeface="Wingdings" panose="05000000000000000000" pitchFamily="2" charset="2"/>
              <a:buChar char="v"/>
            </a:pPr>
            <a:r>
              <a:rPr lang="fa-IR" altLang="tr-TR" sz="2800" b="1" dirty="0">
                <a:solidFill>
                  <a:srgbClr val="C00000"/>
                </a:solidFill>
                <a:cs typeface="Zar" pitchFamily="2" charset="-78"/>
              </a:rPr>
              <a:t> </a:t>
            </a:r>
            <a:r>
              <a:rPr lang="ar-SA" altLang="tr-TR" sz="2800" b="1" dirty="0">
                <a:solidFill>
                  <a:srgbClr val="C00000"/>
                </a:solidFill>
                <a:cs typeface="Zar" pitchFamily="2" charset="-78"/>
              </a:rPr>
              <a:t>اپيزوديک در مقابل غير </a:t>
            </a:r>
            <a:r>
              <a:rPr lang="ar-SA" altLang="tr-TR" sz="2800" b="1" dirty="0" smtClean="0">
                <a:solidFill>
                  <a:srgbClr val="C00000"/>
                </a:solidFill>
                <a:cs typeface="Zar" pitchFamily="2" charset="-78"/>
              </a:rPr>
              <a:t>اپيزوديک</a:t>
            </a:r>
            <a:r>
              <a:rPr lang="fa-IR" altLang="tr-TR" sz="2800" b="1" dirty="0" smtClean="0">
                <a:solidFill>
                  <a:srgbClr val="C00000"/>
                </a:solidFill>
                <a:cs typeface="Zar" pitchFamily="2" charset="-78"/>
              </a:rPr>
              <a:t>(ترتیبی)</a:t>
            </a:r>
            <a:endParaRPr lang="fa-IR" altLang="tr-TR" sz="2800" b="1" dirty="0">
              <a:solidFill>
                <a:srgbClr val="C0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endParaRPr lang="fa-IR" altLang="tr-TR" sz="2800" b="1" dirty="0">
              <a:solidFill>
                <a:schemeClr val="accent1">
                  <a:lumMod val="50000"/>
                </a:schemeClr>
              </a:solidFill>
              <a:cs typeface="Zar" pitchFamily="2" charset="-78"/>
            </a:endParaRPr>
          </a:p>
          <a:p>
            <a:pPr marL="342900" indent="-342900" algn="r" rtl="1" eaLnBrk="1" hangingPunct="1">
              <a:lnSpc>
                <a:spcPct val="135000"/>
              </a:lnSpc>
              <a:buClr>
                <a:srgbClr val="7F5429"/>
              </a:buClr>
              <a:buFont typeface="Arial" panose="020B0604020202020204" pitchFamily="34" charset="0"/>
              <a:buChar char="•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Zar" pitchFamily="2" charset="-78"/>
              </a:rPr>
              <a:t>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محيط اپيزوديک (</a:t>
            </a:r>
            <a:r>
              <a:rPr lang="en-US" altLang="tr-TR" sz="2400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episodic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)، تجربه عامل به اپيزودهايي تقسيم مي‌گردد. 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marL="342900" indent="-342900" algn="r" rtl="1" eaLnBrk="1" hangingPunct="1">
              <a:lnSpc>
                <a:spcPct val="135000"/>
              </a:lnSpc>
              <a:buClr>
                <a:srgbClr val="7F5429"/>
              </a:buClr>
              <a:buFont typeface="Arial" panose="020B0604020202020204" pitchFamily="34" charset="0"/>
              <a:buChar char="•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هر اپيزود شامل درک و عمل عامل است. 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marL="342900" indent="-342900" algn="r" rtl="1" eaLnBrk="1" hangingPunct="1">
              <a:lnSpc>
                <a:spcPct val="135000"/>
              </a:lnSpc>
              <a:buClr>
                <a:srgbClr val="7F5429"/>
              </a:buClr>
              <a:buFont typeface="Arial" panose="020B0604020202020204" pitchFamily="34" charset="0"/>
              <a:buChar char="•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کيفيت اعمال آن تنها به خود اپيزود وابسته است. 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marL="342900" indent="-342900" algn="r" rtl="1" eaLnBrk="1" hangingPunct="1">
              <a:lnSpc>
                <a:spcPct val="135000"/>
              </a:lnSpc>
              <a:buClr>
                <a:srgbClr val="7F5429"/>
              </a:buClr>
              <a:buFont typeface="Arial" panose="020B0604020202020204" pitchFamily="34" charset="0"/>
              <a:buChar char="•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محيط‌هاي اپيزودي بسيار ساده‌ترند زيرا عامل نبايد به </a:t>
            </a: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پبش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تر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فکر کند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.</a:t>
            </a:r>
            <a:endParaRPr lang="fa-IR" altLang="tr-TR" sz="2400" b="1" dirty="0" smtClean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marL="342900" indent="-342900" algn="r" rtl="1" eaLnBrk="1" hangingPunct="1">
              <a:lnSpc>
                <a:spcPct val="135000"/>
              </a:lnSpc>
              <a:buClr>
                <a:srgbClr val="7F5429"/>
              </a:buClr>
              <a:buFont typeface="Arial" panose="020B0604020202020204" pitchFamily="34" charset="0"/>
              <a:buChar char="•"/>
            </a:pP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مثال اپیزودیک: سیستم تحلیل تصاویر ماهواره ای</a:t>
            </a:r>
          </a:p>
          <a:p>
            <a:pPr marL="342900" indent="-342900" algn="r" rtl="1" eaLnBrk="1" hangingPunct="1">
              <a:lnSpc>
                <a:spcPct val="135000"/>
              </a:lnSpc>
              <a:buClr>
                <a:srgbClr val="7F5429"/>
              </a:buClr>
              <a:buFont typeface="Arial" panose="020B0604020202020204" pitchFamily="34" charset="0"/>
              <a:buChar char="•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مثال غیر اپیزودیک</a:t>
            </a: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: شطرنج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marL="342900" indent="-342900" algn="r" rtl="1" eaLnBrk="1" hangingPunct="1">
              <a:lnSpc>
                <a:spcPct val="135000"/>
              </a:lnSpc>
              <a:buClr>
                <a:srgbClr val="7F5429"/>
              </a:buClr>
              <a:buFont typeface="Arial" panose="020B0604020202020204" pitchFamily="34" charset="0"/>
              <a:buChar char="•"/>
            </a:pPr>
            <a:endParaRPr lang="en-US" altLang="tr-TR" sz="2400" b="1" dirty="0">
              <a:solidFill>
                <a:schemeClr val="tx2"/>
              </a:solidFill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1793875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-Bold"/>
              </a:rPr>
              <a:t>Episodic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-Roman"/>
              </a:rPr>
              <a:t>vs.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-Bold"/>
              </a:rPr>
              <a:t>sequential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121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 rtl="1">
              <a:defRPr/>
            </a:pPr>
            <a:fld id="{50828120-7774-40FB-99B6-D0B4F6B393CB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 eaLnBrk="1" hangingPunct="1"/>
            <a:fld id="{F29CDBB7-01D9-44FA-A08B-BD294A75D1B2}" type="slidenum">
              <a:rPr lang="ar-SA" altLang="en-US">
                <a:latin typeface="Garamond" panose="02020404030301010803" pitchFamily="18" charset="0"/>
              </a:rPr>
              <a:pPr algn="l" rtl="1" eaLnBrk="1" hangingPunct="1"/>
              <a:t>33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86021" name="Text Box 2"/>
          <p:cNvSpPr txBox="1">
            <a:spLocks noChangeArrowheads="1"/>
          </p:cNvSpPr>
          <p:nvPr/>
        </p:nvSpPr>
        <p:spPr bwMode="auto">
          <a:xfrm>
            <a:off x="457200" y="1743075"/>
            <a:ext cx="8358188" cy="449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2" algn="r" rtl="1" eaLnBrk="1" hangingPunct="1">
              <a:lnSpc>
                <a:spcPct val="135000"/>
              </a:lnSpc>
              <a:buFont typeface="Wingdings" panose="05000000000000000000" pitchFamily="2" charset="2"/>
              <a:buChar char="v"/>
            </a:pPr>
            <a:r>
              <a:rPr lang="en-US" altLang="tr-TR" sz="2800" b="1" dirty="0">
                <a:solidFill>
                  <a:srgbClr val="C00000"/>
                </a:solidFill>
                <a:cs typeface="Zar" pitchFamily="2" charset="-78"/>
              </a:rPr>
              <a:t> </a:t>
            </a:r>
            <a:r>
              <a:rPr lang="ar-SA" altLang="tr-TR" sz="2800" b="1" dirty="0">
                <a:solidFill>
                  <a:srgbClr val="C00000"/>
                </a:solidFill>
                <a:cs typeface="Zar" pitchFamily="2" charset="-78"/>
              </a:rPr>
              <a:t>ايستا در مقابل پويا </a:t>
            </a:r>
            <a:endParaRPr lang="en-US" altLang="tr-TR" sz="2800" b="1" dirty="0">
              <a:solidFill>
                <a:srgbClr val="C00000"/>
              </a:solidFill>
              <a:cs typeface="Zar" pitchFamily="2" charset="-78"/>
            </a:endParaRPr>
          </a:p>
          <a:p>
            <a:pPr lvl="2" algn="r" rtl="1" eaLnBrk="1" hangingPunct="1">
              <a:lnSpc>
                <a:spcPct val="135000"/>
              </a:lnSpc>
            </a:pPr>
            <a:endParaRPr lang="fa-IR" altLang="tr-TR" sz="2800" b="1" dirty="0">
              <a:solidFill>
                <a:srgbClr val="7F5429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800" b="1" dirty="0">
                <a:solidFill>
                  <a:srgbClr val="C00000"/>
                </a:solidFill>
                <a:cs typeface="Zar" pitchFamily="2" charset="-78"/>
              </a:rPr>
              <a:t>محيط پويا: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محيطي که در حين سنجيدن عامل تغيير مي‌کند.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(رانندگی در خیابان)</a:t>
            </a: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800" b="1" dirty="0">
                <a:solidFill>
                  <a:srgbClr val="C00000"/>
                </a:solidFill>
                <a:cs typeface="Zar" pitchFamily="2" charset="-78"/>
              </a:rPr>
              <a:t>محيط نيمه‌پويا: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محيطي که با گذر زمان تغيير نمي‌کند اما امتياز کارايي تغيير مي‌کند.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(شطرنج با ساعت)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 eaLnBrk="1" hangingPunct="1">
              <a:lnSpc>
                <a:spcPct val="135000"/>
              </a:lnSpc>
            </a:pPr>
            <a:endParaRPr lang="fa-IR" altLang="tr-TR" sz="2400" b="1" dirty="0"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800" b="1" dirty="0">
                <a:solidFill>
                  <a:srgbClr val="C00000"/>
                </a:solidFill>
                <a:cs typeface="Zar" pitchFamily="2" charset="-78"/>
              </a:rPr>
              <a:t>محيط‌هاي ايستا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براي کار ساده هستند زيرا عامل نياز</a:t>
            </a:r>
            <a:r>
              <a:rPr lang="en-US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به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نگاه‌کردن به دنيا در حين تصميم‌گيري عملي نداشته و همچنين در مورد گذر زمان نيز نگران نمي‌باشد. </a:t>
            </a: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(شطرنج بدون ساعت)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4610" y="1743075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-Bold"/>
              </a:rPr>
              <a:t>Static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-Roman"/>
              </a:rPr>
              <a:t>vs.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-Bold"/>
              </a:rPr>
              <a:t>dynamic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40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fld id="{3757E5D4-B964-4702-9895-1C34DFF7836C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 eaLnBrk="1" hangingPunct="1"/>
            <a:fld id="{940A3ED5-8E9A-45F0-A716-8DA8BD27C2A4}" type="slidenum">
              <a:rPr lang="ar-SA" altLang="en-US">
                <a:latin typeface="Garamond" panose="02020404030301010803" pitchFamily="18" charset="0"/>
              </a:rPr>
              <a:pPr algn="l" rtl="1" eaLnBrk="1" hangingPunct="1"/>
              <a:t>34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87045" name="Text Box 2"/>
          <p:cNvSpPr txBox="1">
            <a:spLocks noChangeArrowheads="1"/>
          </p:cNvSpPr>
          <p:nvPr/>
        </p:nvSpPr>
        <p:spPr bwMode="auto">
          <a:xfrm>
            <a:off x="395163" y="1700808"/>
            <a:ext cx="8569325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35000"/>
              </a:lnSpc>
              <a:buClr>
                <a:srgbClr val="7F5429"/>
              </a:buClr>
              <a:buFont typeface="Wingdings" panose="05000000000000000000" pitchFamily="2" charset="2"/>
              <a:buChar char="v"/>
            </a:pPr>
            <a:r>
              <a:rPr lang="en-US" altLang="tr-TR" sz="2800" b="1" dirty="0">
                <a:solidFill>
                  <a:srgbClr val="7F5429"/>
                </a:solidFill>
                <a:cs typeface="Zar" pitchFamily="2" charset="-78"/>
              </a:rPr>
              <a:t> </a:t>
            </a:r>
            <a:r>
              <a:rPr lang="ar-SA" altLang="tr-TR" sz="2800" b="1" dirty="0">
                <a:solidFill>
                  <a:srgbClr val="C00000"/>
                </a:solidFill>
                <a:cs typeface="Zar" pitchFamily="2" charset="-78"/>
              </a:rPr>
              <a:t>گسسته در مقابل پيوسته </a:t>
            </a:r>
            <a:endParaRPr lang="en-US" altLang="tr-TR" sz="2800" b="1" dirty="0">
              <a:solidFill>
                <a:srgbClr val="C0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endParaRPr lang="fa-IR" altLang="tr-TR" sz="2800" dirty="0">
              <a:solidFill>
                <a:srgbClr val="7F5429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fa-IR" altLang="tr-TR" sz="2400" b="1" dirty="0">
                <a:solidFill>
                  <a:srgbClr val="C00000"/>
                </a:solidFill>
                <a:cs typeface="Zar" pitchFamily="2" charset="-78"/>
              </a:rPr>
              <a:t>محيط گسسته</a:t>
            </a:r>
            <a:r>
              <a:rPr lang="fa-IR" altLang="tr-TR" sz="2400" b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: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اگر تعداد محدود و مجزا از ادراک و اعمال بوضوح تعريف شده باشد. 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-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بازي شطرنج گسسته است. 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-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رانندگي تاکسي پيوسته است. 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algn="r" rtl="1" eaLnBrk="1" hangingPunct="1">
              <a:lnSpc>
                <a:spcPct val="135000"/>
              </a:lnSpc>
            </a:pPr>
            <a:endParaRPr lang="fa-IR" altLang="tr-TR" sz="2400" b="1" dirty="0">
              <a:solidFill>
                <a:srgbClr val="C0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400" b="1" u="sng" dirty="0">
                <a:solidFill>
                  <a:srgbClr val="C00000"/>
                </a:solidFill>
                <a:cs typeface="Zar" pitchFamily="2" charset="-78"/>
              </a:rPr>
              <a:t>سخت‌ترين حالت در بين حالات موجود براي محيط:</a:t>
            </a:r>
            <a:endParaRPr lang="fa-IR" altLang="tr-TR" sz="2400" b="1" u="sng" dirty="0">
              <a:solidFill>
                <a:srgbClr val="C0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غير قابل دسترسي، غير اپيزوديک، پويا و پيوسته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700808"/>
            <a:ext cx="2762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-Bold"/>
              </a:rPr>
              <a:t>Discrete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-Roman"/>
              </a:rPr>
              <a:t>vs.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-Bold"/>
              </a:rPr>
              <a:t>continuous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044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fld id="{556879D1-4068-42C9-AB31-D1F79BE0315E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 eaLnBrk="1" hangingPunct="1"/>
            <a:fld id="{940A3ED5-8E9A-45F0-A716-8DA8BD27C2A4}" type="slidenum">
              <a:rPr lang="ar-SA" altLang="en-US">
                <a:latin typeface="Garamond" panose="02020404030301010803" pitchFamily="18" charset="0"/>
              </a:rPr>
              <a:pPr algn="l" rtl="1" eaLnBrk="1" hangingPunct="1"/>
              <a:t>35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87045" name="Text Box 2"/>
          <p:cNvSpPr txBox="1">
            <a:spLocks noChangeArrowheads="1"/>
          </p:cNvSpPr>
          <p:nvPr/>
        </p:nvSpPr>
        <p:spPr bwMode="auto">
          <a:xfrm>
            <a:off x="395163" y="1700808"/>
            <a:ext cx="8569325" cy="325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35000"/>
              </a:lnSpc>
              <a:buClr>
                <a:srgbClr val="7F5429"/>
              </a:buClr>
              <a:buFont typeface="Wingdings" panose="05000000000000000000" pitchFamily="2" charset="2"/>
              <a:buChar char="v"/>
            </a:pPr>
            <a:r>
              <a:rPr lang="en-US" altLang="tr-TR" sz="2800" b="1" dirty="0">
                <a:solidFill>
                  <a:srgbClr val="7F5429"/>
                </a:solidFill>
                <a:cs typeface="Zar" pitchFamily="2" charset="-78"/>
              </a:rPr>
              <a:t> </a:t>
            </a:r>
            <a:r>
              <a:rPr lang="fa-IR" altLang="tr-TR" sz="2800" b="1" dirty="0">
                <a:solidFill>
                  <a:srgbClr val="C00000"/>
                </a:solidFill>
                <a:cs typeface="Zar" pitchFamily="2" charset="-78"/>
              </a:rPr>
              <a:t>تک عاملی</a:t>
            </a:r>
            <a:r>
              <a:rPr lang="ar-SA" altLang="tr-TR" sz="2800" b="1" dirty="0">
                <a:solidFill>
                  <a:srgbClr val="C00000"/>
                </a:solidFill>
                <a:cs typeface="Zar" pitchFamily="2" charset="-78"/>
              </a:rPr>
              <a:t> در مقابل</a:t>
            </a:r>
            <a:r>
              <a:rPr lang="fa-IR" altLang="tr-TR" sz="2800" b="1" dirty="0">
                <a:solidFill>
                  <a:srgbClr val="C00000"/>
                </a:solidFill>
                <a:cs typeface="Zar" pitchFamily="2" charset="-78"/>
              </a:rPr>
              <a:t> چند </a:t>
            </a:r>
            <a:r>
              <a:rPr lang="fa-IR" altLang="tr-TR" sz="2800" b="1" dirty="0" smtClean="0">
                <a:solidFill>
                  <a:srgbClr val="C00000"/>
                </a:solidFill>
                <a:cs typeface="Zar" pitchFamily="2" charset="-78"/>
              </a:rPr>
              <a:t>عاملی</a:t>
            </a:r>
            <a:endParaRPr lang="en-US" altLang="tr-TR" sz="2800" b="1" dirty="0">
              <a:solidFill>
                <a:srgbClr val="C0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endParaRPr lang="fa-IR" altLang="tr-TR" sz="2800" dirty="0">
              <a:solidFill>
                <a:srgbClr val="7F5429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fa-IR" altLang="tr-TR" sz="2400" b="1" dirty="0">
                <a:solidFill>
                  <a:srgbClr val="C00000"/>
                </a:solidFill>
                <a:cs typeface="Zar" pitchFamily="2" charset="-78"/>
              </a:rPr>
              <a:t>محيط تک </a:t>
            </a:r>
            <a:r>
              <a:rPr lang="fa-IR" altLang="tr-TR" sz="2400" b="1" dirty="0" smtClean="0">
                <a:solidFill>
                  <a:srgbClr val="C00000"/>
                </a:solidFill>
                <a:cs typeface="Zar" pitchFamily="2" charset="-78"/>
              </a:rPr>
              <a:t>عاملی</a:t>
            </a:r>
            <a:r>
              <a:rPr lang="fa-IR" altLang="tr-TR" sz="2400" b="1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: تنها یک عامل هوشمند وجود دارد</a:t>
            </a:r>
            <a:r>
              <a:rPr lang="ar-SA" altLang="tr-TR" sz="2400" b="1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 </a:t>
            </a:r>
            <a:endParaRPr lang="en-US" altLang="tr-TR" sz="2400" b="1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  <a:p>
            <a:pPr marL="342900" indent="-342900" algn="r" rtl="1" eaLnBrk="1" hangingPunct="1">
              <a:lnSpc>
                <a:spcPct val="135000"/>
              </a:lnSpc>
              <a:buFontTx/>
              <a:buChar char="-"/>
            </a:pPr>
            <a:r>
              <a:rPr lang="fa-IR" altLang="tr-TR" sz="2400" b="1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حل جدول </a:t>
            </a:r>
            <a:r>
              <a:rPr lang="en-US" altLang="tr-TR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altLang="tr-TR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ossword</a:t>
            </a:r>
            <a:r>
              <a:rPr lang="en-US" altLang="tr-TR" sz="2400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 </a:t>
            </a:r>
            <a:r>
              <a:rPr lang="fa-IR" altLang="tr-TR" sz="2400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 </a:t>
            </a:r>
            <a:r>
              <a:rPr lang="fa-IR" altLang="tr-TR" sz="2400" b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تک عاملی است</a:t>
            </a:r>
            <a:r>
              <a:rPr lang="ar-SA" altLang="tr-TR" sz="2400" b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. </a:t>
            </a:r>
            <a:endParaRPr lang="tr-TR" altLang="tr-TR" sz="2400" b="1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  <a:p>
            <a:pPr marL="342900" indent="-342900" algn="r" rtl="1" eaLnBrk="1" hangingPunct="1">
              <a:lnSpc>
                <a:spcPct val="135000"/>
              </a:lnSpc>
              <a:buFontTx/>
              <a:buChar char="-"/>
            </a:pPr>
            <a:r>
              <a:rPr lang="fa-IR" altLang="tr-TR" sz="2400" b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- </a:t>
            </a:r>
            <a:r>
              <a:rPr lang="ar-SA" altLang="tr-TR" sz="2400" b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بازي شطرنج </a:t>
            </a:r>
            <a:r>
              <a:rPr lang="fa-IR" altLang="tr-TR" sz="2400" b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دوعاملی</a:t>
            </a:r>
            <a:r>
              <a:rPr lang="ar-SA" altLang="tr-TR" sz="2400" b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 است. </a:t>
            </a:r>
            <a:endParaRPr lang="fa-IR" altLang="tr-TR" sz="2400" b="1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  <a:p>
            <a:pPr marL="342900" indent="-342900" algn="r" rtl="1" eaLnBrk="1" hangingPunct="1">
              <a:lnSpc>
                <a:spcPct val="135000"/>
              </a:lnSpc>
              <a:buFontTx/>
              <a:buChar char="-"/>
            </a:pPr>
            <a:endParaRPr lang="en-US" altLang="tr-TR" sz="2400" b="1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9991" y="1916832"/>
            <a:ext cx="314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-Bold"/>
              </a:rPr>
              <a:t>Single agent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-Roman"/>
              </a:rPr>
              <a:t>vs.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Times-Bold"/>
              </a:rPr>
              <a:t>multiagent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0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EDA88F-BE33-484D-81F6-85B2D6FF500E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39A31E-EE4C-4AFB-ABC1-414DFCD333AF}" type="slidenum">
              <a:rPr lang="ar-SA" altLang="en-US">
                <a:latin typeface="Garamond" panose="02020404030301010803" pitchFamily="18" charset="0"/>
              </a:rPr>
              <a:pPr eaLnBrk="1" hangingPunct="1"/>
              <a:t>36</a:t>
            </a:fld>
            <a:endParaRPr lang="en-US" altLang="en-US">
              <a:latin typeface="Garamond" panose="02020404030301010803" pitchFamily="18" charset="0"/>
            </a:endParaRPr>
          </a:p>
        </p:txBody>
      </p:sp>
      <p:graphicFrame>
        <p:nvGraphicFramePr>
          <p:cNvPr id="460802" name="Group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07500005"/>
              </p:ext>
            </p:extLst>
          </p:nvPr>
        </p:nvGraphicFramePr>
        <p:xfrm>
          <a:off x="0" y="1412776"/>
          <a:ext cx="8639942" cy="4968552"/>
        </p:xfrm>
        <a:graphic>
          <a:graphicData uri="http://schemas.openxmlformats.org/drawingml/2006/table">
            <a:tbl>
              <a:tblPr rtl="1"/>
              <a:tblGrid>
                <a:gridCol w="3326198"/>
                <a:gridCol w="1135606"/>
                <a:gridCol w="1178116"/>
                <a:gridCol w="951690"/>
                <a:gridCol w="1043648"/>
                <a:gridCol w="1004684"/>
              </a:tblGrid>
              <a:tr h="391213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ar-SA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MS PGothic" pitchFamily="34" charset="-128"/>
                          <a:cs typeface="B Nazanin" panose="00000400000000000000" pitchFamily="2" charset="-78"/>
                        </a:rPr>
                        <a:t>محيط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قابل دسترسي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قطعي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اپيزوديک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ايستا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گسسته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213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ar-SA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MS PGothic" pitchFamily="34" charset="-128"/>
                          <a:cs typeface="B Nazanin" panose="00000400000000000000" pitchFamily="2" charset="-78"/>
                        </a:rPr>
                        <a:t>شطرنج به همراه ساعت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Semi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213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ar-SA" sz="1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MS PGothic" pitchFamily="34" charset="-128"/>
                          <a:cs typeface="B Nazanin" panose="00000400000000000000" pitchFamily="2" charset="-78"/>
                        </a:rPr>
                        <a:t>شطرنج بدون ساعت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213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ar-SA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MS PGothic" pitchFamily="34" charset="-128"/>
                          <a:cs typeface="B Nazanin" panose="00000400000000000000" pitchFamily="2" charset="-78"/>
                        </a:rPr>
                        <a:t>پوکر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213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ar-SA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MS PGothic" pitchFamily="34" charset="-128"/>
                          <a:cs typeface="B Nazanin" panose="00000400000000000000" pitchFamily="2" charset="-78"/>
                        </a:rPr>
                        <a:t>تخته نرد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213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ar-SA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MS PGothic" pitchFamily="34" charset="-128"/>
                          <a:cs typeface="B Nazanin" panose="00000400000000000000" pitchFamily="2" charset="-78"/>
                        </a:rPr>
                        <a:t>راندن تاکسي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213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ar-SA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MS PGothic" pitchFamily="34" charset="-128"/>
                          <a:cs typeface="B Nazanin" panose="00000400000000000000" pitchFamily="2" charset="-78"/>
                        </a:rPr>
                        <a:t>سيستم تشخيص پزشکي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270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ar-SA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MS PGothic" pitchFamily="34" charset="-128"/>
                          <a:cs typeface="B Nazanin" panose="00000400000000000000" pitchFamily="2" charset="-78"/>
                        </a:rPr>
                        <a:t>سيستم تحليل تصوير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Semi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702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ar-SA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MS PGothic" pitchFamily="34" charset="-128"/>
                          <a:cs typeface="B Nazanin" panose="00000400000000000000" pitchFamily="2" charset="-78"/>
                        </a:rPr>
                        <a:t>ربات جابجا کننده اشياء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56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ar-SA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MS PGothic" pitchFamily="34" charset="-128"/>
                          <a:cs typeface="B Nazanin" panose="00000400000000000000" pitchFamily="2" charset="-78"/>
                        </a:rPr>
                        <a:t>کنترل‌کننده پالايشگاه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ar-SA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MS PGothic" pitchFamily="34" charset="-128"/>
                          <a:cs typeface="B Nazanin" panose="00000400000000000000" pitchFamily="2" charset="-78"/>
                        </a:rPr>
                        <a:t>آموزش‌دهنده انگليسي با ارتباط متقابل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SimSun" pitchFamily="2" charset="-122"/>
                          <a:cs typeface="B Nazanin" panose="00000400000000000000" pitchFamily="2" charset="-7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55" name="Text Box 88"/>
          <p:cNvSpPr txBox="1">
            <a:spLocks noChangeArrowheads="1"/>
          </p:cNvSpPr>
          <p:nvPr/>
        </p:nvSpPr>
        <p:spPr bwMode="auto">
          <a:xfrm>
            <a:off x="2051720" y="827420"/>
            <a:ext cx="35283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altLang="tr-TR" b="1" dirty="0">
                <a:solidFill>
                  <a:srgbClr val="C00000"/>
                </a:solidFill>
                <a:cs typeface="B Nazanin" panose="00000400000000000000" pitchFamily="2" charset="-78"/>
              </a:rPr>
              <a:t>مثال‌هايي از انواع محيط و ويژگي‌هاي آنها</a:t>
            </a:r>
            <a:endParaRPr lang="en-US" altLang="tr-TR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5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164F-0FC6-408E-A338-E24C2AC7632F}" type="datetime1">
              <a:rPr lang="tr-TR" altLang="ja-JP" smtClean="0"/>
              <a:t>08.02.2016</a:t>
            </a:fld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ja-JP" smtClean="0"/>
              <a:t>AI, Intelligent Agents</a:t>
            </a:r>
            <a:endParaRPr lang="ja-JP" altLang="en-US"/>
          </a:p>
        </p:txBody>
      </p:sp>
      <p:pic>
        <p:nvPicPr>
          <p:cNvPr id="11" name="Picture 2" descr="D:\Users\SU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" y="718916"/>
            <a:ext cx="1967783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Callout 13"/>
          <p:cNvSpPr/>
          <p:nvPr/>
        </p:nvSpPr>
        <p:spPr>
          <a:xfrm>
            <a:off x="2555776" y="1196752"/>
            <a:ext cx="2787792" cy="1512168"/>
          </a:xfrm>
          <a:prstGeom prst="wedgeEllipseCallout">
            <a:avLst>
              <a:gd name="adj1" fmla="val -93319"/>
              <a:gd name="adj2" fmla="val -157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+mj-lt"/>
              </a:rPr>
              <a:t>Thanks</a:t>
            </a:r>
          </a:p>
          <a:p>
            <a:pPr algn="ctr"/>
            <a:r>
              <a:rPr lang="en-US" sz="2500" b="1" smtClean="0">
                <a:latin typeface="+mj-lt"/>
              </a:rPr>
              <a:t>For listening</a:t>
            </a:r>
            <a:endParaRPr lang="tr-TR" sz="2500" b="1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256F-6E8F-411B-90C0-D0D1137234F5}" type="slidenum">
              <a:rPr lang="ja-JP" altLang="en-US" smtClean="0"/>
              <a:pPr/>
              <a:t>37</a:t>
            </a:fld>
            <a:endParaRPr lang="en-US" altLang="ja-JP"/>
          </a:p>
        </p:txBody>
      </p:sp>
      <p:sp>
        <p:nvSpPr>
          <p:cNvPr id="8" name="TextBox 7"/>
          <p:cNvSpPr txBox="1"/>
          <p:nvPr/>
        </p:nvSpPr>
        <p:spPr>
          <a:xfrm>
            <a:off x="1675276" y="3598271"/>
            <a:ext cx="72892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Contact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 :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 rahim.dehkharghani@gmail.com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Webpage: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http://myweb.sabanciuniv.edu/rdehkharghani/</a:t>
            </a:r>
            <a:endParaRPr lang="tr-TR" sz="24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0EFD19-D4D7-44AB-9A8E-D851B3E8D202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52B302-7A3D-4270-BA70-29FDC28157A1}" type="slidenum">
              <a:rPr lang="ar-SA" altLang="en-US">
                <a:latin typeface="Garamond" panose="02020404030301010803" pitchFamily="18" charset="0"/>
              </a:rPr>
              <a:pPr eaLnBrk="1" hangingPunct="1"/>
              <a:t>4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39975" y="1850603"/>
            <a:ext cx="5708650" cy="4530725"/>
          </a:xfrm>
        </p:spPr>
        <p:txBody>
          <a:bodyPr>
            <a:noAutofit/>
          </a:bodyPr>
          <a:lstStyle/>
          <a:p>
            <a:pPr marL="609600" indent="-609600" algn="r" rtl="1" eaLnBrk="1" hangingPunct="1">
              <a:lnSpc>
                <a:spcPct val="135000"/>
              </a:lnSpc>
              <a:buFont typeface="Wingdings" panose="05000000000000000000" pitchFamily="2" charset="2"/>
              <a:buNone/>
            </a:pPr>
            <a:r>
              <a:rPr lang="ar-SA" altLang="tr-TR" sz="2400" b="1" dirty="0" smtClean="0">
                <a:solidFill>
                  <a:srgbClr val="C00000"/>
                </a:solidFill>
                <a:cs typeface="+mj-cs"/>
              </a:rPr>
              <a:t>عوامل انساني</a:t>
            </a:r>
            <a:endParaRPr lang="fa-IR" altLang="tr-TR" sz="2400" b="1" dirty="0" smtClean="0">
              <a:solidFill>
                <a:srgbClr val="C00000"/>
              </a:solidFill>
              <a:cs typeface="+mj-cs"/>
            </a:endParaRPr>
          </a:p>
          <a:p>
            <a:pPr marL="1371600" lvl="2" indent="-700088" algn="r" rtl="1" eaLnBrk="1" hangingPunct="1">
              <a:lnSpc>
                <a:spcPct val="135000"/>
              </a:lnSpc>
              <a:buFontTx/>
              <a:buAutoNum type="arabicPeriod"/>
            </a:pP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حس کردن: گوش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،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چشم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،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ديگر ارگان‌ها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marL="1371600" lvl="2" indent="-700088" algn="r" rtl="1" eaLnBrk="1" hangingPunct="1">
              <a:lnSpc>
                <a:spcPct val="135000"/>
              </a:lnSpc>
              <a:buFontTx/>
              <a:buAutoNum type="arabicPeriod"/>
            </a:pP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اثرگذاري: دست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،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پا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، </a:t>
            </a:r>
            <a:r>
              <a:rPr lang="fa-IR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دهان،</a:t>
            </a:r>
            <a:r>
              <a:rPr lang="ar-SA" altLang="tr-TR" sz="2400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اندام‌هاي ديگر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marL="1371600" lvl="2" indent="-700088" algn="r" rtl="1" eaLnBrk="1" hangingPunct="1">
              <a:lnSpc>
                <a:spcPct val="135000"/>
              </a:lnSpc>
              <a:buFont typeface="Wingdings" panose="05000000000000000000" pitchFamily="2" charset="2"/>
              <a:buNone/>
            </a:pPr>
            <a:endParaRPr lang="fa-IR" altLang="tr-TR" sz="2400" b="1" dirty="0" smtClean="0">
              <a:cs typeface="+mj-cs"/>
            </a:endParaRPr>
          </a:p>
          <a:p>
            <a:pPr marL="609600" indent="-609600" algn="r" rtl="1">
              <a:lnSpc>
                <a:spcPct val="135000"/>
              </a:lnSpc>
              <a:buNone/>
            </a:pPr>
            <a:r>
              <a:rPr lang="ar-SA" altLang="tr-TR" sz="2400" b="1" dirty="0">
                <a:solidFill>
                  <a:srgbClr val="C00000"/>
                </a:solidFill>
                <a:cs typeface="+mj-cs"/>
              </a:rPr>
              <a:t>عوامل روباتيک</a:t>
            </a:r>
            <a:endParaRPr lang="fa-IR" altLang="tr-TR" sz="2400" b="1" dirty="0">
              <a:solidFill>
                <a:srgbClr val="C00000"/>
              </a:solidFill>
              <a:cs typeface="+mj-cs"/>
            </a:endParaRPr>
          </a:p>
          <a:p>
            <a:pPr marL="1371600" lvl="2" indent="-700088" algn="r" rtl="1" eaLnBrk="1" hangingPunct="1">
              <a:lnSpc>
                <a:spcPct val="135000"/>
              </a:lnSpc>
              <a:buFontTx/>
              <a:buAutoNum type="arabicPeriod"/>
            </a:pP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حس کردن: دوربين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،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يابنده‌هاي مادون قرمز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  <a:p>
            <a:pPr marL="1371600" lvl="2" indent="-700088" algn="r" rtl="1" eaLnBrk="1" hangingPunct="1">
              <a:lnSpc>
                <a:spcPct val="135000"/>
              </a:lnSpc>
              <a:buFontTx/>
              <a:buAutoNum type="arabicPeriod"/>
            </a:pP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اثرگذاري: موتور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395288" y="990600"/>
            <a:ext cx="7316787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4400" b="1" dirty="0">
                <a:latin typeface="Times New Roman" panose="02020603050405020304" pitchFamily="18" charset="0"/>
                <a:cs typeface="Homa" pitchFamily="2" charset="-78"/>
              </a:rPr>
              <a:t>عاملهاي هوشمند</a:t>
            </a:r>
            <a:endParaRPr lang="en-US" altLang="tr-TR" sz="2400" b="1" dirty="0">
              <a:latin typeface="Times New Roman" panose="02020603050405020304" pitchFamily="18" charset="0"/>
              <a:cs typeface="Homa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4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 rtl="1">
              <a:defRPr/>
            </a:pPr>
            <a:fld id="{80439847-0877-49EB-99A5-ACAF69D8BE7B}" type="datetime1">
              <a:rPr lang="tr-TR" altLang="en-US" b="1" smtClean="0"/>
              <a:t>08.02.2016</a:t>
            </a:fld>
            <a:endParaRPr lang="en-US" altLang="en-US" b="1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tr-TR" altLang="en-US" b="1" smtClean="0">
                <a:latin typeface="Garamond" panose="02020404030301010803" pitchFamily="18" charset="0"/>
              </a:rPr>
              <a:t>AI, Intelligent Agents</a:t>
            </a:r>
            <a:endParaRPr lang="en-US" altLang="en-US" b="1">
              <a:latin typeface="Garamond" panose="02020404030301010803" pitchFamily="18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 eaLnBrk="1" hangingPunct="1"/>
            <a:fld id="{86985353-3D58-452D-8CA4-562977F59C13}" type="slidenum">
              <a:rPr lang="ar-SA" altLang="en-US" b="1">
                <a:latin typeface="Garamond" panose="02020404030301010803" pitchFamily="18" charset="0"/>
              </a:rPr>
              <a:pPr algn="l" rtl="1" eaLnBrk="1" hangingPunct="1"/>
              <a:t>5</a:t>
            </a:fld>
            <a:endParaRPr lang="en-US" altLang="en-US" b="1">
              <a:latin typeface="Garamond" panose="02020404030301010803" pitchFamily="18" charset="0"/>
            </a:endParaRPr>
          </a:p>
        </p:txBody>
      </p:sp>
      <p:sp>
        <p:nvSpPr>
          <p:cNvPr id="89093" name="Text Box 2"/>
          <p:cNvSpPr txBox="1">
            <a:spLocks noChangeArrowheads="1"/>
          </p:cNvSpPr>
          <p:nvPr/>
        </p:nvSpPr>
        <p:spPr bwMode="auto">
          <a:xfrm>
            <a:off x="395288" y="990600"/>
            <a:ext cx="7316787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4400" b="1" dirty="0">
                <a:latin typeface="Times New Roman" panose="02020603050405020304" pitchFamily="18" charset="0"/>
                <a:cs typeface="Homa" pitchFamily="2" charset="-78"/>
              </a:rPr>
              <a:t>عاملهاي هوشمند</a:t>
            </a:r>
            <a:endParaRPr lang="en-US" altLang="tr-TR" sz="2400" b="1" dirty="0">
              <a:latin typeface="Times New Roman" panose="02020603050405020304" pitchFamily="18" charset="0"/>
              <a:cs typeface="Homa" pitchFamily="2" charset="-78"/>
            </a:endParaRPr>
          </a:p>
        </p:txBody>
      </p:sp>
      <p:sp>
        <p:nvSpPr>
          <p:cNvPr id="89094" name="Text Box 3"/>
          <p:cNvSpPr txBox="1">
            <a:spLocks noChangeArrowheads="1"/>
          </p:cNvSpPr>
          <p:nvPr/>
        </p:nvSpPr>
        <p:spPr bwMode="auto">
          <a:xfrm>
            <a:off x="1311275" y="2081213"/>
            <a:ext cx="6573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endParaRPr lang="tr-TR" altLang="tr-TR" b="1">
              <a:cs typeface="Times New Roman" panose="02020603050405020304" pitchFamily="18" charset="0"/>
            </a:endParaRPr>
          </a:p>
        </p:txBody>
      </p:sp>
      <p:sp>
        <p:nvSpPr>
          <p:cNvPr id="89095" name="Text Box 4"/>
          <p:cNvSpPr txBox="1">
            <a:spLocks noChangeArrowheads="1"/>
          </p:cNvSpPr>
          <p:nvPr/>
        </p:nvSpPr>
        <p:spPr bwMode="auto">
          <a:xfrm>
            <a:off x="5178425" y="1963738"/>
            <a:ext cx="266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fa-IR" altLang="tr-TR" sz="4000" b="1" dirty="0">
                <a:solidFill>
                  <a:srgbClr val="000099"/>
                </a:solidFill>
                <a:cs typeface="+mj-cs"/>
              </a:rPr>
              <a:t>ساختار عاملها</a:t>
            </a:r>
            <a:endParaRPr lang="en-US" altLang="tr-TR" sz="4000" b="1" dirty="0">
              <a:solidFill>
                <a:srgbClr val="000099"/>
              </a:solidFill>
              <a:cs typeface="+mj-cs"/>
            </a:endParaRPr>
          </a:p>
        </p:txBody>
      </p:sp>
      <p:sp>
        <p:nvSpPr>
          <p:cNvPr id="89096" name="Text Box 5"/>
          <p:cNvSpPr txBox="1">
            <a:spLocks noChangeArrowheads="1"/>
          </p:cNvSpPr>
          <p:nvPr/>
        </p:nvSpPr>
        <p:spPr bwMode="auto">
          <a:xfrm>
            <a:off x="1476375" y="270827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</a:pPr>
            <a:endParaRPr lang="tr-TR" altLang="tr-TR" b="1">
              <a:cs typeface="Times New Roman" panose="02020603050405020304" pitchFamily="18" charset="0"/>
            </a:endParaRPr>
          </a:p>
        </p:txBody>
      </p:sp>
      <p:sp>
        <p:nvSpPr>
          <p:cNvPr id="89097" name="Text Box 6"/>
          <p:cNvSpPr txBox="1">
            <a:spLocks noChangeArrowheads="1"/>
          </p:cNvSpPr>
          <p:nvPr/>
        </p:nvSpPr>
        <p:spPr bwMode="auto">
          <a:xfrm>
            <a:off x="474406" y="2643188"/>
            <a:ext cx="7200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603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603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603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603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603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603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603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603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603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fa-IR" altLang="tr-TR" sz="3600" b="1" dirty="0">
                <a:solidFill>
                  <a:schemeClr val="tx2"/>
                </a:solidFill>
                <a:cs typeface="+mj-cs"/>
              </a:rPr>
              <a:t>برنامه</a:t>
            </a:r>
            <a:r>
              <a:rPr lang="fa-IR" altLang="tr-TR" sz="4800" b="1" dirty="0">
                <a:solidFill>
                  <a:srgbClr val="663300"/>
                </a:solidFill>
                <a:cs typeface="+mj-cs"/>
              </a:rPr>
              <a:t>  </a:t>
            </a:r>
            <a:r>
              <a:rPr lang="fa-IR" altLang="tr-TR" sz="4000" b="1" dirty="0">
                <a:solidFill>
                  <a:srgbClr val="663300"/>
                </a:solidFill>
                <a:cs typeface="+mj-cs"/>
              </a:rPr>
              <a:t>+  </a:t>
            </a:r>
            <a:r>
              <a:rPr lang="fa-IR" altLang="tr-TR" sz="4000" b="1" dirty="0">
                <a:solidFill>
                  <a:srgbClr val="CC3300"/>
                </a:solidFill>
                <a:cs typeface="+mj-cs"/>
              </a:rPr>
              <a:t>معماري</a:t>
            </a:r>
            <a:r>
              <a:rPr lang="fa-IR" altLang="tr-TR" sz="4000" b="1" dirty="0">
                <a:solidFill>
                  <a:srgbClr val="663300"/>
                </a:solidFill>
                <a:cs typeface="+mj-cs"/>
              </a:rPr>
              <a:t> = </a:t>
            </a:r>
            <a:r>
              <a:rPr lang="fa-IR" altLang="tr-TR" sz="4000" b="1" dirty="0">
                <a:solidFill>
                  <a:srgbClr val="000099"/>
                </a:solidFill>
                <a:cs typeface="+mj-cs"/>
              </a:rPr>
              <a:t>عامل</a:t>
            </a:r>
            <a:endParaRPr lang="en-US" altLang="tr-TR" sz="4000" b="1" dirty="0">
              <a:solidFill>
                <a:srgbClr val="000099"/>
              </a:solidFill>
              <a:cs typeface="+mj-cs"/>
            </a:endParaRPr>
          </a:p>
        </p:txBody>
      </p:sp>
      <p:sp>
        <p:nvSpPr>
          <p:cNvPr id="89098" name="Text Box 7"/>
          <p:cNvSpPr txBox="1">
            <a:spLocks noChangeArrowheads="1"/>
          </p:cNvSpPr>
          <p:nvPr/>
        </p:nvSpPr>
        <p:spPr bwMode="auto">
          <a:xfrm>
            <a:off x="468313" y="3479800"/>
            <a:ext cx="8064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fa-IR" altLang="tr-TR" sz="28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کار هوش مصنوعي طراحي برنامه عامل است که تابع عامل را پياده سازي ميکند</a:t>
            </a:r>
            <a:endParaRPr lang="en-US" altLang="tr-TR" sz="28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89162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168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 rtl="1">
              <a:defRPr/>
            </a:pPr>
            <a:fld id="{9B9B5A07-F306-4B39-B1D5-6D2445815A18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 eaLnBrk="1" hangingPunct="1"/>
            <a:fld id="{921A4BDF-AD9A-49DE-85A9-22728BF9CD2E}" type="slidenum">
              <a:rPr lang="ar-SA" altLang="en-US">
                <a:latin typeface="Garamond" panose="02020404030301010803" pitchFamily="18" charset="0"/>
              </a:rPr>
              <a:pPr algn="l" rtl="1" eaLnBrk="1" hangingPunct="1"/>
              <a:t>6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77829" name="Text Box 2"/>
          <p:cNvSpPr txBox="1">
            <a:spLocks noChangeArrowheads="1"/>
          </p:cNvSpPr>
          <p:nvPr/>
        </p:nvSpPr>
        <p:spPr bwMode="auto">
          <a:xfrm>
            <a:off x="395288" y="990600"/>
            <a:ext cx="7316787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4400" b="1">
                <a:latin typeface="Times New Roman" panose="02020603050405020304" pitchFamily="18" charset="0"/>
                <a:cs typeface="Homa" pitchFamily="2" charset="-78"/>
              </a:rPr>
              <a:t>عاملهاي هوشمند</a:t>
            </a:r>
            <a:endParaRPr lang="en-US" altLang="tr-TR" sz="2400" b="1">
              <a:latin typeface="Times New Roman" panose="02020603050405020304" pitchFamily="18" charset="0"/>
              <a:cs typeface="Homa" pitchFamily="2" charset="-78"/>
            </a:endParaRPr>
          </a:p>
        </p:txBody>
      </p:sp>
      <p:sp>
        <p:nvSpPr>
          <p:cNvPr id="77830" name="Text Box 3"/>
          <p:cNvSpPr txBox="1">
            <a:spLocks noChangeArrowheads="1"/>
          </p:cNvSpPr>
          <p:nvPr/>
        </p:nvSpPr>
        <p:spPr bwMode="auto">
          <a:xfrm>
            <a:off x="5867400" y="3068638"/>
            <a:ext cx="23764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00D600"/>
              </a:buClr>
              <a:buSzPct val="80000"/>
              <a:buFont typeface="Wingdings" panose="05000000000000000000" pitchFamily="2" charset="2"/>
              <a:buChar char="Ã"/>
            </a:pPr>
            <a:r>
              <a:rPr lang="fa-IR" altLang="tr-TR" sz="3600" b="1" dirty="0">
                <a:solidFill>
                  <a:srgbClr val="C00000"/>
                </a:solidFill>
                <a:cs typeface="Lotus" pitchFamily="2" charset="-78"/>
              </a:rPr>
              <a:t> تابع</a:t>
            </a:r>
            <a:r>
              <a:rPr lang="fa-IR" altLang="tr-TR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fa-IR" altLang="tr-TR" sz="3600" b="1" dirty="0">
                <a:solidFill>
                  <a:srgbClr val="C00000"/>
                </a:solidFill>
                <a:cs typeface="Lotus" pitchFamily="2" charset="-78"/>
              </a:rPr>
              <a:t>عامل</a:t>
            </a:r>
            <a:endParaRPr lang="en-US" altLang="tr-TR" sz="3600" b="1" dirty="0">
              <a:solidFill>
                <a:srgbClr val="C00000"/>
              </a:solidFill>
              <a:cs typeface="Lotus" pitchFamily="2" charset="-78"/>
            </a:endParaRPr>
          </a:p>
        </p:txBody>
      </p:sp>
      <p:sp>
        <p:nvSpPr>
          <p:cNvPr id="77831" name="Text Box 4"/>
          <p:cNvSpPr txBox="1">
            <a:spLocks noChangeArrowheads="1"/>
          </p:cNvSpPr>
          <p:nvPr/>
        </p:nvSpPr>
        <p:spPr bwMode="auto">
          <a:xfrm>
            <a:off x="506413" y="3717280"/>
            <a:ext cx="73453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kumimoji="0" lang="fa-IR" altLang="tr-TR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j-cs"/>
              </a:rPr>
              <a:t>رفتار عامل توسط تابع عامل توصيف ميشود که هر دنباله ادراک را به يک فعاليت </a:t>
            </a:r>
            <a:r>
              <a:rPr kumimoji="0" lang="fa-IR" altLang="tr-TR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j-cs"/>
              </a:rPr>
              <a:t>نگاشت </a:t>
            </a:r>
            <a:r>
              <a:rPr kumimoji="0" lang="fa-IR" altLang="tr-TR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j-cs"/>
              </a:rPr>
              <a:t>ميکند.</a:t>
            </a:r>
            <a:endParaRPr kumimoji="0" lang="en-US" altLang="tr-TR" sz="24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j-cs"/>
            </a:endParaRPr>
          </a:p>
        </p:txBody>
      </p:sp>
      <p:sp>
        <p:nvSpPr>
          <p:cNvPr id="77832" name="Text Box 5"/>
          <p:cNvSpPr txBox="1">
            <a:spLocks noChangeArrowheads="1"/>
          </p:cNvSpPr>
          <p:nvPr/>
        </p:nvSpPr>
        <p:spPr bwMode="auto">
          <a:xfrm>
            <a:off x="5219700" y="2060575"/>
            <a:ext cx="3024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00D600"/>
              </a:buClr>
              <a:buSzPct val="80000"/>
              <a:buFont typeface="Wingdings" panose="05000000000000000000" pitchFamily="2" charset="2"/>
              <a:buChar char="Ã"/>
            </a:pPr>
            <a:r>
              <a:rPr lang="fa-IR" altLang="tr-TR" sz="3600" b="1">
                <a:solidFill>
                  <a:srgbClr val="C00000"/>
                </a:solidFill>
                <a:cs typeface="Lotus" pitchFamily="2" charset="-78"/>
              </a:rPr>
              <a:t> دنباله ادراک</a:t>
            </a:r>
            <a:endParaRPr lang="en-US" altLang="tr-TR" sz="3600" b="1">
              <a:solidFill>
                <a:srgbClr val="C00000"/>
              </a:solidFill>
              <a:cs typeface="Lotus" pitchFamily="2" charset="-78"/>
            </a:endParaRPr>
          </a:p>
        </p:txBody>
      </p:sp>
      <p:sp>
        <p:nvSpPr>
          <p:cNvPr id="77833" name="Text Box 6"/>
          <p:cNvSpPr txBox="1">
            <a:spLocks noChangeArrowheads="1"/>
          </p:cNvSpPr>
          <p:nvPr/>
        </p:nvSpPr>
        <p:spPr bwMode="auto">
          <a:xfrm>
            <a:off x="395288" y="2639259"/>
            <a:ext cx="7345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kumimoji="0" lang="fa-IR" altLang="tr-TR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j-cs"/>
              </a:rPr>
              <a:t>سابقه کامل هر چيزي است که عامل تاکنون درک کرده است.</a:t>
            </a:r>
            <a:endParaRPr kumimoji="0" lang="en-US" altLang="tr-TR" sz="24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j-cs"/>
            </a:endParaRPr>
          </a:p>
        </p:txBody>
      </p:sp>
      <p:sp>
        <p:nvSpPr>
          <p:cNvPr id="77834" name="Rectangle 7"/>
          <p:cNvSpPr>
            <a:spLocks noChangeArrowheads="1"/>
          </p:cNvSpPr>
          <p:nvPr/>
        </p:nvSpPr>
        <p:spPr bwMode="auto">
          <a:xfrm>
            <a:off x="1258888" y="5418138"/>
            <a:ext cx="64087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tr-TR" sz="2800" b="1" dirty="0">
                <a:cs typeface="Homa" pitchFamily="2" charset="-78"/>
              </a:rPr>
              <a:t>  </a:t>
            </a:r>
            <a:r>
              <a:rPr lang="fa-IR" altLang="tr-TR" sz="2800" b="1" dirty="0">
                <a:solidFill>
                  <a:schemeClr val="accent1">
                    <a:lumMod val="50000"/>
                  </a:schemeClr>
                </a:solidFill>
                <a:cs typeface="Homa" pitchFamily="2" charset="-78"/>
              </a:rPr>
              <a:t>فعاليت</a:t>
            </a:r>
            <a:r>
              <a:rPr lang="fa-IR" altLang="tr-TR" sz="2800" b="1" dirty="0">
                <a:cs typeface="Homa" pitchFamily="2" charset="-78"/>
              </a:rPr>
              <a:t> </a:t>
            </a:r>
            <a:r>
              <a:rPr lang="fa-IR" altLang="tr-TR" sz="2800" b="1" dirty="0" smtClean="0">
                <a:cs typeface="Homa" pitchFamily="2" charset="-78"/>
              </a:rPr>
              <a:t>                     </a:t>
            </a:r>
            <a:r>
              <a:rPr lang="fa-IR" altLang="tr-TR" sz="2800" b="1" dirty="0">
                <a:solidFill>
                  <a:srgbClr val="C00000"/>
                </a:solidFill>
                <a:cs typeface="Homa" pitchFamily="2" charset="-78"/>
              </a:rPr>
              <a:t>دنباله ادراک  </a:t>
            </a:r>
            <a:r>
              <a:rPr lang="fa-IR" altLang="tr-TR" sz="2800" b="1" dirty="0">
                <a:cs typeface="Homa" pitchFamily="2" charset="-78"/>
              </a:rPr>
              <a:t>: </a:t>
            </a:r>
            <a:r>
              <a:rPr lang="fa-IR" altLang="tr-TR" sz="2400" b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تابع عامل</a:t>
            </a:r>
            <a:endParaRPr lang="en-US" altLang="tr-TR" sz="2400" b="1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</p:txBody>
      </p:sp>
      <p:grpSp>
        <p:nvGrpSpPr>
          <p:cNvPr id="77835" name="Group 8"/>
          <p:cNvGrpSpPr>
            <a:grpSpLocks/>
          </p:cNvGrpSpPr>
          <p:nvPr/>
        </p:nvGrpSpPr>
        <p:grpSpPr bwMode="auto">
          <a:xfrm>
            <a:off x="395288" y="4132001"/>
            <a:ext cx="5218112" cy="3328988"/>
            <a:chOff x="228" y="2659"/>
            <a:chExt cx="3287" cy="2097"/>
          </a:xfrm>
        </p:grpSpPr>
        <p:sp>
          <p:nvSpPr>
            <p:cNvPr id="77837" name="AutoShape 9"/>
            <p:cNvSpPr>
              <a:spLocks noChangeAspect="1" noChangeArrowheads="1" noTextEdit="1"/>
            </p:cNvSpPr>
            <p:nvPr/>
          </p:nvSpPr>
          <p:spPr bwMode="auto">
            <a:xfrm>
              <a:off x="1746" y="2726"/>
              <a:ext cx="176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rtl="1"/>
              <a:endParaRPr lang="tr-TR"/>
            </a:p>
          </p:txBody>
        </p:sp>
        <p:sp>
          <p:nvSpPr>
            <p:cNvPr id="77838" name="Rectangle 10"/>
            <p:cNvSpPr>
              <a:spLocks noChangeArrowheads="1"/>
            </p:cNvSpPr>
            <p:nvPr/>
          </p:nvSpPr>
          <p:spPr bwMode="auto">
            <a:xfrm>
              <a:off x="228" y="4300"/>
              <a:ext cx="190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/>
              <a:r>
                <a:rPr lang="en-US" altLang="tr-TR" sz="4700">
                  <a:solidFill>
                    <a:srgbClr val="000000"/>
                  </a:solidFill>
                  <a:latin typeface="Symbol" panose="05050102010706020507" pitchFamily="18" charset="2"/>
                  <a:cs typeface="Times New Roman" panose="02020603050405020304" pitchFamily="18" charset="0"/>
                </a:rPr>
                <a:t>  </a:t>
              </a:r>
              <a:endParaRPr lang="en-US" altLang="tr-TR">
                <a:cs typeface="Times New Roman" panose="02020603050405020304" pitchFamily="18" charset="0"/>
              </a:endParaRPr>
            </a:p>
          </p:txBody>
        </p:sp>
        <p:sp>
          <p:nvSpPr>
            <p:cNvPr id="77839" name="Rectangle 11"/>
            <p:cNvSpPr>
              <a:spLocks noChangeArrowheads="1"/>
            </p:cNvSpPr>
            <p:nvPr/>
          </p:nvSpPr>
          <p:spPr bwMode="auto">
            <a:xfrm>
              <a:off x="1871" y="2703"/>
              <a:ext cx="105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/>
              <a:r>
                <a:rPr lang="en-US" altLang="tr-TR" sz="4700" i="1" dirty="0">
                  <a:solidFill>
                    <a:schemeClr val="accent1">
                      <a:lumMod val="75000"/>
                    </a:schemeClr>
                  </a:solidFill>
                  <a:latin typeface="Times" panose="02020603050405020304" pitchFamily="18" charset="0"/>
                  <a:cs typeface="Times" panose="02020603050405020304" pitchFamily="18" charset="0"/>
                </a:rPr>
                <a:t>f</a:t>
              </a:r>
              <a:endParaRPr lang="en-US" altLang="tr-TR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7840" name="Rectangle 12"/>
            <p:cNvSpPr>
              <a:spLocks noChangeArrowheads="1"/>
            </p:cNvSpPr>
            <p:nvPr/>
          </p:nvSpPr>
          <p:spPr bwMode="auto">
            <a:xfrm>
              <a:off x="2124" y="2703"/>
              <a:ext cx="105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/>
              <a:r>
                <a:rPr lang="en-US" altLang="tr-TR" sz="4700">
                  <a:solidFill>
                    <a:srgbClr val="000000"/>
                  </a:solidFill>
                  <a:latin typeface="Times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tr-TR">
                <a:cs typeface="Times New Roman" panose="02020603050405020304" pitchFamily="18" charset="0"/>
              </a:endParaRPr>
            </a:p>
          </p:txBody>
        </p:sp>
        <p:sp>
          <p:nvSpPr>
            <p:cNvPr id="77841" name="Rectangle 13"/>
            <p:cNvSpPr>
              <a:spLocks noChangeArrowheads="1"/>
            </p:cNvSpPr>
            <p:nvPr/>
          </p:nvSpPr>
          <p:spPr bwMode="auto">
            <a:xfrm>
              <a:off x="2297" y="2703"/>
              <a:ext cx="232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/>
              <a:r>
                <a:rPr lang="en-US" altLang="tr-TR" sz="4700" i="1" dirty="0">
                  <a:solidFill>
                    <a:srgbClr val="C00000"/>
                  </a:solidFill>
                  <a:latin typeface="Times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US" altLang="tr-TR" dirty="0">
                <a:solidFill>
                  <a:srgbClr val="C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7842" name="Rectangle 14"/>
            <p:cNvSpPr>
              <a:spLocks noChangeArrowheads="1"/>
            </p:cNvSpPr>
            <p:nvPr/>
          </p:nvSpPr>
          <p:spPr bwMode="auto">
            <a:xfrm>
              <a:off x="2530" y="2703"/>
              <a:ext cx="190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/>
              <a:r>
                <a:rPr lang="en-US" altLang="tr-TR" sz="4700" dirty="0">
                  <a:solidFill>
                    <a:srgbClr val="C00000"/>
                  </a:solidFill>
                  <a:latin typeface="Times" panose="02020603050405020304" pitchFamily="18" charset="0"/>
                  <a:cs typeface="Times New Roman" panose="02020603050405020304" pitchFamily="18" charset="0"/>
                </a:rPr>
                <a:t>*</a:t>
              </a:r>
              <a:endParaRPr lang="en-US" altLang="tr-TR" dirty="0">
                <a:solidFill>
                  <a:srgbClr val="C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7843" name="Rectangle 15"/>
            <p:cNvSpPr>
              <a:spLocks noChangeArrowheads="1"/>
            </p:cNvSpPr>
            <p:nvPr/>
          </p:nvSpPr>
          <p:spPr bwMode="auto">
            <a:xfrm>
              <a:off x="2780" y="2659"/>
              <a:ext cx="375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/>
              <a:r>
                <a:rPr lang="en-US" altLang="tr-TR" sz="4700" dirty="0">
                  <a:solidFill>
                    <a:srgbClr val="00D600"/>
                  </a:solidFill>
                  <a:latin typeface="Symbol" panose="05050102010706020507" pitchFamily="18" charset="2"/>
                  <a:cs typeface="Times New Roman" panose="02020603050405020304" pitchFamily="18" charset="0"/>
                </a:rPr>
                <a:t>®</a:t>
              </a:r>
              <a:endParaRPr lang="en-US" altLang="tr-TR" dirty="0">
                <a:solidFill>
                  <a:srgbClr val="00D6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7844" name="Rectangle 16"/>
            <p:cNvSpPr>
              <a:spLocks noChangeArrowheads="1"/>
            </p:cNvSpPr>
            <p:nvPr/>
          </p:nvSpPr>
          <p:spPr bwMode="auto">
            <a:xfrm>
              <a:off x="3256" y="2703"/>
              <a:ext cx="232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/>
              <a:r>
                <a:rPr lang="en-US" altLang="tr-TR" sz="4700" i="1" dirty="0">
                  <a:solidFill>
                    <a:srgbClr val="996633"/>
                  </a:solidFill>
                  <a:latin typeface="Times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tr-TR" dirty="0">
                <a:solidFill>
                  <a:srgbClr val="996633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4806464" y="5270622"/>
            <a:ext cx="594715" cy="72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en-US" altLang="tr-TR" sz="4700" dirty="0">
                <a:solidFill>
                  <a:srgbClr val="00D6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®</a:t>
            </a:r>
            <a:endParaRPr lang="en-US" altLang="tr-TR" dirty="0">
              <a:solidFill>
                <a:srgbClr val="00D600"/>
              </a:solidFill>
              <a:cs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4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CC847C4-F158-4115-B671-0E6490EE4792}" type="datetime1">
              <a:rPr lang="tr-TR" altLang="en-US" smtClean="0">
                <a:solidFill>
                  <a:schemeClr val="tx1"/>
                </a:solidFill>
              </a:rPr>
              <a:t>08.02.2016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190E35-162D-4B3D-A4F5-0D7890D97062}" type="slidenum">
              <a:rPr lang="ar-SA" altLang="en-US">
                <a:latin typeface="Garamond" panose="02020404030301010803" pitchFamily="18" charset="0"/>
              </a:rPr>
              <a:pPr eaLnBrk="1" hangingPunct="1"/>
              <a:t>7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78853" name="Arc 2"/>
          <p:cNvSpPr>
            <a:spLocks/>
          </p:cNvSpPr>
          <p:nvPr/>
        </p:nvSpPr>
        <p:spPr bwMode="auto">
          <a:xfrm rot="-4513629">
            <a:off x="3013075" y="2305050"/>
            <a:ext cx="1901825" cy="2079625"/>
          </a:xfrm>
          <a:custGeom>
            <a:avLst/>
            <a:gdLst>
              <a:gd name="T0" fmla="*/ 1449878 w 21600"/>
              <a:gd name="T1" fmla="*/ 0 h 21936"/>
              <a:gd name="T2" fmla="*/ 1767993 w 21600"/>
              <a:gd name="T3" fmla="*/ 2079625 h 21936"/>
              <a:gd name="T4" fmla="*/ 0 w 21600"/>
              <a:gd name="T5" fmla="*/ 1325173 h 21936"/>
              <a:gd name="T6" fmla="*/ 0 60000 65536"/>
              <a:gd name="T7" fmla="*/ 0 60000 65536"/>
              <a:gd name="T8" fmla="*/ 0 60000 65536"/>
              <a:gd name="T9" fmla="*/ 0 w 21600"/>
              <a:gd name="T10" fmla="*/ 0 h 21936"/>
              <a:gd name="T11" fmla="*/ 21600 w 21600"/>
              <a:gd name="T12" fmla="*/ 21936 h 219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936" fill="none" extrusionOk="0">
                <a:moveTo>
                  <a:pt x="16467" y="-1"/>
                </a:moveTo>
                <a:cubicBezTo>
                  <a:pt x="19780" y="3903"/>
                  <a:pt x="21600" y="8857"/>
                  <a:pt x="21600" y="13978"/>
                </a:cubicBezTo>
                <a:cubicBezTo>
                  <a:pt x="21600" y="16702"/>
                  <a:pt x="21084" y="19403"/>
                  <a:pt x="20080" y="21936"/>
                </a:cubicBezTo>
              </a:path>
              <a:path w="21600" h="21936" stroke="0" extrusionOk="0">
                <a:moveTo>
                  <a:pt x="16467" y="-1"/>
                </a:moveTo>
                <a:cubicBezTo>
                  <a:pt x="19780" y="3903"/>
                  <a:pt x="21600" y="8857"/>
                  <a:pt x="21600" y="13978"/>
                </a:cubicBezTo>
                <a:cubicBezTo>
                  <a:pt x="21600" y="16702"/>
                  <a:pt x="21084" y="19403"/>
                  <a:pt x="20080" y="21936"/>
                </a:cubicBezTo>
                <a:lnTo>
                  <a:pt x="0" y="1397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pSp>
        <p:nvGrpSpPr>
          <p:cNvPr id="78854" name="Group 3"/>
          <p:cNvGrpSpPr>
            <a:grpSpLocks/>
          </p:cNvGrpSpPr>
          <p:nvPr/>
        </p:nvGrpSpPr>
        <p:grpSpPr bwMode="auto">
          <a:xfrm rot="-2752885">
            <a:off x="6738938" y="3495675"/>
            <a:ext cx="863600" cy="1019175"/>
            <a:chOff x="2848" y="3197"/>
            <a:chExt cx="544" cy="642"/>
          </a:xfrm>
        </p:grpSpPr>
        <p:sp>
          <p:nvSpPr>
            <p:cNvPr id="78883" name="Oval 4"/>
            <p:cNvSpPr>
              <a:spLocks noChangeArrowheads="1"/>
            </p:cNvSpPr>
            <p:nvPr/>
          </p:nvSpPr>
          <p:spPr bwMode="auto">
            <a:xfrm rot="-2373493">
              <a:off x="2848" y="3197"/>
              <a:ext cx="544" cy="1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78884" name="Oval 5"/>
            <p:cNvSpPr>
              <a:spLocks noChangeArrowheads="1"/>
            </p:cNvSpPr>
            <p:nvPr/>
          </p:nvSpPr>
          <p:spPr bwMode="auto">
            <a:xfrm rot="-1267705">
              <a:off x="2926" y="3347"/>
              <a:ext cx="182" cy="45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78885" name="Oval 6"/>
            <p:cNvSpPr>
              <a:spLocks noChangeArrowheads="1"/>
            </p:cNvSpPr>
            <p:nvPr/>
          </p:nvSpPr>
          <p:spPr bwMode="auto">
            <a:xfrm rot="-1618320">
              <a:off x="2925" y="3748"/>
              <a:ext cx="227" cy="9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1547813" y="2276475"/>
            <a:ext cx="1800225" cy="18002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8856" name="Arc 8"/>
          <p:cNvSpPr>
            <a:spLocks/>
          </p:cNvSpPr>
          <p:nvPr/>
        </p:nvSpPr>
        <p:spPr bwMode="auto">
          <a:xfrm rot="6181529">
            <a:off x="2863056" y="2286795"/>
            <a:ext cx="1901825" cy="1782762"/>
          </a:xfrm>
          <a:custGeom>
            <a:avLst/>
            <a:gdLst>
              <a:gd name="T0" fmla="*/ 1644286 w 21600"/>
              <a:gd name="T1" fmla="*/ 0 h 18811"/>
              <a:gd name="T2" fmla="*/ 1767993 w 21600"/>
              <a:gd name="T3" fmla="*/ 1782762 h 18811"/>
              <a:gd name="T4" fmla="*/ 0 w 21600"/>
              <a:gd name="T5" fmla="*/ 1028564 h 18811"/>
              <a:gd name="T6" fmla="*/ 0 60000 65536"/>
              <a:gd name="T7" fmla="*/ 0 60000 65536"/>
              <a:gd name="T8" fmla="*/ 0 60000 65536"/>
              <a:gd name="T9" fmla="*/ 0 w 21600"/>
              <a:gd name="T10" fmla="*/ 0 h 18811"/>
              <a:gd name="T11" fmla="*/ 21600 w 21600"/>
              <a:gd name="T12" fmla="*/ 18811 h 188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811" fill="none" extrusionOk="0">
                <a:moveTo>
                  <a:pt x="18675" y="-1"/>
                </a:moveTo>
                <a:cubicBezTo>
                  <a:pt x="20590" y="3296"/>
                  <a:pt x="21600" y="7040"/>
                  <a:pt x="21600" y="10853"/>
                </a:cubicBezTo>
                <a:cubicBezTo>
                  <a:pt x="21600" y="13577"/>
                  <a:pt x="21084" y="16278"/>
                  <a:pt x="20080" y="18811"/>
                </a:cubicBezTo>
              </a:path>
              <a:path w="21600" h="18811" stroke="0" extrusionOk="0">
                <a:moveTo>
                  <a:pt x="18675" y="-1"/>
                </a:moveTo>
                <a:cubicBezTo>
                  <a:pt x="20590" y="3296"/>
                  <a:pt x="21600" y="7040"/>
                  <a:pt x="21600" y="10853"/>
                </a:cubicBezTo>
                <a:cubicBezTo>
                  <a:pt x="21600" y="13577"/>
                  <a:pt x="21084" y="16278"/>
                  <a:pt x="20080" y="18811"/>
                </a:cubicBezTo>
                <a:lnTo>
                  <a:pt x="0" y="10853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1619250" y="2997200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tr-TR" sz="2000" b="1">
                <a:cs typeface="Zar" pitchFamily="2" charset="-78"/>
              </a:rPr>
              <a:t>environment</a:t>
            </a:r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auto">
          <a:xfrm>
            <a:off x="4789488" y="2779713"/>
            <a:ext cx="3167062" cy="10810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pSp>
        <p:nvGrpSpPr>
          <p:cNvPr id="78859" name="Group 11"/>
          <p:cNvGrpSpPr>
            <a:grpSpLocks/>
          </p:cNvGrpSpPr>
          <p:nvPr/>
        </p:nvGrpSpPr>
        <p:grpSpPr bwMode="auto">
          <a:xfrm rot="-160128">
            <a:off x="4572000" y="3644900"/>
            <a:ext cx="1366838" cy="442913"/>
            <a:chOff x="2064" y="2886"/>
            <a:chExt cx="1769" cy="574"/>
          </a:xfrm>
        </p:grpSpPr>
        <p:sp>
          <p:nvSpPr>
            <p:cNvPr id="78878" name="Oval 12"/>
            <p:cNvSpPr>
              <a:spLocks noChangeArrowheads="1"/>
            </p:cNvSpPr>
            <p:nvPr/>
          </p:nvSpPr>
          <p:spPr bwMode="auto">
            <a:xfrm rot="-2242000">
              <a:off x="2744" y="2886"/>
              <a:ext cx="1089" cy="34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8879" name="Oval 13"/>
            <p:cNvSpPr>
              <a:spLocks noChangeArrowheads="1"/>
            </p:cNvSpPr>
            <p:nvPr/>
          </p:nvSpPr>
          <p:spPr bwMode="auto">
            <a:xfrm>
              <a:off x="2200" y="3158"/>
              <a:ext cx="907" cy="30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8880" name="Oval 14"/>
            <p:cNvSpPr>
              <a:spLocks noChangeArrowheads="1"/>
            </p:cNvSpPr>
            <p:nvPr/>
          </p:nvSpPr>
          <p:spPr bwMode="auto">
            <a:xfrm rot="-2135446">
              <a:off x="2154" y="3113"/>
              <a:ext cx="116" cy="18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8881" name="Oval 15"/>
            <p:cNvSpPr>
              <a:spLocks noChangeArrowheads="1"/>
            </p:cNvSpPr>
            <p:nvPr/>
          </p:nvSpPr>
          <p:spPr bwMode="auto">
            <a:xfrm rot="-5400000">
              <a:off x="2097" y="3216"/>
              <a:ext cx="116" cy="18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/>
              <a:endParaRPr lang="tr-TR" altLang="tr-TR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8882" name="Oval 16"/>
            <p:cNvSpPr>
              <a:spLocks noChangeArrowheads="1"/>
            </p:cNvSpPr>
            <p:nvPr/>
          </p:nvSpPr>
          <p:spPr bwMode="auto">
            <a:xfrm rot="-6993376">
              <a:off x="2142" y="3306"/>
              <a:ext cx="116" cy="18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78860" name="Group 17"/>
          <p:cNvGrpSpPr>
            <a:grpSpLocks/>
          </p:cNvGrpSpPr>
          <p:nvPr/>
        </p:nvGrpSpPr>
        <p:grpSpPr bwMode="auto">
          <a:xfrm>
            <a:off x="5868988" y="3789363"/>
            <a:ext cx="863600" cy="1019175"/>
            <a:chOff x="2848" y="3197"/>
            <a:chExt cx="544" cy="642"/>
          </a:xfrm>
        </p:grpSpPr>
        <p:sp>
          <p:nvSpPr>
            <p:cNvPr id="78875" name="Oval 18"/>
            <p:cNvSpPr>
              <a:spLocks noChangeArrowheads="1"/>
            </p:cNvSpPr>
            <p:nvPr/>
          </p:nvSpPr>
          <p:spPr bwMode="auto">
            <a:xfrm rot="-2373493">
              <a:off x="2848" y="3197"/>
              <a:ext cx="544" cy="19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78876" name="Oval 19"/>
            <p:cNvSpPr>
              <a:spLocks noChangeArrowheads="1"/>
            </p:cNvSpPr>
            <p:nvPr/>
          </p:nvSpPr>
          <p:spPr bwMode="auto">
            <a:xfrm rot="-1267705">
              <a:off x="2926" y="3347"/>
              <a:ext cx="182" cy="45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78877" name="Oval 20"/>
            <p:cNvSpPr>
              <a:spLocks noChangeArrowheads="1"/>
            </p:cNvSpPr>
            <p:nvPr/>
          </p:nvSpPr>
          <p:spPr bwMode="auto">
            <a:xfrm rot="-1618320">
              <a:off x="2925" y="3748"/>
              <a:ext cx="227" cy="9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8861" name="Text Box 21"/>
          <p:cNvSpPr txBox="1">
            <a:spLocks noChangeArrowheads="1"/>
          </p:cNvSpPr>
          <p:nvPr/>
        </p:nvSpPr>
        <p:spPr bwMode="auto">
          <a:xfrm>
            <a:off x="6084888" y="2924175"/>
            <a:ext cx="71913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altLang="tr-TR" b="1"/>
              <a:t>?</a:t>
            </a:r>
          </a:p>
        </p:txBody>
      </p:sp>
      <p:sp>
        <p:nvSpPr>
          <p:cNvPr id="78862" name="Text Box 22"/>
          <p:cNvSpPr txBox="1">
            <a:spLocks noChangeArrowheads="1"/>
          </p:cNvSpPr>
          <p:nvPr/>
        </p:nvSpPr>
        <p:spPr bwMode="auto">
          <a:xfrm>
            <a:off x="6588125" y="3284538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tr-TR"/>
              <a:t>agent</a:t>
            </a:r>
          </a:p>
        </p:txBody>
      </p:sp>
      <p:sp>
        <p:nvSpPr>
          <p:cNvPr id="78863" name="Text Box 23"/>
          <p:cNvSpPr txBox="1">
            <a:spLocks noChangeArrowheads="1"/>
          </p:cNvSpPr>
          <p:nvPr/>
        </p:nvSpPr>
        <p:spPr bwMode="auto">
          <a:xfrm>
            <a:off x="5221288" y="2205038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tr-TR"/>
              <a:t>sensors</a:t>
            </a:r>
          </a:p>
        </p:txBody>
      </p:sp>
      <p:sp>
        <p:nvSpPr>
          <p:cNvPr id="78864" name="Text Box 24"/>
          <p:cNvSpPr txBox="1">
            <a:spLocks noChangeArrowheads="1"/>
          </p:cNvSpPr>
          <p:nvPr/>
        </p:nvSpPr>
        <p:spPr bwMode="auto">
          <a:xfrm>
            <a:off x="4068763" y="4941888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tr-TR"/>
              <a:t>effectors</a:t>
            </a:r>
          </a:p>
        </p:txBody>
      </p:sp>
      <p:sp>
        <p:nvSpPr>
          <p:cNvPr id="78865" name="Text Box 25"/>
          <p:cNvSpPr txBox="1">
            <a:spLocks noChangeArrowheads="1"/>
          </p:cNvSpPr>
          <p:nvPr/>
        </p:nvSpPr>
        <p:spPr bwMode="auto">
          <a:xfrm>
            <a:off x="3492500" y="2565400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tr-TR"/>
              <a:t>percepts</a:t>
            </a:r>
          </a:p>
        </p:txBody>
      </p:sp>
      <p:sp>
        <p:nvSpPr>
          <p:cNvPr id="78866" name="Text Box 26"/>
          <p:cNvSpPr txBox="1">
            <a:spLocks noChangeArrowheads="1"/>
          </p:cNvSpPr>
          <p:nvPr/>
        </p:nvSpPr>
        <p:spPr bwMode="auto">
          <a:xfrm>
            <a:off x="3421063" y="3500438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tr-TR"/>
              <a:t>actions</a:t>
            </a:r>
          </a:p>
        </p:txBody>
      </p:sp>
      <p:grpSp>
        <p:nvGrpSpPr>
          <p:cNvPr id="78867" name="Group 27"/>
          <p:cNvGrpSpPr>
            <a:grpSpLocks/>
          </p:cNvGrpSpPr>
          <p:nvPr/>
        </p:nvGrpSpPr>
        <p:grpSpPr bwMode="auto">
          <a:xfrm rot="-2693987">
            <a:off x="5580063" y="2986088"/>
            <a:ext cx="531812" cy="371475"/>
            <a:chOff x="1655" y="3318"/>
            <a:chExt cx="335" cy="234"/>
          </a:xfrm>
        </p:grpSpPr>
        <p:sp>
          <p:nvSpPr>
            <p:cNvPr id="78872" name="Arc 28"/>
            <p:cNvSpPr>
              <a:spLocks/>
            </p:cNvSpPr>
            <p:nvPr/>
          </p:nvSpPr>
          <p:spPr bwMode="auto">
            <a:xfrm>
              <a:off x="1655" y="3432"/>
              <a:ext cx="157" cy="91"/>
            </a:xfrm>
            <a:custGeom>
              <a:avLst/>
              <a:gdLst>
                <a:gd name="T0" fmla="*/ 0 w 18717"/>
                <a:gd name="T1" fmla="*/ 0 h 21600"/>
                <a:gd name="T2" fmla="*/ 157 w 18717"/>
                <a:gd name="T3" fmla="*/ 46 h 21600"/>
                <a:gd name="T4" fmla="*/ 0 w 18717"/>
                <a:gd name="T5" fmla="*/ 91 h 21600"/>
                <a:gd name="T6" fmla="*/ 0 60000 65536"/>
                <a:gd name="T7" fmla="*/ 0 60000 65536"/>
                <a:gd name="T8" fmla="*/ 0 60000 65536"/>
                <a:gd name="T9" fmla="*/ 0 w 18717"/>
                <a:gd name="T10" fmla="*/ 0 h 21600"/>
                <a:gd name="T11" fmla="*/ 18717 w 1871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17" h="21600" fill="none" extrusionOk="0">
                  <a:moveTo>
                    <a:pt x="-1" y="0"/>
                  </a:moveTo>
                  <a:cubicBezTo>
                    <a:pt x="7725" y="0"/>
                    <a:pt x="14862" y="4125"/>
                    <a:pt x="18717" y="10819"/>
                  </a:cubicBezTo>
                </a:path>
                <a:path w="18717" h="21600" stroke="0" extrusionOk="0">
                  <a:moveTo>
                    <a:pt x="-1" y="0"/>
                  </a:moveTo>
                  <a:cubicBezTo>
                    <a:pt x="7725" y="0"/>
                    <a:pt x="14862" y="4125"/>
                    <a:pt x="18717" y="1081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78873" name="Arc 29"/>
            <p:cNvSpPr>
              <a:spLocks/>
            </p:cNvSpPr>
            <p:nvPr/>
          </p:nvSpPr>
          <p:spPr bwMode="auto">
            <a:xfrm rot="-5400000" flipH="1" flipV="1">
              <a:off x="1813" y="3297"/>
              <a:ext cx="155" cy="198"/>
            </a:xfrm>
            <a:custGeom>
              <a:avLst/>
              <a:gdLst>
                <a:gd name="T0" fmla="*/ 155 w 18007"/>
                <a:gd name="T1" fmla="*/ 179 h 21600"/>
                <a:gd name="T2" fmla="*/ 0 w 18007"/>
                <a:gd name="T3" fmla="*/ 181 h 21600"/>
                <a:gd name="T4" fmla="*/ 76 w 18007"/>
                <a:gd name="T5" fmla="*/ 0 h 21600"/>
                <a:gd name="T6" fmla="*/ 0 60000 65536"/>
                <a:gd name="T7" fmla="*/ 0 60000 65536"/>
                <a:gd name="T8" fmla="*/ 0 60000 65536"/>
                <a:gd name="T9" fmla="*/ 0 w 18007"/>
                <a:gd name="T10" fmla="*/ 0 h 21600"/>
                <a:gd name="T11" fmla="*/ 18007 w 180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007" h="21600" fill="none" extrusionOk="0">
                  <a:moveTo>
                    <a:pt x="18007" y="19538"/>
                  </a:moveTo>
                  <a:cubicBezTo>
                    <a:pt x="15126" y="20896"/>
                    <a:pt x="11982" y="21599"/>
                    <a:pt x="8798" y="21600"/>
                  </a:cubicBezTo>
                  <a:cubicBezTo>
                    <a:pt x="5766" y="21600"/>
                    <a:pt x="2768" y="20961"/>
                    <a:pt x="-1" y="19727"/>
                  </a:cubicBezTo>
                </a:path>
                <a:path w="18007" h="21600" stroke="0" extrusionOk="0">
                  <a:moveTo>
                    <a:pt x="18007" y="19538"/>
                  </a:moveTo>
                  <a:cubicBezTo>
                    <a:pt x="15126" y="20896"/>
                    <a:pt x="11982" y="21599"/>
                    <a:pt x="8798" y="21600"/>
                  </a:cubicBezTo>
                  <a:cubicBezTo>
                    <a:pt x="5766" y="21600"/>
                    <a:pt x="2768" y="20961"/>
                    <a:pt x="-1" y="19727"/>
                  </a:cubicBezTo>
                  <a:lnTo>
                    <a:pt x="8798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78874" name="Arc 30"/>
            <p:cNvSpPr>
              <a:spLocks/>
            </p:cNvSpPr>
            <p:nvPr/>
          </p:nvSpPr>
          <p:spPr bwMode="auto">
            <a:xfrm rot="-2453950" flipH="1" flipV="1">
              <a:off x="1728" y="3354"/>
              <a:ext cx="143" cy="198"/>
            </a:xfrm>
            <a:custGeom>
              <a:avLst/>
              <a:gdLst>
                <a:gd name="T0" fmla="*/ 143 w 16680"/>
                <a:gd name="T1" fmla="*/ 184 h 21600"/>
                <a:gd name="T2" fmla="*/ 0 w 16680"/>
                <a:gd name="T3" fmla="*/ 181 h 21600"/>
                <a:gd name="T4" fmla="*/ 75 w 16680"/>
                <a:gd name="T5" fmla="*/ 0 h 21600"/>
                <a:gd name="T6" fmla="*/ 0 60000 65536"/>
                <a:gd name="T7" fmla="*/ 0 60000 65536"/>
                <a:gd name="T8" fmla="*/ 0 60000 65536"/>
                <a:gd name="T9" fmla="*/ 0 w 16680"/>
                <a:gd name="T10" fmla="*/ 0 h 21600"/>
                <a:gd name="T11" fmla="*/ 16680 w 166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80" h="21600" fill="none" extrusionOk="0">
                  <a:moveTo>
                    <a:pt x="16679" y="20110"/>
                  </a:moveTo>
                  <a:cubicBezTo>
                    <a:pt x="14168" y="21094"/>
                    <a:pt x="11495" y="21599"/>
                    <a:pt x="8798" y="21600"/>
                  </a:cubicBezTo>
                  <a:cubicBezTo>
                    <a:pt x="5766" y="21600"/>
                    <a:pt x="2768" y="20961"/>
                    <a:pt x="-1" y="19727"/>
                  </a:cubicBezTo>
                </a:path>
                <a:path w="16680" h="21600" stroke="0" extrusionOk="0">
                  <a:moveTo>
                    <a:pt x="16679" y="20110"/>
                  </a:moveTo>
                  <a:cubicBezTo>
                    <a:pt x="14168" y="21094"/>
                    <a:pt x="11495" y="21599"/>
                    <a:pt x="8798" y="21600"/>
                  </a:cubicBezTo>
                  <a:cubicBezTo>
                    <a:pt x="5766" y="21600"/>
                    <a:pt x="2768" y="20961"/>
                    <a:pt x="-1" y="19727"/>
                  </a:cubicBezTo>
                  <a:lnTo>
                    <a:pt x="8798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8868" name="Line 31"/>
          <p:cNvSpPr>
            <a:spLocks noChangeShapeType="1"/>
          </p:cNvSpPr>
          <p:nvPr/>
        </p:nvSpPr>
        <p:spPr bwMode="auto">
          <a:xfrm>
            <a:off x="5724525" y="25654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8869" name="Line 32"/>
          <p:cNvSpPr>
            <a:spLocks noChangeShapeType="1"/>
          </p:cNvSpPr>
          <p:nvPr/>
        </p:nvSpPr>
        <p:spPr bwMode="auto">
          <a:xfrm flipV="1">
            <a:off x="4787900" y="4292600"/>
            <a:ext cx="144463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8870" name="Line 33"/>
          <p:cNvSpPr>
            <a:spLocks noChangeShapeType="1"/>
          </p:cNvSpPr>
          <p:nvPr/>
        </p:nvSpPr>
        <p:spPr bwMode="auto">
          <a:xfrm flipV="1">
            <a:off x="4787900" y="4508500"/>
            <a:ext cx="1152525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8871" name="Text Box 34"/>
          <p:cNvSpPr txBox="1">
            <a:spLocks noChangeArrowheads="1"/>
          </p:cNvSpPr>
          <p:nvPr/>
        </p:nvSpPr>
        <p:spPr bwMode="auto">
          <a:xfrm>
            <a:off x="395288" y="990600"/>
            <a:ext cx="7316787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4400" b="1" dirty="0" smtClean="0">
                <a:latin typeface="Times New Roman" panose="02020603050405020304" pitchFamily="18" charset="0"/>
                <a:cs typeface="Homa" pitchFamily="2" charset="-78"/>
              </a:rPr>
              <a:t>اجزای عاملهاي هوشمند: </a:t>
            </a:r>
            <a:r>
              <a:rPr lang="en-US" altLang="tr-TR" sz="4400" dirty="0" smtClean="0">
                <a:latin typeface="Times New Roman" panose="02020603050405020304" pitchFamily="18" charset="0"/>
                <a:cs typeface="Homa" pitchFamily="2" charset="-78"/>
              </a:rPr>
              <a:t>PEAS</a:t>
            </a:r>
            <a:endParaRPr lang="en-US" altLang="tr-TR" sz="2400" dirty="0">
              <a:latin typeface="Times New Roman" panose="02020603050405020304" pitchFamily="18" charset="0"/>
              <a:cs typeface="Homa" pitchFamily="2" charset="-78"/>
            </a:endParaRPr>
          </a:p>
        </p:txBody>
      </p:sp>
      <p:sp>
        <p:nvSpPr>
          <p:cNvPr id="2" name="Oval Callout 1"/>
          <p:cNvSpPr/>
          <p:nvPr/>
        </p:nvSpPr>
        <p:spPr>
          <a:xfrm>
            <a:off x="7053820" y="1628800"/>
            <a:ext cx="1910668" cy="1055687"/>
          </a:xfrm>
          <a:prstGeom prst="wedgeEllipseCallout">
            <a:avLst>
              <a:gd name="adj1" fmla="val -73442"/>
              <a:gd name="adj2" fmla="val 900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+mj-cs"/>
              </a:rPr>
              <a:t>تبدیل مشاهدات به دانش</a:t>
            </a:r>
            <a:endParaRPr lang="tr-TR" sz="2000" b="1" dirty="0">
              <a:cs typeface="+mj-cs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4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76243"/>
            <a:ext cx="7620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 eaLnBrk="1" hangingPunct="1"/>
            <a:fld id="{2EAFF064-23B9-47FA-85D0-29BBA7AD9775}" type="slidenum">
              <a:rPr lang="ar-SA" altLang="en-US">
                <a:latin typeface="Garamond" panose="02020404030301010803" pitchFamily="18" charset="0"/>
              </a:rPr>
              <a:pPr algn="l" rtl="1" eaLnBrk="1" hangingPunct="1"/>
              <a:t>8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79877" name="Text Box 2"/>
          <p:cNvSpPr txBox="1">
            <a:spLocks noChangeArrowheads="1"/>
          </p:cNvSpPr>
          <p:nvPr/>
        </p:nvSpPr>
        <p:spPr bwMode="auto">
          <a:xfrm>
            <a:off x="395288" y="1010493"/>
            <a:ext cx="7316787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altLang="tr-TR" sz="4400" b="1">
                <a:latin typeface="Times New Roman" panose="02020603050405020304" pitchFamily="18" charset="0"/>
                <a:cs typeface="Homa" pitchFamily="2" charset="-78"/>
              </a:rPr>
              <a:t>عاملهاي هوشمند</a:t>
            </a:r>
            <a:endParaRPr lang="en-US" altLang="tr-TR" sz="2400" b="1">
              <a:latin typeface="Times New Roman" panose="02020603050405020304" pitchFamily="18" charset="0"/>
              <a:cs typeface="Homa" pitchFamily="2" charset="-78"/>
            </a:endParaRPr>
          </a:p>
        </p:txBody>
      </p:sp>
      <p:sp>
        <p:nvSpPr>
          <p:cNvPr id="79878" name="Text Box 3"/>
          <p:cNvSpPr txBox="1">
            <a:spLocks noChangeArrowheads="1"/>
          </p:cNvSpPr>
          <p:nvPr/>
        </p:nvSpPr>
        <p:spPr bwMode="auto">
          <a:xfrm>
            <a:off x="3851275" y="2034431"/>
            <a:ext cx="450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00D600"/>
              </a:buClr>
              <a:buSzPct val="80000"/>
              <a:buFont typeface="Wingdings" panose="05000000000000000000" pitchFamily="2" charset="2"/>
              <a:buChar char="Ã"/>
            </a:pPr>
            <a:r>
              <a:rPr lang="fa-IR" altLang="tr-TR" sz="3600" b="1">
                <a:solidFill>
                  <a:srgbClr val="000099"/>
                </a:solidFill>
                <a:cs typeface="Lotus" pitchFamily="2" charset="-78"/>
              </a:rPr>
              <a:t> معيارهاي</a:t>
            </a:r>
            <a:r>
              <a:rPr lang="fa-IR" altLang="tr-TR">
                <a:cs typeface="Times New Roman" panose="02020603050405020304" pitchFamily="18" charset="0"/>
              </a:rPr>
              <a:t> </a:t>
            </a:r>
            <a:r>
              <a:rPr lang="fa-IR" altLang="tr-TR" sz="3600" b="1">
                <a:solidFill>
                  <a:srgbClr val="000099"/>
                </a:solidFill>
                <a:cs typeface="Lotus" pitchFamily="2" charset="-78"/>
              </a:rPr>
              <a:t>کارايي</a:t>
            </a:r>
            <a:endParaRPr lang="en-US" altLang="tr-TR" sz="3600" b="1">
              <a:solidFill>
                <a:srgbClr val="000099"/>
              </a:solidFill>
              <a:cs typeface="Lotus" pitchFamily="2" charset="-78"/>
            </a:endParaRPr>
          </a:p>
        </p:txBody>
      </p:sp>
      <p:sp>
        <p:nvSpPr>
          <p:cNvPr id="79879" name="Text Box 4"/>
          <p:cNvSpPr txBox="1">
            <a:spLocks noChangeArrowheads="1"/>
          </p:cNvSpPr>
          <p:nvPr/>
        </p:nvSpPr>
        <p:spPr bwMode="auto">
          <a:xfrm>
            <a:off x="815181" y="2675781"/>
            <a:ext cx="70564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2" algn="r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×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Lotus" pitchFamily="2" charset="-78"/>
              </a:rPr>
              <a:t> 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معيار کارايي، معياري براي موفقيت رفتار عامل است.</a:t>
            </a:r>
          </a:p>
          <a:p>
            <a:pPr lvl="4" algn="r" rtl="1">
              <a:spcBef>
                <a:spcPct val="50000"/>
              </a:spcBef>
              <a:buClr>
                <a:srgbClr val="00D600"/>
              </a:buClr>
              <a:buFontTx/>
              <a:buChar char="•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بر اساس خواسته هاي فرد در محيط انتخاب ميشود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</p:txBody>
      </p:sp>
      <p:sp>
        <p:nvSpPr>
          <p:cNvPr id="79880" name="Text Box 5"/>
          <p:cNvSpPr txBox="1">
            <a:spLocks noChangeArrowheads="1"/>
          </p:cNvSpPr>
          <p:nvPr/>
        </p:nvSpPr>
        <p:spPr bwMode="auto">
          <a:xfrm>
            <a:off x="468313" y="4517281"/>
            <a:ext cx="759777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3" algn="r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×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معيار کارايي که ملاکهاي موفقيت را تعريف ميکند</a:t>
            </a:r>
          </a:p>
          <a:p>
            <a:pPr lvl="3" algn="r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×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دانش قبلي عامل نسبت به محيط</a:t>
            </a:r>
          </a:p>
          <a:p>
            <a:pPr lvl="3" algn="r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×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فعاليتهايي که عامل ميتواند انجام دهد</a:t>
            </a:r>
          </a:p>
          <a:p>
            <a:pPr lvl="3" algn="r" rtl="1">
              <a:spcBef>
                <a:spcPct val="50000"/>
              </a:spcBef>
              <a:buClr>
                <a:srgbClr val="00D600"/>
              </a:buClr>
              <a:buFont typeface="Wingdings" panose="05000000000000000000" pitchFamily="2" charset="2"/>
              <a:buChar char="×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 دنباله ادراک عامل در اين زمان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</p:txBody>
      </p:sp>
      <p:sp>
        <p:nvSpPr>
          <p:cNvPr id="79881" name="Rectangle 6"/>
          <p:cNvSpPr>
            <a:spLocks noChangeArrowheads="1"/>
          </p:cNvSpPr>
          <p:nvPr/>
        </p:nvSpPr>
        <p:spPr bwMode="auto">
          <a:xfrm>
            <a:off x="6372149" y="3817193"/>
            <a:ext cx="19447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50000"/>
              </a:spcBef>
              <a:buClr>
                <a:srgbClr val="00D600"/>
              </a:buClr>
              <a:buSzPct val="80000"/>
              <a:buFont typeface="Wingdings" panose="05000000000000000000" pitchFamily="2" charset="2"/>
              <a:buChar char="Ã"/>
            </a:pPr>
            <a:r>
              <a:rPr lang="fa-IR" altLang="tr-TR" sz="3600" b="1" dirty="0">
                <a:solidFill>
                  <a:srgbClr val="000099"/>
                </a:solidFill>
                <a:cs typeface="Lotus" pitchFamily="2" charset="-78"/>
              </a:rPr>
              <a:t> رفتار </a:t>
            </a:r>
            <a:r>
              <a:rPr lang="fa-IR" altLang="tr-TR" sz="3600" b="1" dirty="0" smtClean="0">
                <a:solidFill>
                  <a:srgbClr val="000099"/>
                </a:solidFill>
                <a:cs typeface="Lotus" pitchFamily="2" charset="-78"/>
              </a:rPr>
              <a:t>عقلا</a:t>
            </a:r>
            <a:r>
              <a:rPr lang="fa-IR" altLang="tr-TR" sz="3600" b="1" dirty="0">
                <a:solidFill>
                  <a:srgbClr val="000099"/>
                </a:solidFill>
                <a:cs typeface="Lotus" pitchFamily="2" charset="-78"/>
              </a:rPr>
              <a:t>ن</a:t>
            </a:r>
            <a:r>
              <a:rPr lang="fa-IR" altLang="tr-TR" sz="3600" b="1" dirty="0" smtClean="0">
                <a:solidFill>
                  <a:srgbClr val="000099"/>
                </a:solidFill>
                <a:cs typeface="Lotus" pitchFamily="2" charset="-78"/>
              </a:rPr>
              <a:t>ي</a:t>
            </a:r>
            <a:endParaRPr lang="fa-IR" altLang="tr-TR" sz="3600" b="1" dirty="0">
              <a:solidFill>
                <a:srgbClr val="000099"/>
              </a:solidFill>
              <a:cs typeface="Lotus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B610-155E-433D-AE33-73E3978BABFA}" type="datetime1">
              <a:rPr lang="tr-TR" altLang="ja-JP" smtClean="0"/>
              <a:t>08.02.2016</a:t>
            </a:fld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ja-JP" smtClean="0"/>
              <a:t>AI, Intelligent Agents</a:t>
            </a:r>
            <a:endParaRPr lang="ja-JP" alt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6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E82B1A5-7AE5-4CFC-9D8A-4C4A9B524769}" type="datetime1">
              <a:rPr lang="tr-TR" altLang="en-US" smtClean="0"/>
              <a:t>08.02.2016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mtClean="0">
                <a:latin typeface="Garamond" panose="02020404030301010803" pitchFamily="18" charset="0"/>
              </a:rPr>
              <a:t>AI, Intelligent Agents</a:t>
            </a:r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241DFC-E584-4AA1-AE42-8E149FC31FFE}" type="slidenum">
              <a:rPr lang="ar-SA" altLang="en-US">
                <a:latin typeface="Garamond" panose="02020404030301010803" pitchFamily="18" charset="0"/>
              </a:rPr>
              <a:pPr eaLnBrk="1" hangingPunct="1"/>
              <a:t>9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90117" name="Text Box 2"/>
          <p:cNvSpPr txBox="1">
            <a:spLocks noChangeArrowheads="1"/>
          </p:cNvSpPr>
          <p:nvPr/>
        </p:nvSpPr>
        <p:spPr bwMode="auto">
          <a:xfrm>
            <a:off x="814388" y="1700213"/>
            <a:ext cx="8029575" cy="366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35000"/>
              </a:lnSpc>
            </a:pPr>
            <a:endParaRPr lang="fa-IR" altLang="tr-TR" sz="2400" b="1" dirty="0"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</a:pPr>
            <a:r>
              <a:rPr lang="fa-IR" altLang="tr-TR" sz="2800" b="1" dirty="0" smtClean="0">
                <a:solidFill>
                  <a:srgbClr val="C00000"/>
                </a:solidFill>
                <a:cs typeface="Zar" pitchFamily="2" charset="-78"/>
              </a:rPr>
              <a:t>چند نوع مختلف</a:t>
            </a:r>
            <a:r>
              <a:rPr lang="ar-SA" altLang="tr-TR" sz="2800" b="1" dirty="0" smtClean="0">
                <a:solidFill>
                  <a:srgbClr val="C00000"/>
                </a:solidFill>
                <a:cs typeface="Zar" pitchFamily="2" charset="-78"/>
              </a:rPr>
              <a:t> </a:t>
            </a:r>
            <a:r>
              <a:rPr lang="ar-SA" altLang="tr-TR" sz="2800" b="1" dirty="0">
                <a:solidFill>
                  <a:srgbClr val="C00000"/>
                </a:solidFill>
                <a:cs typeface="Zar" pitchFamily="2" charset="-78"/>
              </a:rPr>
              <a:t>عامل را مورد بررسي قرار مي دهيم:</a:t>
            </a:r>
            <a:endParaRPr lang="fa-IR" altLang="tr-TR" sz="2800" b="1" dirty="0">
              <a:solidFill>
                <a:srgbClr val="C0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  <a:buClr>
                <a:srgbClr val="7F5429"/>
              </a:buClr>
              <a:buFont typeface="Wingdings" panose="05000000000000000000" pitchFamily="2" charset="2"/>
              <a:buChar char="v"/>
            </a:pPr>
            <a:r>
              <a:rPr lang="fa-IR" altLang="tr-TR" sz="2400" b="1" dirty="0">
                <a:cs typeface="Zar" pitchFamily="2" charset="-78"/>
              </a:rPr>
              <a:t>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Zar" pitchFamily="2" charset="-78"/>
              </a:rPr>
              <a:t>عامل‌هاي واکنشي ساده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  <a:buClr>
                <a:srgbClr val="7F5429"/>
              </a:buClr>
              <a:buFont typeface="Wingdings" panose="05000000000000000000" pitchFamily="2" charset="2"/>
              <a:buChar char="v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Zar" pitchFamily="2" charset="-78"/>
              </a:rPr>
              <a:t>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Zar" pitchFamily="2" charset="-78"/>
              </a:rPr>
              <a:t>عامل‌هايي که اثرات دنيا را حفظ مي‌کنند</a:t>
            </a: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Zar" pitchFamily="2" charset="-78"/>
              </a:rPr>
              <a:t> (مدل گرا)</a:t>
            </a:r>
          </a:p>
          <a:p>
            <a:pPr algn="r" rtl="1" eaLnBrk="1" hangingPunct="1">
              <a:lnSpc>
                <a:spcPct val="135000"/>
              </a:lnSpc>
              <a:buClr>
                <a:srgbClr val="7F5429"/>
              </a:buClr>
              <a:buFont typeface="Wingdings" panose="05000000000000000000" pitchFamily="2" charset="2"/>
              <a:buChar char="v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Zar" pitchFamily="2" charset="-78"/>
              </a:rPr>
              <a:t>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Zar" pitchFamily="2" charset="-78"/>
              </a:rPr>
              <a:t>عامل‌هاي هدف‌گرا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  <a:buClr>
                <a:srgbClr val="7F5429"/>
              </a:buClr>
              <a:buFont typeface="Wingdings" panose="05000000000000000000" pitchFamily="2" charset="2"/>
              <a:buChar char="v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Zar" pitchFamily="2" charset="-78"/>
              </a:rPr>
              <a:t> </a:t>
            </a:r>
            <a:r>
              <a:rPr lang="ar-SA" altLang="tr-TR" sz="2400" b="1" dirty="0">
                <a:solidFill>
                  <a:schemeClr val="accent1">
                    <a:lumMod val="50000"/>
                  </a:schemeClr>
                </a:solidFill>
                <a:cs typeface="Zar" pitchFamily="2" charset="-78"/>
              </a:rPr>
              <a:t>عامل‌هاي سودمند</a:t>
            </a:r>
            <a:endParaRPr lang="fa-IR" altLang="tr-TR" sz="2400" b="1" dirty="0">
              <a:solidFill>
                <a:schemeClr val="accent1">
                  <a:lumMod val="50000"/>
                </a:schemeClr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5000"/>
              </a:lnSpc>
              <a:buClr>
                <a:srgbClr val="7F5429"/>
              </a:buClr>
              <a:buFont typeface="Wingdings" panose="05000000000000000000" pitchFamily="2" charset="2"/>
              <a:buChar char="v"/>
            </a:pPr>
            <a:r>
              <a:rPr lang="fa-IR" altLang="tr-TR" sz="2400" b="1" dirty="0">
                <a:solidFill>
                  <a:schemeClr val="accent1">
                    <a:lumMod val="50000"/>
                  </a:schemeClr>
                </a:solidFill>
                <a:cs typeface="Zar" pitchFamily="2" charset="-78"/>
              </a:rPr>
              <a:t> عامل های يادگيرنده</a:t>
            </a:r>
            <a:endParaRPr lang="en-US" altLang="tr-TR" sz="2400" b="1" dirty="0">
              <a:solidFill>
                <a:schemeClr val="accent1">
                  <a:lumMod val="50000"/>
                </a:schemeClr>
              </a:solidFill>
              <a:cs typeface="Zar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9" y="9094"/>
            <a:ext cx="1103891" cy="153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65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11328</TotalTime>
  <Words>2166</Words>
  <Application>Microsoft Office PowerPoint</Application>
  <PresentationFormat>On-screen Show (4:3)</PresentationFormat>
  <Paragraphs>476</Paragraphs>
  <Slides>37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59" baseType="lpstr">
      <vt:lpstr>MS PGothic</vt:lpstr>
      <vt:lpstr>MS PGothic</vt:lpstr>
      <vt:lpstr>SimSun</vt:lpstr>
      <vt:lpstr>Akram</vt:lpstr>
      <vt:lpstr>Arial</vt:lpstr>
      <vt:lpstr>B Nazanin</vt:lpstr>
      <vt:lpstr>Calibri</vt:lpstr>
      <vt:lpstr>Constantia</vt:lpstr>
      <vt:lpstr>Garamond</vt:lpstr>
      <vt:lpstr>HGP明朝E</vt:lpstr>
      <vt:lpstr>Homa</vt:lpstr>
      <vt:lpstr>Lotus</vt:lpstr>
      <vt:lpstr>Symbol</vt:lpstr>
      <vt:lpstr>Times</vt:lpstr>
      <vt:lpstr>Times New Roman</vt:lpstr>
      <vt:lpstr>Times-Bold</vt:lpstr>
      <vt:lpstr>Times-Roman</vt:lpstr>
      <vt:lpstr>Traditional Arabic</vt:lpstr>
      <vt:lpstr>Wingdings</vt:lpstr>
      <vt:lpstr>Wingdings 2</vt:lpstr>
      <vt:lpstr>Zar</vt:lpstr>
      <vt:lpstr>Flow</vt:lpstr>
      <vt:lpstr>PowerPoint Presentation</vt:lpstr>
      <vt:lpstr>فهرست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ktü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Çankaya Konferans Sunumu</dc:title>
  <dc:creator>Saeid</dc:creator>
  <cp:lastModifiedBy>SUUSER</cp:lastModifiedBy>
  <cp:revision>1300</cp:revision>
  <dcterms:created xsi:type="dcterms:W3CDTF">2007-08-19T12:25:55Z</dcterms:created>
  <dcterms:modified xsi:type="dcterms:W3CDTF">2016-02-08T21:52:14Z</dcterms:modified>
</cp:coreProperties>
</file>