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6" r:id="rId1"/>
  </p:sldMasterIdLst>
  <p:notesMasterIdLst>
    <p:notesMasterId r:id="rId60"/>
  </p:notesMasterIdLst>
  <p:sldIdLst>
    <p:sldId id="256" r:id="rId2"/>
    <p:sldId id="374" r:id="rId3"/>
    <p:sldId id="596" r:id="rId4"/>
    <p:sldId id="555" r:id="rId5"/>
    <p:sldId id="624" r:id="rId6"/>
    <p:sldId id="625" r:id="rId7"/>
    <p:sldId id="626" r:id="rId8"/>
    <p:sldId id="627" r:id="rId9"/>
    <p:sldId id="629" r:id="rId10"/>
    <p:sldId id="630" r:id="rId11"/>
    <p:sldId id="663" r:id="rId12"/>
    <p:sldId id="662" r:id="rId13"/>
    <p:sldId id="665" r:id="rId14"/>
    <p:sldId id="666" r:id="rId15"/>
    <p:sldId id="633" r:id="rId16"/>
    <p:sldId id="634" r:id="rId17"/>
    <p:sldId id="635" r:id="rId18"/>
    <p:sldId id="637" r:id="rId19"/>
    <p:sldId id="660" r:id="rId20"/>
    <p:sldId id="639" r:id="rId21"/>
    <p:sldId id="651" r:id="rId22"/>
    <p:sldId id="638" r:id="rId23"/>
    <p:sldId id="597" r:id="rId24"/>
    <p:sldId id="558" r:id="rId25"/>
    <p:sldId id="667" r:id="rId26"/>
    <p:sldId id="598" r:id="rId27"/>
    <p:sldId id="560" r:id="rId28"/>
    <p:sldId id="617" r:id="rId29"/>
    <p:sldId id="569" r:id="rId30"/>
    <p:sldId id="618" r:id="rId31"/>
    <p:sldId id="571" r:id="rId32"/>
    <p:sldId id="619" r:id="rId33"/>
    <p:sldId id="573" r:id="rId34"/>
    <p:sldId id="640" r:id="rId35"/>
    <p:sldId id="641" r:id="rId36"/>
    <p:sldId id="656" r:id="rId37"/>
    <p:sldId id="657" r:id="rId38"/>
    <p:sldId id="652" r:id="rId39"/>
    <p:sldId id="653" r:id="rId40"/>
    <p:sldId id="654" r:id="rId41"/>
    <p:sldId id="655" r:id="rId42"/>
    <p:sldId id="644" r:id="rId43"/>
    <p:sldId id="613" r:id="rId44"/>
    <p:sldId id="668" r:id="rId45"/>
    <p:sldId id="645" r:id="rId46"/>
    <p:sldId id="590" r:id="rId47"/>
    <p:sldId id="648" r:id="rId48"/>
    <p:sldId id="646" r:id="rId49"/>
    <p:sldId id="585" r:id="rId50"/>
    <p:sldId id="607" r:id="rId51"/>
    <p:sldId id="586" r:id="rId52"/>
    <p:sldId id="647" r:id="rId53"/>
    <p:sldId id="623" r:id="rId54"/>
    <p:sldId id="658" r:id="rId55"/>
    <p:sldId id="594" r:id="rId56"/>
    <p:sldId id="659" r:id="rId57"/>
    <p:sldId id="664" r:id="rId58"/>
    <p:sldId id="488" r:id="rId59"/>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itchFamily="34" charset="0"/>
        <a:ea typeface="MS PGothic" pitchFamily="34" charset="-128"/>
        <a:cs typeface="Arial" pitchFamily="34" charset="0"/>
      </a:defRPr>
    </a:lvl1pPr>
    <a:lvl2pPr marL="457200" algn="l" rtl="0" fontAlgn="base">
      <a:spcBef>
        <a:spcPct val="0"/>
      </a:spcBef>
      <a:spcAft>
        <a:spcPct val="0"/>
      </a:spcAft>
      <a:defRPr kumimoji="1" kern="1200">
        <a:solidFill>
          <a:schemeClr val="tx1"/>
        </a:solidFill>
        <a:latin typeface="Arial" pitchFamily="34" charset="0"/>
        <a:ea typeface="MS PGothic" pitchFamily="34" charset="-128"/>
        <a:cs typeface="Arial" pitchFamily="34" charset="0"/>
      </a:defRPr>
    </a:lvl2pPr>
    <a:lvl3pPr marL="914400" algn="l" rtl="0" fontAlgn="base">
      <a:spcBef>
        <a:spcPct val="0"/>
      </a:spcBef>
      <a:spcAft>
        <a:spcPct val="0"/>
      </a:spcAft>
      <a:defRPr kumimoji="1" kern="1200">
        <a:solidFill>
          <a:schemeClr val="tx1"/>
        </a:solidFill>
        <a:latin typeface="Arial" pitchFamily="34" charset="0"/>
        <a:ea typeface="MS PGothic" pitchFamily="34" charset="-128"/>
        <a:cs typeface="Arial" pitchFamily="34" charset="0"/>
      </a:defRPr>
    </a:lvl3pPr>
    <a:lvl4pPr marL="1371600" algn="l" rtl="0" fontAlgn="base">
      <a:spcBef>
        <a:spcPct val="0"/>
      </a:spcBef>
      <a:spcAft>
        <a:spcPct val="0"/>
      </a:spcAft>
      <a:defRPr kumimoji="1" kern="1200">
        <a:solidFill>
          <a:schemeClr val="tx1"/>
        </a:solidFill>
        <a:latin typeface="Arial" pitchFamily="34" charset="0"/>
        <a:ea typeface="MS PGothic" pitchFamily="34" charset="-128"/>
        <a:cs typeface="Arial" pitchFamily="34" charset="0"/>
      </a:defRPr>
    </a:lvl4pPr>
    <a:lvl5pPr marL="1828800" algn="l" rtl="0" fontAlgn="base">
      <a:spcBef>
        <a:spcPct val="0"/>
      </a:spcBef>
      <a:spcAft>
        <a:spcPct val="0"/>
      </a:spcAft>
      <a:defRPr kumimoji="1" kern="1200">
        <a:solidFill>
          <a:schemeClr val="tx1"/>
        </a:solidFill>
        <a:latin typeface="Arial" pitchFamily="34" charset="0"/>
        <a:ea typeface="MS PGothic" pitchFamily="34" charset="-128"/>
        <a:cs typeface="Arial" pitchFamily="34" charset="0"/>
      </a:defRPr>
    </a:lvl5pPr>
    <a:lvl6pPr marL="2286000" algn="l" defTabSz="914400" rtl="0" eaLnBrk="1" latinLnBrk="0" hangingPunct="1">
      <a:defRPr kumimoji="1" kern="1200">
        <a:solidFill>
          <a:schemeClr val="tx1"/>
        </a:solidFill>
        <a:latin typeface="Arial" pitchFamily="34" charset="0"/>
        <a:ea typeface="MS PGothic" pitchFamily="34" charset="-128"/>
        <a:cs typeface="Arial" pitchFamily="34" charset="0"/>
      </a:defRPr>
    </a:lvl6pPr>
    <a:lvl7pPr marL="2743200" algn="l" defTabSz="914400" rtl="0" eaLnBrk="1" latinLnBrk="0" hangingPunct="1">
      <a:defRPr kumimoji="1" kern="1200">
        <a:solidFill>
          <a:schemeClr val="tx1"/>
        </a:solidFill>
        <a:latin typeface="Arial" pitchFamily="34" charset="0"/>
        <a:ea typeface="MS PGothic" pitchFamily="34" charset="-128"/>
        <a:cs typeface="Arial" pitchFamily="34" charset="0"/>
      </a:defRPr>
    </a:lvl7pPr>
    <a:lvl8pPr marL="3200400" algn="l" defTabSz="914400" rtl="0" eaLnBrk="1" latinLnBrk="0" hangingPunct="1">
      <a:defRPr kumimoji="1" kern="1200">
        <a:solidFill>
          <a:schemeClr val="tx1"/>
        </a:solidFill>
        <a:latin typeface="Arial" pitchFamily="34" charset="0"/>
        <a:ea typeface="MS PGothic" pitchFamily="34" charset="-128"/>
        <a:cs typeface="Arial" pitchFamily="34" charset="0"/>
      </a:defRPr>
    </a:lvl8pPr>
    <a:lvl9pPr marL="3657600" algn="l" defTabSz="914400" rtl="0" eaLnBrk="1" latinLnBrk="0" hangingPunct="1">
      <a:defRPr kumimoji="1" kern="1200">
        <a:solidFill>
          <a:schemeClr val="tx1"/>
        </a:solidFill>
        <a:latin typeface="Arial" pitchFamily="34" charset="0"/>
        <a:ea typeface="MS PGothic" pitchFamily="34" charset="-128"/>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user" initials="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FFCC"/>
    <a:srgbClr val="002060"/>
    <a:srgbClr val="1F497D"/>
    <a:srgbClr val="99CCFF"/>
    <a:srgbClr val="F4CA18"/>
    <a:srgbClr val="FFCC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78995" autoAdjust="0"/>
  </p:normalViewPr>
  <p:slideViewPr>
    <p:cSldViewPr>
      <p:cViewPr varScale="1">
        <p:scale>
          <a:sx n="59" d="100"/>
          <a:sy n="59" d="100"/>
        </p:scale>
        <p:origin x="170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589EA63-618F-4FD8-98E6-3DC712444576}" type="datetimeFigureOut">
              <a:rPr lang="ja-JP" altLang="en-US"/>
              <a:pPr/>
              <a:t>2016/4/11</a:t>
            </a:fld>
            <a:endParaRPr lang="en-US" altLang="ja-JP"/>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1C7632F-0067-4315-B493-1B00CDF06E00}" type="slidenum">
              <a:rPr lang="ja-JP" altLang="en-US"/>
              <a:pPr/>
              <a:t>‹#›</a:t>
            </a:fld>
            <a:endParaRPr lang="en-US" altLang="ja-JP"/>
          </a:p>
        </p:txBody>
      </p:sp>
    </p:spTree>
    <p:extLst>
      <p:ext uri="{BB962C8B-B14F-4D97-AF65-F5344CB8AC3E}">
        <p14:creationId xmlns:p14="http://schemas.microsoft.com/office/powerpoint/2010/main" val="2805853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1</a:t>
            </a:fld>
            <a:endParaRPr lang="en-US" altLang="ja-JP"/>
          </a:p>
        </p:txBody>
      </p:sp>
    </p:spTree>
    <p:extLst>
      <p:ext uri="{BB962C8B-B14F-4D97-AF65-F5344CB8AC3E}">
        <p14:creationId xmlns:p14="http://schemas.microsoft.com/office/powerpoint/2010/main" val="53649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58</a:t>
            </a:fld>
            <a:endParaRPr lang="en-US" altLang="ja-JP"/>
          </a:p>
        </p:txBody>
      </p:sp>
    </p:spTree>
    <p:extLst>
      <p:ext uri="{BB962C8B-B14F-4D97-AF65-F5344CB8AC3E}">
        <p14:creationId xmlns:p14="http://schemas.microsoft.com/office/powerpoint/2010/main" val="2295331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5</a:t>
            </a:fld>
            <a:endParaRPr lang="en-US" altLang="ja-JP"/>
          </a:p>
        </p:txBody>
      </p:sp>
    </p:spTree>
    <p:extLst>
      <p:ext uri="{BB962C8B-B14F-4D97-AF65-F5344CB8AC3E}">
        <p14:creationId xmlns:p14="http://schemas.microsoft.com/office/powerpoint/2010/main" val="295431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10</a:t>
            </a:fld>
            <a:endParaRPr lang="en-US" altLang="ja-JP"/>
          </a:p>
        </p:txBody>
      </p:sp>
    </p:spTree>
    <p:extLst>
      <p:ext uri="{BB962C8B-B14F-4D97-AF65-F5344CB8AC3E}">
        <p14:creationId xmlns:p14="http://schemas.microsoft.com/office/powerpoint/2010/main" val="3370543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15</a:t>
            </a:fld>
            <a:endParaRPr lang="en-US" altLang="ja-JP"/>
          </a:p>
        </p:txBody>
      </p:sp>
    </p:spTree>
    <p:extLst>
      <p:ext uri="{BB962C8B-B14F-4D97-AF65-F5344CB8AC3E}">
        <p14:creationId xmlns:p14="http://schemas.microsoft.com/office/powerpoint/2010/main" val="2515945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24</a:t>
            </a:fld>
            <a:endParaRPr lang="en-US" altLang="ja-JP"/>
          </a:p>
        </p:txBody>
      </p:sp>
    </p:spTree>
    <p:extLst>
      <p:ext uri="{BB962C8B-B14F-4D97-AF65-F5344CB8AC3E}">
        <p14:creationId xmlns:p14="http://schemas.microsoft.com/office/powerpoint/2010/main" val="2476595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25</a:t>
            </a:fld>
            <a:endParaRPr lang="en-US" altLang="ja-JP"/>
          </a:p>
        </p:txBody>
      </p:sp>
    </p:spTree>
    <p:extLst>
      <p:ext uri="{BB962C8B-B14F-4D97-AF65-F5344CB8AC3E}">
        <p14:creationId xmlns:p14="http://schemas.microsoft.com/office/powerpoint/2010/main" val="3407828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31</a:t>
            </a:fld>
            <a:endParaRPr lang="en-US" altLang="ja-JP"/>
          </a:p>
        </p:txBody>
      </p:sp>
    </p:spTree>
    <p:extLst>
      <p:ext uri="{BB962C8B-B14F-4D97-AF65-F5344CB8AC3E}">
        <p14:creationId xmlns:p14="http://schemas.microsoft.com/office/powerpoint/2010/main" val="407091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47</a:t>
            </a:fld>
            <a:endParaRPr lang="en-US" altLang="ja-JP"/>
          </a:p>
        </p:txBody>
      </p:sp>
    </p:spTree>
    <p:extLst>
      <p:ext uri="{BB962C8B-B14F-4D97-AF65-F5344CB8AC3E}">
        <p14:creationId xmlns:p14="http://schemas.microsoft.com/office/powerpoint/2010/main" val="4129350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F1C7632F-0067-4315-B493-1B00CDF06E00}" type="slidenum">
              <a:rPr lang="ja-JP" altLang="en-US" smtClean="0"/>
              <a:pPr/>
              <a:t>55</a:t>
            </a:fld>
            <a:endParaRPr lang="en-US" altLang="ja-JP"/>
          </a:p>
        </p:txBody>
      </p:sp>
    </p:spTree>
    <p:extLst>
      <p:ext uri="{BB962C8B-B14F-4D97-AF65-F5344CB8AC3E}">
        <p14:creationId xmlns:p14="http://schemas.microsoft.com/office/powerpoint/2010/main" val="105119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9B46BA9-8737-42FC-B994-D2259FC5EAC2}" type="datetime1">
              <a:rPr lang="tr-TR" altLang="ja-JP" smtClean="0"/>
              <a:t>11.04.2016</a:t>
            </a:fld>
            <a:endParaRPr lang="en-US" altLang="ja-JP"/>
          </a:p>
        </p:txBody>
      </p:sp>
      <p:sp>
        <p:nvSpPr>
          <p:cNvPr id="19" name="Footer Placeholder 18"/>
          <p:cNvSpPr>
            <a:spLocks noGrp="1"/>
          </p:cNvSpPr>
          <p:nvPr>
            <p:ph type="ftr" sz="quarter" idx="11"/>
          </p:nvPr>
        </p:nvSpPr>
        <p:spPr/>
        <p:txBody>
          <a:bodyPr/>
          <a:lstStyle/>
          <a:p>
            <a:r>
              <a:rPr lang="tr-TR" altLang="ja-JP" smtClean="0"/>
              <a:t>Academic Writing</a:t>
            </a:r>
            <a:endParaRPr lang="ja-JP" altLang="en-US"/>
          </a:p>
        </p:txBody>
      </p:sp>
      <p:sp>
        <p:nvSpPr>
          <p:cNvPr id="27" name="Slide Number Placeholder 26"/>
          <p:cNvSpPr>
            <a:spLocks noGrp="1"/>
          </p:cNvSpPr>
          <p:nvPr>
            <p:ph type="sldNum" sz="quarter" idx="12"/>
          </p:nvPr>
        </p:nvSpPr>
        <p:spPr/>
        <p:txBody>
          <a:bodyPr/>
          <a:lstStyle/>
          <a:p>
            <a:fld id="{C21DEC4A-011F-4025-A97A-5838DB46F037}" type="slidenum">
              <a:rPr lang="ja-JP" altLang="en-US" smtClean="0"/>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0FF388-89D2-4190-B6DC-F9F221AA1805}"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354CD3CA-1BFC-422E-B6DF-1AB1BE26EFFC}" type="slidenum">
              <a:rPr lang="ja-JP" altLang="en-US" smtClean="0"/>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333A5F-6729-4C09-A14E-34E0E2407015}"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F295D966-2250-40B1-A908-36122950E610}" type="slidenum">
              <a:rPr lang="ja-JP" altLang="en-US" smtClean="0"/>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DC8848-A728-48C1-897A-3AD40B25F18C}"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F0C8548C-B734-4C71-84E7-959ED06EFFAA}" type="slidenum">
              <a:rPr lang="ja-JP" altLang="en-US" smtClean="0"/>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491A35-4AA5-4AD7-AE5C-F69FB689E018}"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BEF7B0AB-68B6-40FD-B142-F5C1BF8EE6F5}" type="slidenum">
              <a:rPr lang="ja-JP" altLang="en-US" smtClean="0"/>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526D64-6C15-4959-92C0-4930D05FF4B8}" type="datetime1">
              <a:rPr lang="tr-TR" altLang="ja-JP" smtClean="0"/>
              <a:t>11.04.2016</a:t>
            </a:fld>
            <a:endParaRPr lang="en-US" altLang="ja-JP"/>
          </a:p>
        </p:txBody>
      </p:sp>
      <p:sp>
        <p:nvSpPr>
          <p:cNvPr id="6" name="Footer Placeholder 5"/>
          <p:cNvSpPr>
            <a:spLocks noGrp="1"/>
          </p:cNvSpPr>
          <p:nvPr>
            <p:ph type="ftr" sz="quarter" idx="11"/>
          </p:nvPr>
        </p:nvSpPr>
        <p:spPr/>
        <p:txBody>
          <a:bodyPr/>
          <a:lstStyle/>
          <a:p>
            <a:r>
              <a:rPr lang="tr-TR" altLang="ja-JP" smtClean="0"/>
              <a:t>Academic Writing</a:t>
            </a:r>
            <a:endParaRPr lang="ja-JP" altLang="en-US"/>
          </a:p>
        </p:txBody>
      </p:sp>
      <p:sp>
        <p:nvSpPr>
          <p:cNvPr id="7" name="Slide Number Placeholder 6"/>
          <p:cNvSpPr>
            <a:spLocks noGrp="1"/>
          </p:cNvSpPr>
          <p:nvPr>
            <p:ph type="sldNum" sz="quarter" idx="12"/>
          </p:nvPr>
        </p:nvSpPr>
        <p:spPr/>
        <p:txBody>
          <a:bodyPr/>
          <a:lstStyle/>
          <a:p>
            <a:fld id="{D59CFD42-4A6A-459F-8123-5BF0DCF41177}" type="slidenum">
              <a:rPr lang="ja-JP" altLang="en-US" smtClean="0"/>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8E8E86-0F83-4745-A388-87F99BC4EA5A}" type="datetime1">
              <a:rPr lang="tr-TR" altLang="ja-JP" smtClean="0"/>
              <a:t>11.04.2016</a:t>
            </a:fld>
            <a:endParaRPr lang="en-US" altLang="ja-JP"/>
          </a:p>
        </p:txBody>
      </p:sp>
      <p:sp>
        <p:nvSpPr>
          <p:cNvPr id="8" name="Footer Placeholder 7"/>
          <p:cNvSpPr>
            <a:spLocks noGrp="1"/>
          </p:cNvSpPr>
          <p:nvPr>
            <p:ph type="ftr" sz="quarter" idx="11"/>
          </p:nvPr>
        </p:nvSpPr>
        <p:spPr/>
        <p:txBody>
          <a:bodyPr/>
          <a:lstStyle/>
          <a:p>
            <a:r>
              <a:rPr lang="tr-TR" altLang="ja-JP" smtClean="0"/>
              <a:t>Academic Writing</a:t>
            </a:r>
            <a:endParaRPr lang="ja-JP" altLang="en-US"/>
          </a:p>
        </p:txBody>
      </p:sp>
      <p:sp>
        <p:nvSpPr>
          <p:cNvPr id="9" name="Slide Number Placeholder 8"/>
          <p:cNvSpPr>
            <a:spLocks noGrp="1"/>
          </p:cNvSpPr>
          <p:nvPr>
            <p:ph type="sldNum" sz="quarter" idx="12"/>
          </p:nvPr>
        </p:nvSpPr>
        <p:spPr/>
        <p:txBody>
          <a:bodyPr/>
          <a:lstStyle/>
          <a:p>
            <a:fld id="{3A39B959-4485-4675-A63E-29C5CCEF0006}" type="slidenum">
              <a:rPr lang="ja-JP" altLang="en-US" smtClean="0"/>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B51205-5923-4C5E-95C4-38A8815B99BF}" type="datetime1">
              <a:rPr lang="tr-TR" altLang="ja-JP" smtClean="0"/>
              <a:t>11.04.2016</a:t>
            </a:fld>
            <a:endParaRPr lang="en-US" altLang="ja-JP"/>
          </a:p>
        </p:txBody>
      </p:sp>
      <p:sp>
        <p:nvSpPr>
          <p:cNvPr id="4" name="Footer Placeholder 3"/>
          <p:cNvSpPr>
            <a:spLocks noGrp="1"/>
          </p:cNvSpPr>
          <p:nvPr>
            <p:ph type="ftr" sz="quarter" idx="11"/>
          </p:nvPr>
        </p:nvSpPr>
        <p:spPr/>
        <p:txBody>
          <a:bodyPr/>
          <a:lstStyle/>
          <a:p>
            <a:r>
              <a:rPr lang="tr-TR" altLang="ja-JP" smtClean="0"/>
              <a:t>Academic Writing</a:t>
            </a:r>
            <a:endParaRPr lang="ja-JP" altLang="en-US"/>
          </a:p>
        </p:txBody>
      </p:sp>
      <p:sp>
        <p:nvSpPr>
          <p:cNvPr id="5" name="Slide Number Placeholder 4"/>
          <p:cNvSpPr>
            <a:spLocks noGrp="1"/>
          </p:cNvSpPr>
          <p:nvPr>
            <p:ph type="sldNum" sz="quarter" idx="12"/>
          </p:nvPr>
        </p:nvSpPr>
        <p:spPr/>
        <p:txBody>
          <a:bodyPr/>
          <a:lstStyle/>
          <a:p>
            <a:fld id="{2B018D6D-BDFC-449A-BCA5-DD7A21A3F490}" type="slidenum">
              <a:rPr lang="ja-JP" altLang="en-US" smtClean="0"/>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BA57CA-AFAB-42FD-B147-10AF559189EF}" type="datetime1">
              <a:rPr lang="tr-TR" altLang="ja-JP" smtClean="0"/>
              <a:t>11.04.2016</a:t>
            </a:fld>
            <a:endParaRPr lang="en-US" altLang="ja-JP"/>
          </a:p>
        </p:txBody>
      </p:sp>
      <p:sp>
        <p:nvSpPr>
          <p:cNvPr id="3" name="Footer Placeholder 2"/>
          <p:cNvSpPr>
            <a:spLocks noGrp="1"/>
          </p:cNvSpPr>
          <p:nvPr>
            <p:ph type="ftr" sz="quarter" idx="11"/>
          </p:nvPr>
        </p:nvSpPr>
        <p:spPr/>
        <p:txBody>
          <a:bodyPr/>
          <a:lstStyle/>
          <a:p>
            <a:r>
              <a:rPr lang="tr-TR" altLang="ja-JP" smtClean="0"/>
              <a:t>Academic Writing</a:t>
            </a:r>
            <a:endParaRPr lang="ja-JP" altLang="en-US"/>
          </a:p>
        </p:txBody>
      </p:sp>
      <p:sp>
        <p:nvSpPr>
          <p:cNvPr id="4" name="Slide Number Placeholder 3"/>
          <p:cNvSpPr>
            <a:spLocks noGrp="1"/>
          </p:cNvSpPr>
          <p:nvPr>
            <p:ph type="sldNum" sz="quarter" idx="12"/>
          </p:nvPr>
        </p:nvSpPr>
        <p:spPr/>
        <p:txBody>
          <a:bodyPr/>
          <a:lstStyle/>
          <a:p>
            <a:fld id="{87E3256F-6E8F-411B-90C0-D0D1137234F5}" type="slidenum">
              <a:rPr lang="ja-JP" altLang="en-US" smtClean="0"/>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0E7AD1-1A5B-4F69-83CE-3E2A1815E4D0}" type="datetime1">
              <a:rPr lang="tr-TR" altLang="ja-JP" smtClean="0"/>
              <a:t>11.04.2016</a:t>
            </a:fld>
            <a:endParaRPr lang="en-US" altLang="ja-JP"/>
          </a:p>
        </p:txBody>
      </p:sp>
      <p:sp>
        <p:nvSpPr>
          <p:cNvPr id="6" name="Footer Placeholder 5"/>
          <p:cNvSpPr>
            <a:spLocks noGrp="1"/>
          </p:cNvSpPr>
          <p:nvPr>
            <p:ph type="ftr" sz="quarter" idx="11"/>
          </p:nvPr>
        </p:nvSpPr>
        <p:spPr/>
        <p:txBody>
          <a:bodyPr/>
          <a:lstStyle/>
          <a:p>
            <a:r>
              <a:rPr lang="tr-TR" altLang="ja-JP" smtClean="0"/>
              <a:t>Academic Writing</a:t>
            </a:r>
            <a:endParaRPr lang="ja-JP" altLang="en-US"/>
          </a:p>
        </p:txBody>
      </p:sp>
      <p:sp>
        <p:nvSpPr>
          <p:cNvPr id="7" name="Slide Number Placeholder 6"/>
          <p:cNvSpPr>
            <a:spLocks noGrp="1"/>
          </p:cNvSpPr>
          <p:nvPr>
            <p:ph type="sldNum" sz="quarter" idx="12"/>
          </p:nvPr>
        </p:nvSpPr>
        <p:spPr/>
        <p:txBody>
          <a:bodyPr/>
          <a:lstStyle/>
          <a:p>
            <a:fld id="{63BBA3F4-1777-4798-8DBE-69D316358B51}" type="slidenum">
              <a:rPr lang="ja-JP" altLang="en-US" smtClean="0"/>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2F7141-FD43-4796-8651-7FF07CBBC776}" type="datetime1">
              <a:rPr lang="tr-TR" altLang="ja-JP" smtClean="0"/>
              <a:t>11.04.2016</a:t>
            </a:fld>
            <a:endParaRPr lang="en-US" altLang="ja-JP"/>
          </a:p>
        </p:txBody>
      </p:sp>
      <p:sp>
        <p:nvSpPr>
          <p:cNvPr id="6" name="Footer Placeholder 5"/>
          <p:cNvSpPr>
            <a:spLocks noGrp="1"/>
          </p:cNvSpPr>
          <p:nvPr>
            <p:ph type="ftr" sz="quarter" idx="11"/>
          </p:nvPr>
        </p:nvSpPr>
        <p:spPr/>
        <p:txBody>
          <a:bodyPr/>
          <a:lstStyle/>
          <a:p>
            <a:r>
              <a:rPr lang="tr-TR" altLang="ja-JP" smtClean="0"/>
              <a:t>Academic Writing</a:t>
            </a:r>
            <a:endParaRPr lang="ja-JP" altLang="en-US"/>
          </a:p>
        </p:txBody>
      </p:sp>
      <p:sp>
        <p:nvSpPr>
          <p:cNvPr id="7" name="Slide Number Placeholder 6"/>
          <p:cNvSpPr>
            <a:spLocks noGrp="1"/>
          </p:cNvSpPr>
          <p:nvPr>
            <p:ph type="sldNum" sz="quarter" idx="12"/>
          </p:nvPr>
        </p:nvSpPr>
        <p:spPr>
          <a:xfrm>
            <a:off x="8077200" y="6356350"/>
            <a:ext cx="609600" cy="365125"/>
          </a:xfrm>
        </p:spPr>
        <p:txBody>
          <a:bodyPr/>
          <a:lstStyle/>
          <a:p>
            <a:fld id="{F96A35B0-C9B1-4691-BABB-ADC8040AB459}" type="slidenum">
              <a:rPr lang="ja-JP" altLang="en-US" smtClean="0"/>
              <a:pPr/>
              <a:t>‹#›</a:t>
            </a:fld>
            <a:endParaRPr lang="en-US" altLang="ja-JP"/>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6718CE-8156-44C3-8CDC-7B4CF1FFB8B3}" type="datetime1">
              <a:rPr lang="tr-TR" altLang="ja-JP" smtClean="0"/>
              <a:t>11.04.2016</a:t>
            </a:fld>
            <a:endParaRPr lang="en-US" altLang="ja-JP"/>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altLang="ja-JP" smtClean="0"/>
              <a:t>Academic Writing</a:t>
            </a:r>
            <a:endParaRPr lang="ja-JP"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27EC03-8BE0-4EC3-B77E-C4BA1BCF37C3}" type="slidenum">
              <a:rPr lang="ja-JP" altLang="en-US" smtClean="0"/>
              <a:pPr/>
              <a:t>‹#›</a:t>
            </a:fld>
            <a:endParaRPr lang="en-US" altLang="ja-JP"/>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051" name="サブタイトル 2"/>
          <p:cNvSpPr>
            <a:spLocks noGrp="1"/>
          </p:cNvSpPr>
          <p:nvPr>
            <p:ph type="body" sz="half" idx="4294967295"/>
          </p:nvPr>
        </p:nvSpPr>
        <p:spPr>
          <a:xfrm>
            <a:off x="464686" y="3212976"/>
            <a:ext cx="7460113" cy="3312368"/>
          </a:xfrm>
        </p:spPr>
        <p:txBody>
          <a:bodyPr anchor="ctr">
            <a:normAutofit/>
          </a:bodyPr>
          <a:lstStyle/>
          <a:p>
            <a:pPr algn="ctr">
              <a:lnSpc>
                <a:spcPct val="90000"/>
              </a:lnSpc>
              <a:buNone/>
            </a:pPr>
            <a:r>
              <a:rPr lang="en-AU" altLang="ja-JP" b="1" dirty="0" smtClean="0">
                <a:solidFill>
                  <a:schemeClr val="accent1">
                    <a:lumMod val="75000"/>
                  </a:schemeClr>
                </a:solidFill>
                <a:latin typeface="+mj-lt"/>
                <a:ea typeface="+mj-ea"/>
                <a:cs typeface="+mj-cs"/>
              </a:rPr>
              <a:t>Rahim </a:t>
            </a:r>
            <a:r>
              <a:rPr lang="en-AU" altLang="ja-JP" b="1" dirty="0" err="1" smtClean="0">
                <a:solidFill>
                  <a:schemeClr val="accent1">
                    <a:lumMod val="75000"/>
                  </a:schemeClr>
                </a:solidFill>
                <a:latin typeface="+mj-lt"/>
                <a:ea typeface="+mj-ea"/>
                <a:cs typeface="+mj-cs"/>
              </a:rPr>
              <a:t>Dehkharghani</a:t>
            </a:r>
            <a:r>
              <a:rPr lang="en-AU" altLang="ja-JP" b="1" dirty="0" smtClean="0">
                <a:solidFill>
                  <a:schemeClr val="accent1">
                    <a:lumMod val="75000"/>
                  </a:schemeClr>
                </a:solidFill>
                <a:latin typeface="+mj-lt"/>
                <a:ea typeface="+mj-ea"/>
                <a:cs typeface="+mj-cs"/>
              </a:rPr>
              <a:t>, PhD</a:t>
            </a:r>
          </a:p>
          <a:p>
            <a:pPr algn="ctr">
              <a:lnSpc>
                <a:spcPct val="90000"/>
              </a:lnSpc>
              <a:buNone/>
            </a:pPr>
            <a:endParaRPr lang="en-US" altLang="ja-JP" sz="2000" b="1" dirty="0" smtClean="0">
              <a:solidFill>
                <a:schemeClr val="accent1">
                  <a:lumMod val="75000"/>
                </a:schemeClr>
              </a:solidFill>
              <a:latin typeface="+mj-lt"/>
              <a:ea typeface="+mj-ea"/>
              <a:cs typeface="+mj-cs"/>
            </a:endParaRPr>
          </a:p>
          <a:p>
            <a:pPr algn="ctr">
              <a:lnSpc>
                <a:spcPct val="90000"/>
              </a:lnSpc>
              <a:buNone/>
            </a:pPr>
            <a:endParaRPr lang="tr-TR" altLang="ja-JP" sz="2000" b="1" dirty="0" smtClean="0">
              <a:solidFill>
                <a:schemeClr val="accent1">
                  <a:lumMod val="75000"/>
                </a:schemeClr>
              </a:solidFill>
              <a:latin typeface="+mj-lt"/>
              <a:ea typeface="+mj-ea"/>
              <a:cs typeface="+mj-cs"/>
            </a:endParaRPr>
          </a:p>
          <a:p>
            <a:pPr algn="ctr">
              <a:lnSpc>
                <a:spcPct val="90000"/>
              </a:lnSpc>
              <a:buNone/>
            </a:pPr>
            <a:endParaRPr lang="en-US" altLang="ja-JP" sz="2000" b="1" dirty="0">
              <a:solidFill>
                <a:schemeClr val="accent1">
                  <a:lumMod val="75000"/>
                </a:schemeClr>
              </a:solidFill>
              <a:latin typeface="+mj-lt"/>
              <a:ea typeface="+mj-ea"/>
              <a:cs typeface="+mj-cs"/>
            </a:endParaRPr>
          </a:p>
          <a:p>
            <a:pPr algn="ctr">
              <a:lnSpc>
                <a:spcPct val="90000"/>
              </a:lnSpc>
              <a:buNone/>
            </a:pPr>
            <a:r>
              <a:rPr lang="en-US" altLang="ja-JP" sz="2000" dirty="0" smtClean="0">
                <a:solidFill>
                  <a:schemeClr val="accent1">
                    <a:lumMod val="75000"/>
                  </a:schemeClr>
                </a:solidFill>
                <a:latin typeface="+mj-lt"/>
                <a:ea typeface="+mj-ea"/>
                <a:cs typeface="+mj-cs"/>
              </a:rPr>
              <a:t>University of </a:t>
            </a:r>
            <a:r>
              <a:rPr lang="en-US" altLang="ja-JP" sz="2000" dirty="0" err="1" smtClean="0">
                <a:solidFill>
                  <a:schemeClr val="accent1">
                    <a:lumMod val="75000"/>
                  </a:schemeClr>
                </a:solidFill>
                <a:latin typeface="+mj-lt"/>
                <a:ea typeface="+mj-ea"/>
                <a:cs typeface="+mj-cs"/>
              </a:rPr>
              <a:t>Bonab</a:t>
            </a:r>
            <a:endParaRPr lang="en-US" altLang="ja-JP" sz="2000" dirty="0" smtClean="0">
              <a:solidFill>
                <a:schemeClr val="accent1">
                  <a:lumMod val="75000"/>
                </a:schemeClr>
              </a:solidFill>
              <a:latin typeface="+mj-lt"/>
              <a:ea typeface="+mj-ea"/>
              <a:cs typeface="+mj-cs"/>
            </a:endParaRPr>
          </a:p>
          <a:p>
            <a:pPr algn="ctr">
              <a:lnSpc>
                <a:spcPct val="90000"/>
              </a:lnSpc>
              <a:buNone/>
            </a:pPr>
            <a:r>
              <a:rPr lang="en-US" altLang="ja-JP" sz="2000" dirty="0">
                <a:solidFill>
                  <a:schemeClr val="accent1">
                    <a:lumMod val="75000"/>
                  </a:schemeClr>
                </a:solidFill>
                <a:latin typeface="+mj-lt"/>
                <a:ea typeface="+mj-ea"/>
                <a:cs typeface="+mj-cs"/>
              </a:rPr>
              <a:t>2016, </a:t>
            </a:r>
            <a:r>
              <a:rPr lang="en-US" altLang="ja-JP" sz="2000" dirty="0" smtClean="0">
                <a:solidFill>
                  <a:schemeClr val="accent1">
                    <a:lumMod val="75000"/>
                  </a:schemeClr>
                </a:solidFill>
                <a:latin typeface="+mj-lt"/>
                <a:ea typeface="+mj-ea"/>
                <a:cs typeface="+mj-cs"/>
              </a:rPr>
              <a:t>April</a:t>
            </a:r>
            <a:endParaRPr lang="tr-TR" altLang="ja-JP" sz="2000" dirty="0">
              <a:solidFill>
                <a:schemeClr val="accent1">
                  <a:lumMod val="75000"/>
                </a:schemeClr>
              </a:solidFill>
              <a:latin typeface="+mj-lt"/>
              <a:ea typeface="+mj-ea"/>
              <a:cs typeface="+mj-cs"/>
            </a:endParaRPr>
          </a:p>
          <a:p>
            <a:pPr algn="ctr">
              <a:lnSpc>
                <a:spcPct val="90000"/>
              </a:lnSpc>
            </a:pPr>
            <a:endParaRPr lang="ja-JP" altLang="en-US" sz="3200" b="1" dirty="0" smtClean="0">
              <a:solidFill>
                <a:srgbClr val="002060"/>
              </a:solidFill>
            </a:endParaRPr>
          </a:p>
        </p:txBody>
      </p:sp>
      <p:pic>
        <p:nvPicPr>
          <p:cNvPr id="6150" name="Picture 2" descr="D:\sabancı\official\logo.jpg"/>
          <p:cNvPicPr>
            <a:picLocks noChangeAspect="1" noChangeArrowheads="1"/>
          </p:cNvPicPr>
          <p:nvPr/>
        </p:nvPicPr>
        <p:blipFill>
          <a:blip r:embed="rId3"/>
          <a:srcRect/>
          <a:stretch>
            <a:fillRect/>
          </a:stretch>
        </p:blipFill>
        <p:spPr bwMode="auto">
          <a:xfrm>
            <a:off x="0" y="0"/>
            <a:ext cx="1365250" cy="581025"/>
          </a:xfrm>
          <a:prstGeom prst="rect">
            <a:avLst/>
          </a:prstGeom>
          <a:noFill/>
          <a:ln w="9525">
            <a:noFill/>
            <a:miter lim="800000"/>
            <a:headEnd/>
            <a:tailEnd/>
          </a:ln>
        </p:spPr>
      </p:pic>
      <p:sp>
        <p:nvSpPr>
          <p:cNvPr id="9" name="Rectangle 2"/>
          <p:cNvSpPr txBox="1">
            <a:spLocks/>
          </p:cNvSpPr>
          <p:nvPr/>
        </p:nvSpPr>
        <p:spPr>
          <a:xfrm>
            <a:off x="1187624" y="1689107"/>
            <a:ext cx="5953294" cy="803789"/>
          </a:xfrm>
          <a:prstGeom prst="rect">
            <a:avLst/>
          </a:prstGeom>
        </p:spPr>
        <p:txBody>
          <a:bodyPr>
            <a:noAutofit/>
          </a:bodyPr>
          <a:lstStyle/>
          <a:p>
            <a:pPr algn="ctr" fontAlgn="auto">
              <a:spcAft>
                <a:spcPts val="0"/>
              </a:spcAft>
              <a:defRPr/>
            </a:pPr>
            <a:r>
              <a:rPr kumimoji="0" lang="en-US" altLang="ja-JP" sz="3600" b="1" dirty="0" smtClean="0">
                <a:solidFill>
                  <a:schemeClr val="accent1">
                    <a:lumMod val="50000"/>
                  </a:schemeClr>
                </a:solidFill>
                <a:latin typeface="+mj-lt"/>
                <a:ea typeface="+mj-ea"/>
                <a:cs typeface="+mj-cs"/>
              </a:rPr>
              <a:t>Academic Writing</a:t>
            </a:r>
            <a:endParaRPr kumimoji="0" lang="en-US" altLang="ja-JP" sz="3600" b="1" dirty="0">
              <a:solidFill>
                <a:schemeClr val="accent1">
                  <a:lumMod val="50000"/>
                </a:schemeClr>
              </a:solidFill>
              <a:latin typeface="+mj-lt"/>
              <a:ea typeface="+mj-ea"/>
              <a:cs typeface="+mj-cs"/>
            </a:endParaRPr>
          </a:p>
        </p:txBody>
      </p:sp>
      <p:sp>
        <p:nvSpPr>
          <p:cNvPr id="10" name="Date Placeholder 5"/>
          <p:cNvSpPr>
            <a:spLocks noGrp="1"/>
          </p:cNvSpPr>
          <p:nvPr>
            <p:ph type="dt" sz="half" idx="10"/>
          </p:nvPr>
        </p:nvSpPr>
        <p:spPr>
          <a:xfrm>
            <a:off x="251520" y="6453336"/>
            <a:ext cx="1090464" cy="268139"/>
          </a:xfrm>
        </p:spPr>
        <p:txBody>
          <a:bodyPr/>
          <a:lstStyle/>
          <a:p>
            <a:fld id="{2F85F0E5-9F20-495F-9988-5BF2B080D0E1}" type="datetime1">
              <a:rPr lang="tr-TR" altLang="ja-JP" smtClean="0"/>
              <a:t>11.04.2016</a:t>
            </a:fld>
            <a:endParaRPr lang="en-US" altLang="ja-JP"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2" name="Slide Number Placeholder 1"/>
          <p:cNvSpPr>
            <a:spLocks noGrp="1"/>
          </p:cNvSpPr>
          <p:nvPr>
            <p:ph type="sldNum" sz="quarter" idx="12"/>
          </p:nvPr>
        </p:nvSpPr>
        <p:spPr/>
        <p:txBody>
          <a:bodyPr/>
          <a:lstStyle/>
          <a:p>
            <a:fld id="{87E3256F-6E8F-411B-90C0-D0D1137234F5}" type="slidenum">
              <a:rPr lang="ja-JP" altLang="en-US" smtClean="0"/>
              <a:pPr/>
              <a:t>1</a:t>
            </a:fld>
            <a:endParaRPr lang="en-US" altLang="ja-JP"/>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altLang="ja-JP" sz="3600" dirty="0" smtClean="0"/>
              <a:t>So what?</a:t>
            </a:r>
          </a:p>
        </p:txBody>
      </p:sp>
      <p:sp>
        <p:nvSpPr>
          <p:cNvPr id="8196" name="Rectangle 3"/>
          <p:cNvSpPr>
            <a:spLocks noGrp="1"/>
          </p:cNvSpPr>
          <p:nvPr>
            <p:ph idx="1"/>
          </p:nvPr>
        </p:nvSpPr>
        <p:spPr>
          <a:xfrm>
            <a:off x="179388" y="1700213"/>
            <a:ext cx="8641084" cy="4652962"/>
          </a:xfrm>
        </p:spPr>
        <p:txBody>
          <a:bodyPr>
            <a:normAutofit/>
          </a:bodyPr>
          <a:lstStyle/>
          <a:p>
            <a:r>
              <a:rPr lang="en-US" sz="3200" b="1" dirty="0" smtClean="0">
                <a:solidFill>
                  <a:schemeClr val="accent1">
                    <a:lumMod val="50000"/>
                  </a:schemeClr>
                </a:solidFill>
                <a:latin typeface="+mj-lt"/>
              </a:rPr>
              <a:t>Complex </a:t>
            </a:r>
            <a:r>
              <a:rPr lang="en-US" sz="3200" b="1" dirty="0">
                <a:solidFill>
                  <a:schemeClr val="accent1">
                    <a:lumMod val="50000"/>
                  </a:schemeClr>
                </a:solidFill>
                <a:latin typeface="+mj-lt"/>
              </a:rPr>
              <a:t>ideas don’t require complex language.</a:t>
            </a:r>
          </a:p>
          <a:p>
            <a:r>
              <a:rPr lang="en-US" sz="3200" b="1" dirty="0" smtClean="0">
                <a:solidFill>
                  <a:schemeClr val="accent1">
                    <a:lumMod val="50000"/>
                  </a:schemeClr>
                </a:solidFill>
                <a:latin typeface="+mj-lt"/>
              </a:rPr>
              <a:t>Scientific </a:t>
            </a:r>
            <a:r>
              <a:rPr lang="en-US" sz="3200" b="1" dirty="0">
                <a:solidFill>
                  <a:schemeClr val="accent1">
                    <a:lumMod val="50000"/>
                  </a:schemeClr>
                </a:solidFill>
                <a:latin typeface="+mj-lt"/>
              </a:rPr>
              <a:t>writing should be easy and even enjoyable to read!</a:t>
            </a:r>
            <a:endParaRPr lang="tr-TR" sz="3200" b="1" dirty="0">
              <a:solidFill>
                <a:schemeClr val="accent1">
                  <a:lumMod val="50000"/>
                </a:schemeClr>
              </a:solidFill>
              <a:latin typeface="+mj-lt"/>
            </a:endParaRPr>
          </a:p>
          <a:p>
            <a:endParaRPr lang="tr-TR" sz="4000" dirty="0"/>
          </a:p>
        </p:txBody>
      </p:sp>
      <p:pic>
        <p:nvPicPr>
          <p:cNvPr id="7173" name="Picture 2" descr="D:\sabancı\official\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A500F8CA-7BBA-44ED-A685-126C75DB035E}" type="datetime1">
              <a:rPr lang="tr-TR" altLang="ja-JP" smtClean="0"/>
              <a:t>11.04.2016</a:t>
            </a:fld>
            <a:endParaRPr lang="en-US" altLang="ja-JP"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10</a:t>
            </a:fld>
            <a:endParaRPr lang="en-US" altLang="ja-JP"/>
          </a:p>
        </p:txBody>
      </p:sp>
    </p:spTree>
    <p:extLst>
      <p:ext uri="{BB962C8B-B14F-4D97-AF65-F5344CB8AC3E}">
        <p14:creationId xmlns:p14="http://schemas.microsoft.com/office/powerpoint/2010/main" val="222982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500"/>
                                        <p:tgtEl>
                                          <p:spTgt spid="81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fade">
                                      <p:cBhvr>
                                        <p:cTn id="12" dur="500"/>
                                        <p:tgtEl>
                                          <p:spTgt spid="81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altLang="ja-JP" sz="3600" dirty="0" smtClean="0"/>
              <a:t>Cut the clutter</a:t>
            </a:r>
          </a:p>
        </p:txBody>
      </p:sp>
      <p:sp>
        <p:nvSpPr>
          <p:cNvPr id="8196" name="Rectangle 3"/>
          <p:cNvSpPr>
            <a:spLocks noGrp="1"/>
          </p:cNvSpPr>
          <p:nvPr>
            <p:ph idx="1"/>
          </p:nvPr>
        </p:nvSpPr>
        <p:spPr>
          <a:xfrm>
            <a:off x="395536" y="1700808"/>
            <a:ext cx="8352928" cy="4652962"/>
          </a:xfrm>
        </p:spPr>
        <p:txBody>
          <a:bodyPr>
            <a:normAutofit/>
          </a:bodyPr>
          <a:lstStyle/>
          <a:p>
            <a:r>
              <a:rPr lang="en-US" sz="2400" b="1" dirty="0">
                <a:solidFill>
                  <a:schemeClr val="accent1">
                    <a:lumMod val="50000"/>
                  </a:schemeClr>
                </a:solidFill>
                <a:latin typeface="+mj-lt"/>
              </a:rPr>
              <a:t>This paper provides a review of the basic tenets of cancer biology study design, using as examples studies that illustrate the methodologic challenges or that demonstrate successful solutions to the difficulties inherent in biological research</a:t>
            </a:r>
            <a:r>
              <a:rPr lang="en-US" sz="2400" b="1" dirty="0" smtClean="0">
                <a:solidFill>
                  <a:schemeClr val="accent1">
                    <a:lumMod val="50000"/>
                  </a:schemeClr>
                </a:solidFill>
                <a:latin typeface="+mj-lt"/>
              </a:rPr>
              <a:t>.</a:t>
            </a:r>
            <a:endParaRPr lang="en-US" sz="2400" b="1" dirty="0">
              <a:solidFill>
                <a:schemeClr val="accent1">
                  <a:lumMod val="50000"/>
                </a:schemeClr>
              </a:solidFill>
              <a:latin typeface="+mj-lt"/>
            </a:endParaRPr>
          </a:p>
          <a:p>
            <a:endParaRPr lang="en-US" sz="2400" b="1" dirty="0">
              <a:solidFill>
                <a:schemeClr val="accent1">
                  <a:lumMod val="50000"/>
                </a:schemeClr>
              </a:solidFill>
              <a:latin typeface="+mj-lt"/>
            </a:endParaRPr>
          </a:p>
          <a:p>
            <a:pPr marL="0" indent="0">
              <a:buNone/>
            </a:pPr>
            <a:r>
              <a:rPr lang="en-US" sz="2400" b="1" dirty="0">
                <a:solidFill>
                  <a:schemeClr val="accent1">
                    <a:lumMod val="50000"/>
                  </a:schemeClr>
                </a:solidFill>
                <a:latin typeface="+mj-lt"/>
              </a:rPr>
              <a:t> </a:t>
            </a:r>
            <a:r>
              <a:rPr lang="en-US" sz="2400" b="1" dirty="0" smtClean="0">
                <a:solidFill>
                  <a:schemeClr val="accent1">
                    <a:lumMod val="50000"/>
                  </a:schemeClr>
                </a:solidFill>
                <a:latin typeface="+mj-lt"/>
              </a:rPr>
              <a:t> </a:t>
            </a:r>
            <a:r>
              <a:rPr lang="en-US" sz="3200" b="1" dirty="0" smtClean="0">
                <a:solidFill>
                  <a:srgbClr val="C00000"/>
                </a:solidFill>
                <a:latin typeface="+mj-lt"/>
              </a:rPr>
              <a:t>=&gt;</a:t>
            </a:r>
            <a:endParaRPr lang="en-US" sz="2400" b="1" dirty="0">
              <a:solidFill>
                <a:srgbClr val="C00000"/>
              </a:solidFill>
              <a:latin typeface="+mj-lt"/>
            </a:endParaRPr>
          </a:p>
          <a:p>
            <a:endParaRPr lang="en-US" sz="2400" b="1" dirty="0">
              <a:solidFill>
                <a:schemeClr val="accent1">
                  <a:lumMod val="50000"/>
                </a:schemeClr>
              </a:solidFill>
              <a:latin typeface="+mj-lt"/>
            </a:endParaRPr>
          </a:p>
          <a:p>
            <a:r>
              <a:rPr lang="en-US" sz="2400" b="1" dirty="0">
                <a:solidFill>
                  <a:schemeClr val="accent1">
                    <a:lumMod val="50000"/>
                  </a:schemeClr>
                </a:solidFill>
                <a:latin typeface="+mj-lt"/>
              </a:rPr>
              <a:t>This paper reviews cancer biology study design, </a:t>
            </a:r>
            <a:r>
              <a:rPr lang="en-US" sz="2400" b="1" dirty="0" smtClean="0">
                <a:solidFill>
                  <a:schemeClr val="accent1">
                    <a:lumMod val="50000"/>
                  </a:schemeClr>
                </a:solidFill>
                <a:latin typeface="+mj-lt"/>
              </a:rPr>
              <a:t>using examples </a:t>
            </a:r>
            <a:r>
              <a:rPr lang="en-US" sz="2400" b="1" dirty="0">
                <a:solidFill>
                  <a:schemeClr val="accent1">
                    <a:lumMod val="50000"/>
                  </a:schemeClr>
                </a:solidFill>
                <a:latin typeface="+mj-lt"/>
              </a:rPr>
              <a:t>that illustrate specific challenges and </a:t>
            </a:r>
            <a:r>
              <a:rPr lang="en-US" sz="2400" b="1" dirty="0" smtClean="0">
                <a:solidFill>
                  <a:schemeClr val="accent1">
                    <a:lumMod val="50000"/>
                  </a:schemeClr>
                </a:solidFill>
                <a:latin typeface="+mj-lt"/>
              </a:rPr>
              <a:t>solutions.</a:t>
            </a:r>
            <a:endParaRPr lang="tr-TR" sz="24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FF9E6358-E694-47B5-BABE-F282A3D9D192}"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11</a:t>
            </a:fld>
            <a:endParaRPr lang="en-US" altLang="ja-JP"/>
          </a:p>
        </p:txBody>
      </p:sp>
    </p:spTree>
    <p:extLst>
      <p:ext uri="{BB962C8B-B14F-4D97-AF65-F5344CB8AC3E}">
        <p14:creationId xmlns:p14="http://schemas.microsoft.com/office/powerpoint/2010/main" val="251294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500"/>
                                        <p:tgtEl>
                                          <p:spTgt spid="81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xEl>
                                              <p:pRg st="2" end="2"/>
                                            </p:txEl>
                                          </p:spTgt>
                                        </p:tgtEl>
                                        <p:attrNameLst>
                                          <p:attrName>style.visibility</p:attrName>
                                        </p:attrNameLst>
                                      </p:cBhvr>
                                      <p:to>
                                        <p:strVal val="visible"/>
                                      </p:to>
                                    </p:set>
                                    <p:animEffect transition="in" filter="fade">
                                      <p:cBhvr>
                                        <p:cTn id="12" dur="500"/>
                                        <p:tgtEl>
                                          <p:spTgt spid="819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6">
                                            <p:txEl>
                                              <p:pRg st="4" end="4"/>
                                            </p:txEl>
                                          </p:spTgt>
                                        </p:tgtEl>
                                        <p:attrNameLst>
                                          <p:attrName>style.visibility</p:attrName>
                                        </p:attrNameLst>
                                      </p:cBhvr>
                                      <p:to>
                                        <p:strVal val="visible"/>
                                      </p:to>
                                    </p:set>
                                    <p:animEffect transition="in" filter="fade">
                                      <p:cBhvr>
                                        <p:cTn id="17" dur="500"/>
                                        <p:tgtEl>
                                          <p:spTgt spid="81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altLang="ja-JP" sz="3600" dirty="0" smtClean="0"/>
              <a:t>Cut the clutter</a:t>
            </a:r>
          </a:p>
        </p:txBody>
      </p:sp>
      <p:sp>
        <p:nvSpPr>
          <p:cNvPr id="8196" name="Rectangle 3"/>
          <p:cNvSpPr>
            <a:spLocks noGrp="1"/>
          </p:cNvSpPr>
          <p:nvPr>
            <p:ph idx="1"/>
          </p:nvPr>
        </p:nvSpPr>
        <p:spPr>
          <a:xfrm>
            <a:off x="395536" y="1700808"/>
            <a:ext cx="8352928" cy="4652962"/>
          </a:xfrm>
        </p:spPr>
        <p:txBody>
          <a:bodyPr>
            <a:normAutofit/>
          </a:bodyPr>
          <a:lstStyle/>
          <a:p>
            <a:pPr marL="0" indent="0">
              <a:buNone/>
            </a:pPr>
            <a:r>
              <a:rPr lang="en-US" sz="2400" b="1" dirty="0">
                <a:solidFill>
                  <a:schemeClr val="accent1">
                    <a:lumMod val="50000"/>
                  </a:schemeClr>
                </a:solidFill>
                <a:latin typeface="+mj-lt"/>
              </a:rPr>
              <a:t>Long words and phrases that could be short…</a:t>
            </a:r>
          </a:p>
          <a:p>
            <a:pPr marL="0" indent="0">
              <a:buNone/>
            </a:pPr>
            <a:r>
              <a:rPr lang="en-US" sz="2400" b="1" dirty="0" smtClean="0">
                <a:solidFill>
                  <a:srgbClr val="C00000"/>
                </a:solidFill>
                <a:latin typeface="+mj-lt"/>
              </a:rPr>
              <a:t>Wordy version		</a:t>
            </a:r>
            <a:r>
              <a:rPr lang="en-US" sz="2400" b="1" dirty="0">
                <a:solidFill>
                  <a:srgbClr val="C00000"/>
                </a:solidFill>
                <a:latin typeface="+mj-lt"/>
              </a:rPr>
              <a:t> </a:t>
            </a:r>
            <a:r>
              <a:rPr lang="en-US" sz="2400" b="1" dirty="0" smtClean="0">
                <a:solidFill>
                  <a:srgbClr val="C00000"/>
                </a:solidFill>
                <a:latin typeface="+mj-lt"/>
              </a:rPr>
              <a:t>Crisp </a:t>
            </a:r>
            <a:r>
              <a:rPr lang="en-US" sz="2400" b="1" dirty="0">
                <a:solidFill>
                  <a:srgbClr val="C00000"/>
                </a:solidFill>
                <a:latin typeface="+mj-lt"/>
              </a:rPr>
              <a:t>version</a:t>
            </a:r>
            <a:endParaRPr lang="en-US" sz="2400" b="1" dirty="0" smtClean="0">
              <a:solidFill>
                <a:srgbClr val="C00000"/>
              </a:solidFill>
              <a:latin typeface="+mj-lt"/>
            </a:endParaRPr>
          </a:p>
          <a:p>
            <a:r>
              <a:rPr lang="tr-TR" sz="2400" b="1" dirty="0" smtClean="0">
                <a:solidFill>
                  <a:schemeClr val="accent1">
                    <a:lumMod val="50000"/>
                  </a:schemeClr>
                </a:solidFill>
                <a:latin typeface="+mj-lt"/>
              </a:rPr>
              <a:t>A </a:t>
            </a:r>
            <a:r>
              <a:rPr lang="tr-TR" sz="2400" b="1" dirty="0">
                <a:solidFill>
                  <a:schemeClr val="accent1">
                    <a:lumMod val="50000"/>
                  </a:schemeClr>
                </a:solidFill>
                <a:latin typeface="+mj-lt"/>
              </a:rPr>
              <a:t>majority </a:t>
            </a:r>
            <a:r>
              <a:rPr lang="tr-TR" sz="2400" b="1" dirty="0" smtClean="0">
                <a:solidFill>
                  <a:schemeClr val="accent1">
                    <a:lumMod val="50000"/>
                  </a:schemeClr>
                </a:solidFill>
                <a:latin typeface="+mj-lt"/>
              </a:rPr>
              <a:t>of</a:t>
            </a:r>
            <a:r>
              <a:rPr lang="en-US" sz="2400" b="1" dirty="0" smtClean="0">
                <a:solidFill>
                  <a:schemeClr val="accent1">
                    <a:lumMod val="50000"/>
                  </a:schemeClr>
                </a:solidFill>
                <a:latin typeface="+mj-lt"/>
              </a:rPr>
              <a:t>		</a:t>
            </a:r>
            <a:r>
              <a:rPr lang="tr-TR" sz="2400" b="1" dirty="0" smtClean="0">
                <a:solidFill>
                  <a:schemeClr val="accent1">
                    <a:lumMod val="50000"/>
                  </a:schemeClr>
                </a:solidFill>
                <a:latin typeface="+mj-lt"/>
              </a:rPr>
              <a:t>most</a:t>
            </a:r>
            <a:endParaRPr lang="tr-TR" sz="2400" b="1" dirty="0">
              <a:solidFill>
                <a:schemeClr val="accent1">
                  <a:lumMod val="50000"/>
                </a:schemeClr>
              </a:solidFill>
              <a:latin typeface="+mj-lt"/>
            </a:endParaRPr>
          </a:p>
          <a:p>
            <a:r>
              <a:rPr lang="tr-TR" sz="2400" b="1" dirty="0">
                <a:solidFill>
                  <a:schemeClr val="accent1">
                    <a:lumMod val="50000"/>
                  </a:schemeClr>
                </a:solidFill>
                <a:latin typeface="+mj-lt"/>
              </a:rPr>
              <a:t>A number of </a:t>
            </a:r>
            <a:r>
              <a:rPr lang="en-US" sz="2400" b="1" dirty="0" smtClean="0">
                <a:solidFill>
                  <a:schemeClr val="accent1">
                    <a:lumMod val="50000"/>
                  </a:schemeClr>
                </a:solidFill>
                <a:latin typeface="+mj-lt"/>
              </a:rPr>
              <a:t>		</a:t>
            </a:r>
            <a:r>
              <a:rPr lang="tr-TR" sz="2400" b="1" dirty="0" smtClean="0">
                <a:solidFill>
                  <a:schemeClr val="accent1">
                    <a:lumMod val="50000"/>
                  </a:schemeClr>
                </a:solidFill>
                <a:latin typeface="+mj-lt"/>
              </a:rPr>
              <a:t>many</a:t>
            </a:r>
            <a:endParaRPr lang="tr-TR" sz="2400" b="1" dirty="0">
              <a:solidFill>
                <a:schemeClr val="accent1">
                  <a:lumMod val="50000"/>
                </a:schemeClr>
              </a:solidFill>
              <a:latin typeface="+mj-lt"/>
            </a:endParaRPr>
          </a:p>
          <a:p>
            <a:r>
              <a:rPr lang="en-US" sz="2400" b="1" dirty="0">
                <a:solidFill>
                  <a:schemeClr val="accent1">
                    <a:lumMod val="50000"/>
                  </a:schemeClr>
                </a:solidFill>
                <a:latin typeface="+mj-lt"/>
              </a:rPr>
              <a:t>Are of the same </a:t>
            </a:r>
            <a:r>
              <a:rPr lang="en-US" sz="2400" b="1" dirty="0" smtClean="0">
                <a:solidFill>
                  <a:schemeClr val="accent1">
                    <a:lumMod val="50000"/>
                  </a:schemeClr>
                </a:solidFill>
                <a:latin typeface="+mj-lt"/>
              </a:rPr>
              <a:t>opinion	agree</a:t>
            </a:r>
            <a:endParaRPr lang="en-US" sz="2400" b="1" dirty="0">
              <a:solidFill>
                <a:schemeClr val="accent1">
                  <a:lumMod val="50000"/>
                </a:schemeClr>
              </a:solidFill>
              <a:latin typeface="+mj-lt"/>
            </a:endParaRPr>
          </a:p>
          <a:p>
            <a:r>
              <a:rPr lang="tr-TR" sz="2400" b="1" dirty="0">
                <a:solidFill>
                  <a:schemeClr val="accent1">
                    <a:lumMod val="50000"/>
                  </a:schemeClr>
                </a:solidFill>
                <a:latin typeface="+mj-lt"/>
              </a:rPr>
              <a:t>Less frequently occurring </a:t>
            </a:r>
            <a:r>
              <a:rPr lang="en-US" sz="2400" b="1" dirty="0" smtClean="0">
                <a:solidFill>
                  <a:schemeClr val="accent1">
                    <a:lumMod val="50000"/>
                  </a:schemeClr>
                </a:solidFill>
                <a:latin typeface="+mj-lt"/>
              </a:rPr>
              <a:t>	</a:t>
            </a:r>
            <a:r>
              <a:rPr lang="tr-TR" sz="2400" b="1" dirty="0" smtClean="0">
                <a:solidFill>
                  <a:schemeClr val="accent1">
                    <a:lumMod val="50000"/>
                  </a:schemeClr>
                </a:solidFill>
                <a:latin typeface="+mj-lt"/>
              </a:rPr>
              <a:t>rare</a:t>
            </a:r>
            <a:endParaRPr lang="tr-TR" sz="2400" b="1" dirty="0">
              <a:solidFill>
                <a:schemeClr val="accent1">
                  <a:lumMod val="50000"/>
                </a:schemeClr>
              </a:solidFill>
              <a:latin typeface="+mj-lt"/>
            </a:endParaRPr>
          </a:p>
          <a:p>
            <a:r>
              <a:rPr lang="en-US" sz="2400" b="1" dirty="0">
                <a:solidFill>
                  <a:schemeClr val="accent1">
                    <a:lumMod val="50000"/>
                  </a:schemeClr>
                </a:solidFill>
                <a:latin typeface="+mj-lt"/>
              </a:rPr>
              <a:t>All three of the </a:t>
            </a:r>
            <a:r>
              <a:rPr lang="en-US" sz="2400" b="1" dirty="0" smtClean="0">
                <a:solidFill>
                  <a:schemeClr val="accent1">
                    <a:lumMod val="50000"/>
                  </a:schemeClr>
                </a:solidFill>
                <a:latin typeface="+mj-lt"/>
              </a:rPr>
              <a:t>		the three</a:t>
            </a:r>
            <a:endParaRPr lang="en-US" sz="2400" b="1" dirty="0">
              <a:solidFill>
                <a:schemeClr val="accent1">
                  <a:lumMod val="50000"/>
                </a:schemeClr>
              </a:solidFill>
              <a:latin typeface="+mj-lt"/>
            </a:endParaRPr>
          </a:p>
          <a:p>
            <a:r>
              <a:rPr lang="tr-TR" sz="2400" b="1" dirty="0">
                <a:solidFill>
                  <a:schemeClr val="accent1">
                    <a:lumMod val="50000"/>
                  </a:schemeClr>
                </a:solidFill>
                <a:latin typeface="+mj-lt"/>
              </a:rPr>
              <a:t>Give rise </a:t>
            </a:r>
            <a:r>
              <a:rPr lang="tr-TR" sz="2400" b="1" dirty="0" smtClean="0">
                <a:solidFill>
                  <a:schemeClr val="accent1">
                    <a:lumMod val="50000"/>
                  </a:schemeClr>
                </a:solidFill>
                <a:latin typeface="+mj-lt"/>
              </a:rPr>
              <a:t>to</a:t>
            </a:r>
            <a:r>
              <a:rPr lang="en-US" sz="2400" b="1" dirty="0" smtClean="0">
                <a:solidFill>
                  <a:schemeClr val="accent1">
                    <a:lumMod val="50000"/>
                  </a:schemeClr>
                </a:solidFill>
                <a:latin typeface="+mj-lt"/>
              </a:rPr>
              <a:t>			</a:t>
            </a:r>
            <a:r>
              <a:rPr lang="tr-TR" sz="2400" b="1" dirty="0" smtClean="0">
                <a:solidFill>
                  <a:schemeClr val="accent1">
                    <a:lumMod val="50000"/>
                  </a:schemeClr>
                </a:solidFill>
                <a:latin typeface="+mj-lt"/>
              </a:rPr>
              <a:t>cause</a:t>
            </a:r>
            <a:endParaRPr lang="tr-TR" sz="2400" b="1" dirty="0">
              <a:solidFill>
                <a:schemeClr val="accent1">
                  <a:lumMod val="50000"/>
                </a:schemeClr>
              </a:solidFill>
              <a:latin typeface="+mj-lt"/>
            </a:endParaRPr>
          </a:p>
          <a:p>
            <a:r>
              <a:rPr lang="en-US" sz="2400" b="1" dirty="0">
                <a:solidFill>
                  <a:schemeClr val="accent1">
                    <a:lumMod val="50000"/>
                  </a:schemeClr>
                </a:solidFill>
                <a:latin typeface="+mj-lt"/>
              </a:rPr>
              <a:t>Due to the fact that </a:t>
            </a:r>
            <a:r>
              <a:rPr lang="en-US" sz="2400" b="1" dirty="0" smtClean="0">
                <a:solidFill>
                  <a:schemeClr val="accent1">
                    <a:lumMod val="50000"/>
                  </a:schemeClr>
                </a:solidFill>
                <a:latin typeface="+mj-lt"/>
              </a:rPr>
              <a:t>	because</a:t>
            </a:r>
            <a:endParaRPr lang="en-US" sz="2400" b="1" dirty="0">
              <a:solidFill>
                <a:schemeClr val="accent1">
                  <a:lumMod val="50000"/>
                </a:schemeClr>
              </a:solidFill>
              <a:latin typeface="+mj-lt"/>
            </a:endParaRPr>
          </a:p>
          <a:p>
            <a:r>
              <a:rPr lang="tr-TR" sz="2400" b="1" dirty="0">
                <a:solidFill>
                  <a:schemeClr val="accent1">
                    <a:lumMod val="50000"/>
                  </a:schemeClr>
                </a:solidFill>
                <a:latin typeface="+mj-lt"/>
              </a:rPr>
              <a:t>Have an effect </a:t>
            </a:r>
            <a:r>
              <a:rPr lang="tr-TR" sz="2400" b="1" dirty="0" smtClean="0">
                <a:solidFill>
                  <a:schemeClr val="accent1">
                    <a:lumMod val="50000"/>
                  </a:schemeClr>
                </a:solidFill>
                <a:latin typeface="+mj-lt"/>
              </a:rPr>
              <a:t>on</a:t>
            </a:r>
            <a:r>
              <a:rPr lang="en-US" sz="2400" b="1" dirty="0" smtClean="0">
                <a:solidFill>
                  <a:schemeClr val="accent1">
                    <a:lumMod val="50000"/>
                  </a:schemeClr>
                </a:solidFill>
                <a:latin typeface="+mj-lt"/>
              </a:rPr>
              <a:t>		</a:t>
            </a:r>
            <a:r>
              <a:rPr lang="tr-TR" sz="2400" b="1" dirty="0" smtClean="0">
                <a:solidFill>
                  <a:schemeClr val="accent1">
                    <a:lumMod val="50000"/>
                  </a:schemeClr>
                </a:solidFill>
                <a:latin typeface="+mj-lt"/>
              </a:rPr>
              <a:t>affect</a:t>
            </a:r>
            <a:endParaRPr lang="tr-TR" sz="2400" b="1" dirty="0">
              <a:solidFill>
                <a:schemeClr val="accent1">
                  <a:lumMod val="50000"/>
                </a:schemeClr>
              </a:solidFill>
              <a:latin typeface="+mj-lt"/>
            </a:endParaRPr>
          </a:p>
          <a:p>
            <a:endParaRPr lang="tr-TR" sz="24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2426E1E3-5A5F-445A-BC95-0684D110022E}"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12</a:t>
            </a:fld>
            <a:endParaRPr lang="en-US" altLang="ja-JP"/>
          </a:p>
        </p:txBody>
      </p:sp>
    </p:spTree>
    <p:extLst>
      <p:ext uri="{BB962C8B-B14F-4D97-AF65-F5344CB8AC3E}">
        <p14:creationId xmlns:p14="http://schemas.microsoft.com/office/powerpoint/2010/main" val="576600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sz="3600" dirty="0"/>
              <a:t>Don’t turn verbs into nouns</a:t>
            </a:r>
            <a:endParaRPr lang="en-US" altLang="ja-JP" sz="3600" dirty="0" smtClean="0"/>
          </a:p>
        </p:txBody>
      </p:sp>
      <p:sp>
        <p:nvSpPr>
          <p:cNvPr id="8196" name="Rectangle 3"/>
          <p:cNvSpPr>
            <a:spLocks noGrp="1"/>
          </p:cNvSpPr>
          <p:nvPr>
            <p:ph idx="1"/>
          </p:nvPr>
        </p:nvSpPr>
        <p:spPr>
          <a:xfrm>
            <a:off x="395536" y="1700808"/>
            <a:ext cx="8352928" cy="4652962"/>
          </a:xfrm>
        </p:spPr>
        <p:txBody>
          <a:bodyPr>
            <a:normAutofit/>
          </a:bodyPr>
          <a:lstStyle/>
          <a:p>
            <a:r>
              <a:rPr lang="en-US" sz="2400" b="1" dirty="0">
                <a:solidFill>
                  <a:srgbClr val="C00000"/>
                </a:solidFill>
                <a:latin typeface="+mj-lt"/>
              </a:rPr>
              <a:t>Provide a review of </a:t>
            </a:r>
            <a:r>
              <a:rPr lang="en-US" sz="2400" b="1" dirty="0">
                <a:solidFill>
                  <a:schemeClr val="accent1">
                    <a:lumMod val="50000"/>
                  </a:schemeClr>
                </a:solidFill>
                <a:latin typeface="+mj-lt"/>
              </a:rPr>
              <a:t>-&gt; </a:t>
            </a:r>
            <a:r>
              <a:rPr lang="en-US" sz="2400" b="1" dirty="0" smtClean="0">
                <a:solidFill>
                  <a:schemeClr val="accent1">
                    <a:lumMod val="50000"/>
                  </a:schemeClr>
                </a:solidFill>
                <a:latin typeface="+mj-lt"/>
              </a:rPr>
              <a:t>review</a:t>
            </a:r>
          </a:p>
          <a:p>
            <a:endParaRPr lang="en-US" sz="2400" b="1" dirty="0">
              <a:solidFill>
                <a:schemeClr val="accent1">
                  <a:lumMod val="50000"/>
                </a:schemeClr>
              </a:solidFill>
              <a:latin typeface="+mj-lt"/>
            </a:endParaRPr>
          </a:p>
          <a:p>
            <a:r>
              <a:rPr lang="en-US" sz="2400" b="1" dirty="0">
                <a:solidFill>
                  <a:srgbClr val="C00000"/>
                </a:solidFill>
                <a:latin typeface="+mj-lt"/>
              </a:rPr>
              <a:t>Offer confirmation of </a:t>
            </a:r>
            <a:r>
              <a:rPr lang="en-US" sz="2400" b="1" dirty="0">
                <a:solidFill>
                  <a:schemeClr val="accent1">
                    <a:lumMod val="50000"/>
                  </a:schemeClr>
                </a:solidFill>
                <a:latin typeface="+mj-lt"/>
              </a:rPr>
              <a:t>-&gt; confirm</a:t>
            </a:r>
          </a:p>
          <a:p>
            <a:endParaRPr lang="en-US" sz="2400" b="1" dirty="0" smtClean="0">
              <a:solidFill>
                <a:schemeClr val="accent1">
                  <a:lumMod val="50000"/>
                </a:schemeClr>
              </a:solidFill>
              <a:latin typeface="+mj-lt"/>
            </a:endParaRPr>
          </a:p>
          <a:p>
            <a:r>
              <a:rPr lang="en-US" sz="2400" b="1" dirty="0">
                <a:solidFill>
                  <a:srgbClr val="C00000"/>
                </a:solidFill>
                <a:latin typeface="+mj-lt"/>
              </a:rPr>
              <a:t>Make a decision </a:t>
            </a:r>
            <a:r>
              <a:rPr lang="en-US" sz="2400" b="1" dirty="0">
                <a:solidFill>
                  <a:schemeClr val="accent1">
                    <a:lumMod val="50000"/>
                  </a:schemeClr>
                </a:solidFill>
                <a:latin typeface="+mj-lt"/>
              </a:rPr>
              <a:t>-&gt; decide</a:t>
            </a:r>
          </a:p>
          <a:p>
            <a:endParaRPr lang="en-US" sz="2400" b="1" dirty="0" smtClean="0">
              <a:solidFill>
                <a:schemeClr val="accent1">
                  <a:lumMod val="50000"/>
                </a:schemeClr>
              </a:solidFill>
              <a:latin typeface="+mj-lt"/>
            </a:endParaRPr>
          </a:p>
          <a:p>
            <a:r>
              <a:rPr lang="en-US" sz="2400" b="1" dirty="0">
                <a:solidFill>
                  <a:srgbClr val="C00000"/>
                </a:solidFill>
                <a:latin typeface="+mj-lt"/>
              </a:rPr>
              <a:t>Shows a peak </a:t>
            </a:r>
            <a:r>
              <a:rPr lang="en-US" sz="2400" b="1" dirty="0">
                <a:solidFill>
                  <a:schemeClr val="accent1">
                    <a:lumMod val="50000"/>
                  </a:schemeClr>
                </a:solidFill>
                <a:latin typeface="+mj-lt"/>
              </a:rPr>
              <a:t>-&gt; peaks</a:t>
            </a:r>
          </a:p>
          <a:p>
            <a:endParaRPr lang="en-US" sz="2400" b="1" dirty="0" smtClean="0">
              <a:solidFill>
                <a:schemeClr val="accent1">
                  <a:lumMod val="50000"/>
                </a:schemeClr>
              </a:solidFill>
              <a:latin typeface="+mj-lt"/>
            </a:endParaRPr>
          </a:p>
          <a:p>
            <a:r>
              <a:rPr lang="en-US" sz="2400" b="1" dirty="0">
                <a:solidFill>
                  <a:srgbClr val="C00000"/>
                </a:solidFill>
                <a:latin typeface="+mj-lt"/>
              </a:rPr>
              <a:t>Provide a description of </a:t>
            </a:r>
            <a:r>
              <a:rPr lang="en-US" sz="2400" b="1" dirty="0">
                <a:solidFill>
                  <a:schemeClr val="accent1">
                    <a:lumMod val="50000"/>
                  </a:schemeClr>
                </a:solidFill>
                <a:latin typeface="+mj-lt"/>
              </a:rPr>
              <a:t>-&gt; describe</a:t>
            </a:r>
          </a:p>
          <a:p>
            <a:pPr marL="0" indent="0">
              <a:buNone/>
            </a:pPr>
            <a:endParaRPr lang="en-US" sz="2400" b="1" dirty="0">
              <a:solidFill>
                <a:schemeClr val="accent1">
                  <a:lumMod val="50000"/>
                </a:schemeClr>
              </a:solidFill>
              <a:latin typeface="+mj-lt"/>
            </a:endParaRPr>
          </a:p>
          <a:p>
            <a:endParaRPr lang="tr-TR" sz="24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2426E1E3-5A5F-445A-BC95-0684D110022E}"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13</a:t>
            </a:fld>
            <a:endParaRPr lang="en-US" altLang="ja-JP"/>
          </a:p>
        </p:txBody>
      </p:sp>
    </p:spTree>
    <p:extLst>
      <p:ext uri="{BB962C8B-B14F-4D97-AF65-F5344CB8AC3E}">
        <p14:creationId xmlns:p14="http://schemas.microsoft.com/office/powerpoint/2010/main" val="793938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sz="3600" dirty="0"/>
              <a:t>Don’t bury the main verb</a:t>
            </a:r>
            <a:endParaRPr lang="en-US" altLang="ja-JP" sz="3600" dirty="0" smtClean="0"/>
          </a:p>
        </p:txBody>
      </p:sp>
      <p:sp>
        <p:nvSpPr>
          <p:cNvPr id="8196" name="Rectangle 3"/>
          <p:cNvSpPr>
            <a:spLocks noGrp="1"/>
          </p:cNvSpPr>
          <p:nvPr>
            <p:ph idx="1"/>
          </p:nvPr>
        </p:nvSpPr>
        <p:spPr>
          <a:xfrm>
            <a:off x="395536" y="1700808"/>
            <a:ext cx="8352928" cy="4652962"/>
          </a:xfrm>
        </p:spPr>
        <p:txBody>
          <a:bodyPr>
            <a:normAutofit/>
          </a:bodyPr>
          <a:lstStyle/>
          <a:p>
            <a:r>
              <a:rPr lang="en-US" sz="2800" b="1" dirty="0">
                <a:solidFill>
                  <a:schemeClr val="accent1">
                    <a:lumMod val="50000"/>
                  </a:schemeClr>
                </a:solidFill>
                <a:latin typeface="+mj-lt"/>
              </a:rPr>
              <a:t>One </a:t>
            </a:r>
            <a:r>
              <a:rPr lang="en-US" sz="2800" b="1" dirty="0">
                <a:solidFill>
                  <a:srgbClr val="C00000"/>
                </a:solidFill>
                <a:latin typeface="+mj-lt"/>
              </a:rPr>
              <a:t>study</a:t>
            </a:r>
            <a:r>
              <a:rPr lang="en-US" sz="2800" b="1" dirty="0">
                <a:solidFill>
                  <a:schemeClr val="accent1">
                    <a:lumMod val="50000"/>
                  </a:schemeClr>
                </a:solidFill>
                <a:latin typeface="+mj-lt"/>
              </a:rPr>
              <a:t> of 930 adults with multiple sclerosis (MS) receiving care in one of two managed care settings or in a fee-for-service setting </a:t>
            </a:r>
            <a:r>
              <a:rPr lang="en-US" sz="2800" b="1" dirty="0">
                <a:solidFill>
                  <a:srgbClr val="C00000"/>
                </a:solidFill>
                <a:latin typeface="+mj-lt"/>
              </a:rPr>
              <a:t>found</a:t>
            </a:r>
            <a:r>
              <a:rPr lang="en-US" sz="2800" b="1" dirty="0">
                <a:solidFill>
                  <a:schemeClr val="accent1">
                    <a:lumMod val="50000"/>
                  </a:schemeClr>
                </a:solidFill>
                <a:latin typeface="+mj-lt"/>
              </a:rPr>
              <a:t> that only two-thirds of those needing to contact a neurologist for an MS- related problem in the prior 6 months had done so (</a:t>
            </a:r>
            <a:r>
              <a:rPr lang="en-US" sz="2800" b="1" dirty="0" err="1">
                <a:solidFill>
                  <a:schemeClr val="accent1">
                    <a:lumMod val="50000"/>
                  </a:schemeClr>
                </a:solidFill>
                <a:latin typeface="+mj-lt"/>
              </a:rPr>
              <a:t>Vickrey</a:t>
            </a:r>
            <a:r>
              <a:rPr lang="en-US" sz="2800" b="1" dirty="0">
                <a:solidFill>
                  <a:schemeClr val="accent1">
                    <a:lumMod val="50000"/>
                  </a:schemeClr>
                </a:solidFill>
                <a:latin typeface="+mj-lt"/>
              </a:rPr>
              <a:t> et al 1999). </a:t>
            </a:r>
            <a:endParaRPr lang="tr-TR" sz="28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2426E1E3-5A5F-445A-BC95-0684D110022E}"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14</a:t>
            </a:fld>
            <a:endParaRPr lang="en-US" altLang="ja-JP"/>
          </a:p>
        </p:txBody>
      </p:sp>
    </p:spTree>
    <p:extLst>
      <p:ext uri="{BB962C8B-B14F-4D97-AF65-F5344CB8AC3E}">
        <p14:creationId xmlns:p14="http://schemas.microsoft.com/office/powerpoint/2010/main" val="33277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normAutofit/>
          </a:bodyPr>
          <a:lstStyle/>
          <a:p>
            <a:r>
              <a:rPr lang="en-US" altLang="ja-JP" sz="3600" dirty="0" smtClean="0"/>
              <a:t>Cut the </a:t>
            </a:r>
            <a:r>
              <a:rPr lang="en-US" altLang="ja-JP" sz="3600" dirty="0"/>
              <a:t>clutter, </a:t>
            </a:r>
            <a:r>
              <a:rPr lang="en-US" sz="3600" dirty="0"/>
              <a:t>More techniques</a:t>
            </a:r>
            <a:endParaRPr lang="en-US" altLang="ja-JP" sz="3600" dirty="0"/>
          </a:p>
        </p:txBody>
      </p:sp>
      <p:sp>
        <p:nvSpPr>
          <p:cNvPr id="8196" name="Rectangle 3"/>
          <p:cNvSpPr>
            <a:spLocks noGrp="1"/>
          </p:cNvSpPr>
          <p:nvPr>
            <p:ph idx="1"/>
          </p:nvPr>
        </p:nvSpPr>
        <p:spPr>
          <a:xfrm>
            <a:off x="179388" y="1700808"/>
            <a:ext cx="8964612" cy="4652962"/>
          </a:xfrm>
        </p:spPr>
        <p:txBody>
          <a:bodyPr>
            <a:normAutofit lnSpcReduction="10000"/>
          </a:bodyPr>
          <a:lstStyle/>
          <a:p>
            <a:r>
              <a:rPr lang="en-US" sz="3200" b="1" dirty="0" smtClean="0">
                <a:solidFill>
                  <a:schemeClr val="accent1">
                    <a:lumMod val="50000"/>
                  </a:schemeClr>
                </a:solidFill>
                <a:latin typeface="+mj-lt"/>
              </a:rPr>
              <a:t>Omit the negation</a:t>
            </a:r>
          </a:p>
          <a:p>
            <a:pPr lvl="1"/>
            <a:r>
              <a:rPr lang="en-US" sz="2800" dirty="0">
                <a:solidFill>
                  <a:srgbClr val="C00000"/>
                </a:solidFill>
                <a:latin typeface="+mj-lt"/>
              </a:rPr>
              <a:t>She was not often right</a:t>
            </a:r>
            <a:r>
              <a:rPr lang="en-US" sz="2800" dirty="0">
                <a:solidFill>
                  <a:schemeClr val="accent1">
                    <a:lumMod val="50000"/>
                  </a:schemeClr>
                </a:solidFill>
                <a:latin typeface="+mj-lt"/>
              </a:rPr>
              <a:t>.</a:t>
            </a:r>
          </a:p>
          <a:p>
            <a:pPr lvl="1"/>
            <a:r>
              <a:rPr lang="en-US" sz="2800" dirty="0" smtClean="0">
                <a:solidFill>
                  <a:srgbClr val="00B050"/>
                </a:solidFill>
                <a:latin typeface="+mj-lt"/>
              </a:rPr>
              <a:t>=&gt; She </a:t>
            </a:r>
            <a:r>
              <a:rPr lang="en-US" sz="2800" dirty="0">
                <a:solidFill>
                  <a:srgbClr val="00B050"/>
                </a:solidFill>
                <a:latin typeface="+mj-lt"/>
              </a:rPr>
              <a:t>was usually wrong</a:t>
            </a:r>
          </a:p>
          <a:p>
            <a:r>
              <a:rPr lang="en-US" sz="3200" b="1" dirty="0" smtClean="0">
                <a:solidFill>
                  <a:schemeClr val="accent1">
                    <a:lumMod val="50000"/>
                  </a:schemeClr>
                </a:solidFill>
                <a:latin typeface="+mj-lt"/>
              </a:rPr>
              <a:t>Eliminate </a:t>
            </a:r>
            <a:r>
              <a:rPr lang="en-US" sz="3200" b="1" dirty="0">
                <a:solidFill>
                  <a:schemeClr val="accent1">
                    <a:lumMod val="50000"/>
                  </a:schemeClr>
                </a:solidFill>
                <a:latin typeface="+mj-lt"/>
              </a:rPr>
              <a:t>superfluous uses of “there </a:t>
            </a:r>
            <a:r>
              <a:rPr lang="en-US" sz="3200" b="1" dirty="0" smtClean="0">
                <a:solidFill>
                  <a:schemeClr val="accent1">
                    <a:lumMod val="50000"/>
                  </a:schemeClr>
                </a:solidFill>
                <a:latin typeface="+mj-lt"/>
              </a:rPr>
              <a:t>are/there is”</a:t>
            </a:r>
          </a:p>
          <a:p>
            <a:pPr lvl="1"/>
            <a:r>
              <a:rPr lang="en-US" sz="2800" dirty="0">
                <a:solidFill>
                  <a:srgbClr val="C00000"/>
                </a:solidFill>
                <a:latin typeface="+mj-lt"/>
              </a:rPr>
              <a:t>There was a long line of bacteria on the plate.</a:t>
            </a:r>
          </a:p>
          <a:p>
            <a:pPr lvl="1"/>
            <a:r>
              <a:rPr lang="en-US" sz="2800" dirty="0">
                <a:solidFill>
                  <a:srgbClr val="00B050"/>
                </a:solidFill>
                <a:latin typeface="+mj-lt"/>
              </a:rPr>
              <a:t>=&gt;Bacteria lined the plate</a:t>
            </a:r>
          </a:p>
          <a:p>
            <a:r>
              <a:rPr lang="en-US" sz="3200" b="1" dirty="0">
                <a:solidFill>
                  <a:schemeClr val="accent1">
                    <a:lumMod val="50000"/>
                  </a:schemeClr>
                </a:solidFill>
                <a:latin typeface="+mj-lt"/>
              </a:rPr>
              <a:t>O</a:t>
            </a:r>
            <a:r>
              <a:rPr lang="tr-TR" sz="3200" b="1" dirty="0">
                <a:solidFill>
                  <a:schemeClr val="accent1">
                    <a:lumMod val="50000"/>
                  </a:schemeClr>
                </a:solidFill>
                <a:latin typeface="+mj-lt"/>
              </a:rPr>
              <a:t>mit needless </a:t>
            </a:r>
            <a:r>
              <a:rPr lang="tr-TR" sz="3200" b="1" dirty="0" smtClean="0">
                <a:solidFill>
                  <a:schemeClr val="accent1">
                    <a:lumMod val="50000"/>
                  </a:schemeClr>
                </a:solidFill>
                <a:latin typeface="+mj-lt"/>
              </a:rPr>
              <a:t>prepositions</a:t>
            </a:r>
            <a:endParaRPr lang="en-US" sz="3200" b="1" dirty="0">
              <a:solidFill>
                <a:schemeClr val="accent1">
                  <a:lumMod val="50000"/>
                </a:schemeClr>
              </a:solidFill>
              <a:latin typeface="+mj-lt"/>
            </a:endParaRPr>
          </a:p>
          <a:p>
            <a:pPr lvl="1"/>
            <a:r>
              <a:rPr lang="en-US" sz="2800" dirty="0">
                <a:solidFill>
                  <a:srgbClr val="C00000"/>
                </a:solidFill>
                <a:latin typeface="+mj-lt"/>
              </a:rPr>
              <a:t>They agreed that it was true.</a:t>
            </a:r>
          </a:p>
          <a:p>
            <a:pPr lvl="1"/>
            <a:r>
              <a:rPr lang="en-US" sz="2800" dirty="0">
                <a:solidFill>
                  <a:srgbClr val="00B050"/>
                </a:solidFill>
                <a:latin typeface="+mj-lt"/>
              </a:rPr>
              <a:t>=&gt;They agreed it was true</a:t>
            </a:r>
          </a:p>
          <a:p>
            <a:pPr lvl="1"/>
            <a:endParaRPr lang="tr-TR" sz="30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79016357-3F75-4B91-A67F-A3735E1344F0}" type="datetime1">
              <a:rPr lang="tr-TR" altLang="ja-JP" smtClean="0"/>
              <a:t>11.04.2016</a:t>
            </a:fld>
            <a:endParaRPr lang="en-US" altLang="ja-JP"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15</a:t>
            </a:fld>
            <a:endParaRPr lang="en-US" altLang="ja-JP"/>
          </a:p>
        </p:txBody>
      </p:sp>
    </p:spTree>
    <p:extLst>
      <p:ext uri="{BB962C8B-B14F-4D97-AF65-F5344CB8AC3E}">
        <p14:creationId xmlns:p14="http://schemas.microsoft.com/office/powerpoint/2010/main" val="332491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500"/>
                                        <p:tgtEl>
                                          <p:spTgt spid="819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6">
                                            <p:txEl>
                                              <p:pRg st="1" end="1"/>
                                            </p:txEl>
                                          </p:spTgt>
                                        </p:tgtEl>
                                        <p:attrNameLst>
                                          <p:attrName>style.visibility</p:attrName>
                                        </p:attrNameLst>
                                      </p:cBhvr>
                                      <p:to>
                                        <p:strVal val="visible"/>
                                      </p:to>
                                    </p:set>
                                    <p:animEffect transition="in" filter="fade">
                                      <p:cBhvr>
                                        <p:cTn id="10" dur="500"/>
                                        <p:tgtEl>
                                          <p:spTgt spid="819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196">
                                            <p:txEl>
                                              <p:pRg st="2" end="2"/>
                                            </p:txEl>
                                          </p:spTgt>
                                        </p:tgtEl>
                                        <p:attrNameLst>
                                          <p:attrName>style.visibility</p:attrName>
                                        </p:attrNameLst>
                                      </p:cBhvr>
                                      <p:to>
                                        <p:strVal val="visible"/>
                                      </p:to>
                                    </p:set>
                                    <p:animEffect transition="in" filter="fade">
                                      <p:cBhvr>
                                        <p:cTn id="13" dur="500"/>
                                        <p:tgtEl>
                                          <p:spTgt spid="819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196">
                                            <p:txEl>
                                              <p:pRg st="3" end="3"/>
                                            </p:txEl>
                                          </p:spTgt>
                                        </p:tgtEl>
                                        <p:attrNameLst>
                                          <p:attrName>style.visibility</p:attrName>
                                        </p:attrNameLst>
                                      </p:cBhvr>
                                      <p:to>
                                        <p:strVal val="visible"/>
                                      </p:to>
                                    </p:set>
                                    <p:animEffect transition="in" filter="fade">
                                      <p:cBhvr>
                                        <p:cTn id="18" dur="500"/>
                                        <p:tgtEl>
                                          <p:spTgt spid="819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196">
                                            <p:txEl>
                                              <p:pRg st="4" end="4"/>
                                            </p:txEl>
                                          </p:spTgt>
                                        </p:tgtEl>
                                        <p:attrNameLst>
                                          <p:attrName>style.visibility</p:attrName>
                                        </p:attrNameLst>
                                      </p:cBhvr>
                                      <p:to>
                                        <p:strVal val="visible"/>
                                      </p:to>
                                    </p:set>
                                    <p:animEffect transition="in" filter="fade">
                                      <p:cBhvr>
                                        <p:cTn id="21" dur="500"/>
                                        <p:tgtEl>
                                          <p:spTgt spid="819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196">
                                            <p:txEl>
                                              <p:pRg st="5" end="5"/>
                                            </p:txEl>
                                          </p:spTgt>
                                        </p:tgtEl>
                                        <p:attrNameLst>
                                          <p:attrName>style.visibility</p:attrName>
                                        </p:attrNameLst>
                                      </p:cBhvr>
                                      <p:to>
                                        <p:strVal val="visible"/>
                                      </p:to>
                                    </p:set>
                                    <p:animEffect transition="in" filter="fade">
                                      <p:cBhvr>
                                        <p:cTn id="24" dur="500"/>
                                        <p:tgtEl>
                                          <p:spTgt spid="8196">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196">
                                            <p:txEl>
                                              <p:pRg st="6" end="6"/>
                                            </p:txEl>
                                          </p:spTgt>
                                        </p:tgtEl>
                                        <p:attrNameLst>
                                          <p:attrName>style.visibility</p:attrName>
                                        </p:attrNameLst>
                                      </p:cBhvr>
                                      <p:to>
                                        <p:strVal val="visible"/>
                                      </p:to>
                                    </p:set>
                                    <p:animEffect transition="in" filter="fade">
                                      <p:cBhvr>
                                        <p:cTn id="29" dur="500"/>
                                        <p:tgtEl>
                                          <p:spTgt spid="8196">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8196">
                                            <p:txEl>
                                              <p:pRg st="7" end="7"/>
                                            </p:txEl>
                                          </p:spTgt>
                                        </p:tgtEl>
                                        <p:attrNameLst>
                                          <p:attrName>style.visibility</p:attrName>
                                        </p:attrNameLst>
                                      </p:cBhvr>
                                      <p:to>
                                        <p:strVal val="visible"/>
                                      </p:to>
                                    </p:set>
                                    <p:animEffect transition="in" filter="fade">
                                      <p:cBhvr>
                                        <p:cTn id="32" dur="500"/>
                                        <p:tgtEl>
                                          <p:spTgt spid="8196">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8196">
                                            <p:txEl>
                                              <p:pRg st="8" end="8"/>
                                            </p:txEl>
                                          </p:spTgt>
                                        </p:tgtEl>
                                        <p:attrNameLst>
                                          <p:attrName>style.visibility</p:attrName>
                                        </p:attrNameLst>
                                      </p:cBhvr>
                                      <p:to>
                                        <p:strVal val="visible"/>
                                      </p:to>
                                    </p:set>
                                    <p:animEffect transition="in" filter="fade">
                                      <p:cBhvr>
                                        <p:cTn id="35" dur="500"/>
                                        <p:tgtEl>
                                          <p:spTgt spid="819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DB831B64-5C01-4EEC-A730-C867A8C1CBB4}"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smtClean="0">
                <a:solidFill>
                  <a:srgbClr val="C00000"/>
                </a:solidFill>
                <a:latin typeface="+mj-lt"/>
                <a:ea typeface="+mj-ea"/>
                <a:cs typeface="+mj-cs"/>
              </a:rPr>
              <a:t>A few tips for writing</a:t>
            </a:r>
            <a:endParaRPr lang="en-US" altLang="ja-JP" sz="2800" b="1" dirty="0">
              <a:solidFill>
                <a:srgbClr val="C00000"/>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Parts of an academic </a:t>
            </a:r>
            <a:r>
              <a:rPr lang="en-US" altLang="ja-JP" sz="2800" b="1" dirty="0" smtClean="0">
                <a:solidFill>
                  <a:schemeClr val="bg1">
                    <a:lumMod val="50000"/>
                  </a:schemeClr>
                </a:solidFill>
                <a:latin typeface="+mj-lt"/>
                <a:ea typeface="+mj-ea"/>
                <a:cs typeface="+mj-cs"/>
              </a:rPr>
              <a:t>paper</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16</a:t>
            </a:fld>
            <a:endParaRPr lang="en-US" altLang="ja-JP"/>
          </a:p>
        </p:txBody>
      </p:sp>
    </p:spTree>
    <p:extLst>
      <p:ext uri="{BB962C8B-B14F-4D97-AF65-F5344CB8AC3E}">
        <p14:creationId xmlns:p14="http://schemas.microsoft.com/office/powerpoint/2010/main" val="1785834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normAutofit/>
          </a:bodyPr>
          <a:lstStyle/>
          <a:p>
            <a:r>
              <a:rPr lang="en-US" altLang="ja-JP" sz="3600" dirty="0" smtClean="0"/>
              <a:t>A few tips for writing</a:t>
            </a:r>
            <a:endParaRPr lang="en-US" altLang="ja-JP" sz="3600" dirty="0"/>
          </a:p>
        </p:txBody>
      </p:sp>
      <p:sp>
        <p:nvSpPr>
          <p:cNvPr id="8196" name="Rectangle 3"/>
          <p:cNvSpPr>
            <a:spLocks noGrp="1"/>
          </p:cNvSpPr>
          <p:nvPr>
            <p:ph idx="1"/>
          </p:nvPr>
        </p:nvSpPr>
        <p:spPr>
          <a:xfrm>
            <a:off x="-252536" y="1700808"/>
            <a:ext cx="9505056" cy="4652962"/>
          </a:xfrm>
        </p:spPr>
        <p:txBody>
          <a:bodyPr>
            <a:normAutofit/>
          </a:bodyPr>
          <a:lstStyle/>
          <a:p>
            <a:pPr lvl="1"/>
            <a:r>
              <a:rPr lang="en-US" sz="3000" b="1" dirty="0" smtClean="0">
                <a:solidFill>
                  <a:schemeClr val="accent1">
                    <a:lumMod val="50000"/>
                  </a:schemeClr>
                </a:solidFill>
                <a:latin typeface="+mj-lt"/>
              </a:rPr>
              <a:t>Use the active voice</a:t>
            </a:r>
          </a:p>
          <a:p>
            <a:pPr lvl="2"/>
            <a:r>
              <a:rPr lang="en-US" sz="2800" dirty="0">
                <a:solidFill>
                  <a:srgbClr val="C00000"/>
                </a:solidFill>
                <a:latin typeface="+mj-lt"/>
              </a:rPr>
              <a:t>My first visit to Boston will always be remembered by </a:t>
            </a:r>
            <a:r>
              <a:rPr lang="en-US" sz="2800" dirty="0" smtClean="0">
                <a:solidFill>
                  <a:srgbClr val="C00000"/>
                </a:solidFill>
                <a:latin typeface="+mj-lt"/>
              </a:rPr>
              <a:t>me</a:t>
            </a:r>
          </a:p>
          <a:p>
            <a:pPr lvl="2"/>
            <a:r>
              <a:rPr lang="en-US" sz="2800" dirty="0">
                <a:solidFill>
                  <a:srgbClr val="008000"/>
                </a:solidFill>
                <a:latin typeface="+mj-lt"/>
              </a:rPr>
              <a:t>I </a:t>
            </a:r>
            <a:r>
              <a:rPr lang="en-US" sz="2800" dirty="0" smtClean="0">
                <a:solidFill>
                  <a:srgbClr val="008000"/>
                </a:solidFill>
                <a:latin typeface="+mj-lt"/>
              </a:rPr>
              <a:t>will </a:t>
            </a:r>
            <a:r>
              <a:rPr lang="en-US" sz="2800" dirty="0">
                <a:solidFill>
                  <a:srgbClr val="008000"/>
                </a:solidFill>
                <a:latin typeface="+mj-lt"/>
              </a:rPr>
              <a:t>always remember my first visit to </a:t>
            </a:r>
            <a:r>
              <a:rPr lang="en-US" sz="2800" dirty="0" smtClean="0">
                <a:solidFill>
                  <a:srgbClr val="008000"/>
                </a:solidFill>
                <a:latin typeface="+mj-lt"/>
              </a:rPr>
              <a:t>Boston</a:t>
            </a:r>
            <a:endParaRPr lang="en-US" sz="2800" b="1" dirty="0">
              <a:solidFill>
                <a:srgbClr val="008000"/>
              </a:solidFill>
              <a:latin typeface="+mj-lt"/>
            </a:endParaRPr>
          </a:p>
          <a:p>
            <a:pPr lvl="1"/>
            <a:r>
              <a:rPr lang="en-US" sz="3000" b="1" dirty="0">
                <a:solidFill>
                  <a:schemeClr val="accent1">
                    <a:lumMod val="50000"/>
                  </a:schemeClr>
                </a:solidFill>
                <a:latin typeface="+mj-lt"/>
              </a:rPr>
              <a:t>Is it OK to use ”We” or “I”? </a:t>
            </a:r>
            <a:r>
              <a:rPr lang="en-US" sz="2800" b="1" dirty="0" smtClean="0">
                <a:solidFill>
                  <a:srgbClr val="C00000"/>
                </a:solidFill>
                <a:latin typeface="+mj-lt"/>
              </a:rPr>
              <a:t>Yes it is!</a:t>
            </a:r>
          </a:p>
          <a:p>
            <a:pPr lvl="1"/>
            <a:r>
              <a:rPr lang="en-US" sz="3000" b="1" dirty="0">
                <a:solidFill>
                  <a:schemeClr val="accent1">
                    <a:lumMod val="50000"/>
                  </a:schemeClr>
                </a:solidFill>
                <a:latin typeface="+mj-lt"/>
              </a:rPr>
              <a:t>Use verbs instead of nouns</a:t>
            </a: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F53711CC-7FA1-4315-9BF5-CC4F4AF52CAE}"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17</a:t>
            </a:fld>
            <a:endParaRPr lang="en-US" altLang="ja-JP"/>
          </a:p>
        </p:txBody>
      </p:sp>
    </p:spTree>
    <p:extLst>
      <p:ext uri="{BB962C8B-B14F-4D97-AF65-F5344CB8AC3E}">
        <p14:creationId xmlns:p14="http://schemas.microsoft.com/office/powerpoint/2010/main" val="326737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500"/>
                                        <p:tgtEl>
                                          <p:spTgt spid="819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6">
                                            <p:txEl>
                                              <p:pRg st="1" end="1"/>
                                            </p:txEl>
                                          </p:spTgt>
                                        </p:tgtEl>
                                        <p:attrNameLst>
                                          <p:attrName>style.visibility</p:attrName>
                                        </p:attrNameLst>
                                      </p:cBhvr>
                                      <p:to>
                                        <p:strVal val="visible"/>
                                      </p:to>
                                    </p:set>
                                    <p:animEffect transition="in" filter="fade">
                                      <p:cBhvr>
                                        <p:cTn id="10" dur="500"/>
                                        <p:tgtEl>
                                          <p:spTgt spid="819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196">
                                            <p:txEl>
                                              <p:pRg st="2" end="2"/>
                                            </p:txEl>
                                          </p:spTgt>
                                        </p:tgtEl>
                                        <p:attrNameLst>
                                          <p:attrName>style.visibility</p:attrName>
                                        </p:attrNameLst>
                                      </p:cBhvr>
                                      <p:to>
                                        <p:strVal val="visible"/>
                                      </p:to>
                                    </p:set>
                                    <p:animEffect transition="in" filter="fade">
                                      <p:cBhvr>
                                        <p:cTn id="13" dur="500"/>
                                        <p:tgtEl>
                                          <p:spTgt spid="819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196">
                                            <p:txEl>
                                              <p:pRg st="3" end="3"/>
                                            </p:txEl>
                                          </p:spTgt>
                                        </p:tgtEl>
                                        <p:attrNameLst>
                                          <p:attrName>style.visibility</p:attrName>
                                        </p:attrNameLst>
                                      </p:cBhvr>
                                      <p:to>
                                        <p:strVal val="visible"/>
                                      </p:to>
                                    </p:set>
                                    <p:animEffect transition="in" filter="fade">
                                      <p:cBhvr>
                                        <p:cTn id="18" dur="500"/>
                                        <p:tgtEl>
                                          <p:spTgt spid="819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196">
                                            <p:txEl>
                                              <p:pRg st="4" end="4"/>
                                            </p:txEl>
                                          </p:spTgt>
                                        </p:tgtEl>
                                        <p:attrNameLst>
                                          <p:attrName>style.visibility</p:attrName>
                                        </p:attrNameLst>
                                      </p:cBhvr>
                                      <p:to>
                                        <p:strVal val="visible"/>
                                      </p:to>
                                    </p:set>
                                    <p:animEffect transition="in" filter="fade">
                                      <p:cBhvr>
                                        <p:cTn id="23" dur="500"/>
                                        <p:tgtEl>
                                          <p:spTgt spid="81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24694" y="667418"/>
            <a:ext cx="6427787" cy="609600"/>
          </a:xfrm>
        </p:spPr>
        <p:txBody>
          <a:bodyPr>
            <a:normAutofit/>
          </a:bodyPr>
          <a:lstStyle/>
          <a:p>
            <a:r>
              <a:rPr lang="en-US" altLang="ja-JP" sz="3600" dirty="0"/>
              <a:t>A few tips for </a:t>
            </a:r>
            <a:r>
              <a:rPr lang="en-US" altLang="ja-JP" sz="3600" dirty="0" smtClean="0"/>
              <a:t>writing: Punctuation</a:t>
            </a:r>
            <a:endParaRPr lang="en-US" altLang="ja-JP" sz="3600" dirty="0"/>
          </a:p>
        </p:txBody>
      </p:sp>
      <p:sp>
        <p:nvSpPr>
          <p:cNvPr id="8196" name="Rectangle 3"/>
          <p:cNvSpPr>
            <a:spLocks noGrp="1"/>
          </p:cNvSpPr>
          <p:nvPr>
            <p:ph idx="1"/>
          </p:nvPr>
        </p:nvSpPr>
        <p:spPr>
          <a:xfrm>
            <a:off x="179388" y="1700808"/>
            <a:ext cx="8964612" cy="4652962"/>
          </a:xfrm>
        </p:spPr>
        <p:txBody>
          <a:bodyPr>
            <a:noAutofit/>
          </a:bodyPr>
          <a:lstStyle/>
          <a:p>
            <a:r>
              <a:rPr lang="tr-TR" sz="2800" dirty="0" smtClean="0">
                <a:solidFill>
                  <a:schemeClr val="tx2">
                    <a:lumMod val="75000"/>
                  </a:schemeClr>
                </a:solidFill>
                <a:latin typeface="+mj-lt"/>
              </a:rPr>
              <a:t>Increasing </a:t>
            </a:r>
            <a:r>
              <a:rPr lang="tr-TR" sz="2800" dirty="0">
                <a:solidFill>
                  <a:schemeClr val="tx2">
                    <a:lumMod val="75000"/>
                  </a:schemeClr>
                </a:solidFill>
                <a:latin typeface="+mj-lt"/>
              </a:rPr>
              <a:t>power to separate:</a:t>
            </a:r>
          </a:p>
          <a:p>
            <a:pPr lvl="1"/>
            <a:r>
              <a:rPr lang="tr-TR" b="1" dirty="0" smtClean="0">
                <a:solidFill>
                  <a:schemeClr val="tx2">
                    <a:lumMod val="75000"/>
                  </a:schemeClr>
                </a:solidFill>
                <a:latin typeface="+mj-lt"/>
              </a:rPr>
              <a:t>Comma</a:t>
            </a:r>
            <a:r>
              <a:rPr lang="en-US" b="1" dirty="0" smtClean="0">
                <a:solidFill>
                  <a:schemeClr val="tx2">
                    <a:lumMod val="75000"/>
                  </a:schemeClr>
                </a:solidFill>
                <a:latin typeface="+mj-lt"/>
              </a:rPr>
              <a:t> ,</a:t>
            </a:r>
            <a:endParaRPr lang="tr-TR" b="1" dirty="0">
              <a:solidFill>
                <a:schemeClr val="tx2">
                  <a:lumMod val="75000"/>
                </a:schemeClr>
              </a:solidFill>
              <a:latin typeface="+mj-lt"/>
            </a:endParaRPr>
          </a:p>
          <a:p>
            <a:pPr lvl="1"/>
            <a:r>
              <a:rPr lang="tr-TR" b="1" dirty="0" smtClean="0">
                <a:solidFill>
                  <a:schemeClr val="tx2">
                    <a:lumMod val="75000"/>
                  </a:schemeClr>
                </a:solidFill>
                <a:latin typeface="+mj-lt"/>
              </a:rPr>
              <a:t>Colon</a:t>
            </a:r>
            <a:r>
              <a:rPr lang="en-US" b="1" dirty="0" smtClean="0">
                <a:solidFill>
                  <a:schemeClr val="tx2">
                    <a:lumMod val="75000"/>
                  </a:schemeClr>
                </a:solidFill>
                <a:latin typeface="+mj-lt"/>
              </a:rPr>
              <a:t> :</a:t>
            </a:r>
            <a:endParaRPr lang="tr-TR" b="1" dirty="0">
              <a:solidFill>
                <a:schemeClr val="tx2">
                  <a:lumMod val="75000"/>
                </a:schemeClr>
              </a:solidFill>
              <a:latin typeface="+mj-lt"/>
            </a:endParaRPr>
          </a:p>
          <a:p>
            <a:pPr lvl="1"/>
            <a:r>
              <a:rPr lang="tr-TR" b="1" dirty="0" smtClean="0">
                <a:solidFill>
                  <a:schemeClr val="tx2">
                    <a:lumMod val="75000"/>
                  </a:schemeClr>
                </a:solidFill>
                <a:latin typeface="+mj-lt"/>
              </a:rPr>
              <a:t>Dash</a:t>
            </a:r>
            <a:r>
              <a:rPr lang="en-US" b="1" dirty="0" smtClean="0">
                <a:solidFill>
                  <a:schemeClr val="tx2">
                    <a:lumMod val="75000"/>
                  </a:schemeClr>
                </a:solidFill>
                <a:latin typeface="+mj-lt"/>
              </a:rPr>
              <a:t> – (less formal)</a:t>
            </a:r>
            <a:endParaRPr lang="tr-TR" b="1" dirty="0">
              <a:solidFill>
                <a:schemeClr val="tx2">
                  <a:lumMod val="75000"/>
                </a:schemeClr>
              </a:solidFill>
              <a:latin typeface="+mj-lt"/>
            </a:endParaRPr>
          </a:p>
          <a:p>
            <a:pPr lvl="1"/>
            <a:r>
              <a:rPr lang="tr-TR" b="1" dirty="0">
                <a:solidFill>
                  <a:schemeClr val="tx2">
                    <a:lumMod val="75000"/>
                  </a:schemeClr>
                </a:solidFill>
                <a:latin typeface="+mj-lt"/>
              </a:rPr>
              <a:t>Parentheses</a:t>
            </a:r>
            <a:r>
              <a:rPr lang="en-US" b="1" dirty="0">
                <a:solidFill>
                  <a:schemeClr val="tx2">
                    <a:lumMod val="75000"/>
                  </a:schemeClr>
                </a:solidFill>
                <a:latin typeface="+mj-lt"/>
              </a:rPr>
              <a:t> () (less formal)</a:t>
            </a:r>
            <a:endParaRPr lang="tr-TR" b="1" dirty="0">
              <a:solidFill>
                <a:schemeClr val="tx2">
                  <a:lumMod val="75000"/>
                </a:schemeClr>
              </a:solidFill>
              <a:latin typeface="+mj-lt"/>
            </a:endParaRPr>
          </a:p>
          <a:p>
            <a:pPr lvl="1"/>
            <a:r>
              <a:rPr lang="tr-TR" b="1" dirty="0" smtClean="0">
                <a:solidFill>
                  <a:schemeClr val="tx2">
                    <a:lumMod val="75000"/>
                  </a:schemeClr>
                </a:solidFill>
                <a:latin typeface="+mj-lt"/>
              </a:rPr>
              <a:t>Semicolon</a:t>
            </a:r>
            <a:r>
              <a:rPr lang="en-US" b="1" dirty="0" smtClean="0">
                <a:solidFill>
                  <a:schemeClr val="tx2">
                    <a:lumMod val="75000"/>
                  </a:schemeClr>
                </a:solidFill>
                <a:latin typeface="+mj-lt"/>
              </a:rPr>
              <a:t> ;</a:t>
            </a:r>
            <a:endParaRPr lang="tr-TR" b="1" dirty="0">
              <a:solidFill>
                <a:schemeClr val="tx2">
                  <a:lumMod val="75000"/>
                </a:schemeClr>
              </a:solidFill>
              <a:latin typeface="+mj-lt"/>
            </a:endParaRPr>
          </a:p>
          <a:p>
            <a:pPr lvl="1"/>
            <a:r>
              <a:rPr lang="tr-TR" b="1" dirty="0" smtClean="0">
                <a:solidFill>
                  <a:schemeClr val="tx2">
                    <a:lumMod val="75000"/>
                  </a:schemeClr>
                </a:solidFill>
                <a:latin typeface="+mj-lt"/>
              </a:rPr>
              <a:t>Period</a:t>
            </a:r>
            <a:r>
              <a:rPr lang="en-US" b="1" dirty="0" smtClean="0">
                <a:solidFill>
                  <a:schemeClr val="tx2">
                    <a:lumMod val="75000"/>
                  </a:schemeClr>
                </a:solidFill>
                <a:latin typeface="+mj-lt"/>
              </a:rPr>
              <a:t> .</a:t>
            </a:r>
            <a:endParaRPr lang="en-US" b="1" dirty="0">
              <a:solidFill>
                <a:schemeClr val="tx2">
                  <a:lumMod val="75000"/>
                </a:schemeClr>
              </a:solidFill>
              <a:latin typeface="+mj-lt"/>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ACFE6AFB-1FCD-45D7-A940-B9A65D185945}"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18</a:t>
            </a:fld>
            <a:endParaRPr lang="en-US" altLang="ja-JP"/>
          </a:p>
        </p:txBody>
      </p:sp>
    </p:spTree>
    <p:extLst>
      <p:ext uri="{BB962C8B-B14F-4D97-AF65-F5344CB8AC3E}">
        <p14:creationId xmlns:p14="http://schemas.microsoft.com/office/powerpoint/2010/main" val="287379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1" end="1"/>
                                            </p:txEl>
                                          </p:spTgt>
                                        </p:tgtEl>
                                        <p:attrNameLst>
                                          <p:attrName>style.visibility</p:attrName>
                                        </p:attrNameLst>
                                      </p:cBhvr>
                                      <p:to>
                                        <p:strVal val="visible"/>
                                      </p:to>
                                    </p:set>
                                    <p:animEffect transition="in" filter="fade">
                                      <p:cBhvr>
                                        <p:cTn id="7" dur="500"/>
                                        <p:tgtEl>
                                          <p:spTgt spid="819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xEl>
                                              <p:pRg st="2" end="2"/>
                                            </p:txEl>
                                          </p:spTgt>
                                        </p:tgtEl>
                                        <p:attrNameLst>
                                          <p:attrName>style.visibility</p:attrName>
                                        </p:attrNameLst>
                                      </p:cBhvr>
                                      <p:to>
                                        <p:strVal val="visible"/>
                                      </p:to>
                                    </p:set>
                                    <p:animEffect transition="in" filter="fade">
                                      <p:cBhvr>
                                        <p:cTn id="12" dur="500"/>
                                        <p:tgtEl>
                                          <p:spTgt spid="819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6">
                                            <p:txEl>
                                              <p:pRg st="3" end="3"/>
                                            </p:txEl>
                                          </p:spTgt>
                                        </p:tgtEl>
                                        <p:attrNameLst>
                                          <p:attrName>style.visibility</p:attrName>
                                        </p:attrNameLst>
                                      </p:cBhvr>
                                      <p:to>
                                        <p:strVal val="visible"/>
                                      </p:to>
                                    </p:set>
                                    <p:animEffect transition="in" filter="fade">
                                      <p:cBhvr>
                                        <p:cTn id="17" dur="500"/>
                                        <p:tgtEl>
                                          <p:spTgt spid="819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196">
                                            <p:txEl>
                                              <p:pRg st="4" end="4"/>
                                            </p:txEl>
                                          </p:spTgt>
                                        </p:tgtEl>
                                        <p:attrNameLst>
                                          <p:attrName>style.visibility</p:attrName>
                                        </p:attrNameLst>
                                      </p:cBhvr>
                                      <p:to>
                                        <p:strVal val="visible"/>
                                      </p:to>
                                    </p:set>
                                    <p:animEffect transition="in" filter="fade">
                                      <p:cBhvr>
                                        <p:cTn id="22" dur="500"/>
                                        <p:tgtEl>
                                          <p:spTgt spid="819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196">
                                            <p:txEl>
                                              <p:pRg st="5" end="5"/>
                                            </p:txEl>
                                          </p:spTgt>
                                        </p:tgtEl>
                                        <p:attrNameLst>
                                          <p:attrName>style.visibility</p:attrName>
                                        </p:attrNameLst>
                                      </p:cBhvr>
                                      <p:to>
                                        <p:strVal val="visible"/>
                                      </p:to>
                                    </p:set>
                                    <p:animEffect transition="in" filter="fade">
                                      <p:cBhvr>
                                        <p:cTn id="27" dur="500"/>
                                        <p:tgtEl>
                                          <p:spTgt spid="819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196">
                                            <p:txEl>
                                              <p:pRg st="6" end="6"/>
                                            </p:txEl>
                                          </p:spTgt>
                                        </p:tgtEl>
                                        <p:attrNameLst>
                                          <p:attrName>style.visibility</p:attrName>
                                        </p:attrNameLst>
                                      </p:cBhvr>
                                      <p:to>
                                        <p:strVal val="visible"/>
                                      </p:to>
                                    </p:set>
                                    <p:animEffect transition="in" filter="fade">
                                      <p:cBhvr>
                                        <p:cTn id="32" dur="500"/>
                                        <p:tgtEl>
                                          <p:spTgt spid="819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for punctuation</a:t>
            </a:r>
            <a:endParaRPr lang="tr-TR" dirty="0"/>
          </a:p>
        </p:txBody>
      </p:sp>
      <p:sp>
        <p:nvSpPr>
          <p:cNvPr id="3" name="Content Placeholder 2"/>
          <p:cNvSpPr>
            <a:spLocks noGrp="1"/>
          </p:cNvSpPr>
          <p:nvPr>
            <p:ph idx="1"/>
          </p:nvPr>
        </p:nvSpPr>
        <p:spPr/>
        <p:txBody>
          <a:bodyPr/>
          <a:lstStyle/>
          <a:p>
            <a:r>
              <a:rPr lang="en-US" b="1" dirty="0" smtClean="0">
                <a:solidFill>
                  <a:schemeClr val="accent1">
                    <a:lumMod val="50000"/>
                  </a:schemeClr>
                </a:solidFill>
                <a:latin typeface="+mj-lt"/>
              </a:rPr>
              <a:t>This approach works better than previous ones; it has lower time complexity.</a:t>
            </a:r>
          </a:p>
          <a:p>
            <a:r>
              <a:rPr lang="en-US" b="1" dirty="0" smtClean="0">
                <a:solidFill>
                  <a:schemeClr val="accent1">
                    <a:lumMod val="50000"/>
                  </a:schemeClr>
                </a:solidFill>
                <a:latin typeface="+mj-lt"/>
              </a:rPr>
              <a:t>This approach includes three steps: Tokenization, Normalization, and Stemming.</a:t>
            </a:r>
          </a:p>
          <a:p>
            <a:r>
              <a:rPr lang="en-US" b="1" dirty="0" smtClean="0">
                <a:solidFill>
                  <a:schemeClr val="accent1">
                    <a:lumMod val="50000"/>
                  </a:schemeClr>
                </a:solidFill>
                <a:latin typeface="+mj-lt"/>
              </a:rPr>
              <a:t>Iran has many small universities–e.g., university of </a:t>
            </a:r>
            <a:r>
              <a:rPr lang="en-US" b="1" dirty="0" err="1" smtClean="0">
                <a:solidFill>
                  <a:schemeClr val="accent1">
                    <a:lumMod val="50000"/>
                  </a:schemeClr>
                </a:solidFill>
                <a:latin typeface="+mj-lt"/>
              </a:rPr>
              <a:t>Bonab</a:t>
            </a:r>
            <a:r>
              <a:rPr lang="en-US" b="1" dirty="0" smtClean="0">
                <a:solidFill>
                  <a:schemeClr val="accent1">
                    <a:lumMod val="50000"/>
                  </a:schemeClr>
                </a:solidFill>
                <a:latin typeface="+mj-lt"/>
              </a:rPr>
              <a:t>-and some large universities–e.g., university of Tehran.</a:t>
            </a:r>
          </a:p>
          <a:p>
            <a:r>
              <a:rPr lang="en-US" b="1" dirty="0" smtClean="0">
                <a:solidFill>
                  <a:schemeClr val="accent1">
                    <a:lumMod val="50000"/>
                  </a:schemeClr>
                </a:solidFill>
                <a:latin typeface="+mj-lt"/>
              </a:rPr>
              <a:t>The number of students at university of </a:t>
            </a:r>
            <a:r>
              <a:rPr lang="en-US" b="1" dirty="0" err="1" smtClean="0">
                <a:solidFill>
                  <a:schemeClr val="accent1">
                    <a:lumMod val="50000"/>
                  </a:schemeClr>
                </a:solidFill>
                <a:latin typeface="+mj-lt"/>
              </a:rPr>
              <a:t>Bonab</a:t>
            </a:r>
            <a:r>
              <a:rPr lang="en-US" b="1" dirty="0" smtClean="0">
                <a:solidFill>
                  <a:schemeClr val="accent1">
                    <a:lumMod val="50000"/>
                  </a:schemeClr>
                </a:solidFill>
                <a:latin typeface="+mj-lt"/>
              </a:rPr>
              <a:t> is more than 4000 (about 4100).</a:t>
            </a:r>
          </a:p>
          <a:p>
            <a:endParaRPr lang="tr-TR" dirty="0">
              <a:solidFill>
                <a:schemeClr val="accent1">
                  <a:lumMod val="50000"/>
                </a:schemeClr>
              </a:solidFill>
              <a:latin typeface="+mj-lt"/>
            </a:endParaRPr>
          </a:p>
        </p:txBody>
      </p:sp>
      <p:sp>
        <p:nvSpPr>
          <p:cNvPr id="4" name="Date Placeholder 3"/>
          <p:cNvSpPr>
            <a:spLocks noGrp="1"/>
          </p:cNvSpPr>
          <p:nvPr>
            <p:ph type="dt" sz="half" idx="10"/>
          </p:nvPr>
        </p:nvSpPr>
        <p:spPr/>
        <p:txBody>
          <a:bodyPr/>
          <a:lstStyle/>
          <a:p>
            <a:fld id="{42DC8848-A728-48C1-897A-3AD40B25F18C}"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F0C8548C-B734-4C71-84E7-959ED06EFFAA}" type="slidenum">
              <a:rPr lang="ja-JP" altLang="en-US" smtClean="0"/>
              <a:pPr/>
              <a:t>19</a:t>
            </a:fld>
            <a:endParaRPr lang="en-US" altLang="ja-JP"/>
          </a:p>
        </p:txBody>
      </p:sp>
      <p:pic>
        <p:nvPicPr>
          <p:cNvPr id="7" name="Picture 2" descr="D:\sabancı\official\logo.jpg"/>
          <p:cNvPicPr>
            <a:picLocks noChangeAspect="1" noChangeArrowheads="1"/>
          </p:cNvPicPr>
          <p:nvPr/>
        </p:nvPicPr>
        <p:blipFill>
          <a:blip r:embed="rId2"/>
          <a:srcRect/>
          <a:stretch>
            <a:fillRect/>
          </a:stretch>
        </p:blipFill>
        <p:spPr bwMode="auto">
          <a:xfrm>
            <a:off x="-10525" y="0"/>
            <a:ext cx="1365250" cy="581025"/>
          </a:xfrm>
          <a:prstGeom prst="rect">
            <a:avLst/>
          </a:prstGeom>
          <a:noFill/>
          <a:ln w="9525">
            <a:noFill/>
            <a:miter lim="800000"/>
            <a:headEnd/>
            <a:tailEnd/>
          </a:ln>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Tree>
    <p:extLst>
      <p:ext uri="{BB962C8B-B14F-4D97-AF65-F5344CB8AC3E}">
        <p14:creationId xmlns:p14="http://schemas.microsoft.com/office/powerpoint/2010/main" val="50209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sp>
        <p:nvSpPr>
          <p:cNvPr id="7171"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dirty="0">
                <a:solidFill>
                  <a:schemeClr val="tx2"/>
                </a:solidFill>
                <a:latin typeface="+mj-lt"/>
                <a:ea typeface="+mj-ea"/>
                <a:cs typeface="+mj-cs"/>
              </a:rPr>
              <a:t>What </a:t>
            </a:r>
            <a:r>
              <a:rPr lang="en-US" altLang="ja-JP" sz="2800" dirty="0" smtClean="0">
                <a:solidFill>
                  <a:schemeClr val="tx2"/>
                </a:solidFill>
                <a:latin typeface="+mj-lt"/>
                <a:ea typeface="+mj-ea"/>
                <a:cs typeface="+mj-cs"/>
              </a:rPr>
              <a:t>makes </a:t>
            </a:r>
            <a:r>
              <a:rPr lang="en-US" altLang="ja-JP" sz="2800" dirty="0">
                <a:solidFill>
                  <a:schemeClr val="tx2"/>
                </a:solidFill>
                <a:latin typeface="+mj-lt"/>
                <a:ea typeface="+mj-ea"/>
                <a:cs typeface="+mj-cs"/>
              </a:rPr>
              <a:t>good </a:t>
            </a:r>
            <a:r>
              <a:rPr lang="en-US" altLang="ja-JP" sz="2800" dirty="0" smtClean="0">
                <a:solidFill>
                  <a:schemeClr val="tx2"/>
                </a:solidFill>
                <a:latin typeface="+mj-lt"/>
                <a:ea typeface="+mj-ea"/>
                <a:cs typeface="+mj-cs"/>
              </a:rPr>
              <a:t>writing</a:t>
            </a:r>
          </a:p>
          <a:p>
            <a:pPr marL="609600" indent="-609600">
              <a:buFont typeface="Wingdings" pitchFamily="2" charset="2"/>
              <a:buChar char="§"/>
            </a:pPr>
            <a:r>
              <a:rPr lang="en-US" altLang="ja-JP" sz="2800" dirty="0" smtClean="0">
                <a:solidFill>
                  <a:schemeClr val="tx2"/>
                </a:solidFill>
                <a:latin typeface="+mj-lt"/>
                <a:ea typeface="+mj-ea"/>
                <a:cs typeface="+mj-cs"/>
              </a:rPr>
              <a:t>What not to do</a:t>
            </a:r>
          </a:p>
          <a:p>
            <a:pPr marL="609600" indent="-609600">
              <a:buFont typeface="Wingdings" pitchFamily="2" charset="2"/>
              <a:buChar char="§"/>
            </a:pPr>
            <a:r>
              <a:rPr lang="en-US" altLang="ja-JP" sz="2800" dirty="0" smtClean="0">
                <a:solidFill>
                  <a:schemeClr val="tx2"/>
                </a:solidFill>
                <a:latin typeface="+mj-lt"/>
                <a:ea typeface="+mj-ea"/>
                <a:cs typeface="+mj-cs"/>
              </a:rPr>
              <a:t>A few tips for writing</a:t>
            </a:r>
            <a:endParaRPr lang="en-US" altLang="ja-JP" sz="2800" dirty="0">
              <a:solidFill>
                <a:schemeClr val="tx2"/>
              </a:solidFill>
              <a:latin typeface="+mj-lt"/>
              <a:ea typeface="+mj-ea"/>
              <a:cs typeface="+mj-cs"/>
            </a:endParaRPr>
          </a:p>
          <a:p>
            <a:pPr marL="609600" indent="-609600">
              <a:buFont typeface="Wingdings" pitchFamily="2" charset="2"/>
              <a:buChar char="§"/>
            </a:pPr>
            <a:r>
              <a:rPr lang="en-US" altLang="ja-JP" sz="2800" dirty="0">
                <a:solidFill>
                  <a:schemeClr val="tx2"/>
                </a:solidFill>
                <a:latin typeface="+mj-lt"/>
                <a:ea typeface="+mj-ea"/>
                <a:cs typeface="+mj-cs"/>
              </a:rPr>
              <a:t>Parts of an academic paper</a:t>
            </a:r>
          </a:p>
          <a:p>
            <a:pPr marL="609600" indent="-609600">
              <a:buFont typeface="Wingdings" pitchFamily="2" charset="2"/>
              <a:buChar char="§"/>
            </a:pPr>
            <a:r>
              <a:rPr lang="en-US" altLang="ja-JP" sz="2800" dirty="0" smtClean="0">
                <a:solidFill>
                  <a:schemeClr val="tx2"/>
                </a:solidFill>
                <a:latin typeface="+mj-lt"/>
                <a:ea typeface="+mj-ea"/>
                <a:cs typeface="+mj-cs"/>
              </a:rPr>
              <a:t>Evaluation </a:t>
            </a:r>
            <a:r>
              <a:rPr lang="en-US" altLang="ja-JP" sz="2800" dirty="0">
                <a:solidFill>
                  <a:schemeClr val="tx2"/>
                </a:solidFill>
                <a:latin typeface="+mj-lt"/>
                <a:ea typeface="+mj-ea"/>
                <a:cs typeface="+mj-cs"/>
              </a:rPr>
              <a:t>factors of a Journal</a:t>
            </a:r>
          </a:p>
          <a:p>
            <a:pPr marL="609600" indent="-609600">
              <a:buFont typeface="Wingdings" pitchFamily="2" charset="2"/>
              <a:buChar char="§"/>
            </a:pPr>
            <a:r>
              <a:rPr lang="en-US" altLang="ja-JP" sz="2800" dirty="0">
                <a:solidFill>
                  <a:schemeClr val="tx2"/>
                </a:solidFill>
                <a:latin typeface="+mj-lt"/>
                <a:ea typeface="+mj-ea"/>
                <a:cs typeface="+mj-cs"/>
              </a:rPr>
              <a:t>Latex</a:t>
            </a:r>
          </a:p>
          <a:p>
            <a:pPr marL="609600" indent="-609600">
              <a:buFont typeface="Wingdings" pitchFamily="2" charset="2"/>
              <a:buChar char="§"/>
            </a:pPr>
            <a:r>
              <a:rPr lang="en-US" altLang="ja-JP" sz="2800" dirty="0">
                <a:solidFill>
                  <a:schemeClr val="tx2"/>
                </a:solidFill>
                <a:latin typeface="+mj-lt"/>
                <a:ea typeface="+mj-ea"/>
                <a:cs typeface="+mj-cs"/>
              </a:rPr>
              <a:t>Plagiarism</a:t>
            </a:r>
          </a:p>
          <a:p>
            <a:pPr marL="609600" indent="-609600">
              <a:buFont typeface="Wingdings" pitchFamily="2" charset="2"/>
              <a:buChar char="§"/>
            </a:pPr>
            <a:r>
              <a:rPr lang="en-US" altLang="ja-JP" sz="2800" dirty="0" smtClean="0">
                <a:solidFill>
                  <a:schemeClr val="tx2"/>
                </a:solidFill>
                <a:latin typeface="+mj-lt"/>
                <a:ea typeface="+mj-ea"/>
                <a:cs typeface="+mj-cs"/>
              </a:rPr>
              <a:t>Interview</a:t>
            </a:r>
            <a:endParaRPr lang="en-US" altLang="ja-JP" sz="2800" dirty="0">
              <a:solidFill>
                <a:schemeClr val="tx2"/>
              </a:solidFill>
              <a:latin typeface="+mj-lt"/>
              <a:ea typeface="+mj-ea"/>
              <a:cs typeface="+mj-cs"/>
            </a:endParaRPr>
          </a:p>
          <a:p>
            <a:pPr marL="609600" indent="-609600">
              <a:buFont typeface="Wingdings" pitchFamily="2" charset="2"/>
              <a:buChar char="§"/>
            </a:pPr>
            <a:r>
              <a:rPr lang="en-US" altLang="ja-JP" sz="2800" dirty="0" smtClean="0">
                <a:solidFill>
                  <a:schemeClr val="tx2"/>
                </a:solidFill>
                <a:latin typeface="+mj-lt"/>
                <a:ea typeface="+mj-ea"/>
                <a:cs typeface="+mj-cs"/>
              </a:rPr>
              <a:t>How to submit a paper</a:t>
            </a: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0128C4FB-5851-4BC2-93F2-46E146665976}"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24694" y="667418"/>
            <a:ext cx="6427787" cy="609600"/>
          </a:xfrm>
        </p:spPr>
        <p:txBody>
          <a:bodyPr>
            <a:normAutofit/>
          </a:bodyPr>
          <a:lstStyle/>
          <a:p>
            <a:r>
              <a:rPr lang="en-US" altLang="ja-JP" sz="3600" dirty="0"/>
              <a:t>A few tips for </a:t>
            </a:r>
            <a:r>
              <a:rPr lang="en-US" altLang="ja-JP" sz="3600" dirty="0" smtClean="0"/>
              <a:t>writing: Parallelism</a:t>
            </a:r>
            <a:endParaRPr lang="en-US" altLang="ja-JP" sz="3600" dirty="0"/>
          </a:p>
        </p:txBody>
      </p:sp>
      <p:sp>
        <p:nvSpPr>
          <p:cNvPr id="8196" name="Rectangle 3"/>
          <p:cNvSpPr>
            <a:spLocks noGrp="1"/>
          </p:cNvSpPr>
          <p:nvPr>
            <p:ph idx="1"/>
          </p:nvPr>
        </p:nvSpPr>
        <p:spPr>
          <a:xfrm>
            <a:off x="179388" y="1700808"/>
            <a:ext cx="8964612" cy="4652962"/>
          </a:xfrm>
        </p:spPr>
        <p:txBody>
          <a:bodyPr>
            <a:noAutofit/>
          </a:bodyPr>
          <a:lstStyle/>
          <a:p>
            <a:pPr marL="0" indent="0">
              <a:buNone/>
            </a:pPr>
            <a:r>
              <a:rPr lang="tr-TR" sz="2800" dirty="0">
                <a:solidFill>
                  <a:srgbClr val="C00000"/>
                </a:solidFill>
                <a:latin typeface="+mj-lt"/>
              </a:rPr>
              <a:t>Unparallel</a:t>
            </a:r>
            <a:r>
              <a:rPr lang="tr-TR" sz="2800" dirty="0">
                <a:solidFill>
                  <a:schemeClr val="tx2">
                    <a:lumMod val="75000"/>
                  </a:schemeClr>
                </a:solidFill>
                <a:latin typeface="+mj-lt"/>
              </a:rPr>
              <a:t>:</a:t>
            </a:r>
          </a:p>
          <a:p>
            <a:r>
              <a:rPr lang="en-US" sz="2800" b="1" dirty="0">
                <a:solidFill>
                  <a:schemeClr val="tx2">
                    <a:lumMod val="75000"/>
                  </a:schemeClr>
                </a:solidFill>
                <a:latin typeface="+mj-lt"/>
              </a:rPr>
              <a:t>Locusts </a:t>
            </a:r>
            <a:r>
              <a:rPr lang="en-US" sz="2800" b="1" dirty="0">
                <a:solidFill>
                  <a:srgbClr val="C00000"/>
                </a:solidFill>
                <a:latin typeface="+mj-lt"/>
              </a:rPr>
              <a:t>denuded</a:t>
            </a:r>
            <a:r>
              <a:rPr lang="en-US" sz="2800" b="1" dirty="0">
                <a:solidFill>
                  <a:schemeClr val="tx2">
                    <a:lumMod val="75000"/>
                  </a:schemeClr>
                </a:solidFill>
                <a:latin typeface="+mj-lt"/>
              </a:rPr>
              <a:t> fields in Utah, rural Iowa </a:t>
            </a:r>
            <a:r>
              <a:rPr lang="en-US" sz="2800" b="1" dirty="0">
                <a:solidFill>
                  <a:srgbClr val="C00000"/>
                </a:solidFill>
                <a:latin typeface="+mj-lt"/>
              </a:rPr>
              <a:t>was washed </a:t>
            </a:r>
            <a:r>
              <a:rPr lang="en-US" sz="2800" b="1" dirty="0">
                <a:solidFill>
                  <a:schemeClr val="tx2">
                    <a:lumMod val="75000"/>
                  </a:schemeClr>
                </a:solidFill>
                <a:latin typeface="+mj-lt"/>
              </a:rPr>
              <a:t>away by torrents, and in Arizona the cotton </a:t>
            </a:r>
            <a:r>
              <a:rPr lang="en-US" sz="2800" b="1" dirty="0">
                <a:solidFill>
                  <a:srgbClr val="C00000"/>
                </a:solidFill>
                <a:latin typeface="+mj-lt"/>
              </a:rPr>
              <a:t>was shriveled </a:t>
            </a:r>
            <a:r>
              <a:rPr lang="en-US" sz="2800" b="1" dirty="0">
                <a:solidFill>
                  <a:schemeClr val="tx2">
                    <a:lumMod val="75000"/>
                  </a:schemeClr>
                </a:solidFill>
                <a:latin typeface="+mj-lt"/>
              </a:rPr>
              <a:t>by the placing heat.</a:t>
            </a:r>
          </a:p>
          <a:p>
            <a:pPr marL="0" indent="0">
              <a:buNone/>
            </a:pPr>
            <a:endParaRPr lang="tr-TR" sz="2800" b="1" dirty="0">
              <a:solidFill>
                <a:schemeClr val="tx2">
                  <a:lumMod val="75000"/>
                </a:schemeClr>
              </a:solidFill>
              <a:latin typeface="+mj-lt"/>
            </a:endParaRPr>
          </a:p>
          <a:p>
            <a:pPr marL="0" indent="0">
              <a:buNone/>
            </a:pPr>
            <a:r>
              <a:rPr lang="tr-TR" sz="2800" dirty="0">
                <a:solidFill>
                  <a:srgbClr val="C00000"/>
                </a:solidFill>
                <a:latin typeface="+mj-lt"/>
              </a:rPr>
              <a:t>Parallel</a:t>
            </a:r>
            <a:r>
              <a:rPr lang="tr-TR" sz="2800" dirty="0">
                <a:solidFill>
                  <a:schemeClr val="tx2">
                    <a:lumMod val="75000"/>
                  </a:schemeClr>
                </a:solidFill>
                <a:latin typeface="+mj-lt"/>
              </a:rPr>
              <a:t>:</a:t>
            </a:r>
          </a:p>
          <a:p>
            <a:r>
              <a:rPr lang="en-US" sz="2800" b="1" dirty="0">
                <a:solidFill>
                  <a:schemeClr val="tx2">
                    <a:lumMod val="75000"/>
                  </a:schemeClr>
                </a:solidFill>
                <a:latin typeface="+mj-lt"/>
              </a:rPr>
              <a:t>Locusts </a:t>
            </a:r>
            <a:r>
              <a:rPr lang="en-US" sz="2800" b="1" dirty="0">
                <a:solidFill>
                  <a:srgbClr val="C00000"/>
                </a:solidFill>
                <a:latin typeface="+mj-lt"/>
              </a:rPr>
              <a:t>denuded</a:t>
            </a:r>
            <a:r>
              <a:rPr lang="en-US" sz="2800" b="1" dirty="0">
                <a:solidFill>
                  <a:schemeClr val="tx2">
                    <a:lumMod val="75000"/>
                  </a:schemeClr>
                </a:solidFill>
                <a:latin typeface="+mj-lt"/>
              </a:rPr>
              <a:t> fields in Utah, torrents </a:t>
            </a:r>
            <a:r>
              <a:rPr lang="en-US" sz="2800" b="1" dirty="0">
                <a:solidFill>
                  <a:srgbClr val="C00000"/>
                </a:solidFill>
                <a:latin typeface="+mj-lt"/>
              </a:rPr>
              <a:t>washed</a:t>
            </a:r>
            <a:r>
              <a:rPr lang="en-US" sz="2800" b="1" dirty="0">
                <a:solidFill>
                  <a:schemeClr val="tx2">
                    <a:lumMod val="75000"/>
                  </a:schemeClr>
                </a:solidFill>
                <a:latin typeface="+mj-lt"/>
              </a:rPr>
              <a:t> away rural Iowa, and blazing heat </a:t>
            </a:r>
            <a:r>
              <a:rPr lang="en-US" sz="2800" b="1" dirty="0">
                <a:solidFill>
                  <a:srgbClr val="C00000"/>
                </a:solidFill>
                <a:latin typeface="+mj-lt"/>
              </a:rPr>
              <a:t>shriveled</a:t>
            </a:r>
            <a:r>
              <a:rPr lang="en-US" sz="2800" b="1" dirty="0">
                <a:solidFill>
                  <a:schemeClr val="tx2">
                    <a:lumMod val="75000"/>
                  </a:schemeClr>
                </a:solidFill>
                <a:latin typeface="+mj-lt"/>
              </a:rPr>
              <a:t> Arizona’s cotton.</a:t>
            </a: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F94CA067-3765-4E60-9E7F-4BC1B9C7A1BC}"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20</a:t>
            </a:fld>
            <a:endParaRPr lang="en-US" altLang="ja-JP"/>
          </a:p>
        </p:txBody>
      </p:sp>
    </p:spTree>
    <p:extLst>
      <p:ext uri="{BB962C8B-B14F-4D97-AF65-F5344CB8AC3E}">
        <p14:creationId xmlns:p14="http://schemas.microsoft.com/office/powerpoint/2010/main" val="202981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3" end="3"/>
                                            </p:txEl>
                                          </p:spTgt>
                                        </p:tgtEl>
                                        <p:attrNameLst>
                                          <p:attrName>style.visibility</p:attrName>
                                        </p:attrNameLst>
                                      </p:cBhvr>
                                      <p:to>
                                        <p:strVal val="visible"/>
                                      </p:to>
                                    </p:set>
                                    <p:animEffect transition="in" filter="fade">
                                      <p:cBhvr>
                                        <p:cTn id="7" dur="500"/>
                                        <p:tgtEl>
                                          <p:spTgt spid="8196">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6">
                                            <p:txEl>
                                              <p:pRg st="4" end="4"/>
                                            </p:txEl>
                                          </p:spTgt>
                                        </p:tgtEl>
                                        <p:attrNameLst>
                                          <p:attrName>style.visibility</p:attrName>
                                        </p:attrNameLst>
                                      </p:cBhvr>
                                      <p:to>
                                        <p:strVal val="visible"/>
                                      </p:to>
                                    </p:set>
                                    <p:animEffect transition="in" filter="fade">
                                      <p:cBhvr>
                                        <p:cTn id="10" dur="500"/>
                                        <p:tgtEl>
                                          <p:spTgt spid="81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89856"/>
            <a:ext cx="8229600" cy="1143000"/>
          </a:xfrm>
        </p:spPr>
        <p:txBody>
          <a:bodyPr>
            <a:noAutofit/>
          </a:bodyPr>
          <a:lstStyle/>
          <a:p>
            <a:r>
              <a:rPr lang="en-US" sz="4000" dirty="0">
                <a:solidFill>
                  <a:schemeClr val="accent1">
                    <a:lumMod val="50000"/>
                  </a:schemeClr>
                </a:solidFill>
              </a:rPr>
              <a:t>Overview: Principles of effective writing</a:t>
            </a:r>
            <a:endParaRPr lang="tr-TR" sz="4000" dirty="0">
              <a:solidFill>
                <a:schemeClr val="accent1">
                  <a:lumMod val="50000"/>
                </a:schemeClr>
              </a:solidFill>
            </a:endParaRPr>
          </a:p>
        </p:txBody>
      </p:sp>
      <p:sp>
        <p:nvSpPr>
          <p:cNvPr id="3" name="Content Placeholder 2"/>
          <p:cNvSpPr>
            <a:spLocks noGrp="1"/>
          </p:cNvSpPr>
          <p:nvPr>
            <p:ph idx="1"/>
          </p:nvPr>
        </p:nvSpPr>
        <p:spPr/>
        <p:txBody>
          <a:bodyPr>
            <a:normAutofit/>
          </a:bodyPr>
          <a:lstStyle/>
          <a:p>
            <a:pPr marL="0" indent="0">
              <a:buNone/>
            </a:pPr>
            <a:endParaRPr lang="en-US" sz="2800" b="1" dirty="0">
              <a:latin typeface="+mj-lt"/>
            </a:endParaRPr>
          </a:p>
          <a:p>
            <a:pPr marL="0" indent="0">
              <a:buNone/>
            </a:pPr>
            <a:r>
              <a:rPr lang="en-US" sz="2800" b="1" dirty="0">
                <a:solidFill>
                  <a:schemeClr val="accent1">
                    <a:lumMod val="50000"/>
                  </a:schemeClr>
                </a:solidFill>
                <a:latin typeface="+mj-lt"/>
              </a:rPr>
              <a:t>1. Cut unnecessary words and phrases; learn to part with your words!</a:t>
            </a:r>
          </a:p>
          <a:p>
            <a:pPr marL="0" indent="0">
              <a:buNone/>
            </a:pPr>
            <a:r>
              <a:rPr lang="en-US" sz="2800" b="1" dirty="0" smtClean="0">
                <a:solidFill>
                  <a:schemeClr val="accent1">
                    <a:lumMod val="50000"/>
                  </a:schemeClr>
                </a:solidFill>
                <a:latin typeface="+mj-lt"/>
              </a:rPr>
              <a:t>2</a:t>
            </a:r>
            <a:r>
              <a:rPr lang="en-US" sz="2800" b="1" dirty="0">
                <a:solidFill>
                  <a:schemeClr val="accent1">
                    <a:lumMod val="50000"/>
                  </a:schemeClr>
                </a:solidFill>
                <a:latin typeface="+mj-lt"/>
              </a:rPr>
              <a:t>. Use the active voice (subject + verb + object)</a:t>
            </a:r>
          </a:p>
          <a:p>
            <a:pPr marL="0" indent="0">
              <a:buNone/>
            </a:pPr>
            <a:r>
              <a:rPr lang="en-US" sz="2800" b="1" dirty="0" smtClean="0">
                <a:solidFill>
                  <a:schemeClr val="accent1">
                    <a:lumMod val="50000"/>
                  </a:schemeClr>
                </a:solidFill>
                <a:latin typeface="+mj-lt"/>
              </a:rPr>
              <a:t>3</a:t>
            </a:r>
            <a:r>
              <a:rPr lang="en-US" sz="2800" b="1" dirty="0">
                <a:solidFill>
                  <a:schemeClr val="accent1">
                    <a:lumMod val="50000"/>
                  </a:schemeClr>
                </a:solidFill>
                <a:latin typeface="+mj-lt"/>
              </a:rPr>
              <a:t>. Write with verbs: use strong verbs, avoid turning verbs into nouns, and don’t bury the main verb! </a:t>
            </a:r>
          </a:p>
          <a:p>
            <a:endParaRPr lang="tr-TR" sz="2800" b="1" dirty="0">
              <a:solidFill>
                <a:schemeClr val="accent1">
                  <a:lumMod val="50000"/>
                </a:schemeClr>
              </a:solidFill>
              <a:latin typeface="+mj-lt"/>
            </a:endParaRPr>
          </a:p>
        </p:txBody>
      </p:sp>
      <p:sp>
        <p:nvSpPr>
          <p:cNvPr id="4" name="Date Placeholder 3"/>
          <p:cNvSpPr>
            <a:spLocks noGrp="1"/>
          </p:cNvSpPr>
          <p:nvPr>
            <p:ph type="dt" sz="half" idx="10"/>
          </p:nvPr>
        </p:nvSpPr>
        <p:spPr/>
        <p:txBody>
          <a:bodyPr/>
          <a:lstStyle/>
          <a:p>
            <a:fld id="{42DC8848-A728-48C1-897A-3AD40B25F18C}"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F0C8548C-B734-4C71-84E7-959ED06EFFAA}" type="slidenum">
              <a:rPr lang="ja-JP" altLang="en-US" smtClean="0"/>
              <a:pPr/>
              <a:t>21</a:t>
            </a:fld>
            <a:endParaRPr lang="en-US" altLang="ja-JP"/>
          </a:p>
        </p:txBody>
      </p:sp>
      <p:pic>
        <p:nvPicPr>
          <p:cNvPr id="7" name="Picture 2" descr="D:\sabancı\official\logo.jpg"/>
          <p:cNvPicPr>
            <a:picLocks noChangeAspect="1" noChangeArrowheads="1"/>
          </p:cNvPicPr>
          <p:nvPr/>
        </p:nvPicPr>
        <p:blipFill>
          <a:blip r:embed="rId2"/>
          <a:srcRect/>
          <a:stretch>
            <a:fillRect/>
          </a:stretch>
        </p:blipFill>
        <p:spPr bwMode="auto">
          <a:xfrm>
            <a:off x="-10525" y="0"/>
            <a:ext cx="1365250" cy="581025"/>
          </a:xfrm>
          <a:prstGeom prst="rect">
            <a:avLst/>
          </a:prstGeom>
          <a:noFill/>
          <a:ln w="9525">
            <a:noFill/>
            <a:miter lim="800000"/>
            <a:headEnd/>
            <a:tailEnd/>
          </a:ln>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Tree>
    <p:extLst>
      <p:ext uri="{BB962C8B-B14F-4D97-AF65-F5344CB8AC3E}">
        <p14:creationId xmlns:p14="http://schemas.microsoft.com/office/powerpoint/2010/main" val="122743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24694" y="667418"/>
            <a:ext cx="6427787" cy="609600"/>
          </a:xfrm>
        </p:spPr>
        <p:txBody>
          <a:bodyPr>
            <a:normAutofit/>
          </a:bodyPr>
          <a:lstStyle/>
          <a:p>
            <a:r>
              <a:rPr lang="en-US" sz="3600" dirty="0"/>
              <a:t>Steps in the writing process</a:t>
            </a:r>
            <a:endParaRPr lang="en-US" altLang="ja-JP" sz="3600" dirty="0"/>
          </a:p>
        </p:txBody>
      </p:sp>
      <p:sp>
        <p:nvSpPr>
          <p:cNvPr id="8196" name="Rectangle 3"/>
          <p:cNvSpPr>
            <a:spLocks noGrp="1"/>
          </p:cNvSpPr>
          <p:nvPr>
            <p:ph idx="1"/>
          </p:nvPr>
        </p:nvSpPr>
        <p:spPr>
          <a:xfrm>
            <a:off x="179388" y="1628800"/>
            <a:ext cx="8964612" cy="4652962"/>
          </a:xfrm>
        </p:spPr>
        <p:txBody>
          <a:bodyPr>
            <a:noAutofit/>
          </a:bodyPr>
          <a:lstStyle/>
          <a:p>
            <a:pPr marL="0" indent="0">
              <a:buNone/>
            </a:pPr>
            <a:r>
              <a:rPr lang="tr-TR" sz="2200" b="1" dirty="0">
                <a:latin typeface="+mj-lt"/>
              </a:rPr>
              <a:t>1. </a:t>
            </a:r>
            <a:r>
              <a:rPr lang="tr-TR" sz="2200" b="1" dirty="0">
                <a:solidFill>
                  <a:schemeClr val="accent1">
                    <a:lumMod val="50000"/>
                  </a:schemeClr>
                </a:solidFill>
                <a:latin typeface="+mj-lt"/>
              </a:rPr>
              <a:t>Prewriting</a:t>
            </a:r>
            <a:r>
              <a:rPr lang="en-US" sz="2200" b="1" dirty="0">
                <a:solidFill>
                  <a:schemeClr val="accent1">
                    <a:lumMod val="50000"/>
                  </a:schemeClr>
                </a:solidFill>
                <a:latin typeface="+mj-lt"/>
              </a:rPr>
              <a:t> </a:t>
            </a:r>
            <a:r>
              <a:rPr lang="tr-TR" sz="2200" b="1" dirty="0">
                <a:solidFill>
                  <a:schemeClr val="accent1">
                    <a:lumMod val="50000"/>
                  </a:schemeClr>
                </a:solidFill>
                <a:latin typeface="+mj-lt"/>
              </a:rPr>
              <a:t>(70%)</a:t>
            </a:r>
          </a:p>
          <a:p>
            <a:pPr lvl="1"/>
            <a:r>
              <a:rPr lang="en-US" sz="2200" dirty="0">
                <a:solidFill>
                  <a:schemeClr val="accent1">
                    <a:lumMod val="50000"/>
                  </a:schemeClr>
                </a:solidFill>
                <a:latin typeface="+mj-lt"/>
              </a:rPr>
              <a:t>Collect, synthesize, and organize information</a:t>
            </a:r>
          </a:p>
          <a:p>
            <a:pPr lvl="1"/>
            <a:r>
              <a:rPr lang="tr-TR" sz="2200" dirty="0">
                <a:solidFill>
                  <a:schemeClr val="accent1">
                    <a:lumMod val="50000"/>
                  </a:schemeClr>
                </a:solidFill>
                <a:latin typeface="+mj-lt"/>
              </a:rPr>
              <a:t>Brainstorm take-home messages</a:t>
            </a:r>
          </a:p>
          <a:p>
            <a:pPr lvl="1"/>
            <a:r>
              <a:rPr lang="en-US" sz="2200" dirty="0">
                <a:solidFill>
                  <a:schemeClr val="accent1">
                    <a:lumMod val="50000"/>
                  </a:schemeClr>
                </a:solidFill>
                <a:latin typeface="+mj-lt"/>
              </a:rPr>
              <a:t>Work out ideas away from the computer</a:t>
            </a:r>
          </a:p>
          <a:p>
            <a:pPr lvl="1"/>
            <a:r>
              <a:rPr lang="tr-TR" sz="2200" dirty="0">
                <a:solidFill>
                  <a:schemeClr val="accent1">
                    <a:lumMod val="50000"/>
                  </a:schemeClr>
                </a:solidFill>
                <a:latin typeface="+mj-lt"/>
              </a:rPr>
              <a:t>Develop a road map/outline </a:t>
            </a:r>
          </a:p>
          <a:p>
            <a:pPr marL="0" indent="0">
              <a:buNone/>
            </a:pPr>
            <a:r>
              <a:rPr lang="en-US" sz="2200" b="1" dirty="0" smtClean="0">
                <a:solidFill>
                  <a:schemeClr val="accent1">
                    <a:lumMod val="50000"/>
                  </a:schemeClr>
                </a:solidFill>
                <a:latin typeface="+mj-lt"/>
              </a:rPr>
              <a:t>2</a:t>
            </a:r>
            <a:r>
              <a:rPr lang="en-US" sz="2200" b="1" dirty="0">
                <a:solidFill>
                  <a:schemeClr val="accent1">
                    <a:lumMod val="50000"/>
                  </a:schemeClr>
                </a:solidFill>
                <a:latin typeface="+mj-lt"/>
              </a:rPr>
              <a:t>. Writing the first draft </a:t>
            </a:r>
            <a:r>
              <a:rPr lang="tr-TR" sz="2200" b="1" dirty="0">
                <a:solidFill>
                  <a:schemeClr val="accent1">
                    <a:lumMod val="50000"/>
                  </a:schemeClr>
                </a:solidFill>
                <a:latin typeface="+mj-lt"/>
              </a:rPr>
              <a:t>(</a:t>
            </a:r>
            <a:r>
              <a:rPr lang="en-US" sz="2200" b="1" dirty="0">
                <a:solidFill>
                  <a:schemeClr val="accent1">
                    <a:lumMod val="50000"/>
                  </a:schemeClr>
                </a:solidFill>
                <a:latin typeface="+mj-lt"/>
              </a:rPr>
              <a:t>1</a:t>
            </a:r>
            <a:r>
              <a:rPr lang="tr-TR" sz="2200" b="1" dirty="0">
                <a:solidFill>
                  <a:schemeClr val="accent1">
                    <a:lumMod val="50000"/>
                  </a:schemeClr>
                </a:solidFill>
                <a:latin typeface="+mj-lt"/>
              </a:rPr>
              <a:t>0%)</a:t>
            </a:r>
            <a:endParaRPr lang="en-US" sz="2200" b="1" dirty="0">
              <a:solidFill>
                <a:schemeClr val="accent1">
                  <a:lumMod val="50000"/>
                </a:schemeClr>
              </a:solidFill>
              <a:latin typeface="+mj-lt"/>
            </a:endParaRPr>
          </a:p>
          <a:p>
            <a:pPr lvl="1"/>
            <a:r>
              <a:rPr lang="en-US" sz="2200" dirty="0">
                <a:solidFill>
                  <a:schemeClr val="accent1">
                    <a:lumMod val="50000"/>
                  </a:schemeClr>
                </a:solidFill>
                <a:latin typeface="+mj-lt"/>
              </a:rPr>
              <a:t>Putting your facts and ideas together in organized prose</a:t>
            </a:r>
          </a:p>
          <a:p>
            <a:pPr marL="0" indent="0">
              <a:buNone/>
            </a:pPr>
            <a:r>
              <a:rPr lang="tr-TR" sz="2200" b="1" dirty="0" smtClean="0">
                <a:solidFill>
                  <a:schemeClr val="accent1">
                    <a:lumMod val="50000"/>
                  </a:schemeClr>
                </a:solidFill>
                <a:latin typeface="+mj-lt"/>
              </a:rPr>
              <a:t>3</a:t>
            </a:r>
            <a:r>
              <a:rPr lang="tr-TR" sz="2200" b="1" dirty="0">
                <a:solidFill>
                  <a:schemeClr val="accent1">
                    <a:lumMod val="50000"/>
                  </a:schemeClr>
                </a:solidFill>
                <a:latin typeface="+mj-lt"/>
              </a:rPr>
              <a:t>. Revision</a:t>
            </a:r>
            <a:r>
              <a:rPr lang="en-US" sz="2200" b="1" dirty="0">
                <a:solidFill>
                  <a:schemeClr val="accent1">
                    <a:lumMod val="50000"/>
                  </a:schemeClr>
                </a:solidFill>
                <a:latin typeface="+mj-lt"/>
              </a:rPr>
              <a:t> </a:t>
            </a:r>
            <a:r>
              <a:rPr lang="tr-TR" sz="2200" b="1" dirty="0">
                <a:solidFill>
                  <a:schemeClr val="accent1">
                    <a:lumMod val="50000"/>
                  </a:schemeClr>
                </a:solidFill>
                <a:latin typeface="+mj-lt"/>
              </a:rPr>
              <a:t>(</a:t>
            </a:r>
            <a:r>
              <a:rPr lang="en-US" sz="2200" b="1" dirty="0">
                <a:solidFill>
                  <a:schemeClr val="accent1">
                    <a:lumMod val="50000"/>
                  </a:schemeClr>
                </a:solidFill>
                <a:latin typeface="+mj-lt"/>
              </a:rPr>
              <a:t>2</a:t>
            </a:r>
            <a:r>
              <a:rPr lang="tr-TR" sz="2200" b="1" dirty="0">
                <a:solidFill>
                  <a:schemeClr val="accent1">
                    <a:lumMod val="50000"/>
                  </a:schemeClr>
                </a:solidFill>
                <a:latin typeface="+mj-lt"/>
              </a:rPr>
              <a:t>0%)</a:t>
            </a:r>
          </a:p>
          <a:p>
            <a:pPr lvl="1"/>
            <a:r>
              <a:rPr lang="en-US" sz="2200" dirty="0">
                <a:solidFill>
                  <a:schemeClr val="accent1">
                    <a:lumMod val="50000"/>
                  </a:schemeClr>
                </a:solidFill>
                <a:latin typeface="+mj-lt"/>
              </a:rPr>
              <a:t>Read your work out loud</a:t>
            </a:r>
          </a:p>
          <a:p>
            <a:pPr lvl="1"/>
            <a:r>
              <a:rPr lang="tr-TR" sz="2200" dirty="0">
                <a:solidFill>
                  <a:schemeClr val="accent1">
                    <a:lumMod val="50000"/>
                  </a:schemeClr>
                </a:solidFill>
                <a:latin typeface="+mj-lt"/>
              </a:rPr>
              <a:t>Get rid of clutter</a:t>
            </a:r>
          </a:p>
          <a:p>
            <a:pPr lvl="1"/>
            <a:r>
              <a:rPr lang="tr-TR" sz="2200" dirty="0">
                <a:solidFill>
                  <a:schemeClr val="accent1">
                    <a:lumMod val="50000"/>
                  </a:schemeClr>
                </a:solidFill>
                <a:latin typeface="+mj-lt"/>
              </a:rPr>
              <a:t>Do a verb check</a:t>
            </a:r>
          </a:p>
          <a:p>
            <a:pPr lvl="1"/>
            <a:r>
              <a:rPr lang="tr-TR" sz="2200" dirty="0">
                <a:solidFill>
                  <a:schemeClr val="accent1">
                    <a:lumMod val="50000"/>
                  </a:schemeClr>
                </a:solidFill>
                <a:latin typeface="+mj-lt"/>
              </a:rPr>
              <a:t>Get feedback from others</a:t>
            </a:r>
          </a:p>
          <a:p>
            <a:pPr lvl="1"/>
            <a:endParaRPr lang="en-US" sz="22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C6371CD2-3821-48CE-816E-F064C258AD3C}"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22</a:t>
            </a:fld>
            <a:endParaRPr lang="en-US" altLang="ja-JP"/>
          </a:p>
        </p:txBody>
      </p:sp>
    </p:spTree>
    <p:extLst>
      <p:ext uri="{BB962C8B-B14F-4D97-AF65-F5344CB8AC3E}">
        <p14:creationId xmlns:p14="http://schemas.microsoft.com/office/powerpoint/2010/main" val="345869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500"/>
                                        <p:tgtEl>
                                          <p:spTgt spid="819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6">
                                            <p:txEl>
                                              <p:pRg st="1" end="1"/>
                                            </p:txEl>
                                          </p:spTgt>
                                        </p:tgtEl>
                                        <p:attrNameLst>
                                          <p:attrName>style.visibility</p:attrName>
                                        </p:attrNameLst>
                                      </p:cBhvr>
                                      <p:to>
                                        <p:strVal val="visible"/>
                                      </p:to>
                                    </p:set>
                                    <p:animEffect transition="in" filter="fade">
                                      <p:cBhvr>
                                        <p:cTn id="10" dur="500"/>
                                        <p:tgtEl>
                                          <p:spTgt spid="819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196">
                                            <p:txEl>
                                              <p:pRg st="2" end="2"/>
                                            </p:txEl>
                                          </p:spTgt>
                                        </p:tgtEl>
                                        <p:attrNameLst>
                                          <p:attrName>style.visibility</p:attrName>
                                        </p:attrNameLst>
                                      </p:cBhvr>
                                      <p:to>
                                        <p:strVal val="visible"/>
                                      </p:to>
                                    </p:set>
                                    <p:animEffect transition="in" filter="fade">
                                      <p:cBhvr>
                                        <p:cTn id="13" dur="500"/>
                                        <p:tgtEl>
                                          <p:spTgt spid="819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196">
                                            <p:txEl>
                                              <p:pRg st="3" end="3"/>
                                            </p:txEl>
                                          </p:spTgt>
                                        </p:tgtEl>
                                        <p:attrNameLst>
                                          <p:attrName>style.visibility</p:attrName>
                                        </p:attrNameLst>
                                      </p:cBhvr>
                                      <p:to>
                                        <p:strVal val="visible"/>
                                      </p:to>
                                    </p:set>
                                    <p:animEffect transition="in" filter="fade">
                                      <p:cBhvr>
                                        <p:cTn id="16" dur="500"/>
                                        <p:tgtEl>
                                          <p:spTgt spid="8196">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196">
                                            <p:txEl>
                                              <p:pRg st="4" end="4"/>
                                            </p:txEl>
                                          </p:spTgt>
                                        </p:tgtEl>
                                        <p:attrNameLst>
                                          <p:attrName>style.visibility</p:attrName>
                                        </p:attrNameLst>
                                      </p:cBhvr>
                                      <p:to>
                                        <p:strVal val="visible"/>
                                      </p:to>
                                    </p:set>
                                    <p:animEffect transition="in" filter="fade">
                                      <p:cBhvr>
                                        <p:cTn id="19" dur="500"/>
                                        <p:tgtEl>
                                          <p:spTgt spid="8196">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8196">
                                            <p:txEl>
                                              <p:pRg st="5" end="5"/>
                                            </p:txEl>
                                          </p:spTgt>
                                        </p:tgtEl>
                                        <p:attrNameLst>
                                          <p:attrName>style.visibility</p:attrName>
                                        </p:attrNameLst>
                                      </p:cBhvr>
                                      <p:to>
                                        <p:strVal val="visible"/>
                                      </p:to>
                                    </p:set>
                                    <p:animEffect transition="in" filter="fade">
                                      <p:cBhvr>
                                        <p:cTn id="24" dur="500"/>
                                        <p:tgtEl>
                                          <p:spTgt spid="819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196">
                                            <p:txEl>
                                              <p:pRg st="6" end="6"/>
                                            </p:txEl>
                                          </p:spTgt>
                                        </p:tgtEl>
                                        <p:attrNameLst>
                                          <p:attrName>style.visibility</p:attrName>
                                        </p:attrNameLst>
                                      </p:cBhvr>
                                      <p:to>
                                        <p:strVal val="visible"/>
                                      </p:to>
                                    </p:set>
                                    <p:animEffect transition="in" filter="fade">
                                      <p:cBhvr>
                                        <p:cTn id="27" dur="500"/>
                                        <p:tgtEl>
                                          <p:spTgt spid="819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196">
                                            <p:txEl>
                                              <p:pRg st="7" end="7"/>
                                            </p:txEl>
                                          </p:spTgt>
                                        </p:tgtEl>
                                        <p:attrNameLst>
                                          <p:attrName>style.visibility</p:attrName>
                                        </p:attrNameLst>
                                      </p:cBhvr>
                                      <p:to>
                                        <p:strVal val="visible"/>
                                      </p:to>
                                    </p:set>
                                    <p:animEffect transition="in" filter="fade">
                                      <p:cBhvr>
                                        <p:cTn id="32" dur="500"/>
                                        <p:tgtEl>
                                          <p:spTgt spid="8196">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8196">
                                            <p:txEl>
                                              <p:pRg st="8" end="8"/>
                                            </p:txEl>
                                          </p:spTgt>
                                        </p:tgtEl>
                                        <p:attrNameLst>
                                          <p:attrName>style.visibility</p:attrName>
                                        </p:attrNameLst>
                                      </p:cBhvr>
                                      <p:to>
                                        <p:strVal val="visible"/>
                                      </p:to>
                                    </p:set>
                                    <p:animEffect transition="in" filter="fade">
                                      <p:cBhvr>
                                        <p:cTn id="35" dur="500"/>
                                        <p:tgtEl>
                                          <p:spTgt spid="8196">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8196">
                                            <p:txEl>
                                              <p:pRg st="9" end="9"/>
                                            </p:txEl>
                                          </p:spTgt>
                                        </p:tgtEl>
                                        <p:attrNameLst>
                                          <p:attrName>style.visibility</p:attrName>
                                        </p:attrNameLst>
                                      </p:cBhvr>
                                      <p:to>
                                        <p:strVal val="visible"/>
                                      </p:to>
                                    </p:set>
                                    <p:animEffect transition="in" filter="fade">
                                      <p:cBhvr>
                                        <p:cTn id="38" dur="500"/>
                                        <p:tgtEl>
                                          <p:spTgt spid="8196">
                                            <p:txEl>
                                              <p:pRg st="9" end="9"/>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8196">
                                            <p:txEl>
                                              <p:pRg st="10" end="10"/>
                                            </p:txEl>
                                          </p:spTgt>
                                        </p:tgtEl>
                                        <p:attrNameLst>
                                          <p:attrName>style.visibility</p:attrName>
                                        </p:attrNameLst>
                                      </p:cBhvr>
                                      <p:to>
                                        <p:strVal val="visible"/>
                                      </p:to>
                                    </p:set>
                                    <p:animEffect transition="in" filter="fade">
                                      <p:cBhvr>
                                        <p:cTn id="41" dur="500"/>
                                        <p:tgtEl>
                                          <p:spTgt spid="8196">
                                            <p:txEl>
                                              <p:pRg st="10" end="10"/>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8196">
                                            <p:txEl>
                                              <p:pRg st="11" end="11"/>
                                            </p:txEl>
                                          </p:spTgt>
                                        </p:tgtEl>
                                        <p:attrNameLst>
                                          <p:attrName>style.visibility</p:attrName>
                                        </p:attrNameLst>
                                      </p:cBhvr>
                                      <p:to>
                                        <p:strVal val="visible"/>
                                      </p:to>
                                    </p:set>
                                    <p:animEffect transition="in" filter="fade">
                                      <p:cBhvr>
                                        <p:cTn id="44" dur="500"/>
                                        <p:tgtEl>
                                          <p:spTgt spid="819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67799D0A-0050-492E-9A95-71F3A4F6C2C9}"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A few tips for writing</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rgbClr val="C00000"/>
                </a:solidFill>
                <a:latin typeface="+mj-lt"/>
                <a:ea typeface="+mj-ea"/>
                <a:cs typeface="+mj-cs"/>
              </a:rPr>
              <a:t>Parts of an academic </a:t>
            </a:r>
            <a:r>
              <a:rPr lang="en-US" altLang="ja-JP" sz="2800" b="1" dirty="0" smtClean="0">
                <a:solidFill>
                  <a:srgbClr val="C00000"/>
                </a:solidFill>
                <a:latin typeface="+mj-lt"/>
                <a:ea typeface="+mj-ea"/>
                <a:cs typeface="+mj-cs"/>
              </a:rPr>
              <a:t>paper: Abstract</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23</a:t>
            </a:fld>
            <a:endParaRPr lang="en-US" altLang="ja-JP"/>
          </a:p>
        </p:txBody>
      </p:sp>
    </p:spTree>
    <p:extLst>
      <p:ext uri="{BB962C8B-B14F-4D97-AF65-F5344CB8AC3E}">
        <p14:creationId xmlns:p14="http://schemas.microsoft.com/office/powerpoint/2010/main" val="31229145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タイトル 1"/>
          <p:cNvSpPr txBox="1">
            <a:spLocks/>
          </p:cNvSpPr>
          <p:nvPr/>
        </p:nvSpPr>
        <p:spPr bwMode="auto">
          <a:xfrm>
            <a:off x="233378" y="781037"/>
            <a:ext cx="6553200" cy="790575"/>
          </a:xfrm>
          <a:prstGeom prst="rect">
            <a:avLst/>
          </a:prstGeom>
          <a:noFill/>
          <a:ln>
            <a:noFill/>
          </a:ln>
          <a:extLst/>
        </p:spPr>
        <p:txBody>
          <a:bodyPr/>
          <a:lstStyle/>
          <a:p>
            <a:pPr algn="ctr" eaLnBrk="0" hangingPunct="0"/>
            <a:r>
              <a:rPr lang="en-US" altLang="ja-JP" sz="3600" b="1" dirty="0">
                <a:solidFill>
                  <a:srgbClr val="C00000"/>
                </a:solidFill>
              </a:rPr>
              <a:t>Parts of an academic </a:t>
            </a:r>
            <a:r>
              <a:rPr lang="en-US" altLang="ja-JP" sz="3600" b="1" dirty="0" smtClean="0">
                <a:solidFill>
                  <a:srgbClr val="C00000"/>
                </a:solidFill>
              </a:rPr>
              <a:t>paper</a:t>
            </a:r>
            <a:endParaRPr kumimoji="0" lang="en-US" altLang="ja-JP" sz="3600" dirty="0">
              <a:solidFill>
                <a:schemeClr val="tx2"/>
              </a:solidFill>
              <a:latin typeface="Franklin Gothic Book" pitchFamily="34" charset="0"/>
              <a:ea typeface="HGｺﾞｼｯｸM"/>
              <a:cs typeface="HGｺﾞｼｯｸM"/>
            </a:endParaRPr>
          </a:p>
          <a:p>
            <a:pPr algn="ctr" eaLnBrk="0" hangingPunct="0"/>
            <a:endParaRPr lang="ja-JP" altLang="en-US" sz="3600" dirty="0">
              <a:latin typeface="Tw Cen MT" pitchFamily="34" charset="0"/>
              <a:ea typeface="HGPｺﾞｼｯｸE"/>
              <a:cs typeface="HGPｺﾞｼｯｸE"/>
            </a:endParaRPr>
          </a:p>
        </p:txBody>
      </p:sp>
      <p:pic>
        <p:nvPicPr>
          <p:cNvPr id="9220" name="Picture 2" descr="D:\sabancı\official\logo.jpg"/>
          <p:cNvPicPr>
            <a:picLocks noChangeAspect="1" noChangeArrowheads="1"/>
          </p:cNvPicPr>
          <p:nvPr/>
        </p:nvPicPr>
        <p:blipFill>
          <a:blip r:embed="rId3"/>
          <a:srcRect/>
          <a:stretch>
            <a:fillRect/>
          </a:stretch>
        </p:blipFill>
        <p:spPr bwMode="auto">
          <a:xfrm>
            <a:off x="-36512" y="-27384"/>
            <a:ext cx="1365250" cy="581025"/>
          </a:xfrm>
          <a:prstGeom prst="rect">
            <a:avLst/>
          </a:prstGeom>
          <a:noFill/>
          <a:ln w="9525">
            <a:noFill/>
            <a:miter lim="800000"/>
            <a:headEnd/>
            <a:tailEnd/>
          </a:ln>
        </p:spPr>
      </p:pic>
      <p:sp>
        <p:nvSpPr>
          <p:cNvPr id="9" name="Rectangle 3"/>
          <p:cNvSpPr txBox="1">
            <a:spLocks/>
          </p:cNvSpPr>
          <p:nvPr/>
        </p:nvSpPr>
        <p:spPr>
          <a:xfrm>
            <a:off x="1042988" y="2205038"/>
            <a:ext cx="7796212" cy="3867168"/>
          </a:xfrm>
          <a:prstGeom prst="rect">
            <a:avLst/>
          </a:prstGeom>
        </p:spPr>
        <p:txBody>
          <a:bodyPr>
            <a:normAutofit/>
          </a:bodyPr>
          <a:lstStyle/>
          <a:p>
            <a:pPr marL="273050" indent="-273050">
              <a:spcBef>
                <a:spcPts val="575"/>
              </a:spcBef>
              <a:buClr>
                <a:schemeClr val="accent1"/>
              </a:buClr>
              <a:buSzPct val="85000"/>
              <a:buFont typeface="Wingdings 2" pitchFamily="18" charset="2"/>
              <a:buChar char=""/>
            </a:pPr>
            <a:endParaRPr kumimoji="0" lang="en-US" sz="2400" dirty="0">
              <a:latin typeface="Perpetua" pitchFamily="18" charset="0"/>
            </a:endParaRPr>
          </a:p>
          <a:p>
            <a:pPr marL="273050" indent="-273050">
              <a:spcBef>
                <a:spcPts val="575"/>
              </a:spcBef>
              <a:buClr>
                <a:schemeClr val="accent1"/>
              </a:buClr>
              <a:buSzPct val="85000"/>
              <a:buFont typeface="Wingdings 2" pitchFamily="18" charset="2"/>
              <a:buNone/>
            </a:pPr>
            <a:endParaRPr kumimoji="0" lang="en-US" altLang="ja-JP" sz="2400" dirty="0">
              <a:solidFill>
                <a:schemeClr val="accent2"/>
              </a:solidFill>
              <a:latin typeface="Perpetua" pitchFamily="18" charset="0"/>
              <a:ea typeface="HG創英ﾌﾟﾚｾﾞﾝｽEB"/>
              <a:cs typeface="HG創英ﾌﾟﾚｾﾞﾝｽEB"/>
            </a:endParaRPr>
          </a:p>
        </p:txBody>
      </p:sp>
      <p:sp>
        <p:nvSpPr>
          <p:cNvPr id="10" name="Date Placeholder 5"/>
          <p:cNvSpPr>
            <a:spLocks noGrp="1"/>
          </p:cNvSpPr>
          <p:nvPr>
            <p:ph type="dt" sz="half" idx="10"/>
          </p:nvPr>
        </p:nvSpPr>
        <p:spPr>
          <a:xfrm>
            <a:off x="179512" y="6453336"/>
            <a:ext cx="1090464" cy="268139"/>
          </a:xfrm>
        </p:spPr>
        <p:txBody>
          <a:bodyPr/>
          <a:lstStyle/>
          <a:p>
            <a:fld id="{3CBDD889-9FDD-4B4E-B715-37F431294A69}" type="datetime1">
              <a:rPr lang="tr-TR" altLang="ja-JP" smtClean="0"/>
              <a:t>11.04.2016</a:t>
            </a:fld>
            <a:endParaRPr lang="en-US" altLang="ja-JP" dirty="0"/>
          </a:p>
        </p:txBody>
      </p:sp>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12" name="Rectangle 3"/>
          <p:cNvSpPr txBox="1">
            <a:spLocks/>
          </p:cNvSpPr>
          <p:nvPr/>
        </p:nvSpPr>
        <p:spPr>
          <a:xfrm>
            <a:off x="179388" y="1700808"/>
            <a:ext cx="8964612" cy="4652962"/>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sz="2400" b="1" dirty="0">
                <a:solidFill>
                  <a:schemeClr val="accent1">
                    <a:lumMod val="50000"/>
                  </a:schemeClr>
                </a:solidFill>
                <a:latin typeface="+mj-lt"/>
              </a:rPr>
              <a:t>Abstract</a:t>
            </a:r>
          </a:p>
          <a:p>
            <a:r>
              <a:rPr lang="en-US" sz="2400" b="1" dirty="0" smtClean="0">
                <a:solidFill>
                  <a:schemeClr val="accent1">
                    <a:lumMod val="50000"/>
                  </a:schemeClr>
                </a:solidFill>
                <a:latin typeface="+mj-lt"/>
              </a:rPr>
              <a:t>Introduction</a:t>
            </a:r>
          </a:p>
          <a:p>
            <a:r>
              <a:rPr lang="en-US" sz="2400" b="1" dirty="0" smtClean="0">
                <a:solidFill>
                  <a:schemeClr val="accent1">
                    <a:lumMod val="50000"/>
                  </a:schemeClr>
                </a:solidFill>
                <a:latin typeface="+mj-lt"/>
              </a:rPr>
              <a:t>Related Work</a:t>
            </a:r>
          </a:p>
          <a:p>
            <a:r>
              <a:rPr lang="en-US" sz="2400" b="1" dirty="0" smtClean="0">
                <a:solidFill>
                  <a:schemeClr val="accent1">
                    <a:lumMod val="50000"/>
                  </a:schemeClr>
                </a:solidFill>
                <a:latin typeface="+mj-lt"/>
              </a:rPr>
              <a:t>Suggested approach</a:t>
            </a:r>
          </a:p>
          <a:p>
            <a:r>
              <a:rPr lang="en-US" sz="2400" b="1" dirty="0" smtClean="0">
                <a:solidFill>
                  <a:schemeClr val="accent1">
                    <a:lumMod val="50000"/>
                  </a:schemeClr>
                </a:solidFill>
                <a:latin typeface="+mj-lt"/>
              </a:rPr>
              <a:t>Results</a:t>
            </a:r>
          </a:p>
          <a:p>
            <a:r>
              <a:rPr lang="en-US" sz="2400" b="1" dirty="0" smtClean="0">
                <a:solidFill>
                  <a:schemeClr val="accent1">
                    <a:lumMod val="50000"/>
                  </a:schemeClr>
                </a:solidFill>
                <a:latin typeface="+mj-lt"/>
              </a:rPr>
              <a:t>Discussion and Comparison</a:t>
            </a:r>
          </a:p>
          <a:p>
            <a:r>
              <a:rPr lang="en-US" sz="2400" b="1" dirty="0" smtClean="0">
                <a:solidFill>
                  <a:schemeClr val="accent1">
                    <a:lumMod val="50000"/>
                  </a:schemeClr>
                </a:solidFill>
                <a:latin typeface="+mj-lt"/>
              </a:rPr>
              <a:t>Conclusion</a:t>
            </a:r>
          </a:p>
          <a:p>
            <a:endParaRPr lang="en-US" sz="2800" b="1" dirty="0">
              <a:solidFill>
                <a:schemeClr val="accent1">
                  <a:lumMod val="50000"/>
                </a:schemeClr>
              </a:solidFill>
              <a:latin typeface="+mj-lt"/>
            </a:endParaRPr>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3" name="Slide Number Placeholder 2"/>
          <p:cNvSpPr>
            <a:spLocks noGrp="1"/>
          </p:cNvSpPr>
          <p:nvPr>
            <p:ph type="sldNum" sz="quarter" idx="12"/>
          </p:nvPr>
        </p:nvSpPr>
        <p:spPr/>
        <p:txBody>
          <a:bodyPr/>
          <a:lstStyle/>
          <a:p>
            <a:fld id="{87E3256F-6E8F-411B-90C0-D0D1137234F5}" type="slidenum">
              <a:rPr lang="ja-JP" altLang="en-US" smtClean="0"/>
              <a:pPr/>
              <a:t>24</a:t>
            </a:fld>
            <a:endParaRPr lang="en-US" altLang="ja-JP"/>
          </a:p>
        </p:txBody>
      </p:sp>
    </p:spTree>
    <p:extLst>
      <p:ext uri="{BB962C8B-B14F-4D97-AF65-F5344CB8AC3E}">
        <p14:creationId xmlns:p14="http://schemas.microsoft.com/office/powerpoint/2010/main" val="8150609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タイトル 1"/>
          <p:cNvSpPr txBox="1">
            <a:spLocks/>
          </p:cNvSpPr>
          <p:nvPr/>
        </p:nvSpPr>
        <p:spPr bwMode="auto">
          <a:xfrm>
            <a:off x="233378" y="781037"/>
            <a:ext cx="6553200" cy="790575"/>
          </a:xfrm>
          <a:prstGeom prst="rect">
            <a:avLst/>
          </a:prstGeom>
          <a:noFill/>
          <a:ln>
            <a:noFill/>
          </a:ln>
          <a:extLst/>
        </p:spPr>
        <p:txBody>
          <a:bodyPr/>
          <a:lstStyle/>
          <a:p>
            <a:pPr algn="ctr" eaLnBrk="0" hangingPunct="0"/>
            <a:r>
              <a:rPr kumimoji="0" lang="en-US" altLang="ja-JP" sz="3600" dirty="0" smtClean="0">
                <a:solidFill>
                  <a:schemeClr val="tx2"/>
                </a:solidFill>
                <a:latin typeface="Franklin Gothic Book" pitchFamily="34" charset="0"/>
                <a:ea typeface="HGｺﾞｼｯｸM"/>
                <a:cs typeface="HGｺﾞｼｯｸM"/>
              </a:rPr>
              <a:t>Abstract</a:t>
            </a:r>
            <a:endParaRPr kumimoji="0" lang="en-US" altLang="ja-JP" sz="3600" dirty="0">
              <a:solidFill>
                <a:schemeClr val="tx2"/>
              </a:solidFill>
              <a:latin typeface="Franklin Gothic Book" pitchFamily="34" charset="0"/>
              <a:ea typeface="HGｺﾞｼｯｸM"/>
              <a:cs typeface="HGｺﾞｼｯｸM"/>
            </a:endParaRPr>
          </a:p>
          <a:p>
            <a:pPr algn="ctr" eaLnBrk="0" hangingPunct="0"/>
            <a:endParaRPr lang="ja-JP" altLang="en-US" sz="3600" dirty="0">
              <a:latin typeface="Tw Cen MT" pitchFamily="34" charset="0"/>
              <a:ea typeface="HGPｺﾞｼｯｸE"/>
              <a:cs typeface="HGPｺﾞｼｯｸE"/>
            </a:endParaRPr>
          </a:p>
        </p:txBody>
      </p:sp>
      <p:pic>
        <p:nvPicPr>
          <p:cNvPr id="9220" name="Picture 2" descr="D:\sabancı\official\logo.jpg"/>
          <p:cNvPicPr>
            <a:picLocks noChangeAspect="1" noChangeArrowheads="1"/>
          </p:cNvPicPr>
          <p:nvPr/>
        </p:nvPicPr>
        <p:blipFill>
          <a:blip r:embed="rId3"/>
          <a:srcRect/>
          <a:stretch>
            <a:fillRect/>
          </a:stretch>
        </p:blipFill>
        <p:spPr bwMode="auto">
          <a:xfrm>
            <a:off x="-36512" y="-27384"/>
            <a:ext cx="1365250" cy="581025"/>
          </a:xfrm>
          <a:prstGeom prst="rect">
            <a:avLst/>
          </a:prstGeom>
          <a:noFill/>
          <a:ln w="9525">
            <a:noFill/>
            <a:miter lim="800000"/>
            <a:headEnd/>
            <a:tailEnd/>
          </a:ln>
        </p:spPr>
      </p:pic>
      <p:sp>
        <p:nvSpPr>
          <p:cNvPr id="9" name="Rectangle 3"/>
          <p:cNvSpPr txBox="1">
            <a:spLocks/>
          </p:cNvSpPr>
          <p:nvPr/>
        </p:nvSpPr>
        <p:spPr>
          <a:xfrm>
            <a:off x="1042988" y="2205038"/>
            <a:ext cx="7796212" cy="3867168"/>
          </a:xfrm>
          <a:prstGeom prst="rect">
            <a:avLst/>
          </a:prstGeom>
        </p:spPr>
        <p:txBody>
          <a:bodyPr>
            <a:normAutofit/>
          </a:bodyPr>
          <a:lstStyle/>
          <a:p>
            <a:pPr marL="273050" indent="-273050">
              <a:spcBef>
                <a:spcPts val="575"/>
              </a:spcBef>
              <a:buClr>
                <a:schemeClr val="accent1"/>
              </a:buClr>
              <a:buSzPct val="85000"/>
              <a:buFont typeface="Wingdings 2" pitchFamily="18" charset="2"/>
              <a:buChar char=""/>
            </a:pPr>
            <a:endParaRPr kumimoji="0" lang="en-US" sz="2400" dirty="0">
              <a:latin typeface="Perpetua" pitchFamily="18" charset="0"/>
            </a:endParaRPr>
          </a:p>
          <a:p>
            <a:pPr marL="273050" indent="-273050">
              <a:spcBef>
                <a:spcPts val="575"/>
              </a:spcBef>
              <a:buClr>
                <a:schemeClr val="accent1"/>
              </a:buClr>
              <a:buSzPct val="85000"/>
              <a:buFont typeface="Wingdings 2" pitchFamily="18" charset="2"/>
              <a:buNone/>
            </a:pPr>
            <a:endParaRPr kumimoji="0" lang="en-US" altLang="ja-JP" sz="2400" dirty="0">
              <a:solidFill>
                <a:schemeClr val="accent2"/>
              </a:solidFill>
              <a:latin typeface="Perpetua" pitchFamily="18" charset="0"/>
              <a:ea typeface="HG創英ﾌﾟﾚｾﾞﾝｽEB"/>
              <a:cs typeface="HG創英ﾌﾟﾚｾﾞﾝｽEB"/>
            </a:endParaRPr>
          </a:p>
        </p:txBody>
      </p:sp>
      <p:sp>
        <p:nvSpPr>
          <p:cNvPr id="10" name="Date Placeholder 5"/>
          <p:cNvSpPr>
            <a:spLocks noGrp="1"/>
          </p:cNvSpPr>
          <p:nvPr>
            <p:ph type="dt" sz="half" idx="10"/>
          </p:nvPr>
        </p:nvSpPr>
        <p:spPr>
          <a:xfrm>
            <a:off x="179512" y="6453336"/>
            <a:ext cx="1090464" cy="268139"/>
          </a:xfrm>
        </p:spPr>
        <p:txBody>
          <a:bodyPr/>
          <a:lstStyle/>
          <a:p>
            <a:fld id="{3CBDD889-9FDD-4B4E-B715-37F431294A69}" type="datetime1">
              <a:rPr lang="tr-TR" altLang="ja-JP" smtClean="0"/>
              <a:t>11.04.2016</a:t>
            </a:fld>
            <a:endParaRPr lang="en-US" altLang="ja-JP" dirty="0"/>
          </a:p>
        </p:txBody>
      </p:sp>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12" name="Rectangle 3"/>
          <p:cNvSpPr txBox="1">
            <a:spLocks/>
          </p:cNvSpPr>
          <p:nvPr/>
        </p:nvSpPr>
        <p:spPr>
          <a:xfrm>
            <a:off x="179388" y="1700808"/>
            <a:ext cx="8964612" cy="4652962"/>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endParaRPr lang="tr-TR" sz="2400" dirty="0"/>
          </a:p>
          <a:p>
            <a:r>
              <a:rPr lang="en-US" sz="2800" b="1" dirty="0">
                <a:solidFill>
                  <a:schemeClr val="accent1">
                    <a:lumMod val="50000"/>
                  </a:schemeClr>
                </a:solidFill>
                <a:latin typeface="+mj-lt"/>
              </a:rPr>
              <a:t>Overview of the main story</a:t>
            </a:r>
          </a:p>
          <a:p>
            <a:r>
              <a:rPr lang="en-US" sz="2800" b="1" dirty="0">
                <a:solidFill>
                  <a:schemeClr val="accent1">
                    <a:lumMod val="50000"/>
                  </a:schemeClr>
                </a:solidFill>
                <a:latin typeface="+mj-lt"/>
              </a:rPr>
              <a:t>Gives highlights from each section of the paper</a:t>
            </a:r>
          </a:p>
          <a:p>
            <a:r>
              <a:rPr lang="en-US" sz="2800" b="1" dirty="0">
                <a:solidFill>
                  <a:schemeClr val="accent1">
                    <a:lumMod val="50000"/>
                  </a:schemeClr>
                </a:solidFill>
                <a:latin typeface="+mj-lt"/>
              </a:rPr>
              <a:t>Limited length (100-300 words, typically)</a:t>
            </a:r>
          </a:p>
          <a:p>
            <a:r>
              <a:rPr lang="en-US" sz="2800" b="1" dirty="0">
                <a:solidFill>
                  <a:schemeClr val="accent1">
                    <a:lumMod val="50000"/>
                  </a:schemeClr>
                </a:solidFill>
                <a:latin typeface="+mj-lt"/>
              </a:rPr>
              <a:t>Stands on its own</a:t>
            </a:r>
          </a:p>
          <a:p>
            <a:r>
              <a:rPr lang="en-US" sz="2800" b="1" dirty="0" smtClean="0">
                <a:solidFill>
                  <a:schemeClr val="accent1">
                    <a:lumMod val="50000"/>
                  </a:schemeClr>
                </a:solidFill>
                <a:latin typeface="+mj-lt"/>
              </a:rPr>
              <a:t>Used </a:t>
            </a:r>
            <a:r>
              <a:rPr lang="en-US" sz="2800" b="1" dirty="0">
                <a:solidFill>
                  <a:schemeClr val="accent1">
                    <a:lumMod val="50000"/>
                  </a:schemeClr>
                </a:solidFill>
                <a:latin typeface="+mj-lt"/>
              </a:rPr>
              <a:t>with title, for electronic search engines</a:t>
            </a:r>
          </a:p>
          <a:p>
            <a:r>
              <a:rPr lang="en-US" sz="2800" b="1" dirty="0">
                <a:solidFill>
                  <a:schemeClr val="accent1">
                    <a:lumMod val="50000"/>
                  </a:schemeClr>
                </a:solidFill>
                <a:latin typeface="+mj-lt"/>
              </a:rPr>
              <a:t>Most often, the only part people read</a:t>
            </a:r>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3" name="Slide Number Placeholder 2"/>
          <p:cNvSpPr>
            <a:spLocks noGrp="1"/>
          </p:cNvSpPr>
          <p:nvPr>
            <p:ph type="sldNum" sz="quarter" idx="12"/>
          </p:nvPr>
        </p:nvSpPr>
        <p:spPr/>
        <p:txBody>
          <a:bodyPr/>
          <a:lstStyle/>
          <a:p>
            <a:fld id="{87E3256F-6E8F-411B-90C0-D0D1137234F5}" type="slidenum">
              <a:rPr lang="ja-JP" altLang="en-US" smtClean="0"/>
              <a:pPr/>
              <a:t>25</a:t>
            </a:fld>
            <a:endParaRPr lang="en-US" altLang="ja-JP"/>
          </a:p>
        </p:txBody>
      </p:sp>
    </p:spTree>
    <p:extLst>
      <p:ext uri="{BB962C8B-B14F-4D97-AF65-F5344CB8AC3E}">
        <p14:creationId xmlns:p14="http://schemas.microsoft.com/office/powerpoint/2010/main" val="288345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fade">
                                      <p:cBhvr>
                                        <p:cTn id="7" dur="500"/>
                                        <p:tgtEl>
                                          <p:spTgt spid="1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Effect transition="in" filter="fade">
                                      <p:cBhvr>
                                        <p:cTn id="12" dur="500"/>
                                        <p:tgtEl>
                                          <p:spTgt spid="1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animEffect transition="in" filter="fade">
                                      <p:cBhvr>
                                        <p:cTn id="17" dur="500"/>
                                        <p:tgtEl>
                                          <p:spTgt spid="1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4" end="4"/>
                                            </p:txEl>
                                          </p:spTgt>
                                        </p:tgtEl>
                                        <p:attrNameLst>
                                          <p:attrName>style.visibility</p:attrName>
                                        </p:attrNameLst>
                                      </p:cBhvr>
                                      <p:to>
                                        <p:strVal val="visible"/>
                                      </p:to>
                                    </p:set>
                                    <p:animEffect transition="in" filter="fade">
                                      <p:cBhvr>
                                        <p:cTn id="22" dur="500"/>
                                        <p:tgtEl>
                                          <p:spTgt spid="1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animEffect transition="in" filter="fade">
                                      <p:cBhvr>
                                        <p:cTn id="27" dur="500"/>
                                        <p:tgtEl>
                                          <p:spTgt spid="1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xEl>
                                              <p:pRg st="6" end="6"/>
                                            </p:txEl>
                                          </p:spTgt>
                                        </p:tgtEl>
                                        <p:attrNameLst>
                                          <p:attrName>style.visibility</p:attrName>
                                        </p:attrNameLst>
                                      </p:cBhvr>
                                      <p:to>
                                        <p:strVal val="visible"/>
                                      </p:to>
                                    </p:set>
                                    <p:animEffect transition="in" filter="fade">
                                      <p:cBhvr>
                                        <p:cTn id="32"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4C8E15BB-59B5-4574-95A8-0503FD250480}"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7284533"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r>
              <a:rPr lang="en-US" altLang="ja-JP" sz="2800" b="1" dirty="0" smtClean="0">
                <a:solidFill>
                  <a:schemeClr val="bg1">
                    <a:lumMod val="50000"/>
                  </a:schemeClr>
                </a:solidFill>
                <a:latin typeface="+mj-lt"/>
                <a:ea typeface="+mj-ea"/>
                <a:cs typeface="+mj-cs"/>
              </a:rPr>
              <a:t>:</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rgbClr val="C00000"/>
                </a:solidFill>
                <a:latin typeface="+mj-lt"/>
                <a:ea typeface="+mj-ea"/>
                <a:cs typeface="+mj-cs"/>
              </a:rPr>
              <a:t>Parts of an academic paper: </a:t>
            </a:r>
            <a:r>
              <a:rPr lang="en-US" altLang="ja-JP" sz="2800" b="1" dirty="0" smtClean="0">
                <a:solidFill>
                  <a:srgbClr val="C00000"/>
                </a:solidFill>
                <a:latin typeface="+mj-lt"/>
                <a:ea typeface="+mj-ea"/>
                <a:cs typeface="+mj-cs"/>
              </a:rPr>
              <a:t>Introduction</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26</a:t>
            </a:fld>
            <a:endParaRPr lang="en-US" altLang="ja-JP"/>
          </a:p>
        </p:txBody>
      </p:sp>
    </p:spTree>
    <p:extLst>
      <p:ext uri="{BB962C8B-B14F-4D97-AF65-F5344CB8AC3E}">
        <p14:creationId xmlns:p14="http://schemas.microsoft.com/office/powerpoint/2010/main" val="10041571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485804" y="960425"/>
            <a:ext cx="8229600" cy="611187"/>
          </a:xfrm>
        </p:spPr>
        <p:txBody>
          <a:bodyPr>
            <a:normAutofit fontScale="90000"/>
          </a:bodyPr>
          <a:lstStyle/>
          <a:p>
            <a:pPr fontAlgn="auto">
              <a:spcAft>
                <a:spcPts val="0"/>
              </a:spcAft>
              <a:defRPr/>
            </a:pPr>
            <a:r>
              <a:rPr lang="en-US" altLang="ja-JP" sz="4800" b="1" dirty="0" smtClean="0"/>
              <a:t>Introduction</a:t>
            </a:r>
            <a:endParaRPr lang="en-US" altLang="ja-JP" sz="48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17639" y="-19135"/>
            <a:ext cx="1365250" cy="581025"/>
          </a:xfrm>
          <a:prstGeom prst="rect">
            <a:avLst/>
          </a:prstGeom>
          <a:noFill/>
          <a:ln w="9525">
            <a:noFill/>
            <a:miter lim="800000"/>
            <a:headEnd/>
            <a:tailEnd/>
          </a:ln>
        </p:spPr>
      </p:pic>
      <p:sp>
        <p:nvSpPr>
          <p:cNvPr id="2" name="TextBox 1"/>
          <p:cNvSpPr txBox="1"/>
          <p:nvPr/>
        </p:nvSpPr>
        <p:spPr>
          <a:xfrm>
            <a:off x="755576" y="1787658"/>
            <a:ext cx="7488832" cy="2246769"/>
          </a:xfrm>
          <a:prstGeom prst="rect">
            <a:avLst/>
          </a:prstGeom>
          <a:noFill/>
        </p:spPr>
        <p:txBody>
          <a:bodyPr wrap="square" rtlCol="0">
            <a:spAutoFit/>
          </a:bodyPr>
          <a:lstStyle/>
          <a:p>
            <a:pPr marL="342900" indent="-342900">
              <a:buFont typeface="Arial" panose="020B0604020202020204" pitchFamily="34" charset="0"/>
              <a:buChar char="•"/>
            </a:pPr>
            <a:r>
              <a:rPr kumimoji="0" lang="en-US" sz="2800" b="1" dirty="0">
                <a:solidFill>
                  <a:schemeClr val="accent1">
                    <a:lumMod val="50000"/>
                  </a:schemeClr>
                </a:solidFill>
                <a:latin typeface="+mj-lt"/>
                <a:ea typeface="+mn-ea"/>
                <a:cs typeface="+mn-cs"/>
              </a:rPr>
              <a:t>Background</a:t>
            </a:r>
            <a:r>
              <a:rPr kumimoji="0" lang="en-US" sz="2800" b="1" dirty="0" smtClean="0">
                <a:solidFill>
                  <a:schemeClr val="accent1">
                    <a:lumMod val="50000"/>
                  </a:schemeClr>
                </a:solidFill>
                <a:latin typeface="+mj-lt"/>
                <a:ea typeface="+mn-ea"/>
                <a:cs typeface="+mn-cs"/>
              </a:rPr>
              <a:t>, application:  </a:t>
            </a:r>
            <a:r>
              <a:rPr kumimoji="0" lang="en-US" sz="2800" b="1" dirty="0">
                <a:solidFill>
                  <a:schemeClr val="accent1">
                    <a:lumMod val="50000"/>
                  </a:schemeClr>
                </a:solidFill>
                <a:latin typeface="+mj-lt"/>
                <a:ea typeface="+mn-ea"/>
                <a:cs typeface="+mn-cs"/>
              </a:rPr>
              <a:t>known information</a:t>
            </a:r>
          </a:p>
          <a:p>
            <a:pPr marL="342900" indent="-342900">
              <a:buFont typeface="Arial" panose="020B0604020202020204" pitchFamily="34" charset="0"/>
              <a:buChar char="•"/>
            </a:pPr>
            <a:r>
              <a:rPr kumimoji="0" lang="en-US" sz="2800" b="1" dirty="0">
                <a:solidFill>
                  <a:schemeClr val="accent1">
                    <a:lumMod val="50000"/>
                  </a:schemeClr>
                </a:solidFill>
                <a:latin typeface="+mj-lt"/>
                <a:ea typeface="+mn-ea"/>
                <a:cs typeface="+mn-cs"/>
              </a:rPr>
              <a:t>Knowledge </a:t>
            </a:r>
            <a:r>
              <a:rPr kumimoji="0" lang="en-US" sz="2800" b="1" dirty="0" smtClean="0">
                <a:solidFill>
                  <a:schemeClr val="accent1">
                    <a:lumMod val="50000"/>
                  </a:schemeClr>
                </a:solidFill>
                <a:latin typeface="+mj-lt"/>
                <a:ea typeface="+mn-ea"/>
                <a:cs typeface="+mn-cs"/>
              </a:rPr>
              <a:t>gap: </a:t>
            </a:r>
            <a:r>
              <a:rPr kumimoji="0" lang="en-US" sz="2800" b="1" dirty="0">
                <a:solidFill>
                  <a:schemeClr val="accent1">
                    <a:lumMod val="50000"/>
                  </a:schemeClr>
                </a:solidFill>
                <a:latin typeface="+mj-lt"/>
                <a:ea typeface="+mn-ea"/>
                <a:cs typeface="+mn-cs"/>
              </a:rPr>
              <a:t>unknown information</a:t>
            </a:r>
          </a:p>
          <a:p>
            <a:pPr marL="342900" indent="-342900">
              <a:buFont typeface="Arial" panose="020B0604020202020204" pitchFamily="34" charset="0"/>
              <a:buChar char="•"/>
            </a:pPr>
            <a:r>
              <a:rPr kumimoji="0" lang="en-US" sz="2800" b="1" dirty="0">
                <a:solidFill>
                  <a:schemeClr val="accent1">
                    <a:lumMod val="50000"/>
                  </a:schemeClr>
                </a:solidFill>
                <a:latin typeface="+mj-lt"/>
                <a:ea typeface="+mn-ea"/>
                <a:cs typeface="+mn-cs"/>
              </a:rPr>
              <a:t>Hypothesis, </a:t>
            </a:r>
            <a:r>
              <a:rPr kumimoji="0" lang="en-US" sz="2800" b="1" dirty="0" smtClean="0">
                <a:solidFill>
                  <a:schemeClr val="accent1">
                    <a:lumMod val="50000"/>
                  </a:schemeClr>
                </a:solidFill>
                <a:latin typeface="+mj-lt"/>
                <a:ea typeface="+mn-ea"/>
                <a:cs typeface="+mn-cs"/>
              </a:rPr>
              <a:t>question: </a:t>
            </a:r>
            <a:r>
              <a:rPr kumimoji="0" lang="en-US" sz="2800" b="1" dirty="0">
                <a:solidFill>
                  <a:schemeClr val="accent1">
                    <a:lumMod val="50000"/>
                  </a:schemeClr>
                </a:solidFill>
                <a:latin typeface="+mj-lt"/>
                <a:ea typeface="+mn-ea"/>
                <a:cs typeface="+mn-cs"/>
              </a:rPr>
              <a:t>purpose statement</a:t>
            </a:r>
          </a:p>
          <a:p>
            <a:pPr marL="342900" indent="-342900">
              <a:buFont typeface="Arial" panose="020B0604020202020204" pitchFamily="34" charset="0"/>
              <a:buChar char="•"/>
            </a:pPr>
            <a:r>
              <a:rPr kumimoji="0" lang="en-US" sz="2800" b="1" dirty="0" smtClean="0">
                <a:solidFill>
                  <a:schemeClr val="accent1">
                    <a:lumMod val="50000"/>
                  </a:schemeClr>
                </a:solidFill>
                <a:latin typeface="+mj-lt"/>
                <a:ea typeface="+mn-ea"/>
                <a:cs typeface="+mn-cs"/>
              </a:rPr>
              <a:t>Approach: </a:t>
            </a:r>
            <a:r>
              <a:rPr kumimoji="0" lang="en-US" sz="2800" b="1" dirty="0">
                <a:solidFill>
                  <a:schemeClr val="accent1">
                    <a:lumMod val="50000"/>
                  </a:schemeClr>
                </a:solidFill>
                <a:latin typeface="+mj-lt"/>
                <a:ea typeface="+mn-ea"/>
                <a:cs typeface="+mn-cs"/>
              </a:rPr>
              <a:t>proposed </a:t>
            </a:r>
            <a:r>
              <a:rPr kumimoji="0" lang="en-US" sz="2800" b="1" dirty="0" smtClean="0">
                <a:solidFill>
                  <a:schemeClr val="accent1">
                    <a:lumMod val="50000"/>
                  </a:schemeClr>
                </a:solidFill>
                <a:latin typeface="+mj-lt"/>
                <a:ea typeface="+mn-ea"/>
                <a:cs typeface="+mn-cs"/>
              </a:rPr>
              <a:t>solution</a:t>
            </a:r>
          </a:p>
          <a:p>
            <a:pPr marL="342900" indent="-342900">
              <a:buFont typeface="Arial" panose="020B0604020202020204" pitchFamily="34" charset="0"/>
              <a:buChar char="•"/>
            </a:pPr>
            <a:r>
              <a:rPr kumimoji="0" lang="en-US" sz="2800" b="1" dirty="0" smtClean="0">
                <a:solidFill>
                  <a:schemeClr val="accent1">
                    <a:lumMod val="50000"/>
                  </a:schemeClr>
                </a:solidFill>
                <a:latin typeface="+mj-lt"/>
                <a:ea typeface="+mn-ea"/>
                <a:cs typeface="+mn-cs"/>
              </a:rPr>
              <a:t>Usually 3 to 5 paragraphs</a:t>
            </a:r>
            <a:endParaRPr kumimoji="0" lang="tr-TR" sz="2800" b="1" dirty="0">
              <a:solidFill>
                <a:schemeClr val="accent1">
                  <a:lumMod val="50000"/>
                </a:schemeClr>
              </a:solidFill>
              <a:latin typeface="+mj-lt"/>
              <a:ea typeface="+mn-ea"/>
              <a:cs typeface="+mn-cs"/>
            </a:endParaRPr>
          </a:p>
        </p:txBody>
      </p:sp>
      <p:sp>
        <p:nvSpPr>
          <p:cNvPr id="10" name="Date Placeholder 5"/>
          <p:cNvSpPr>
            <a:spLocks noGrp="1"/>
          </p:cNvSpPr>
          <p:nvPr>
            <p:ph type="dt" sz="half" idx="10"/>
          </p:nvPr>
        </p:nvSpPr>
        <p:spPr>
          <a:xfrm>
            <a:off x="251520" y="6453336"/>
            <a:ext cx="1090464" cy="268139"/>
          </a:xfrm>
        </p:spPr>
        <p:txBody>
          <a:bodyPr/>
          <a:lstStyle/>
          <a:p>
            <a:fld id="{27B45535-26C6-4D2C-9372-289B793FC206}" type="datetime1">
              <a:rPr lang="tr-TR" altLang="ja-JP" smtClean="0"/>
              <a:t>11.04.2016</a:t>
            </a:fld>
            <a:endParaRPr lang="en-US" altLang="ja-JP"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2"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4" name="Slide Number Placeholder 3"/>
          <p:cNvSpPr>
            <a:spLocks noGrp="1"/>
          </p:cNvSpPr>
          <p:nvPr>
            <p:ph type="sldNum" sz="quarter" idx="12"/>
          </p:nvPr>
        </p:nvSpPr>
        <p:spPr/>
        <p:txBody>
          <a:bodyPr/>
          <a:lstStyle/>
          <a:p>
            <a:fld id="{F0C8548C-B734-4C71-84E7-959ED06EFFAA}" type="slidenum">
              <a:rPr lang="ja-JP" altLang="en-US" smtClean="0"/>
              <a:pPr/>
              <a:t>27</a:t>
            </a:fld>
            <a:endParaRPr lang="en-US" altLang="ja-JP"/>
          </a:p>
        </p:txBody>
      </p:sp>
    </p:spTree>
    <p:extLst>
      <p:ext uri="{BB962C8B-B14F-4D97-AF65-F5344CB8AC3E}">
        <p14:creationId xmlns:p14="http://schemas.microsoft.com/office/powerpoint/2010/main" val="353706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A10E992B-0C60-43AD-AA11-E01EA9794A71}"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a:t>
            </a:r>
            <a:r>
              <a:rPr lang="en-US" altLang="ja-JP" sz="2800" b="1" dirty="0" smtClean="0">
                <a:solidFill>
                  <a:schemeClr val="bg1">
                    <a:lumMod val="50000"/>
                  </a:schemeClr>
                </a:solidFill>
                <a:latin typeface="+mj-lt"/>
                <a:ea typeface="+mj-ea"/>
                <a:cs typeface="+mj-cs"/>
              </a:rPr>
              <a:t>writing</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rgbClr val="C00000"/>
                </a:solidFill>
                <a:latin typeface="+mj-lt"/>
                <a:ea typeface="+mj-ea"/>
                <a:cs typeface="+mj-cs"/>
              </a:rPr>
              <a:t>Parts of an academic paper: Related </a:t>
            </a:r>
            <a:r>
              <a:rPr lang="en-US" altLang="ja-JP" sz="2800" b="1" dirty="0" smtClean="0">
                <a:solidFill>
                  <a:srgbClr val="C00000"/>
                </a:solidFill>
                <a:latin typeface="+mj-lt"/>
                <a:ea typeface="+mj-ea"/>
                <a:cs typeface="+mj-cs"/>
              </a:rPr>
              <a:t>Work</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28</a:t>
            </a:fld>
            <a:endParaRPr lang="en-US" altLang="ja-JP"/>
          </a:p>
        </p:txBody>
      </p:sp>
    </p:spTree>
    <p:extLst>
      <p:ext uri="{BB962C8B-B14F-4D97-AF65-F5344CB8AC3E}">
        <p14:creationId xmlns:p14="http://schemas.microsoft.com/office/powerpoint/2010/main" val="14295533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714400" y="848170"/>
            <a:ext cx="5760640" cy="611187"/>
          </a:xfrm>
        </p:spPr>
        <p:txBody>
          <a:bodyPr>
            <a:noAutofit/>
          </a:bodyPr>
          <a:lstStyle/>
          <a:p>
            <a:pPr lvl="1" algn="l" rtl="0">
              <a:spcBef>
                <a:spcPct val="0"/>
              </a:spcBef>
              <a:defRPr/>
            </a:pPr>
            <a:r>
              <a:rPr lang="en-US" altLang="ja-JP" sz="2800" dirty="0" smtClean="0">
                <a:solidFill>
                  <a:schemeClr val="bg2">
                    <a:lumMod val="25000"/>
                  </a:schemeClr>
                </a:solidFill>
              </a:rPr>
              <a:t>Related Work</a:t>
            </a:r>
            <a:endParaRPr lang="en-US" altLang="ja-JP" sz="4800" dirty="0" smtClean="0">
              <a:solidFill>
                <a:schemeClr val="bg2">
                  <a:lumMod val="25000"/>
                </a:schemeClr>
              </a:solidFill>
              <a:cs typeface="+mj-cs"/>
            </a:endParaRPr>
          </a:p>
        </p:txBody>
      </p:sp>
      <p:sp>
        <p:nvSpPr>
          <p:cNvPr id="7171" name="Rectangle 3"/>
          <p:cNvSpPr>
            <a:spLocks noGrp="1"/>
          </p:cNvSpPr>
          <p:nvPr>
            <p:ph idx="1"/>
          </p:nvPr>
        </p:nvSpPr>
        <p:spPr>
          <a:xfrm>
            <a:off x="591467" y="1628800"/>
            <a:ext cx="7580933" cy="4995240"/>
          </a:xfrm>
        </p:spPr>
        <p:txBody>
          <a:bodyPr>
            <a:noAutofit/>
          </a:bodyPr>
          <a:lstStyle/>
          <a:p>
            <a:pPr marL="609600" indent="-609600">
              <a:buFont typeface="Wingdings" pitchFamily="2" charset="2"/>
              <a:buChar char="§"/>
            </a:pPr>
            <a:r>
              <a:rPr lang="en-US" altLang="ja-JP" sz="2400" b="1" dirty="0" smtClean="0">
                <a:solidFill>
                  <a:schemeClr val="accent1">
                    <a:lumMod val="50000"/>
                  </a:schemeClr>
                </a:solidFill>
                <a:latin typeface="+mj-lt"/>
              </a:rPr>
              <a:t>Give an </a:t>
            </a:r>
            <a:r>
              <a:rPr lang="en-US" altLang="ja-JP" sz="2400" b="1" dirty="0">
                <a:solidFill>
                  <a:schemeClr val="accent1">
                    <a:lumMod val="50000"/>
                  </a:schemeClr>
                </a:solidFill>
                <a:latin typeface="+mj-lt"/>
              </a:rPr>
              <a:t>overview of </a:t>
            </a:r>
            <a:r>
              <a:rPr lang="en-US" altLang="ja-JP" sz="2400" b="1" dirty="0" smtClean="0">
                <a:solidFill>
                  <a:schemeClr val="accent1">
                    <a:lumMod val="50000"/>
                  </a:schemeClr>
                </a:solidFill>
                <a:latin typeface="+mj-lt"/>
              </a:rPr>
              <a:t>outstanding previous </a:t>
            </a:r>
            <a:r>
              <a:rPr lang="en-US" altLang="ja-JP" sz="2400" b="1" dirty="0">
                <a:solidFill>
                  <a:schemeClr val="accent1">
                    <a:lumMod val="50000"/>
                  </a:schemeClr>
                </a:solidFill>
                <a:latin typeface="+mj-lt"/>
              </a:rPr>
              <a:t>work</a:t>
            </a:r>
          </a:p>
          <a:p>
            <a:pPr marL="609600" indent="-609600">
              <a:buFont typeface="Wingdings" pitchFamily="2" charset="2"/>
              <a:buChar char="§"/>
            </a:pPr>
            <a:r>
              <a:rPr lang="en-US" altLang="ja-JP" sz="2400" b="1" dirty="0" smtClean="0">
                <a:solidFill>
                  <a:schemeClr val="accent1">
                    <a:lumMod val="50000"/>
                  </a:schemeClr>
                </a:solidFill>
                <a:latin typeface="+mj-lt"/>
              </a:rPr>
              <a:t>Cite </a:t>
            </a:r>
            <a:r>
              <a:rPr lang="en-US" altLang="ja-JP" sz="2400" b="1" dirty="0">
                <a:solidFill>
                  <a:schemeClr val="accent1">
                    <a:lumMod val="50000"/>
                  </a:schemeClr>
                </a:solidFill>
                <a:latin typeface="+mj-lt"/>
              </a:rPr>
              <a:t>the original reference</a:t>
            </a:r>
          </a:p>
          <a:p>
            <a:pPr marL="609600" indent="-609600">
              <a:buFont typeface="Wingdings" pitchFamily="2" charset="2"/>
              <a:buChar char="§"/>
            </a:pPr>
            <a:r>
              <a:rPr lang="en-US" altLang="ja-JP" sz="2400" b="1" dirty="0">
                <a:solidFill>
                  <a:schemeClr val="accent1">
                    <a:lumMod val="50000"/>
                  </a:schemeClr>
                </a:solidFill>
                <a:latin typeface="+mj-lt"/>
              </a:rPr>
              <a:t>Make a  relation among cited </a:t>
            </a:r>
            <a:r>
              <a:rPr lang="en-US" altLang="ja-JP" sz="2400" b="1" dirty="0" smtClean="0">
                <a:solidFill>
                  <a:schemeClr val="accent1">
                    <a:lumMod val="50000"/>
                  </a:schemeClr>
                </a:solidFill>
                <a:latin typeface="+mj-lt"/>
              </a:rPr>
              <a:t>references</a:t>
            </a:r>
          </a:p>
          <a:p>
            <a:pPr marL="609600" indent="-609600">
              <a:buFont typeface="Wingdings" pitchFamily="2" charset="2"/>
              <a:buChar char="§"/>
            </a:pPr>
            <a:endParaRPr lang="en-US" altLang="ja-JP" sz="24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06DD0417-FCB5-4405-813B-4AEC1C7B3774}"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29</a:t>
            </a:fld>
            <a:endParaRPr lang="en-US" altLang="ja-JP"/>
          </a:p>
        </p:txBody>
      </p:sp>
    </p:spTree>
    <p:extLst>
      <p:ext uri="{BB962C8B-B14F-4D97-AF65-F5344CB8AC3E}">
        <p14:creationId xmlns:p14="http://schemas.microsoft.com/office/powerpoint/2010/main" val="415653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55F0DA64-56A8-416A-B210-F4F69F4DABE9}"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txBox="1">
            <a:spLocks/>
          </p:cNvSpPr>
          <p:nvPr/>
        </p:nvSpPr>
        <p:spPr>
          <a:xfrm>
            <a:off x="755576" y="1484784"/>
            <a:ext cx="6994525" cy="499524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609600" indent="-609600" fontAlgn="auto">
              <a:spcAft>
                <a:spcPts val="0"/>
              </a:spcAft>
              <a:buFont typeface="Wingdings" pitchFamily="2" charset="2"/>
              <a:buChar char="§"/>
            </a:pPr>
            <a:r>
              <a:rPr lang="en-US" altLang="ja-JP" sz="2800" b="1" dirty="0" smtClean="0">
                <a:solidFill>
                  <a:srgbClr val="C00000"/>
                </a:solidFill>
                <a:latin typeface="+mj-lt"/>
                <a:ea typeface="+mj-ea"/>
                <a:cs typeface="+mj-cs"/>
              </a:rPr>
              <a:t>What makes good writing</a:t>
            </a:r>
          </a:p>
          <a:p>
            <a:pPr marL="609600" indent="-609600" fontAlgn="auto">
              <a:spcAft>
                <a:spcPts val="0"/>
              </a:spcAft>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fontAlgn="auto">
              <a:spcAft>
                <a:spcPts val="0"/>
              </a:spcAft>
              <a:buFont typeface="Wingdings" pitchFamily="2" charset="2"/>
              <a:buChar char="§"/>
            </a:pPr>
            <a:r>
              <a:rPr lang="en-US" altLang="ja-JP" sz="2800" b="1" dirty="0" smtClean="0">
                <a:solidFill>
                  <a:schemeClr val="bg1">
                    <a:lumMod val="50000"/>
                  </a:schemeClr>
                </a:solidFill>
                <a:latin typeface="+mj-lt"/>
                <a:ea typeface="+mj-ea"/>
                <a:cs typeface="+mj-cs"/>
              </a:rPr>
              <a:t>A few tips for writing</a:t>
            </a:r>
          </a:p>
          <a:p>
            <a:pPr marL="609600" indent="-609600" fontAlgn="auto">
              <a:spcAft>
                <a:spcPts val="0"/>
              </a:spcAft>
              <a:buFont typeface="Wingdings" pitchFamily="2" charset="2"/>
              <a:buChar char="§"/>
            </a:pPr>
            <a:r>
              <a:rPr lang="en-US" altLang="ja-JP" sz="2800" b="1" dirty="0" smtClean="0">
                <a:solidFill>
                  <a:schemeClr val="bg1">
                    <a:lumMod val="50000"/>
                  </a:schemeClr>
                </a:solidFill>
                <a:latin typeface="+mj-lt"/>
                <a:ea typeface="+mj-ea"/>
                <a:cs typeface="+mj-cs"/>
              </a:rPr>
              <a:t>Parts of an academic paper</a:t>
            </a:r>
          </a:p>
          <a:p>
            <a:pPr marL="609600" indent="-609600" fontAlgn="auto">
              <a:spcAft>
                <a:spcPts val="0"/>
              </a:spcAft>
              <a:buFont typeface="Wingdings" pitchFamily="2" charset="2"/>
              <a:buChar char="§"/>
            </a:pPr>
            <a:r>
              <a:rPr lang="en-US" altLang="ja-JP" sz="2800" b="1" dirty="0" smtClean="0">
                <a:solidFill>
                  <a:schemeClr val="bg1">
                    <a:lumMod val="50000"/>
                  </a:schemeClr>
                </a:solidFill>
                <a:latin typeface="+mj-lt"/>
                <a:ea typeface="+mj-ea"/>
                <a:cs typeface="+mj-cs"/>
              </a:rPr>
              <a:t>Evaluation factors of a Journal</a:t>
            </a:r>
          </a:p>
          <a:p>
            <a:pPr marL="609600" indent="-609600" fontAlgn="auto">
              <a:spcAft>
                <a:spcPts val="0"/>
              </a:spcAft>
              <a:buFont typeface="Wingdings" pitchFamily="2" charset="2"/>
              <a:buChar char="§"/>
            </a:pPr>
            <a:r>
              <a:rPr lang="en-US" altLang="ja-JP" sz="2800" b="1" dirty="0" smtClean="0">
                <a:solidFill>
                  <a:schemeClr val="bg1">
                    <a:lumMod val="50000"/>
                  </a:schemeClr>
                </a:solidFill>
                <a:latin typeface="+mj-lt"/>
                <a:ea typeface="+mj-ea"/>
                <a:cs typeface="+mj-cs"/>
              </a:rPr>
              <a:t>Latex</a:t>
            </a:r>
          </a:p>
          <a:p>
            <a:pPr marL="609600" indent="-609600" fontAlgn="auto">
              <a:spcAft>
                <a:spcPts val="0"/>
              </a:spcAft>
              <a:buFont typeface="Wingdings" pitchFamily="2" charset="2"/>
              <a:buChar char="§"/>
            </a:pPr>
            <a:r>
              <a:rPr lang="en-US" altLang="ja-JP" sz="2800" b="1" dirty="0" smtClean="0">
                <a:solidFill>
                  <a:schemeClr val="bg1">
                    <a:lumMod val="50000"/>
                  </a:schemeClr>
                </a:solidFill>
                <a:latin typeface="+mj-lt"/>
                <a:ea typeface="+mj-ea"/>
                <a:cs typeface="+mj-cs"/>
              </a:rPr>
              <a:t>Plagiarism</a:t>
            </a:r>
          </a:p>
          <a:p>
            <a:pPr marL="609600" indent="-609600" fontAlgn="auto">
              <a:spcAft>
                <a:spcPts val="0"/>
              </a:spcAft>
              <a:buFont typeface="Wingdings" pitchFamily="2" charset="2"/>
              <a:buChar char="§"/>
            </a:pPr>
            <a:r>
              <a:rPr lang="en-US" altLang="ja-JP" sz="2800" b="1" dirty="0" smtClean="0">
                <a:solidFill>
                  <a:schemeClr val="bg1">
                    <a:lumMod val="50000"/>
                  </a:schemeClr>
                </a:solidFill>
                <a:latin typeface="+mj-lt"/>
                <a:ea typeface="+mj-ea"/>
                <a:cs typeface="+mj-cs"/>
              </a:rPr>
              <a:t>Interview</a:t>
            </a:r>
          </a:p>
          <a:p>
            <a:pPr marL="609600" indent="-609600" fontAlgn="auto">
              <a:spcAft>
                <a:spcPts val="0"/>
              </a:spcAft>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3</a:t>
            </a:fld>
            <a:endParaRPr lang="en-US" altLang="ja-JP"/>
          </a:p>
        </p:txBody>
      </p:sp>
    </p:spTree>
    <p:extLst>
      <p:ext uri="{BB962C8B-B14F-4D97-AF65-F5344CB8AC3E}">
        <p14:creationId xmlns:p14="http://schemas.microsoft.com/office/powerpoint/2010/main" val="2660119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8D275F13-491B-44BD-8E3C-6CE994ACC5D1}"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rgbClr val="C00000"/>
                </a:solidFill>
                <a:latin typeface="+mj-lt"/>
                <a:ea typeface="+mj-ea"/>
                <a:cs typeface="+mj-cs"/>
              </a:rPr>
              <a:t>Parts of an academic paper : </a:t>
            </a:r>
            <a:r>
              <a:rPr lang="en-US" altLang="ja-JP" sz="2800" b="1" dirty="0" smtClean="0">
                <a:solidFill>
                  <a:srgbClr val="C00000"/>
                </a:solidFill>
                <a:latin typeface="+mj-lt"/>
                <a:ea typeface="+mj-ea"/>
                <a:cs typeface="+mj-cs"/>
              </a:rPr>
              <a:t>Suggested Approach</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739008" y="630932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30</a:t>
            </a:fld>
            <a:endParaRPr lang="en-US" altLang="ja-JP"/>
          </a:p>
        </p:txBody>
      </p:sp>
    </p:spTree>
    <p:extLst>
      <p:ext uri="{BB962C8B-B14F-4D97-AF65-F5344CB8AC3E}">
        <p14:creationId xmlns:p14="http://schemas.microsoft.com/office/powerpoint/2010/main" val="23993489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714400" y="848170"/>
            <a:ext cx="5760640" cy="611187"/>
          </a:xfrm>
        </p:spPr>
        <p:txBody>
          <a:bodyPr>
            <a:noAutofit/>
          </a:bodyPr>
          <a:lstStyle/>
          <a:p>
            <a:pPr marL="365760" lvl="1"/>
            <a:r>
              <a:rPr lang="en-US" altLang="ja-JP" sz="2800" dirty="0" smtClean="0">
                <a:solidFill>
                  <a:schemeClr val="tx2"/>
                </a:solidFill>
              </a:rPr>
              <a:t>Suggested Approach</a:t>
            </a:r>
            <a:endParaRPr lang="en-US" altLang="ja-JP" sz="2800" dirty="0">
              <a:solidFill>
                <a:schemeClr val="tx2"/>
              </a:solidFill>
            </a:endParaRPr>
          </a:p>
        </p:txBody>
      </p:sp>
      <p:sp>
        <p:nvSpPr>
          <p:cNvPr id="7171" name="Rectangle 3"/>
          <p:cNvSpPr>
            <a:spLocks noGrp="1"/>
          </p:cNvSpPr>
          <p:nvPr>
            <p:ph idx="1"/>
          </p:nvPr>
        </p:nvSpPr>
        <p:spPr>
          <a:xfrm>
            <a:off x="751349" y="1868874"/>
            <a:ext cx="7530008" cy="4398101"/>
          </a:xfrm>
        </p:spPr>
        <p:txBody>
          <a:bodyPr>
            <a:noAutofit/>
          </a:bodyPr>
          <a:lstStyle/>
          <a:p>
            <a:r>
              <a:rPr lang="en-US" sz="2400" b="1" dirty="0" smtClean="0">
                <a:solidFill>
                  <a:schemeClr val="accent1">
                    <a:lumMod val="50000"/>
                  </a:schemeClr>
                </a:solidFill>
                <a:latin typeface="+mj-lt"/>
              </a:rPr>
              <a:t>Give </a:t>
            </a:r>
            <a:r>
              <a:rPr lang="en-US" sz="2400" b="1" dirty="0">
                <a:solidFill>
                  <a:schemeClr val="accent1">
                    <a:lumMod val="50000"/>
                  </a:schemeClr>
                </a:solidFill>
                <a:latin typeface="+mj-lt"/>
              </a:rPr>
              <a:t>a clear overview of what was done </a:t>
            </a:r>
          </a:p>
          <a:p>
            <a:r>
              <a:rPr lang="en-US" sz="2400" b="1" dirty="0" smtClean="0">
                <a:solidFill>
                  <a:schemeClr val="accent1">
                    <a:lumMod val="50000"/>
                  </a:schemeClr>
                </a:solidFill>
                <a:latin typeface="+mj-lt"/>
              </a:rPr>
              <a:t>Give </a:t>
            </a:r>
            <a:r>
              <a:rPr lang="en-US" sz="2400" b="1" dirty="0">
                <a:solidFill>
                  <a:schemeClr val="accent1">
                    <a:lumMod val="50000"/>
                  </a:schemeClr>
                </a:solidFill>
                <a:latin typeface="+mj-lt"/>
              </a:rPr>
              <a:t>enough information to replicate the study (like a recipe!)</a:t>
            </a:r>
          </a:p>
          <a:p>
            <a:r>
              <a:rPr lang="en-US" sz="2400" b="1" dirty="0" smtClean="0">
                <a:solidFill>
                  <a:schemeClr val="accent1">
                    <a:lumMod val="50000"/>
                  </a:schemeClr>
                </a:solidFill>
                <a:latin typeface="+mj-lt"/>
              </a:rPr>
              <a:t> </a:t>
            </a:r>
            <a:r>
              <a:rPr lang="en-US" sz="2400" b="1" dirty="0">
                <a:solidFill>
                  <a:schemeClr val="accent1">
                    <a:lumMod val="50000"/>
                  </a:schemeClr>
                </a:solidFill>
                <a:latin typeface="+mj-lt"/>
              </a:rPr>
              <a:t>Be complete, but make life easy for your reader!</a:t>
            </a:r>
          </a:p>
          <a:p>
            <a:pPr marL="640080" lvl="2" indent="0">
              <a:buNone/>
            </a:pPr>
            <a:r>
              <a:rPr lang="en-US" sz="1900" dirty="0">
                <a:solidFill>
                  <a:schemeClr val="accent1">
                    <a:lumMod val="50000"/>
                  </a:schemeClr>
                </a:solidFill>
                <a:latin typeface="+mj-lt"/>
              </a:rPr>
              <a:t>1. Break into smaller sections with subheadings</a:t>
            </a:r>
          </a:p>
          <a:p>
            <a:pPr marL="640080" lvl="2" indent="0">
              <a:buNone/>
            </a:pPr>
            <a:r>
              <a:rPr lang="en-US" sz="1900" dirty="0">
                <a:solidFill>
                  <a:schemeClr val="accent1">
                    <a:lumMod val="50000"/>
                  </a:schemeClr>
                </a:solidFill>
                <a:latin typeface="+mj-lt"/>
              </a:rPr>
              <a:t>2. Cite a reference for commonly used methods</a:t>
            </a:r>
          </a:p>
          <a:p>
            <a:pPr marL="640080" lvl="2" indent="0">
              <a:buNone/>
            </a:pPr>
            <a:r>
              <a:rPr lang="en-US" sz="1900" dirty="0">
                <a:solidFill>
                  <a:schemeClr val="accent1">
                    <a:lumMod val="50000"/>
                  </a:schemeClr>
                </a:solidFill>
                <a:latin typeface="+mj-lt"/>
              </a:rPr>
              <a:t>3. Display in a flow diagram or table where possible</a:t>
            </a:r>
          </a:p>
          <a:p>
            <a:r>
              <a:rPr lang="en-US" sz="2400" b="1" dirty="0" smtClean="0">
                <a:solidFill>
                  <a:schemeClr val="accent1">
                    <a:lumMod val="50000"/>
                  </a:schemeClr>
                </a:solidFill>
                <a:latin typeface="+mj-lt"/>
              </a:rPr>
              <a:t> </a:t>
            </a:r>
            <a:r>
              <a:rPr lang="en-US" sz="2400" b="1" dirty="0">
                <a:solidFill>
                  <a:schemeClr val="accent1">
                    <a:lumMod val="50000"/>
                  </a:schemeClr>
                </a:solidFill>
                <a:latin typeface="+mj-lt"/>
              </a:rPr>
              <a:t>You may use jargon and the passive voice more liberally in the methods section </a:t>
            </a:r>
          </a:p>
          <a:p>
            <a:pPr marL="609600" indent="-609600">
              <a:buFont typeface="Wingdings" pitchFamily="2" charset="2"/>
              <a:buChar char="§"/>
            </a:pPr>
            <a:endParaRPr lang="en-US" altLang="ja-JP" sz="1800" dirty="0" smtClean="0">
              <a:solidFill>
                <a:schemeClr val="tx2"/>
              </a:solidFill>
              <a:latin typeface="+mj-lt"/>
              <a:ea typeface="+mj-ea"/>
              <a:cs typeface="+mj-cs"/>
            </a:endParaRPr>
          </a:p>
        </p:txBody>
      </p:sp>
      <p:pic>
        <p:nvPicPr>
          <p:cNvPr id="7173" name="Picture 2" descr="D:\sabancı\official\logo.jpg"/>
          <p:cNvPicPr>
            <a:picLocks noChangeAspect="1" noChangeArrowheads="1"/>
          </p:cNvPicPr>
          <p:nvPr/>
        </p:nvPicPr>
        <p:blipFill>
          <a:blip r:embed="rId3"/>
          <a:srcRect/>
          <a:stretch>
            <a:fillRect/>
          </a:stretch>
        </p:blipFill>
        <p:spPr bwMode="auto">
          <a:xfrm>
            <a:off x="0"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C1C88492-0567-4DE5-B814-7DDE5FDC37A1}" type="datetime1">
              <a:rPr lang="tr-TR" altLang="ja-JP" smtClean="0"/>
              <a:t>11.04.2016</a:t>
            </a:fld>
            <a:endParaRPr lang="en-US" altLang="ja-JP"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31</a:t>
            </a:fld>
            <a:endParaRPr lang="en-US" altLang="ja-JP"/>
          </a:p>
        </p:txBody>
      </p:sp>
    </p:spTree>
    <p:extLst>
      <p:ext uri="{BB962C8B-B14F-4D97-AF65-F5344CB8AC3E}">
        <p14:creationId xmlns:p14="http://schemas.microsoft.com/office/powerpoint/2010/main" val="86667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7171">
                                            <p:txEl>
                                              <p:pRg st="3" end="3"/>
                                            </p:txEl>
                                          </p:spTgt>
                                        </p:tgtEl>
                                        <p:attrNameLst>
                                          <p:attrName>style.visibility</p:attrName>
                                        </p:attrNameLst>
                                      </p:cBhvr>
                                      <p:to>
                                        <p:strVal val="visible"/>
                                      </p:to>
                                    </p:set>
                                    <p:animEffect transition="in" filter="fade">
                                      <p:cBhvr>
                                        <p:cTn id="20" dur="500"/>
                                        <p:tgtEl>
                                          <p:spTgt spid="7171">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animEffect transition="in" filter="fade">
                                      <p:cBhvr>
                                        <p:cTn id="23" dur="500"/>
                                        <p:tgtEl>
                                          <p:spTgt spid="7171">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171">
                                            <p:txEl>
                                              <p:pRg st="5" end="5"/>
                                            </p:txEl>
                                          </p:spTgt>
                                        </p:tgtEl>
                                        <p:attrNameLst>
                                          <p:attrName>style.visibility</p:attrName>
                                        </p:attrNameLst>
                                      </p:cBhvr>
                                      <p:to>
                                        <p:strVal val="visible"/>
                                      </p:to>
                                    </p:set>
                                    <p:animEffect transition="in" filter="fade">
                                      <p:cBhvr>
                                        <p:cTn id="26" dur="500"/>
                                        <p:tgtEl>
                                          <p:spTgt spid="7171">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animEffect transition="in" filter="fade">
                                      <p:cBhvr>
                                        <p:cTn id="31" dur="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94C49B2E-450F-46EA-AF0D-97BE0BEEBE4B}"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rgbClr val="C00000"/>
                </a:solidFill>
                <a:latin typeface="+mj-lt"/>
                <a:ea typeface="+mj-ea"/>
                <a:cs typeface="+mj-cs"/>
              </a:rPr>
              <a:t>Parts of an academic paper : </a:t>
            </a:r>
            <a:r>
              <a:rPr lang="en-US" altLang="ja-JP" sz="2800" b="1" dirty="0" smtClean="0">
                <a:solidFill>
                  <a:srgbClr val="C00000"/>
                </a:solidFill>
                <a:latin typeface="+mj-lt"/>
                <a:ea typeface="+mj-ea"/>
                <a:cs typeface="+mj-cs"/>
              </a:rPr>
              <a:t>Results</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32</a:t>
            </a:fld>
            <a:endParaRPr lang="en-US" altLang="ja-JP"/>
          </a:p>
        </p:txBody>
      </p:sp>
    </p:spTree>
    <p:extLst>
      <p:ext uri="{BB962C8B-B14F-4D97-AF65-F5344CB8AC3E}">
        <p14:creationId xmlns:p14="http://schemas.microsoft.com/office/powerpoint/2010/main" val="31232364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714400" y="848170"/>
            <a:ext cx="5760640" cy="611187"/>
          </a:xfrm>
        </p:spPr>
        <p:txBody>
          <a:bodyPr>
            <a:noAutofit/>
          </a:bodyPr>
          <a:lstStyle/>
          <a:p>
            <a:pPr marL="365760" lvl="1"/>
            <a:r>
              <a:rPr lang="en-US" altLang="ja-JP" sz="2800" dirty="0" smtClean="0">
                <a:solidFill>
                  <a:schemeClr val="tx2"/>
                </a:solidFill>
              </a:rPr>
              <a:t>Evaluation (Results)</a:t>
            </a:r>
            <a:endParaRPr lang="en-US" altLang="ja-JP" sz="2800" dirty="0">
              <a:solidFill>
                <a:schemeClr val="tx2"/>
              </a:solidFill>
            </a:endParaRPr>
          </a:p>
        </p:txBody>
      </p:sp>
      <p:sp>
        <p:nvSpPr>
          <p:cNvPr id="7171" name="Rectangle 3"/>
          <p:cNvSpPr>
            <a:spLocks noGrp="1"/>
          </p:cNvSpPr>
          <p:nvPr>
            <p:ph idx="1"/>
          </p:nvPr>
        </p:nvSpPr>
        <p:spPr>
          <a:xfrm>
            <a:off x="755576" y="1628800"/>
            <a:ext cx="7488832" cy="4995240"/>
          </a:xfrm>
        </p:spPr>
        <p:txBody>
          <a:bodyPr>
            <a:noAutofit/>
          </a:bodyPr>
          <a:lstStyle/>
          <a:p>
            <a:pPr lvl="1"/>
            <a:endParaRPr lang="en-US" sz="2800" b="1" dirty="0" smtClean="0">
              <a:solidFill>
                <a:schemeClr val="accent1">
                  <a:lumMod val="50000"/>
                </a:schemeClr>
              </a:solidFill>
              <a:latin typeface="+mj-lt"/>
            </a:endParaRPr>
          </a:p>
          <a:p>
            <a:pPr lvl="1"/>
            <a:r>
              <a:rPr lang="en-US" sz="2800" b="1" dirty="0" smtClean="0">
                <a:solidFill>
                  <a:schemeClr val="accent1">
                    <a:lumMod val="50000"/>
                  </a:schemeClr>
                </a:solidFill>
                <a:latin typeface="+mj-lt"/>
              </a:rPr>
              <a:t>Summarize </a:t>
            </a:r>
            <a:r>
              <a:rPr lang="en-US" sz="2800" b="1" dirty="0">
                <a:solidFill>
                  <a:schemeClr val="accent1">
                    <a:lumMod val="50000"/>
                  </a:schemeClr>
                </a:solidFill>
                <a:latin typeface="+mj-lt"/>
              </a:rPr>
              <a:t>what the data </a:t>
            </a:r>
            <a:r>
              <a:rPr lang="en-US" sz="2800" b="1" dirty="0" smtClean="0">
                <a:solidFill>
                  <a:schemeClr val="accent1">
                    <a:lumMod val="50000"/>
                  </a:schemeClr>
                </a:solidFill>
                <a:latin typeface="+mj-lt"/>
              </a:rPr>
              <a:t>show </a:t>
            </a:r>
          </a:p>
          <a:p>
            <a:pPr lvl="1"/>
            <a:r>
              <a:rPr lang="en-US" sz="2800" b="1" dirty="0" smtClean="0">
                <a:solidFill>
                  <a:schemeClr val="accent1">
                    <a:lumMod val="50000"/>
                  </a:schemeClr>
                </a:solidFill>
                <a:latin typeface="+mj-lt"/>
              </a:rPr>
              <a:t>Point </a:t>
            </a:r>
            <a:r>
              <a:rPr lang="en-US" sz="2800" b="1" dirty="0">
                <a:solidFill>
                  <a:schemeClr val="accent1">
                    <a:lumMod val="50000"/>
                  </a:schemeClr>
                </a:solidFill>
                <a:latin typeface="+mj-lt"/>
              </a:rPr>
              <a:t>out simple relationships</a:t>
            </a:r>
          </a:p>
          <a:p>
            <a:pPr lvl="1"/>
            <a:r>
              <a:rPr lang="en-US" sz="2800" b="1" dirty="0" smtClean="0">
                <a:solidFill>
                  <a:schemeClr val="accent1">
                    <a:lumMod val="50000"/>
                  </a:schemeClr>
                </a:solidFill>
                <a:latin typeface="+mj-lt"/>
              </a:rPr>
              <a:t>Cite </a:t>
            </a:r>
            <a:r>
              <a:rPr lang="en-US" sz="2800" b="1" dirty="0">
                <a:solidFill>
                  <a:schemeClr val="accent1">
                    <a:lumMod val="50000"/>
                  </a:schemeClr>
                </a:solidFill>
                <a:latin typeface="+mj-lt"/>
              </a:rPr>
              <a:t>figures or tables that present supporting data</a:t>
            </a:r>
          </a:p>
          <a:p>
            <a:pPr lvl="1"/>
            <a:r>
              <a:rPr lang="en-US" sz="2800" b="1" dirty="0">
                <a:solidFill>
                  <a:schemeClr val="accent1">
                    <a:lumMod val="50000"/>
                  </a:schemeClr>
                </a:solidFill>
                <a:latin typeface="+mj-lt"/>
              </a:rPr>
              <a:t>Avoid simply repeating the numbers that are already available in tables and </a:t>
            </a:r>
            <a:r>
              <a:rPr lang="en-US" sz="2800" b="1" dirty="0" smtClean="0">
                <a:solidFill>
                  <a:schemeClr val="accent1">
                    <a:lumMod val="50000"/>
                  </a:schemeClr>
                </a:solidFill>
                <a:latin typeface="+mj-lt"/>
              </a:rPr>
              <a:t>figures</a:t>
            </a:r>
            <a:r>
              <a:rPr lang="en-US" sz="2800" b="1" dirty="0">
                <a:solidFill>
                  <a:schemeClr val="accent1">
                    <a:lumMod val="50000"/>
                  </a:schemeClr>
                </a:solidFill>
                <a:latin typeface="+mj-lt"/>
              </a:rPr>
              <a:t>. </a:t>
            </a:r>
          </a:p>
          <a:p>
            <a:endParaRPr lang="tr-TR" sz="3600" dirty="0"/>
          </a:p>
          <a:p>
            <a:pPr marL="609600" indent="-609600">
              <a:buFont typeface="Wingdings" pitchFamily="2" charset="2"/>
              <a:buChar char="§"/>
            </a:pPr>
            <a:endParaRPr lang="en-US" altLang="ja-JP" sz="2800" dirty="0" smtClean="0">
              <a:solidFill>
                <a:schemeClr val="tx2"/>
              </a:solidFill>
              <a:latin typeface="+mj-lt"/>
              <a:ea typeface="+mj-ea"/>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1234"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75EE56CC-2EFA-490C-917F-7174F130EBC1}"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33</a:t>
            </a:fld>
            <a:endParaRPr lang="en-US" altLang="ja-JP"/>
          </a:p>
        </p:txBody>
      </p:sp>
    </p:spTree>
    <p:extLst>
      <p:ext uri="{BB962C8B-B14F-4D97-AF65-F5344CB8AC3E}">
        <p14:creationId xmlns:p14="http://schemas.microsoft.com/office/powerpoint/2010/main" val="312733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5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fade">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fade">
                                      <p:cBhvr>
                                        <p:cTn id="17" dur="500"/>
                                        <p:tgtEl>
                                          <p:spTgt spid="71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fade">
                                      <p:cBhvr>
                                        <p:cTn id="22"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20F7A7A4-8B40-462A-913F-62FCFF4A6E97}"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rgbClr val="C00000"/>
                </a:solidFill>
                <a:latin typeface="+mj-lt"/>
                <a:ea typeface="+mj-ea"/>
                <a:cs typeface="+mj-cs"/>
              </a:rPr>
              <a:t>Parts of an academic paper : </a:t>
            </a:r>
            <a:r>
              <a:rPr lang="en-US" altLang="ja-JP" sz="2800" b="1" dirty="0" smtClean="0">
                <a:solidFill>
                  <a:srgbClr val="C00000"/>
                </a:solidFill>
                <a:latin typeface="+mj-lt"/>
                <a:ea typeface="+mj-ea"/>
                <a:cs typeface="+mj-cs"/>
              </a:rPr>
              <a:t>Discussion</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34</a:t>
            </a:fld>
            <a:endParaRPr lang="en-US" altLang="ja-JP"/>
          </a:p>
        </p:txBody>
      </p:sp>
    </p:spTree>
    <p:extLst>
      <p:ext uri="{BB962C8B-B14F-4D97-AF65-F5344CB8AC3E}">
        <p14:creationId xmlns:p14="http://schemas.microsoft.com/office/powerpoint/2010/main" val="20656860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395536" y="848170"/>
            <a:ext cx="5760640" cy="611187"/>
          </a:xfrm>
        </p:spPr>
        <p:txBody>
          <a:bodyPr>
            <a:noAutofit/>
          </a:bodyPr>
          <a:lstStyle/>
          <a:p>
            <a:pPr marL="365760" lvl="1"/>
            <a:r>
              <a:rPr lang="en-US" altLang="ja-JP" sz="2800" dirty="0" smtClean="0">
                <a:solidFill>
                  <a:schemeClr val="tx2"/>
                </a:solidFill>
              </a:rPr>
              <a:t>Discussion </a:t>
            </a:r>
            <a:endParaRPr lang="en-US" altLang="ja-JP" sz="2800" dirty="0">
              <a:solidFill>
                <a:schemeClr val="tx2"/>
              </a:solidFill>
            </a:endParaRPr>
          </a:p>
        </p:txBody>
      </p:sp>
      <p:sp>
        <p:nvSpPr>
          <p:cNvPr id="7171" name="Rectangle 3"/>
          <p:cNvSpPr>
            <a:spLocks noGrp="1"/>
          </p:cNvSpPr>
          <p:nvPr>
            <p:ph idx="1"/>
          </p:nvPr>
        </p:nvSpPr>
        <p:spPr>
          <a:xfrm>
            <a:off x="395536" y="1628800"/>
            <a:ext cx="8208912" cy="4176464"/>
          </a:xfrm>
        </p:spPr>
        <p:txBody>
          <a:bodyPr>
            <a:noAutofit/>
          </a:bodyPr>
          <a:lstStyle/>
          <a:p>
            <a:r>
              <a:rPr lang="tr-TR" sz="2800" b="1" dirty="0">
                <a:solidFill>
                  <a:schemeClr val="accent1">
                    <a:lumMod val="50000"/>
                  </a:schemeClr>
                </a:solidFill>
                <a:latin typeface="+mj-lt"/>
              </a:rPr>
              <a:t>Answer the question asked.</a:t>
            </a:r>
          </a:p>
          <a:p>
            <a:r>
              <a:rPr lang="en-US" sz="2800" b="1" dirty="0">
                <a:solidFill>
                  <a:schemeClr val="accent1">
                    <a:lumMod val="50000"/>
                  </a:schemeClr>
                </a:solidFill>
                <a:latin typeface="+mj-lt"/>
              </a:rPr>
              <a:t>Support your conclusion (your data, others’ data)</a:t>
            </a:r>
          </a:p>
          <a:p>
            <a:r>
              <a:rPr lang="en-US" sz="2800" b="1" dirty="0">
                <a:solidFill>
                  <a:schemeClr val="accent1">
                    <a:lumMod val="50000"/>
                  </a:schemeClr>
                </a:solidFill>
                <a:latin typeface="+mj-lt"/>
              </a:rPr>
              <a:t>Defend your conclusion (anticipate criticisms)</a:t>
            </a:r>
          </a:p>
          <a:p>
            <a:r>
              <a:rPr lang="en-US" sz="2800" b="1" dirty="0">
                <a:solidFill>
                  <a:schemeClr val="accent1">
                    <a:lumMod val="50000"/>
                  </a:schemeClr>
                </a:solidFill>
                <a:latin typeface="+mj-lt"/>
              </a:rPr>
              <a:t>Give the “big-picture” take-home message</a:t>
            </a:r>
            <a:endParaRPr lang="en-US" altLang="ja-JP" sz="28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C257613E-FFC4-4EFD-9C62-7B595B927F43}"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35</a:t>
            </a:fld>
            <a:endParaRPr lang="en-US" altLang="ja-JP"/>
          </a:p>
        </p:txBody>
      </p:sp>
    </p:spTree>
    <p:extLst>
      <p:ext uri="{BB962C8B-B14F-4D97-AF65-F5344CB8AC3E}">
        <p14:creationId xmlns:p14="http://schemas.microsoft.com/office/powerpoint/2010/main" val="184300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20F7A7A4-8B40-462A-913F-62FCFF4A6E97}"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rgbClr val="C00000"/>
                </a:solidFill>
                <a:latin typeface="+mj-lt"/>
                <a:ea typeface="+mj-ea"/>
                <a:cs typeface="+mj-cs"/>
              </a:rPr>
              <a:t>Parts of an academic paper : Conclusion and future </a:t>
            </a:r>
            <a:r>
              <a:rPr lang="en-US" altLang="ja-JP" sz="2800" b="1" dirty="0" smtClean="0">
                <a:solidFill>
                  <a:srgbClr val="C00000"/>
                </a:solidFill>
                <a:latin typeface="+mj-lt"/>
                <a:ea typeface="+mj-ea"/>
                <a:cs typeface="+mj-cs"/>
              </a:rPr>
              <a:t>work</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36</a:t>
            </a:fld>
            <a:endParaRPr lang="en-US" altLang="ja-JP"/>
          </a:p>
        </p:txBody>
      </p:sp>
    </p:spTree>
    <p:extLst>
      <p:ext uri="{BB962C8B-B14F-4D97-AF65-F5344CB8AC3E}">
        <p14:creationId xmlns:p14="http://schemas.microsoft.com/office/powerpoint/2010/main" val="7858606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395536" y="848170"/>
            <a:ext cx="5760640" cy="611187"/>
          </a:xfrm>
        </p:spPr>
        <p:txBody>
          <a:bodyPr>
            <a:noAutofit/>
          </a:bodyPr>
          <a:lstStyle/>
          <a:p>
            <a:pPr marL="365760" lvl="1"/>
            <a:r>
              <a:rPr lang="en-US" altLang="ja-JP" sz="2800" dirty="0">
                <a:solidFill>
                  <a:schemeClr val="tx2"/>
                </a:solidFill>
              </a:rPr>
              <a:t>Conclusion and future work</a:t>
            </a:r>
          </a:p>
        </p:txBody>
      </p:sp>
      <p:sp>
        <p:nvSpPr>
          <p:cNvPr id="7171" name="Rectangle 3"/>
          <p:cNvSpPr>
            <a:spLocks noGrp="1"/>
          </p:cNvSpPr>
          <p:nvPr>
            <p:ph idx="1"/>
          </p:nvPr>
        </p:nvSpPr>
        <p:spPr>
          <a:xfrm>
            <a:off x="395536" y="1628800"/>
            <a:ext cx="8208912" cy="4176464"/>
          </a:xfrm>
        </p:spPr>
        <p:txBody>
          <a:bodyPr>
            <a:noAutofit/>
          </a:bodyPr>
          <a:lstStyle/>
          <a:p>
            <a:r>
              <a:rPr lang="en-US" sz="2800" b="1" dirty="0" smtClean="0">
                <a:solidFill>
                  <a:schemeClr val="accent1">
                    <a:lumMod val="50000"/>
                  </a:schemeClr>
                </a:solidFill>
                <a:latin typeface="+mj-lt"/>
              </a:rPr>
              <a:t>Summarize what has been done</a:t>
            </a:r>
          </a:p>
          <a:p>
            <a:r>
              <a:rPr lang="en-US" altLang="ja-JP" sz="2800" b="1" dirty="0" smtClean="0">
                <a:solidFill>
                  <a:schemeClr val="accent1">
                    <a:lumMod val="50000"/>
                  </a:schemeClr>
                </a:solidFill>
                <a:latin typeface="+mj-lt"/>
              </a:rPr>
              <a:t>Mention the advantages and disadvantages of the work</a:t>
            </a:r>
          </a:p>
          <a:p>
            <a:r>
              <a:rPr lang="en-US" altLang="ja-JP" sz="2800" b="1" dirty="0" smtClean="0">
                <a:solidFill>
                  <a:schemeClr val="accent1">
                    <a:lumMod val="50000"/>
                  </a:schemeClr>
                </a:solidFill>
                <a:latin typeface="+mj-lt"/>
              </a:rPr>
              <a:t>Express the application of the work</a:t>
            </a:r>
          </a:p>
          <a:p>
            <a:r>
              <a:rPr lang="en-US" altLang="ja-JP" sz="2800" b="1" dirty="0" smtClean="0">
                <a:solidFill>
                  <a:schemeClr val="accent1">
                    <a:lumMod val="50000"/>
                  </a:schemeClr>
                </a:solidFill>
                <a:latin typeface="+mj-lt"/>
              </a:rPr>
              <a:t>Suggest future work for interested readers </a:t>
            </a:r>
            <a:endParaRPr lang="en-US" altLang="ja-JP" sz="28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C257613E-FFC4-4EFD-9C62-7B595B927F43}"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37</a:t>
            </a:fld>
            <a:endParaRPr lang="en-US" altLang="ja-JP"/>
          </a:p>
        </p:txBody>
      </p:sp>
    </p:spTree>
    <p:extLst>
      <p:ext uri="{BB962C8B-B14F-4D97-AF65-F5344CB8AC3E}">
        <p14:creationId xmlns:p14="http://schemas.microsoft.com/office/powerpoint/2010/main" val="1517744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20F7A7A4-8B40-462A-913F-62FCFF4A6E97}"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rgbClr val="C00000"/>
                </a:solidFill>
                <a:latin typeface="+mj-lt"/>
                <a:ea typeface="+mj-ea"/>
                <a:cs typeface="+mj-cs"/>
              </a:rPr>
              <a:t>Parts of an academic paper : </a:t>
            </a:r>
            <a:r>
              <a:rPr lang="en-US" altLang="ja-JP" sz="2800" b="1" dirty="0" smtClean="0">
                <a:solidFill>
                  <a:srgbClr val="C00000"/>
                </a:solidFill>
                <a:latin typeface="+mj-lt"/>
                <a:ea typeface="+mj-ea"/>
                <a:cs typeface="+mj-cs"/>
              </a:rPr>
              <a:t>Comparison</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38</a:t>
            </a:fld>
            <a:endParaRPr lang="en-US" altLang="ja-JP"/>
          </a:p>
        </p:txBody>
      </p:sp>
    </p:spTree>
    <p:extLst>
      <p:ext uri="{BB962C8B-B14F-4D97-AF65-F5344CB8AC3E}">
        <p14:creationId xmlns:p14="http://schemas.microsoft.com/office/powerpoint/2010/main" val="2763402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395536" y="848170"/>
            <a:ext cx="5760640" cy="611187"/>
          </a:xfrm>
        </p:spPr>
        <p:txBody>
          <a:bodyPr>
            <a:noAutofit/>
          </a:bodyPr>
          <a:lstStyle/>
          <a:p>
            <a:pPr marL="365760" lvl="1"/>
            <a:r>
              <a:rPr lang="en-US" altLang="ja-JP" sz="2800" dirty="0" smtClean="0">
                <a:solidFill>
                  <a:schemeClr val="tx2"/>
                </a:solidFill>
              </a:rPr>
              <a:t>Comparison</a:t>
            </a:r>
            <a:endParaRPr lang="en-US" altLang="ja-JP" sz="2800" dirty="0">
              <a:solidFill>
                <a:schemeClr val="tx2"/>
              </a:solidFill>
            </a:endParaRPr>
          </a:p>
        </p:txBody>
      </p:sp>
      <p:sp>
        <p:nvSpPr>
          <p:cNvPr id="7171" name="Rectangle 3"/>
          <p:cNvSpPr>
            <a:spLocks noGrp="1"/>
          </p:cNvSpPr>
          <p:nvPr>
            <p:ph idx="1"/>
          </p:nvPr>
        </p:nvSpPr>
        <p:spPr>
          <a:xfrm>
            <a:off x="395536" y="1628800"/>
            <a:ext cx="8208912" cy="4176464"/>
          </a:xfrm>
        </p:spPr>
        <p:txBody>
          <a:bodyPr>
            <a:noAutofit/>
          </a:bodyPr>
          <a:lstStyle/>
          <a:p>
            <a:r>
              <a:rPr lang="en-US" sz="2800" b="1" dirty="0" smtClean="0">
                <a:solidFill>
                  <a:schemeClr val="accent1">
                    <a:lumMod val="50000"/>
                  </a:schemeClr>
                </a:solidFill>
                <a:latin typeface="+mj-lt"/>
              </a:rPr>
              <a:t>Compare your work with state-of-the-art works</a:t>
            </a:r>
          </a:p>
          <a:p>
            <a:r>
              <a:rPr lang="en-US" altLang="ja-JP" sz="2800" b="1" dirty="0" smtClean="0">
                <a:solidFill>
                  <a:schemeClr val="accent1">
                    <a:lumMod val="50000"/>
                  </a:schemeClr>
                </a:solidFill>
                <a:latin typeface="+mj-lt"/>
              </a:rPr>
              <a:t>Highlight advantages of your work compared to previous works</a:t>
            </a:r>
            <a:endParaRPr lang="en-US" altLang="ja-JP" sz="28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C257613E-FFC4-4EFD-9C62-7B595B927F43}"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39</a:t>
            </a:fld>
            <a:endParaRPr lang="en-US" altLang="ja-JP"/>
          </a:p>
        </p:txBody>
      </p:sp>
    </p:spTree>
    <p:extLst>
      <p:ext uri="{BB962C8B-B14F-4D97-AF65-F5344CB8AC3E}">
        <p14:creationId xmlns:p14="http://schemas.microsoft.com/office/powerpoint/2010/main" val="284053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altLang="ja-JP" sz="3600" dirty="0" smtClean="0"/>
              <a:t>What makes good writing?</a:t>
            </a:r>
          </a:p>
        </p:txBody>
      </p:sp>
      <p:sp>
        <p:nvSpPr>
          <p:cNvPr id="8196" name="Rectangle 3"/>
          <p:cNvSpPr>
            <a:spLocks noGrp="1"/>
          </p:cNvSpPr>
          <p:nvPr>
            <p:ph idx="1"/>
          </p:nvPr>
        </p:nvSpPr>
        <p:spPr>
          <a:xfrm>
            <a:off x="1042988" y="2205038"/>
            <a:ext cx="7796212" cy="3024187"/>
          </a:xfrm>
        </p:spPr>
        <p:txBody>
          <a:bodyPr>
            <a:normAutofit fontScale="92500" lnSpcReduction="10000"/>
          </a:bodyPr>
          <a:lstStyle/>
          <a:p>
            <a:endParaRPr lang="tr-TR" sz="3200" dirty="0"/>
          </a:p>
          <a:p>
            <a:r>
              <a:rPr lang="en-US" sz="3300" b="1" dirty="0">
                <a:solidFill>
                  <a:schemeClr val="tx2"/>
                </a:solidFill>
                <a:latin typeface="+mj-lt"/>
                <a:ea typeface="+mj-ea"/>
                <a:cs typeface="+mj-cs"/>
              </a:rPr>
              <a:t>Good writing communicates an idea clearly and effectively</a:t>
            </a:r>
          </a:p>
          <a:p>
            <a:endParaRPr lang="tr-TR" sz="3200" dirty="0"/>
          </a:p>
          <a:p>
            <a:endParaRPr lang="tr-TR" sz="2800" dirty="0"/>
          </a:p>
          <a:p>
            <a:pPr lvl="1"/>
            <a:r>
              <a:rPr lang="en-US" sz="2600" b="1" dirty="0">
                <a:solidFill>
                  <a:schemeClr val="tx2"/>
                </a:solidFill>
                <a:latin typeface="+mj-lt"/>
                <a:ea typeface="+mj-ea"/>
                <a:cs typeface="+mj-cs"/>
              </a:rPr>
              <a:t>Good writing is elegant and </a:t>
            </a:r>
            <a:r>
              <a:rPr lang="en-US" sz="2600" b="1" dirty="0" smtClean="0">
                <a:solidFill>
                  <a:schemeClr val="tx2"/>
                </a:solidFill>
                <a:latin typeface="+mj-lt"/>
                <a:ea typeface="+mj-ea"/>
                <a:cs typeface="+mj-cs"/>
              </a:rPr>
              <a:t>stylish (</a:t>
            </a:r>
            <a:r>
              <a:rPr lang="en-US" sz="2600" b="1" dirty="0" smtClean="0">
                <a:solidFill>
                  <a:srgbClr val="C00000"/>
                </a:solidFill>
                <a:latin typeface="+mj-lt"/>
                <a:ea typeface="+mj-ea"/>
                <a:cs typeface="+mj-cs"/>
              </a:rPr>
              <a:t>Revision</a:t>
            </a:r>
            <a:r>
              <a:rPr lang="en-US" sz="2600" b="1" dirty="0" smtClean="0">
                <a:solidFill>
                  <a:schemeClr val="tx2"/>
                </a:solidFill>
                <a:latin typeface="+mj-lt"/>
                <a:ea typeface="+mj-ea"/>
                <a:cs typeface="+mj-cs"/>
              </a:rPr>
              <a:t>)</a:t>
            </a:r>
            <a:endParaRPr lang="en-US" sz="2600" b="1" dirty="0">
              <a:solidFill>
                <a:schemeClr val="tx2"/>
              </a:solidFill>
              <a:latin typeface="+mj-lt"/>
              <a:ea typeface="+mj-ea"/>
              <a:cs typeface="+mj-cs"/>
            </a:endParaRPr>
          </a:p>
          <a:p>
            <a:pPr lvl="1"/>
            <a:endParaRPr lang="tr-TR" dirty="0"/>
          </a:p>
          <a:p>
            <a:pPr lvl="1"/>
            <a:endParaRPr lang="tr-TR" dirty="0"/>
          </a:p>
          <a:p>
            <a:pPr lvl="2" indent="-246888" fontAlgn="auto">
              <a:spcAft>
                <a:spcPts val="0"/>
              </a:spcAft>
              <a:buFont typeface="Wingdings" pitchFamily="2" charset="2"/>
              <a:buChar char="§"/>
              <a:defRPr/>
            </a:pPr>
            <a:endParaRPr lang="en-US" altLang="ja-JP" sz="2600" b="1" dirty="0" smtClean="0">
              <a:solidFill>
                <a:schemeClr val="tx2"/>
              </a:solidFill>
              <a:latin typeface="+mj-lt"/>
              <a:ea typeface="+mj-ea"/>
              <a:cs typeface="+mj-cs"/>
            </a:endParaRPr>
          </a:p>
          <a:p>
            <a:pPr lvl="2" indent="-246888" fontAlgn="auto">
              <a:spcAft>
                <a:spcPts val="0"/>
              </a:spcAft>
              <a:buFont typeface="Wingdings 2"/>
              <a:buNone/>
              <a:defRPr/>
            </a:pPr>
            <a:endParaRPr lang="en-US" altLang="ja-JP" sz="2600" b="1" dirty="0" smtClean="0">
              <a:solidFill>
                <a:schemeClr val="tx2"/>
              </a:solidFill>
              <a:latin typeface="+mj-lt"/>
              <a:ea typeface="+mj-ea"/>
              <a:cs typeface="+mj-cs"/>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EE968767-9CFB-4787-B4D5-33B927E5B3F0}"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4" name="Slide Number Placeholder 3"/>
          <p:cNvSpPr>
            <a:spLocks noGrp="1"/>
          </p:cNvSpPr>
          <p:nvPr>
            <p:ph type="sldNum" sz="quarter" idx="12"/>
          </p:nvPr>
        </p:nvSpPr>
        <p:spPr/>
        <p:txBody>
          <a:bodyPr/>
          <a:lstStyle/>
          <a:p>
            <a:fld id="{F0C8548C-B734-4C71-84E7-959ED06EFFAA}" type="slidenum">
              <a:rPr lang="ja-JP" altLang="en-US" smtClean="0"/>
              <a:pPr/>
              <a:t>4</a:t>
            </a:fld>
            <a:endParaRPr lang="en-US" altLang="ja-JP"/>
          </a:p>
        </p:txBody>
      </p:sp>
    </p:spTree>
    <p:extLst>
      <p:ext uri="{BB962C8B-B14F-4D97-AF65-F5344CB8AC3E}">
        <p14:creationId xmlns:p14="http://schemas.microsoft.com/office/powerpoint/2010/main" val="36585547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20F7A7A4-8B40-462A-913F-62FCFF4A6E97}"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rgbClr val="C00000"/>
                </a:solidFill>
                <a:latin typeface="+mj-lt"/>
                <a:ea typeface="+mj-ea"/>
                <a:cs typeface="+mj-cs"/>
              </a:rPr>
              <a:t>Parts of an academic paper : Background and </a:t>
            </a:r>
            <a:r>
              <a:rPr lang="en-US" altLang="ja-JP" sz="2800" b="1" dirty="0" smtClean="0">
                <a:solidFill>
                  <a:srgbClr val="C00000"/>
                </a:solidFill>
                <a:latin typeface="+mj-lt"/>
                <a:ea typeface="+mj-ea"/>
                <a:cs typeface="+mj-cs"/>
              </a:rPr>
              <a:t>preliminaries</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40</a:t>
            </a:fld>
            <a:endParaRPr lang="en-US" altLang="ja-JP"/>
          </a:p>
        </p:txBody>
      </p:sp>
    </p:spTree>
    <p:extLst>
      <p:ext uri="{BB962C8B-B14F-4D97-AF65-F5344CB8AC3E}">
        <p14:creationId xmlns:p14="http://schemas.microsoft.com/office/powerpoint/2010/main" val="36098263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395536" y="848170"/>
            <a:ext cx="5760640" cy="611187"/>
          </a:xfrm>
        </p:spPr>
        <p:txBody>
          <a:bodyPr>
            <a:noAutofit/>
          </a:bodyPr>
          <a:lstStyle/>
          <a:p>
            <a:r>
              <a:rPr lang="en-US" altLang="ja-JP" sz="2800" dirty="0"/>
              <a:t>Background and preliminaries</a:t>
            </a:r>
          </a:p>
        </p:txBody>
      </p:sp>
      <p:sp>
        <p:nvSpPr>
          <p:cNvPr id="7171" name="Rectangle 3"/>
          <p:cNvSpPr>
            <a:spLocks noGrp="1"/>
          </p:cNvSpPr>
          <p:nvPr>
            <p:ph idx="1"/>
          </p:nvPr>
        </p:nvSpPr>
        <p:spPr>
          <a:xfrm>
            <a:off x="395536" y="1628800"/>
            <a:ext cx="8208912" cy="4176464"/>
          </a:xfrm>
        </p:spPr>
        <p:txBody>
          <a:bodyPr>
            <a:noAutofit/>
          </a:bodyPr>
          <a:lstStyle/>
          <a:p>
            <a:r>
              <a:rPr lang="en-US" altLang="ja-JP" sz="2800" b="1" dirty="0" smtClean="0">
                <a:solidFill>
                  <a:schemeClr val="accent1">
                    <a:lumMod val="50000"/>
                  </a:schemeClr>
                </a:solidFill>
                <a:latin typeface="+mj-lt"/>
              </a:rPr>
              <a:t>Add it if something is crucial to know before reading the paper</a:t>
            </a:r>
          </a:p>
          <a:p>
            <a:r>
              <a:rPr lang="en-US" altLang="ja-JP" sz="2800" b="1" dirty="0" smtClean="0">
                <a:solidFill>
                  <a:schemeClr val="accent1">
                    <a:lumMod val="50000"/>
                  </a:schemeClr>
                </a:solidFill>
                <a:latin typeface="+mj-lt"/>
              </a:rPr>
              <a:t>For some concepts you can also refer the reader to  other works</a:t>
            </a:r>
            <a:endParaRPr lang="en-US" altLang="ja-JP" sz="28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C257613E-FFC4-4EFD-9C62-7B595B927F43}"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41</a:t>
            </a:fld>
            <a:endParaRPr lang="en-US" altLang="ja-JP"/>
          </a:p>
        </p:txBody>
      </p:sp>
    </p:spTree>
    <p:extLst>
      <p:ext uri="{BB962C8B-B14F-4D97-AF65-F5344CB8AC3E}">
        <p14:creationId xmlns:p14="http://schemas.microsoft.com/office/powerpoint/2010/main" val="262052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98E5811A-CFAD-4C85-A3B5-31F46ACCF9B3}"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Parts of an academic </a:t>
            </a:r>
            <a:r>
              <a:rPr lang="en-US" altLang="ja-JP" sz="2800" b="1" dirty="0" smtClean="0">
                <a:solidFill>
                  <a:schemeClr val="bg1">
                    <a:lumMod val="50000"/>
                  </a:schemeClr>
                </a:solidFill>
                <a:latin typeface="+mj-lt"/>
                <a:ea typeface="+mj-ea"/>
                <a:cs typeface="+mj-cs"/>
              </a:rPr>
              <a:t>paper</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rgbClr val="C00000"/>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42</a:t>
            </a:fld>
            <a:endParaRPr lang="en-US" altLang="ja-JP"/>
          </a:p>
        </p:txBody>
      </p:sp>
    </p:spTree>
    <p:extLst>
      <p:ext uri="{BB962C8B-B14F-4D97-AF65-F5344CB8AC3E}">
        <p14:creationId xmlns:p14="http://schemas.microsoft.com/office/powerpoint/2010/main" val="27042857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714400" y="848170"/>
            <a:ext cx="5760640" cy="611187"/>
          </a:xfrm>
        </p:spPr>
        <p:txBody>
          <a:bodyPr>
            <a:noAutofit/>
          </a:bodyPr>
          <a:lstStyle/>
          <a:p>
            <a:pPr marL="365760" lvl="1"/>
            <a:r>
              <a:rPr lang="en-US" altLang="ja-JP" sz="2800" dirty="0">
                <a:solidFill>
                  <a:schemeClr val="tx2"/>
                </a:solidFill>
              </a:rPr>
              <a:t>Evaluation factors of a </a:t>
            </a:r>
            <a:r>
              <a:rPr lang="en-US" altLang="ja-JP" sz="2800" dirty="0" smtClean="0">
                <a:solidFill>
                  <a:schemeClr val="tx2"/>
                </a:solidFill>
              </a:rPr>
              <a:t>Journal</a:t>
            </a:r>
            <a:endParaRPr lang="en-US" altLang="ja-JP" sz="2800" dirty="0">
              <a:solidFill>
                <a:schemeClr val="tx2"/>
              </a:solidFill>
            </a:endParaRPr>
          </a:p>
        </p:txBody>
      </p:sp>
      <p:sp>
        <p:nvSpPr>
          <p:cNvPr id="7171" name="Rectangle 3"/>
          <p:cNvSpPr>
            <a:spLocks noGrp="1"/>
          </p:cNvSpPr>
          <p:nvPr>
            <p:ph idx="1"/>
          </p:nvPr>
        </p:nvSpPr>
        <p:spPr>
          <a:xfrm>
            <a:off x="755576" y="1628800"/>
            <a:ext cx="7416824" cy="4995240"/>
          </a:xfrm>
        </p:spPr>
        <p:txBody>
          <a:bodyPr>
            <a:noAutofit/>
          </a:bodyPr>
          <a:lstStyle/>
          <a:p>
            <a:pPr marL="609600" indent="-609600">
              <a:buFont typeface="Wingdings" pitchFamily="2" charset="2"/>
              <a:buChar char="§"/>
            </a:pPr>
            <a:r>
              <a:rPr lang="en-US" altLang="ja-JP" sz="2800" b="1" dirty="0" smtClean="0">
                <a:solidFill>
                  <a:schemeClr val="accent1">
                    <a:lumMod val="50000"/>
                  </a:schemeClr>
                </a:solidFill>
                <a:latin typeface="+mj-lt"/>
                <a:ea typeface="+mj-ea"/>
                <a:cs typeface="+mj-cs"/>
              </a:rPr>
              <a:t>SJR </a:t>
            </a:r>
            <a:r>
              <a:rPr lang="en-US" altLang="ja-JP" sz="2800" b="1" dirty="0">
                <a:solidFill>
                  <a:schemeClr val="accent1">
                    <a:lumMod val="50000"/>
                  </a:schemeClr>
                </a:solidFill>
                <a:latin typeface="+mj-lt"/>
                <a:ea typeface="+mj-ea"/>
                <a:cs typeface="+mj-cs"/>
              </a:rPr>
              <a:t>(</a:t>
            </a:r>
            <a:r>
              <a:rPr lang="tr-TR" sz="2800" b="1" dirty="0">
                <a:solidFill>
                  <a:schemeClr val="accent1">
                    <a:lumMod val="50000"/>
                  </a:schemeClr>
                </a:solidFill>
                <a:latin typeface="+mj-lt"/>
                <a:ea typeface="+mj-ea"/>
                <a:cs typeface="+mj-cs"/>
              </a:rPr>
              <a:t>Scientific Journal R</a:t>
            </a:r>
            <a:r>
              <a:rPr lang="en-US" sz="2800" b="1" dirty="0" err="1" smtClean="0">
                <a:solidFill>
                  <a:schemeClr val="accent1">
                    <a:lumMod val="50000"/>
                  </a:schemeClr>
                </a:solidFill>
                <a:latin typeface="+mj-lt"/>
                <a:ea typeface="+mj-ea"/>
                <a:cs typeface="+mj-cs"/>
              </a:rPr>
              <a:t>anking</a:t>
            </a:r>
            <a:r>
              <a:rPr lang="en-US" altLang="ja-JP" sz="2800" b="1" dirty="0" smtClean="0">
                <a:solidFill>
                  <a:schemeClr val="accent1">
                    <a:lumMod val="50000"/>
                  </a:schemeClr>
                </a:solidFill>
                <a:latin typeface="+mj-lt"/>
                <a:ea typeface="+mj-ea"/>
                <a:cs typeface="+mj-cs"/>
              </a:rPr>
              <a:t>)</a:t>
            </a:r>
            <a:endParaRPr lang="en-US" altLang="ja-JP" sz="2800" b="1" dirty="0">
              <a:solidFill>
                <a:schemeClr val="accent1">
                  <a:lumMod val="50000"/>
                </a:schemeClr>
              </a:solidFill>
              <a:latin typeface="+mj-lt"/>
              <a:ea typeface="+mj-ea"/>
              <a:cs typeface="+mj-cs"/>
            </a:endParaRPr>
          </a:p>
          <a:p>
            <a:pPr marL="609600" indent="-609600">
              <a:buFont typeface="Wingdings" pitchFamily="2" charset="2"/>
              <a:buChar char="§"/>
            </a:pPr>
            <a:r>
              <a:rPr lang="en-US" altLang="ja-JP" sz="2800" b="1" dirty="0">
                <a:solidFill>
                  <a:schemeClr val="accent1">
                    <a:lumMod val="50000"/>
                  </a:schemeClr>
                </a:solidFill>
                <a:latin typeface="+mj-lt"/>
                <a:ea typeface="+mj-ea"/>
                <a:cs typeface="+mj-cs"/>
              </a:rPr>
              <a:t>IPP (</a:t>
            </a:r>
            <a:r>
              <a:rPr lang="tr-TR" sz="2800" b="1" dirty="0">
                <a:solidFill>
                  <a:schemeClr val="accent1">
                    <a:lumMod val="50000"/>
                  </a:schemeClr>
                </a:solidFill>
                <a:latin typeface="+mj-lt"/>
                <a:ea typeface="+mj-ea"/>
                <a:cs typeface="+mj-cs"/>
              </a:rPr>
              <a:t>Impact per Publication</a:t>
            </a:r>
            <a:r>
              <a:rPr lang="en-US" altLang="ja-JP" sz="2800" b="1" dirty="0">
                <a:solidFill>
                  <a:schemeClr val="accent1">
                    <a:lumMod val="50000"/>
                  </a:schemeClr>
                </a:solidFill>
                <a:latin typeface="+mj-lt"/>
                <a:ea typeface="+mj-ea"/>
                <a:cs typeface="+mj-cs"/>
              </a:rPr>
              <a:t>)</a:t>
            </a:r>
          </a:p>
          <a:p>
            <a:pPr marL="609600" indent="-609600">
              <a:buFont typeface="Wingdings" pitchFamily="2" charset="2"/>
              <a:buChar char="§"/>
            </a:pPr>
            <a:r>
              <a:rPr lang="en-US" altLang="ja-JP" sz="2800" b="1" dirty="0">
                <a:solidFill>
                  <a:schemeClr val="accent1">
                    <a:lumMod val="50000"/>
                  </a:schemeClr>
                </a:solidFill>
                <a:latin typeface="+mj-lt"/>
                <a:ea typeface="+mj-ea"/>
                <a:cs typeface="+mj-cs"/>
              </a:rPr>
              <a:t>SNIP (</a:t>
            </a:r>
            <a:r>
              <a:rPr lang="en-US" sz="2800" b="1" dirty="0">
                <a:solidFill>
                  <a:schemeClr val="accent1">
                    <a:lumMod val="50000"/>
                  </a:schemeClr>
                </a:solidFill>
                <a:latin typeface="+mj-lt"/>
                <a:ea typeface="+mj-ea"/>
                <a:cs typeface="+mj-cs"/>
              </a:rPr>
              <a:t>Source Normalized Impact per Paper</a:t>
            </a:r>
            <a:r>
              <a:rPr lang="en-US" altLang="ja-JP" sz="2800" b="1" dirty="0">
                <a:solidFill>
                  <a:schemeClr val="accent1">
                    <a:lumMod val="50000"/>
                  </a:schemeClr>
                </a:solidFill>
                <a:latin typeface="+mj-lt"/>
                <a:ea typeface="+mj-ea"/>
                <a:cs typeface="+mj-cs"/>
              </a:rPr>
              <a:t>)</a:t>
            </a:r>
          </a:p>
          <a:p>
            <a:pPr marL="609600" indent="-609600">
              <a:buFont typeface="Wingdings" pitchFamily="2" charset="2"/>
              <a:buChar char="§"/>
            </a:pPr>
            <a:endParaRPr lang="en-US" altLang="ja-JP" sz="2800" b="1" dirty="0">
              <a:solidFill>
                <a:schemeClr val="accent1">
                  <a:lumMod val="50000"/>
                </a:schemeClr>
              </a:solidFill>
              <a:latin typeface="+mj-lt"/>
              <a:ea typeface="+mj-ea"/>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1597"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D48266E9-AC58-45F2-A8AF-1AD12DD898A0}"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43</a:t>
            </a:fld>
            <a:endParaRPr lang="en-US" altLang="ja-JP"/>
          </a:p>
        </p:txBody>
      </p:sp>
    </p:spTree>
    <p:extLst>
      <p:ext uri="{BB962C8B-B14F-4D97-AF65-F5344CB8AC3E}">
        <p14:creationId xmlns:p14="http://schemas.microsoft.com/office/powerpoint/2010/main" val="20015381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714400" y="848170"/>
            <a:ext cx="5760640" cy="611187"/>
          </a:xfrm>
        </p:spPr>
        <p:txBody>
          <a:bodyPr>
            <a:noAutofit/>
          </a:bodyPr>
          <a:lstStyle/>
          <a:p>
            <a:pPr marL="365760" lvl="1"/>
            <a:r>
              <a:rPr lang="en-US" altLang="ja-JP" sz="2800" dirty="0" smtClean="0">
                <a:solidFill>
                  <a:schemeClr val="tx2"/>
                </a:solidFill>
              </a:rPr>
              <a:t>Citations of an author</a:t>
            </a:r>
            <a:endParaRPr lang="en-US" altLang="ja-JP" sz="2800" dirty="0">
              <a:solidFill>
                <a:schemeClr val="tx2"/>
              </a:solidFill>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1597"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D48266E9-AC58-45F2-A8AF-1AD12DD898A0}"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44</a:t>
            </a:fld>
            <a:endParaRPr lang="en-US" altLang="ja-JP"/>
          </a:p>
        </p:txBody>
      </p:sp>
      <p:pic>
        <p:nvPicPr>
          <p:cNvPr id="6" name="Content Placeholder 5"/>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07504" y="2708920"/>
            <a:ext cx="8968300" cy="2492597"/>
          </a:xfrm>
        </p:spPr>
      </p:pic>
    </p:spTree>
    <p:extLst>
      <p:ext uri="{BB962C8B-B14F-4D97-AF65-F5344CB8AC3E}">
        <p14:creationId xmlns:p14="http://schemas.microsoft.com/office/powerpoint/2010/main" val="5020782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09ACF434-648C-416A-A833-EDDB1D7E312A}"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Parts of an academic </a:t>
            </a:r>
            <a:r>
              <a:rPr lang="en-US" altLang="ja-JP" sz="2800" b="1" dirty="0" smtClean="0">
                <a:solidFill>
                  <a:schemeClr val="bg1">
                    <a:lumMod val="50000"/>
                  </a:schemeClr>
                </a:solidFill>
                <a:latin typeface="+mj-lt"/>
                <a:ea typeface="+mj-ea"/>
                <a:cs typeface="+mj-cs"/>
              </a:rPr>
              <a:t>paper</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rgbClr val="C00000"/>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0932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45</a:t>
            </a:fld>
            <a:endParaRPr lang="en-US" altLang="ja-JP"/>
          </a:p>
        </p:txBody>
      </p:sp>
    </p:spTree>
    <p:extLst>
      <p:ext uri="{BB962C8B-B14F-4D97-AF65-F5344CB8AC3E}">
        <p14:creationId xmlns:p14="http://schemas.microsoft.com/office/powerpoint/2010/main" val="29443106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p:cNvSpPr>
          <p:nvPr>
            <p:ph idx="1"/>
          </p:nvPr>
        </p:nvSpPr>
        <p:spPr>
          <a:xfrm>
            <a:off x="755576" y="1628800"/>
            <a:ext cx="6994525" cy="4995240"/>
          </a:xfrm>
        </p:spPr>
        <p:txBody>
          <a:bodyPr>
            <a:noAutofit/>
          </a:bodyPr>
          <a:lstStyle/>
          <a:p>
            <a:pPr marL="609600" indent="-609600">
              <a:buFont typeface="Wingdings" pitchFamily="2" charset="2"/>
              <a:buChar char="§"/>
            </a:pPr>
            <a:r>
              <a:rPr lang="en-US" altLang="ja-JP" sz="2400" b="1" dirty="0" smtClean="0">
                <a:solidFill>
                  <a:schemeClr val="tx2"/>
                </a:solidFill>
                <a:latin typeface="+mj-lt"/>
                <a:ea typeface="+mj-ea"/>
                <a:cs typeface="+mj-cs"/>
              </a:rPr>
              <a:t>Has been very common in last decade</a:t>
            </a:r>
          </a:p>
          <a:p>
            <a:pPr marL="609600" indent="-609600">
              <a:buFont typeface="Wingdings" pitchFamily="2" charset="2"/>
              <a:buChar char="§"/>
            </a:pPr>
            <a:r>
              <a:rPr lang="en-US" altLang="ja-JP" sz="2400" b="1" dirty="0" smtClean="0">
                <a:solidFill>
                  <a:schemeClr val="tx2"/>
                </a:solidFill>
                <a:latin typeface="+mj-lt"/>
                <a:ea typeface="+mj-ea"/>
                <a:cs typeface="+mj-cs"/>
              </a:rPr>
              <a:t>A simple code is written which creates a PDF format of an article</a:t>
            </a:r>
          </a:p>
          <a:p>
            <a:pPr marL="609600" indent="-609600">
              <a:buFont typeface="Wingdings" pitchFamily="2" charset="2"/>
              <a:buChar char="§"/>
            </a:pPr>
            <a:r>
              <a:rPr lang="en-US" altLang="ja-JP" sz="2400" b="1" dirty="0" smtClean="0">
                <a:solidFill>
                  <a:schemeClr val="tx2"/>
                </a:solidFill>
                <a:latin typeface="+mj-lt"/>
                <a:ea typeface="+mj-ea"/>
                <a:cs typeface="+mj-cs"/>
              </a:rPr>
              <a:t>Each journal/conference has a specific format</a:t>
            </a:r>
          </a:p>
          <a:p>
            <a:pPr marL="609600" indent="-609600">
              <a:buFont typeface="Wingdings" pitchFamily="2" charset="2"/>
              <a:buChar char="§"/>
            </a:pPr>
            <a:endParaRPr lang="en-US" altLang="ja-JP" sz="2000" dirty="0" smtClean="0">
              <a:solidFill>
                <a:schemeClr val="tx2"/>
              </a:solidFill>
              <a:latin typeface="+mj-lt"/>
              <a:ea typeface="+mj-ea"/>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10525"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2ACE03F6-BA6F-4A38-9F45-AFF000779246}"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4" name="Slide Number Placeholder 3"/>
          <p:cNvSpPr>
            <a:spLocks noGrp="1"/>
          </p:cNvSpPr>
          <p:nvPr>
            <p:ph type="sldNum" sz="quarter" idx="12"/>
          </p:nvPr>
        </p:nvSpPr>
        <p:spPr/>
        <p:txBody>
          <a:bodyPr/>
          <a:lstStyle/>
          <a:p>
            <a:fld id="{F0C8548C-B734-4C71-84E7-959ED06EFFAA}" type="slidenum">
              <a:rPr lang="ja-JP" altLang="en-US" smtClean="0"/>
              <a:pPr/>
              <a:t>46</a:t>
            </a:fld>
            <a:endParaRPr lang="en-US" altLang="ja-JP"/>
          </a:p>
        </p:txBody>
      </p:sp>
      <p:sp>
        <p:nvSpPr>
          <p:cNvPr id="3" name="Title 2"/>
          <p:cNvSpPr>
            <a:spLocks noGrp="1"/>
          </p:cNvSpPr>
          <p:nvPr>
            <p:ph type="title"/>
          </p:nvPr>
        </p:nvSpPr>
        <p:spPr>
          <a:xfrm>
            <a:off x="457200" y="548680"/>
            <a:ext cx="8229600" cy="1143000"/>
          </a:xfrm>
        </p:spPr>
        <p:txBody>
          <a:bodyPr/>
          <a:lstStyle/>
          <a:p>
            <a:r>
              <a:rPr lang="en-US" dirty="0" smtClean="0"/>
              <a:t>Latex</a:t>
            </a:r>
            <a:endParaRPr lang="tr-TR" dirty="0"/>
          </a:p>
        </p:txBody>
      </p:sp>
    </p:spTree>
    <p:extLst>
      <p:ext uri="{BB962C8B-B14F-4D97-AF65-F5344CB8AC3E}">
        <p14:creationId xmlns:p14="http://schemas.microsoft.com/office/powerpoint/2010/main" val="4375329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Latex</a:t>
            </a:r>
            <a:endParaRPr lang="tr-TR" dirty="0"/>
          </a:p>
        </p:txBody>
      </p:sp>
      <p:pic>
        <p:nvPicPr>
          <p:cNvPr id="9" name="Content Placeholder 8"/>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7504" y="3573016"/>
            <a:ext cx="4463783" cy="2386839"/>
          </a:xfrm>
        </p:spPr>
      </p:pic>
      <p:sp>
        <p:nvSpPr>
          <p:cNvPr id="4" name="Date Placeholder 3"/>
          <p:cNvSpPr>
            <a:spLocks noGrp="1"/>
          </p:cNvSpPr>
          <p:nvPr>
            <p:ph type="dt" sz="half" idx="10"/>
          </p:nvPr>
        </p:nvSpPr>
        <p:spPr/>
        <p:txBody>
          <a:bodyPr/>
          <a:lstStyle/>
          <a:p>
            <a:fld id="{42DC8848-A728-48C1-897A-3AD40B25F18C}"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F0C8548C-B734-4C71-84E7-959ED06EFFAA}" type="slidenum">
              <a:rPr lang="ja-JP" altLang="en-US" smtClean="0"/>
              <a:pPr/>
              <a:t>47</a:t>
            </a:fld>
            <a:endParaRPr lang="en-US" altLang="ja-JP"/>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3808" y="707980"/>
            <a:ext cx="4967808" cy="2793028"/>
          </a:xfrm>
          <a:prstGeom prst="rect">
            <a:avLst/>
          </a:prstGeom>
        </p:spPr>
      </p:pic>
      <p:pic>
        <p:nvPicPr>
          <p:cNvPr id="10" name="Picture 2" descr="D:\sabancı\official\logo.jpg"/>
          <p:cNvPicPr>
            <a:picLocks noChangeAspect="1" noChangeArrowheads="1"/>
          </p:cNvPicPr>
          <p:nvPr/>
        </p:nvPicPr>
        <p:blipFill>
          <a:blip r:embed="rId5"/>
          <a:srcRect/>
          <a:stretch>
            <a:fillRect/>
          </a:stretch>
        </p:blipFill>
        <p:spPr bwMode="auto">
          <a:xfrm>
            <a:off x="-10525" y="0"/>
            <a:ext cx="1365250" cy="581025"/>
          </a:xfrm>
          <a:prstGeom prst="rect">
            <a:avLst/>
          </a:prstGeom>
          <a:noFill/>
          <a:ln w="9525">
            <a:noFill/>
            <a:miter lim="800000"/>
            <a:headEnd/>
            <a:tailEnd/>
          </a:ln>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Tree>
    <p:extLst>
      <p:ext uri="{BB962C8B-B14F-4D97-AF65-F5344CB8AC3E}">
        <p14:creationId xmlns:p14="http://schemas.microsoft.com/office/powerpoint/2010/main" val="330566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50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27EEB2A2-E2C0-4362-835F-89CA06B0FC3C}"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Parts of an academic </a:t>
            </a:r>
            <a:r>
              <a:rPr lang="en-US" altLang="ja-JP" sz="2800" b="1" dirty="0" smtClean="0">
                <a:solidFill>
                  <a:schemeClr val="bg1">
                    <a:lumMod val="50000"/>
                  </a:schemeClr>
                </a:solidFill>
                <a:latin typeface="+mj-lt"/>
                <a:ea typeface="+mj-ea"/>
                <a:cs typeface="+mj-cs"/>
              </a:rPr>
              <a:t>paper</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rgbClr val="C00000"/>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48</a:t>
            </a:fld>
            <a:endParaRPr lang="en-US" altLang="ja-JP"/>
          </a:p>
        </p:txBody>
      </p:sp>
    </p:spTree>
    <p:extLst>
      <p:ext uri="{BB962C8B-B14F-4D97-AF65-F5344CB8AC3E}">
        <p14:creationId xmlns:p14="http://schemas.microsoft.com/office/powerpoint/2010/main" val="302575931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714400" y="848170"/>
            <a:ext cx="5760640" cy="611187"/>
          </a:xfrm>
        </p:spPr>
        <p:txBody>
          <a:bodyPr>
            <a:noAutofit/>
          </a:bodyPr>
          <a:lstStyle/>
          <a:p>
            <a:pPr marL="365760" lvl="1"/>
            <a:r>
              <a:rPr lang="en-US" altLang="ja-JP" sz="2800" dirty="0" smtClean="0">
                <a:solidFill>
                  <a:schemeClr val="tx2"/>
                </a:solidFill>
              </a:rPr>
              <a:t>Plagiarism</a:t>
            </a:r>
            <a:endParaRPr lang="en-US" altLang="ja-JP" sz="2800" dirty="0">
              <a:solidFill>
                <a:schemeClr val="tx2"/>
              </a:solidFill>
            </a:endParaRPr>
          </a:p>
        </p:txBody>
      </p:sp>
      <p:sp>
        <p:nvSpPr>
          <p:cNvPr id="7171" name="Rectangle 3"/>
          <p:cNvSpPr>
            <a:spLocks noGrp="1"/>
          </p:cNvSpPr>
          <p:nvPr>
            <p:ph idx="1"/>
          </p:nvPr>
        </p:nvSpPr>
        <p:spPr>
          <a:xfrm>
            <a:off x="755576" y="1628800"/>
            <a:ext cx="7931224" cy="4995240"/>
          </a:xfrm>
        </p:spPr>
        <p:txBody>
          <a:bodyPr>
            <a:noAutofit/>
          </a:bodyPr>
          <a:lstStyle/>
          <a:p>
            <a:pPr lvl="1"/>
            <a:r>
              <a:rPr lang="en-US" sz="2800" b="1" dirty="0">
                <a:solidFill>
                  <a:schemeClr val="accent1">
                    <a:lumMod val="50000"/>
                  </a:schemeClr>
                </a:solidFill>
                <a:latin typeface="+mj-lt"/>
              </a:rPr>
              <a:t>Passing off other people’s writing (or tables and figures) as your own</a:t>
            </a:r>
            <a:r>
              <a:rPr lang="en-US" sz="2800" b="1" dirty="0" smtClean="0">
                <a:solidFill>
                  <a:schemeClr val="accent1">
                    <a:lumMod val="50000"/>
                  </a:schemeClr>
                </a:solidFill>
                <a:latin typeface="+mj-lt"/>
              </a:rPr>
              <a:t>. Including</a:t>
            </a:r>
            <a:r>
              <a:rPr lang="en-US" sz="2800" b="1" dirty="0">
                <a:solidFill>
                  <a:schemeClr val="accent1">
                    <a:lumMod val="50000"/>
                  </a:schemeClr>
                </a:solidFill>
                <a:latin typeface="+mj-lt"/>
              </a:rPr>
              <a:t>:</a:t>
            </a:r>
          </a:p>
          <a:p>
            <a:pPr lvl="2"/>
            <a:r>
              <a:rPr lang="en-US" sz="2500" b="1" dirty="0">
                <a:solidFill>
                  <a:schemeClr val="accent1">
                    <a:lumMod val="50000"/>
                  </a:schemeClr>
                </a:solidFill>
                <a:latin typeface="+mj-lt"/>
              </a:rPr>
              <a:t>C</a:t>
            </a:r>
            <a:r>
              <a:rPr lang="en-US" sz="2500" b="1" dirty="0" smtClean="0">
                <a:solidFill>
                  <a:schemeClr val="accent1">
                    <a:lumMod val="50000"/>
                  </a:schemeClr>
                </a:solidFill>
                <a:latin typeface="+mj-lt"/>
              </a:rPr>
              <a:t>utting </a:t>
            </a:r>
            <a:r>
              <a:rPr lang="en-US" sz="2500" b="1" dirty="0">
                <a:solidFill>
                  <a:schemeClr val="accent1">
                    <a:lumMod val="50000"/>
                  </a:schemeClr>
                </a:solidFill>
                <a:latin typeface="+mj-lt"/>
              </a:rPr>
              <a:t>and pasting sentences or even </a:t>
            </a:r>
            <a:r>
              <a:rPr lang="en-US" sz="2500" b="1" dirty="0" smtClean="0">
                <a:solidFill>
                  <a:schemeClr val="accent1">
                    <a:lumMod val="50000"/>
                  </a:schemeClr>
                </a:solidFill>
                <a:latin typeface="+mj-lt"/>
              </a:rPr>
              <a:t>phrases from </a:t>
            </a:r>
            <a:r>
              <a:rPr lang="en-US" sz="2500" b="1" dirty="0">
                <a:solidFill>
                  <a:schemeClr val="accent1">
                    <a:lumMod val="50000"/>
                  </a:schemeClr>
                </a:solidFill>
                <a:latin typeface="+mj-lt"/>
              </a:rPr>
              <a:t>another source</a:t>
            </a:r>
          </a:p>
          <a:p>
            <a:pPr lvl="2"/>
            <a:r>
              <a:rPr lang="en-US" sz="2500" b="1" dirty="0">
                <a:solidFill>
                  <a:schemeClr val="accent1">
                    <a:lumMod val="50000"/>
                  </a:schemeClr>
                </a:solidFill>
                <a:latin typeface="+mj-lt"/>
              </a:rPr>
              <a:t>S</a:t>
            </a:r>
            <a:r>
              <a:rPr lang="en-US" sz="2500" b="1" dirty="0" smtClean="0">
                <a:solidFill>
                  <a:schemeClr val="accent1">
                    <a:lumMod val="50000"/>
                  </a:schemeClr>
                </a:solidFill>
                <a:latin typeface="+mj-lt"/>
              </a:rPr>
              <a:t>lightly </a:t>
            </a:r>
            <a:r>
              <a:rPr lang="en-US" sz="2500" b="1" dirty="0">
                <a:solidFill>
                  <a:schemeClr val="accent1">
                    <a:lumMod val="50000"/>
                  </a:schemeClr>
                </a:solidFill>
                <a:latin typeface="+mj-lt"/>
              </a:rPr>
              <a:t>rewriting or re-arranging others</a:t>
            </a:r>
            <a:r>
              <a:rPr lang="en-US" sz="2500" b="1" dirty="0" smtClean="0">
                <a:solidFill>
                  <a:schemeClr val="accent1">
                    <a:lumMod val="50000"/>
                  </a:schemeClr>
                </a:solidFill>
                <a:latin typeface="+mj-lt"/>
              </a:rPr>
              <a:t>’ words</a:t>
            </a:r>
            <a:endParaRPr lang="en-US" sz="2500" b="1" dirty="0">
              <a:solidFill>
                <a:schemeClr val="accent1">
                  <a:lumMod val="50000"/>
                </a:schemeClr>
              </a:solidFill>
              <a:latin typeface="+mj-lt"/>
            </a:endParaRPr>
          </a:p>
          <a:p>
            <a:pPr lvl="2"/>
            <a:r>
              <a:rPr lang="en-US" sz="2500" b="1" dirty="0">
                <a:solidFill>
                  <a:schemeClr val="accent1">
                    <a:lumMod val="50000"/>
                  </a:schemeClr>
                </a:solidFill>
                <a:latin typeface="+mj-lt"/>
              </a:rPr>
              <a:t>“borrowing” material from sites like Wikipedia</a:t>
            </a:r>
            <a:endParaRPr lang="tr-TR" sz="2500" b="1" dirty="0">
              <a:solidFill>
                <a:schemeClr val="accent1">
                  <a:lumMod val="50000"/>
                </a:schemeClr>
              </a:solidFill>
              <a:latin typeface="+mj-lt"/>
            </a:endParaRPr>
          </a:p>
          <a:p>
            <a:pPr marL="609600" indent="-609600">
              <a:buFont typeface="Wingdings" pitchFamily="2" charset="2"/>
              <a:buChar char="§"/>
            </a:pPr>
            <a:endParaRPr lang="en-US" altLang="ja-JP" sz="28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0"/>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399AB854-9647-414A-8CC9-F305CAFC4F78}"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49</a:t>
            </a:fld>
            <a:endParaRPr lang="en-US" altLang="ja-JP"/>
          </a:p>
        </p:txBody>
      </p:sp>
    </p:spTree>
    <p:extLst>
      <p:ext uri="{BB962C8B-B14F-4D97-AF65-F5344CB8AC3E}">
        <p14:creationId xmlns:p14="http://schemas.microsoft.com/office/powerpoint/2010/main" val="80084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altLang="ja-JP" sz="3600" dirty="0" smtClean="0"/>
              <a:t>What makes good writer?</a:t>
            </a:r>
          </a:p>
        </p:txBody>
      </p:sp>
      <p:sp>
        <p:nvSpPr>
          <p:cNvPr id="8196" name="Rectangle 3"/>
          <p:cNvSpPr>
            <a:spLocks noGrp="1"/>
          </p:cNvSpPr>
          <p:nvPr>
            <p:ph idx="1"/>
          </p:nvPr>
        </p:nvSpPr>
        <p:spPr>
          <a:xfrm>
            <a:off x="1042988" y="2205038"/>
            <a:ext cx="7796212" cy="4148137"/>
          </a:xfrm>
        </p:spPr>
        <p:txBody>
          <a:bodyPr>
            <a:normAutofit lnSpcReduction="10000"/>
          </a:bodyPr>
          <a:lstStyle/>
          <a:p>
            <a:endParaRPr lang="tr-TR" sz="3200" dirty="0"/>
          </a:p>
          <a:p>
            <a:r>
              <a:rPr lang="en-US" sz="3300" b="1" dirty="0" smtClean="0">
                <a:solidFill>
                  <a:schemeClr val="tx2"/>
                </a:solidFill>
                <a:latin typeface="+mj-lt"/>
                <a:ea typeface="+mj-ea"/>
                <a:cs typeface="+mj-cs"/>
              </a:rPr>
              <a:t>Inborn Talent?</a:t>
            </a:r>
          </a:p>
          <a:p>
            <a:r>
              <a:rPr lang="en-US" sz="3300" b="1" dirty="0">
                <a:solidFill>
                  <a:schemeClr val="tx2"/>
                </a:solidFill>
                <a:latin typeface="+mj-lt"/>
                <a:ea typeface="+mj-ea"/>
                <a:cs typeface="+mj-cs"/>
              </a:rPr>
              <a:t>Years of English and humanities classes?</a:t>
            </a:r>
            <a:endParaRPr lang="tr-TR" sz="3300" b="1" dirty="0">
              <a:solidFill>
                <a:schemeClr val="tx2"/>
              </a:solidFill>
              <a:latin typeface="+mj-lt"/>
              <a:ea typeface="+mj-ea"/>
              <a:cs typeface="+mj-cs"/>
            </a:endParaRPr>
          </a:p>
          <a:p>
            <a:r>
              <a:rPr lang="tr-TR" sz="3300" b="1" dirty="0">
                <a:solidFill>
                  <a:schemeClr val="tx2"/>
                </a:solidFill>
                <a:latin typeface="+mj-lt"/>
                <a:ea typeface="+mj-ea"/>
                <a:cs typeface="+mj-cs"/>
              </a:rPr>
              <a:t>An artistic nature</a:t>
            </a:r>
            <a:r>
              <a:rPr lang="tr-TR" sz="3300" b="1" dirty="0" smtClean="0">
                <a:solidFill>
                  <a:schemeClr val="tx2"/>
                </a:solidFill>
                <a:latin typeface="+mj-lt"/>
                <a:ea typeface="+mj-ea"/>
                <a:cs typeface="+mj-cs"/>
              </a:rPr>
              <a:t>?</a:t>
            </a:r>
            <a:endParaRPr lang="tr-TR" sz="3200" dirty="0"/>
          </a:p>
          <a:p>
            <a:r>
              <a:rPr lang="tr-TR" sz="3300" b="1" dirty="0">
                <a:solidFill>
                  <a:schemeClr val="tx2"/>
                </a:solidFill>
                <a:latin typeface="+mj-lt"/>
                <a:ea typeface="+mj-ea"/>
                <a:cs typeface="+mj-cs"/>
              </a:rPr>
              <a:t>Divine inspiration</a:t>
            </a:r>
            <a:r>
              <a:rPr lang="tr-TR" sz="3300" b="1" dirty="0" smtClean="0">
                <a:solidFill>
                  <a:schemeClr val="tx2"/>
                </a:solidFill>
                <a:latin typeface="+mj-lt"/>
                <a:ea typeface="+mj-ea"/>
                <a:cs typeface="+mj-cs"/>
              </a:rPr>
              <a:t>?</a:t>
            </a:r>
            <a:endParaRPr lang="en-US" sz="3300" b="1" dirty="0" smtClean="0">
              <a:solidFill>
                <a:schemeClr val="tx2"/>
              </a:solidFill>
              <a:latin typeface="+mj-lt"/>
              <a:ea typeface="+mj-ea"/>
              <a:cs typeface="+mj-cs"/>
            </a:endParaRPr>
          </a:p>
          <a:p>
            <a:endParaRPr lang="tr-TR" sz="3300" b="1" dirty="0">
              <a:solidFill>
                <a:schemeClr val="tx2"/>
              </a:solidFill>
              <a:latin typeface="+mj-lt"/>
              <a:ea typeface="+mj-ea"/>
              <a:cs typeface="+mj-cs"/>
            </a:endParaRPr>
          </a:p>
          <a:p>
            <a:r>
              <a:rPr lang="en-US" sz="3400" b="1" dirty="0">
                <a:solidFill>
                  <a:srgbClr val="C00000"/>
                </a:solidFill>
                <a:latin typeface="+mj-lt"/>
                <a:ea typeface="+mj-ea"/>
                <a:cs typeface="+mj-cs"/>
              </a:rPr>
              <a:t>If </a:t>
            </a:r>
            <a:r>
              <a:rPr lang="en-US" sz="3400" b="1" dirty="0" smtClean="0">
                <a:solidFill>
                  <a:srgbClr val="C00000"/>
                </a:solidFill>
                <a:latin typeface="+mj-lt"/>
                <a:ea typeface="+mj-ea"/>
                <a:cs typeface="+mj-cs"/>
              </a:rPr>
              <a:t>no, </a:t>
            </a:r>
            <a:r>
              <a:rPr lang="en-US" sz="3400" b="1" dirty="0">
                <a:solidFill>
                  <a:srgbClr val="C00000"/>
                </a:solidFill>
                <a:latin typeface="+mj-lt"/>
                <a:ea typeface="+mj-ea"/>
                <a:cs typeface="+mj-cs"/>
              </a:rPr>
              <a:t>then what?</a:t>
            </a:r>
          </a:p>
          <a:p>
            <a:pPr marL="0" indent="0">
              <a:buNone/>
            </a:pPr>
            <a:endParaRPr lang="tr-TR" sz="3400" b="1" dirty="0">
              <a:solidFill>
                <a:srgbClr val="C00000"/>
              </a:solidFill>
              <a:latin typeface="+mj-lt"/>
              <a:ea typeface="+mj-ea"/>
              <a:cs typeface="+mj-cs"/>
            </a:endParaRPr>
          </a:p>
          <a:p>
            <a:endParaRPr lang="en-US" sz="3600" dirty="0"/>
          </a:p>
          <a:p>
            <a:endParaRPr lang="tr-TR" sz="3600" dirty="0"/>
          </a:p>
          <a:p>
            <a:endParaRPr lang="en-US" sz="3300" b="1" dirty="0" smtClean="0">
              <a:solidFill>
                <a:schemeClr val="tx2"/>
              </a:solidFill>
              <a:latin typeface="+mj-lt"/>
              <a:ea typeface="+mj-ea"/>
              <a:cs typeface="+mj-cs"/>
            </a:endParaRPr>
          </a:p>
          <a:p>
            <a:pPr marL="393192" lvl="1" indent="0">
              <a:buNone/>
            </a:pPr>
            <a:endParaRPr lang="tr-TR" dirty="0"/>
          </a:p>
          <a:p>
            <a:pPr lvl="2" indent="-246888" fontAlgn="auto">
              <a:spcAft>
                <a:spcPts val="0"/>
              </a:spcAft>
              <a:buFont typeface="Wingdings" pitchFamily="2" charset="2"/>
              <a:buChar char="§"/>
              <a:defRPr/>
            </a:pPr>
            <a:endParaRPr lang="en-US" altLang="ja-JP" sz="2600" b="1" dirty="0" smtClean="0">
              <a:solidFill>
                <a:schemeClr val="tx2"/>
              </a:solidFill>
              <a:latin typeface="+mj-lt"/>
              <a:ea typeface="+mj-ea"/>
              <a:cs typeface="+mj-cs"/>
            </a:endParaRPr>
          </a:p>
          <a:p>
            <a:pPr lvl="2" indent="-246888" fontAlgn="auto">
              <a:spcAft>
                <a:spcPts val="0"/>
              </a:spcAft>
              <a:buFont typeface="Wingdings 2"/>
              <a:buNone/>
              <a:defRPr/>
            </a:pPr>
            <a:endParaRPr lang="en-US" altLang="ja-JP" sz="2600" b="1" dirty="0" smtClean="0">
              <a:solidFill>
                <a:schemeClr val="tx2"/>
              </a:solidFill>
              <a:latin typeface="+mj-lt"/>
              <a:ea typeface="+mj-ea"/>
              <a:cs typeface="+mj-cs"/>
            </a:endParaRPr>
          </a:p>
        </p:txBody>
      </p:sp>
      <p:pic>
        <p:nvPicPr>
          <p:cNvPr id="7173" name="Picture 2" descr="D:\sabancı\official\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1E1B8589-FD56-4212-A0C6-13CFC263EADF}" type="datetime1">
              <a:rPr lang="tr-TR" altLang="ja-JP" smtClean="0"/>
              <a:t>11.04.2016</a:t>
            </a:fld>
            <a:endParaRPr lang="en-US" altLang="ja-JP"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5</a:t>
            </a:fld>
            <a:endParaRPr lang="en-US" altLang="ja-JP"/>
          </a:p>
        </p:txBody>
      </p:sp>
    </p:spTree>
    <p:extLst>
      <p:ext uri="{BB962C8B-B14F-4D97-AF65-F5344CB8AC3E}">
        <p14:creationId xmlns:p14="http://schemas.microsoft.com/office/powerpoint/2010/main" val="331846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6">
                                            <p:txEl>
                                              <p:pRg st="1" end="1"/>
                                            </p:txEl>
                                          </p:spTgt>
                                        </p:tgtEl>
                                        <p:attrNameLst>
                                          <p:attrName>style.visibility</p:attrName>
                                        </p:attrNameLst>
                                      </p:cBhvr>
                                      <p:to>
                                        <p:strVal val="visible"/>
                                      </p:to>
                                    </p:set>
                                    <p:animEffect transition="in" filter="fade">
                                      <p:cBhvr>
                                        <p:cTn id="7" dur="500"/>
                                        <p:tgtEl>
                                          <p:spTgt spid="819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6">
                                            <p:txEl>
                                              <p:pRg st="2" end="2"/>
                                            </p:txEl>
                                          </p:spTgt>
                                        </p:tgtEl>
                                        <p:attrNameLst>
                                          <p:attrName>style.visibility</p:attrName>
                                        </p:attrNameLst>
                                      </p:cBhvr>
                                      <p:to>
                                        <p:strVal val="visible"/>
                                      </p:to>
                                    </p:set>
                                    <p:animEffect transition="in" filter="fade">
                                      <p:cBhvr>
                                        <p:cTn id="12" dur="500"/>
                                        <p:tgtEl>
                                          <p:spTgt spid="819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6">
                                            <p:txEl>
                                              <p:pRg st="3" end="3"/>
                                            </p:txEl>
                                          </p:spTgt>
                                        </p:tgtEl>
                                        <p:attrNameLst>
                                          <p:attrName>style.visibility</p:attrName>
                                        </p:attrNameLst>
                                      </p:cBhvr>
                                      <p:to>
                                        <p:strVal val="visible"/>
                                      </p:to>
                                    </p:set>
                                    <p:animEffect transition="in" filter="fade">
                                      <p:cBhvr>
                                        <p:cTn id="17" dur="500"/>
                                        <p:tgtEl>
                                          <p:spTgt spid="819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6">
                                            <p:txEl>
                                              <p:pRg st="4" end="4"/>
                                            </p:txEl>
                                          </p:spTgt>
                                        </p:tgtEl>
                                        <p:attrNameLst>
                                          <p:attrName>style.visibility</p:attrName>
                                        </p:attrNameLst>
                                      </p:cBhvr>
                                      <p:to>
                                        <p:strVal val="visible"/>
                                      </p:to>
                                    </p:set>
                                    <p:animEffect transition="in" filter="fade">
                                      <p:cBhvr>
                                        <p:cTn id="22" dur="500"/>
                                        <p:tgtEl>
                                          <p:spTgt spid="819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6">
                                            <p:txEl>
                                              <p:pRg st="6" end="6"/>
                                            </p:txEl>
                                          </p:spTgt>
                                        </p:tgtEl>
                                        <p:attrNameLst>
                                          <p:attrName>style.visibility</p:attrName>
                                        </p:attrNameLst>
                                      </p:cBhvr>
                                      <p:to>
                                        <p:strVal val="visible"/>
                                      </p:to>
                                    </p:set>
                                    <p:animEffect transition="in" filter="fade">
                                      <p:cBhvr>
                                        <p:cTn id="27" dur="500"/>
                                        <p:tgtEl>
                                          <p:spTgt spid="819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sp>
        <p:nvSpPr>
          <p:cNvPr id="7171" name="Rectangle 3"/>
          <p:cNvSpPr>
            <a:spLocks noGrp="1"/>
          </p:cNvSpPr>
          <p:nvPr>
            <p:ph idx="1"/>
          </p:nvPr>
        </p:nvSpPr>
        <p:spPr>
          <a:xfrm>
            <a:off x="755576" y="1628800"/>
            <a:ext cx="6994525" cy="4995240"/>
          </a:xfrm>
        </p:spPr>
        <p:txBody>
          <a:bodyPr>
            <a:noAutofit/>
          </a:bodyPr>
          <a:lstStyle/>
          <a:p>
            <a:pPr marL="609600" indent="-609600">
              <a:buFont typeface="Wingdings" pitchFamily="2" charset="2"/>
              <a:buChar char="§"/>
            </a:pPr>
            <a:r>
              <a:rPr lang="en-US" altLang="ja-JP" sz="2800" dirty="0">
                <a:solidFill>
                  <a:schemeClr val="bg1">
                    <a:lumMod val="50000"/>
                  </a:schemeClr>
                </a:solidFill>
                <a:latin typeface="+mj-lt"/>
                <a:ea typeface="+mj-ea"/>
                <a:cs typeface="+mj-cs"/>
              </a:rPr>
              <a:t>What is good writing</a:t>
            </a:r>
          </a:p>
          <a:p>
            <a:pPr marL="609600" indent="-609600">
              <a:buFont typeface="Wingdings" pitchFamily="2" charset="2"/>
              <a:buChar char="§"/>
            </a:pPr>
            <a:r>
              <a:rPr lang="en-US" altLang="ja-JP" sz="2800" dirty="0">
                <a:solidFill>
                  <a:schemeClr val="bg1">
                    <a:lumMod val="50000"/>
                  </a:schemeClr>
                </a:solidFill>
                <a:latin typeface="+mj-lt"/>
                <a:ea typeface="+mj-ea"/>
                <a:cs typeface="+mj-cs"/>
              </a:rPr>
              <a:t>Parts of an academic </a:t>
            </a:r>
            <a:r>
              <a:rPr lang="en-US" altLang="ja-JP" sz="2800" dirty="0" smtClean="0">
                <a:solidFill>
                  <a:schemeClr val="bg1">
                    <a:lumMod val="50000"/>
                  </a:schemeClr>
                </a:solidFill>
                <a:latin typeface="+mj-lt"/>
                <a:ea typeface="+mj-ea"/>
                <a:cs typeface="+mj-cs"/>
              </a:rPr>
              <a:t>paper</a:t>
            </a:r>
            <a:endParaRPr lang="en-US" altLang="ja-JP" sz="2800" dirty="0">
              <a:solidFill>
                <a:schemeClr val="bg1">
                  <a:lumMod val="50000"/>
                </a:schemeClr>
              </a:solidFill>
              <a:latin typeface="+mj-lt"/>
              <a:ea typeface="+mj-ea"/>
              <a:cs typeface="+mj-cs"/>
            </a:endParaRPr>
          </a:p>
          <a:p>
            <a:pPr marL="609600" indent="-609600">
              <a:buFont typeface="Wingdings" pitchFamily="2" charset="2"/>
              <a:buChar char="§"/>
            </a:pPr>
            <a:r>
              <a:rPr lang="en-US" altLang="ja-JP" sz="2800"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a:solidFill>
                  <a:srgbClr val="C00000"/>
                </a:solidFill>
                <a:latin typeface="+mj-lt"/>
                <a:ea typeface="+mj-ea"/>
                <a:cs typeface="+mj-cs"/>
              </a:rPr>
              <a:t>Interview</a:t>
            </a:r>
          </a:p>
          <a:p>
            <a:pPr marL="609600" indent="-609600">
              <a:buFont typeface="Wingdings" pitchFamily="2" charset="2"/>
              <a:buChar char="§"/>
            </a:pPr>
            <a:r>
              <a:rPr lang="en-US" altLang="ja-JP" sz="2800" dirty="0">
                <a:solidFill>
                  <a:schemeClr val="bg1">
                    <a:lumMod val="50000"/>
                  </a:schemeClr>
                </a:solidFill>
                <a:latin typeface="+mj-lt"/>
                <a:ea typeface="+mj-ea"/>
                <a:cs typeface="+mj-cs"/>
              </a:rPr>
              <a:t>Paper review</a:t>
            </a:r>
          </a:p>
          <a:p>
            <a:pPr marL="609600" indent="-609600">
              <a:buFont typeface="Wingdings" pitchFamily="2" charset="2"/>
              <a:buChar char="§"/>
            </a:pPr>
            <a:r>
              <a:rPr lang="en-US" altLang="ja-JP" sz="2800" dirty="0" smtClean="0">
                <a:solidFill>
                  <a:schemeClr val="bg1">
                    <a:lumMod val="50000"/>
                  </a:schemeClr>
                </a:solidFill>
                <a:latin typeface="+mj-lt"/>
                <a:ea typeface="+mj-ea"/>
                <a:cs typeface="+mj-cs"/>
              </a:rPr>
              <a:t>How to submit a paper</a:t>
            </a: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A03C8AA5-1A08-4C78-9229-FFC6440EFEF2}"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50</a:t>
            </a:fld>
            <a:endParaRPr lang="en-US" altLang="ja-JP"/>
          </a:p>
        </p:txBody>
      </p:sp>
    </p:spTree>
    <p:extLst>
      <p:ext uri="{BB962C8B-B14F-4D97-AF65-F5344CB8AC3E}">
        <p14:creationId xmlns:p14="http://schemas.microsoft.com/office/powerpoint/2010/main" val="2582520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2" descr="D:\sabancı\official\logo.jpg"/>
          <p:cNvPicPr>
            <a:picLocks noChangeAspect="1" noChangeArrowheads="1"/>
          </p:cNvPicPr>
          <p:nvPr/>
        </p:nvPicPr>
        <p:blipFill>
          <a:blip r:embed="rId2"/>
          <a:srcRect/>
          <a:stretch>
            <a:fillRect/>
          </a:stretch>
        </p:blipFill>
        <p:spPr bwMode="auto">
          <a:xfrm>
            <a:off x="0" y="-14784"/>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385FCA28-0CF0-44A6-B164-F0C47CA0D2EC}"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47698"/>
          </a:xfrm>
          <a:prstGeom prst="rect">
            <a:avLst/>
          </a:prstGeom>
        </p:spPr>
      </p:pic>
      <p:sp>
        <p:nvSpPr>
          <p:cNvPr id="8"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4" name="Slide Number Placeholder 3"/>
          <p:cNvSpPr>
            <a:spLocks noGrp="1"/>
          </p:cNvSpPr>
          <p:nvPr>
            <p:ph type="sldNum" sz="quarter" idx="12"/>
          </p:nvPr>
        </p:nvSpPr>
        <p:spPr/>
        <p:txBody>
          <a:bodyPr/>
          <a:lstStyle/>
          <a:p>
            <a:fld id="{F0C8548C-B734-4C71-84E7-959ED06EFFAA}" type="slidenum">
              <a:rPr lang="ja-JP" altLang="en-US" smtClean="0"/>
              <a:pPr/>
              <a:t>51</a:t>
            </a:fld>
            <a:endParaRPr lang="en-US" altLang="ja-JP"/>
          </a:p>
        </p:txBody>
      </p:sp>
      <p:sp>
        <p:nvSpPr>
          <p:cNvPr id="2" name="Title 1"/>
          <p:cNvSpPr>
            <a:spLocks noGrp="1"/>
          </p:cNvSpPr>
          <p:nvPr>
            <p:ph type="title"/>
          </p:nvPr>
        </p:nvSpPr>
        <p:spPr>
          <a:xfrm>
            <a:off x="467544" y="404664"/>
            <a:ext cx="8229600" cy="1143000"/>
          </a:xfrm>
        </p:spPr>
        <p:txBody>
          <a:bodyPr/>
          <a:lstStyle/>
          <a:p>
            <a:r>
              <a:rPr lang="en-US" dirty="0"/>
              <a:t>Interview</a:t>
            </a:r>
            <a:endParaRPr lang="tr-TR" dirty="0"/>
          </a:p>
        </p:txBody>
      </p:sp>
    </p:spTree>
    <p:extLst>
      <p:ext uri="{BB962C8B-B14F-4D97-AF65-F5344CB8AC3E}">
        <p14:creationId xmlns:p14="http://schemas.microsoft.com/office/powerpoint/2010/main" val="346867456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DA3CB7EF-BE35-4D31-A7EF-D5FF3B79F2EA}"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What not to do</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A few tips for writing</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Parts of an academic </a:t>
            </a:r>
            <a:r>
              <a:rPr lang="en-US" altLang="ja-JP" sz="2800" b="1" dirty="0" smtClean="0">
                <a:solidFill>
                  <a:schemeClr val="bg1">
                    <a:lumMod val="50000"/>
                  </a:schemeClr>
                </a:solidFill>
                <a:latin typeface="+mj-lt"/>
                <a:ea typeface="+mj-ea"/>
                <a:cs typeface="+mj-cs"/>
              </a:rPr>
              <a:t>paper</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rgbClr val="C00000"/>
                </a:solidFill>
                <a:latin typeface="+mj-lt"/>
                <a:ea typeface="+mj-ea"/>
                <a:cs typeface="+mj-cs"/>
              </a:rPr>
              <a:t>How to submit a paper</a:t>
            </a:r>
          </a:p>
        </p:txBody>
      </p:sp>
      <p:sp>
        <p:nvSpPr>
          <p:cNvPr id="2" name="Footer Placeholder 1"/>
          <p:cNvSpPr>
            <a:spLocks noGrp="1"/>
          </p:cNvSpPr>
          <p:nvPr>
            <p:ph type="ftr" sz="quarter" idx="11"/>
          </p:nvPr>
        </p:nvSpPr>
        <p:spPr/>
        <p:txBody>
          <a:bodyPr/>
          <a:lstStyle/>
          <a:p>
            <a:r>
              <a:rPr lang="tr-TR" altLang="ja-JP" smtClean="0"/>
              <a:t>Academic Writing</a:t>
            </a:r>
            <a:endParaRPr lang="ja-JP" altLang="en-US"/>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52</a:t>
            </a:fld>
            <a:endParaRPr lang="en-US" altLang="ja-JP"/>
          </a:p>
        </p:txBody>
      </p:sp>
    </p:spTree>
    <p:extLst>
      <p:ext uri="{BB962C8B-B14F-4D97-AF65-F5344CB8AC3E}">
        <p14:creationId xmlns:p14="http://schemas.microsoft.com/office/powerpoint/2010/main" val="40546837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714400" y="848170"/>
            <a:ext cx="5760640" cy="611187"/>
          </a:xfrm>
        </p:spPr>
        <p:txBody>
          <a:bodyPr>
            <a:noAutofit/>
          </a:bodyPr>
          <a:lstStyle/>
          <a:p>
            <a:pPr marL="365760" lvl="1"/>
            <a:r>
              <a:rPr lang="en-US" altLang="ja-JP" sz="2800" dirty="0" smtClean="0">
                <a:solidFill>
                  <a:schemeClr val="tx2"/>
                </a:solidFill>
              </a:rPr>
              <a:t>How to submit a paper?</a:t>
            </a:r>
            <a:endParaRPr lang="en-US" altLang="ja-JP" sz="2800" dirty="0">
              <a:solidFill>
                <a:schemeClr val="tx2"/>
              </a:solidFill>
            </a:endParaRPr>
          </a:p>
        </p:txBody>
      </p:sp>
      <p:sp>
        <p:nvSpPr>
          <p:cNvPr id="7171" name="Rectangle 3"/>
          <p:cNvSpPr>
            <a:spLocks noGrp="1"/>
          </p:cNvSpPr>
          <p:nvPr>
            <p:ph idx="1"/>
          </p:nvPr>
        </p:nvSpPr>
        <p:spPr>
          <a:xfrm>
            <a:off x="755576" y="1628800"/>
            <a:ext cx="6994525" cy="4995240"/>
          </a:xfrm>
        </p:spPr>
        <p:txBody>
          <a:bodyPr>
            <a:noAutofit/>
          </a:bodyPr>
          <a:lstStyle/>
          <a:p>
            <a:pPr marL="609600" indent="-609600">
              <a:buFont typeface="Wingdings" pitchFamily="2" charset="2"/>
              <a:buChar char="§"/>
            </a:pPr>
            <a:r>
              <a:rPr lang="en-US" altLang="ja-JP" sz="2800" b="1" dirty="0" smtClean="0">
                <a:solidFill>
                  <a:schemeClr val="accent1">
                    <a:lumMod val="50000"/>
                  </a:schemeClr>
                </a:solidFill>
                <a:latin typeface="+mj-lt"/>
              </a:rPr>
              <a:t>Write a draft and revise it</a:t>
            </a:r>
          </a:p>
          <a:p>
            <a:pPr marL="609600" indent="-609600">
              <a:buFont typeface="Wingdings" pitchFamily="2" charset="2"/>
              <a:buChar char="§"/>
            </a:pPr>
            <a:r>
              <a:rPr lang="en-US" altLang="ja-JP" sz="2800" b="1" dirty="0" smtClean="0">
                <a:solidFill>
                  <a:schemeClr val="accent1">
                    <a:lumMod val="50000"/>
                  </a:schemeClr>
                </a:solidFill>
                <a:latin typeface="+mj-lt"/>
              </a:rPr>
              <a:t>Put it into the requested template</a:t>
            </a:r>
          </a:p>
          <a:p>
            <a:pPr marL="609600" indent="-609600">
              <a:buFont typeface="Wingdings" pitchFamily="2" charset="2"/>
              <a:buChar char="§"/>
            </a:pPr>
            <a:r>
              <a:rPr lang="en-US" altLang="ja-JP" sz="2800" b="1" dirty="0" smtClean="0">
                <a:solidFill>
                  <a:schemeClr val="accent1">
                    <a:lumMod val="50000"/>
                  </a:schemeClr>
                </a:solidFill>
                <a:latin typeface="+mj-lt"/>
              </a:rPr>
              <a:t>Submit it online</a:t>
            </a:r>
          </a:p>
          <a:p>
            <a:pPr marL="609600" indent="-609600">
              <a:buFont typeface="Wingdings" pitchFamily="2" charset="2"/>
              <a:buChar char="§"/>
            </a:pPr>
            <a:r>
              <a:rPr lang="en-US" altLang="ja-JP" sz="2800" b="1" dirty="0" smtClean="0">
                <a:solidFill>
                  <a:schemeClr val="accent1">
                    <a:lumMod val="50000"/>
                  </a:schemeClr>
                </a:solidFill>
                <a:latin typeface="+mj-lt"/>
              </a:rPr>
              <a:t>Notifications:</a:t>
            </a:r>
          </a:p>
          <a:p>
            <a:pPr marL="975360" lvl="1" indent="-609600">
              <a:buFont typeface="Wingdings" pitchFamily="2" charset="2"/>
              <a:buChar char="§"/>
            </a:pPr>
            <a:r>
              <a:rPr lang="en-US" altLang="ja-JP" b="1" dirty="0" smtClean="0">
                <a:solidFill>
                  <a:schemeClr val="accent1">
                    <a:lumMod val="50000"/>
                  </a:schemeClr>
                </a:solidFill>
                <a:latin typeface="+mj-lt"/>
              </a:rPr>
              <a:t>Full accept</a:t>
            </a:r>
          </a:p>
          <a:p>
            <a:pPr marL="975360" lvl="1" indent="-609600">
              <a:buFont typeface="Wingdings" pitchFamily="2" charset="2"/>
              <a:buChar char="§"/>
            </a:pPr>
            <a:r>
              <a:rPr lang="en-US" altLang="ja-JP" b="1" dirty="0" smtClean="0">
                <a:solidFill>
                  <a:schemeClr val="accent1">
                    <a:lumMod val="50000"/>
                  </a:schemeClr>
                </a:solidFill>
                <a:latin typeface="+mj-lt"/>
              </a:rPr>
              <a:t>Accept with minor revisions</a:t>
            </a:r>
          </a:p>
          <a:p>
            <a:pPr marL="975360" lvl="1" indent="-609600">
              <a:buFont typeface="Wingdings" pitchFamily="2" charset="2"/>
              <a:buChar char="§"/>
            </a:pPr>
            <a:r>
              <a:rPr lang="en-US" altLang="ja-JP" b="1" dirty="0" smtClean="0">
                <a:solidFill>
                  <a:schemeClr val="accent1">
                    <a:lumMod val="50000"/>
                  </a:schemeClr>
                </a:solidFill>
                <a:latin typeface="+mj-lt"/>
              </a:rPr>
              <a:t>Accept with major revisions (reject with resubmission allowance)</a:t>
            </a:r>
          </a:p>
          <a:p>
            <a:pPr marL="975360" lvl="1" indent="-609600">
              <a:buFont typeface="Wingdings" pitchFamily="2" charset="2"/>
              <a:buChar char="§"/>
            </a:pPr>
            <a:r>
              <a:rPr lang="en-US" altLang="ja-JP" b="1" dirty="0" smtClean="0">
                <a:solidFill>
                  <a:schemeClr val="accent1">
                    <a:lumMod val="50000"/>
                  </a:schemeClr>
                </a:solidFill>
                <a:latin typeface="+mj-lt"/>
              </a:rPr>
              <a:t>reject</a:t>
            </a:r>
          </a:p>
          <a:p>
            <a:pPr marL="609600" indent="-609600">
              <a:buFont typeface="Wingdings" pitchFamily="2" charset="2"/>
              <a:buChar char="§"/>
            </a:pPr>
            <a:endParaRPr lang="en-US" altLang="ja-JP" sz="2800" b="1" dirty="0" smtClean="0">
              <a:solidFill>
                <a:schemeClr val="accent1">
                  <a:lumMod val="50000"/>
                </a:schemeClr>
              </a:solidFill>
              <a:latin typeface="+mj-lt"/>
            </a:endParaRPr>
          </a:p>
          <a:p>
            <a:pPr marL="609600" indent="-609600">
              <a:buFont typeface="Wingdings" pitchFamily="2" charset="2"/>
              <a:buChar char="§"/>
            </a:pPr>
            <a:endParaRPr lang="en-US" altLang="ja-JP" sz="2000" dirty="0" smtClean="0">
              <a:solidFill>
                <a:schemeClr val="tx2"/>
              </a:solidFill>
              <a:latin typeface="+mj-lt"/>
              <a:ea typeface="+mj-ea"/>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36512" y="-27384"/>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0E610917-ECD4-4FE8-9089-8126C6DBD4F1}"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53</a:t>
            </a:fld>
            <a:endParaRPr lang="en-US" altLang="ja-JP"/>
          </a:p>
        </p:txBody>
      </p:sp>
    </p:spTree>
    <p:extLst>
      <p:ext uri="{BB962C8B-B14F-4D97-AF65-F5344CB8AC3E}">
        <p14:creationId xmlns:p14="http://schemas.microsoft.com/office/powerpoint/2010/main" val="222670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tgtEl>
                                          <p:spTgt spid="7171">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animEffect transition="in" filter="fade">
                                      <p:cBhvr>
                                        <p:cTn id="25" dur="500"/>
                                        <p:tgtEl>
                                          <p:spTgt spid="7171">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171">
                                            <p:txEl>
                                              <p:pRg st="5" end="5"/>
                                            </p:txEl>
                                          </p:spTgt>
                                        </p:tgtEl>
                                        <p:attrNameLst>
                                          <p:attrName>style.visibility</p:attrName>
                                        </p:attrNameLst>
                                      </p:cBhvr>
                                      <p:to>
                                        <p:strVal val="visible"/>
                                      </p:to>
                                    </p:set>
                                    <p:animEffect transition="in" filter="fade">
                                      <p:cBhvr>
                                        <p:cTn id="28" dur="500"/>
                                        <p:tgtEl>
                                          <p:spTgt spid="7171">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animEffect transition="in" filter="fade">
                                      <p:cBhvr>
                                        <p:cTn id="31" dur="500"/>
                                        <p:tgtEl>
                                          <p:spTgt spid="7171">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171">
                                            <p:txEl>
                                              <p:pRg st="7" end="7"/>
                                            </p:txEl>
                                          </p:spTgt>
                                        </p:tgtEl>
                                        <p:attrNameLst>
                                          <p:attrName>style.visibility</p:attrName>
                                        </p:attrNameLst>
                                      </p:cBhvr>
                                      <p:to>
                                        <p:strVal val="visible"/>
                                      </p:to>
                                    </p:set>
                                    <p:animEffect transition="in" filter="fade">
                                      <p:cBhvr>
                                        <p:cTn id="34" dur="500"/>
                                        <p:tgtEl>
                                          <p:spTgt spid="7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papers get rejected?!</a:t>
            </a:r>
            <a:endParaRPr lang="tr-TR" dirty="0"/>
          </a:p>
        </p:txBody>
      </p:sp>
      <p:sp>
        <p:nvSpPr>
          <p:cNvPr id="3" name="Content Placeholder 2"/>
          <p:cNvSpPr>
            <a:spLocks noGrp="1"/>
          </p:cNvSpPr>
          <p:nvPr>
            <p:ph idx="1"/>
          </p:nvPr>
        </p:nvSpPr>
        <p:spPr/>
        <p:txBody>
          <a:bodyPr>
            <a:normAutofit/>
          </a:bodyPr>
          <a:lstStyle/>
          <a:p>
            <a:r>
              <a:rPr lang="en-US" sz="2800" b="1" dirty="0" smtClean="0">
                <a:solidFill>
                  <a:schemeClr val="accent1">
                    <a:lumMod val="50000"/>
                  </a:schemeClr>
                </a:solidFill>
                <a:latin typeface="+mj-lt"/>
              </a:rPr>
              <a:t>Too big claims without justification</a:t>
            </a:r>
          </a:p>
          <a:p>
            <a:r>
              <a:rPr lang="en-US" sz="2800" b="1" dirty="0" smtClean="0">
                <a:solidFill>
                  <a:schemeClr val="accent1">
                    <a:lumMod val="50000"/>
                  </a:schemeClr>
                </a:solidFill>
                <a:latin typeface="+mj-lt"/>
              </a:rPr>
              <a:t>Repeating other people’s work in a different way</a:t>
            </a:r>
          </a:p>
          <a:p>
            <a:r>
              <a:rPr lang="en-US" sz="2800" b="1" dirty="0" smtClean="0">
                <a:solidFill>
                  <a:schemeClr val="accent1">
                    <a:lumMod val="50000"/>
                  </a:schemeClr>
                </a:solidFill>
                <a:latin typeface="+mj-lt"/>
              </a:rPr>
              <a:t>Inability in expressing the accomplished work</a:t>
            </a:r>
          </a:p>
          <a:p>
            <a:pPr marL="0" indent="0">
              <a:buNone/>
            </a:pPr>
            <a:r>
              <a:rPr lang="en-US" sz="2800" b="1" dirty="0" smtClean="0">
                <a:solidFill>
                  <a:schemeClr val="accent1">
                    <a:lumMod val="50000"/>
                  </a:schemeClr>
                </a:solidFill>
                <a:latin typeface="+mj-lt"/>
              </a:rPr>
              <a:t>(Bad writing!)</a:t>
            </a:r>
            <a:endParaRPr lang="tr-TR" sz="2800" b="1" dirty="0">
              <a:solidFill>
                <a:schemeClr val="accent1">
                  <a:lumMod val="50000"/>
                </a:schemeClr>
              </a:solidFill>
              <a:latin typeface="+mj-lt"/>
            </a:endParaRPr>
          </a:p>
        </p:txBody>
      </p:sp>
      <p:sp>
        <p:nvSpPr>
          <p:cNvPr id="4" name="Date Placeholder 3"/>
          <p:cNvSpPr>
            <a:spLocks noGrp="1"/>
          </p:cNvSpPr>
          <p:nvPr>
            <p:ph type="dt" sz="half" idx="10"/>
          </p:nvPr>
        </p:nvSpPr>
        <p:spPr/>
        <p:txBody>
          <a:bodyPr/>
          <a:lstStyle/>
          <a:p>
            <a:fld id="{42DC8848-A728-48C1-897A-3AD40B25F18C}"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F0C8548C-B734-4C71-84E7-959ED06EFFAA}" type="slidenum">
              <a:rPr lang="ja-JP" altLang="en-US" smtClean="0"/>
              <a:pPr/>
              <a:t>54</a:t>
            </a:fld>
            <a:endParaRPr lang="en-US" altLang="ja-JP"/>
          </a:p>
        </p:txBody>
      </p:sp>
      <p:pic>
        <p:nvPicPr>
          <p:cNvPr id="7" name="Picture 2" descr="D:\sabancı\official\logo.jpg"/>
          <p:cNvPicPr>
            <a:picLocks noChangeAspect="1" noChangeArrowheads="1"/>
          </p:cNvPicPr>
          <p:nvPr/>
        </p:nvPicPr>
        <p:blipFill>
          <a:blip r:embed="rId2"/>
          <a:srcRect/>
          <a:stretch>
            <a:fillRect/>
          </a:stretch>
        </p:blipFill>
        <p:spPr bwMode="auto">
          <a:xfrm>
            <a:off x="-10525" y="0"/>
            <a:ext cx="1365250" cy="581025"/>
          </a:xfrm>
          <a:prstGeom prst="rect">
            <a:avLst/>
          </a:prstGeom>
          <a:noFill/>
          <a:ln w="9525">
            <a:noFill/>
            <a:miter lim="800000"/>
            <a:headEnd/>
            <a:tailEnd/>
          </a:ln>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Tree>
    <p:extLst>
      <p:ext uri="{BB962C8B-B14F-4D97-AF65-F5344CB8AC3E}">
        <p14:creationId xmlns:p14="http://schemas.microsoft.com/office/powerpoint/2010/main" val="38652169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251520" y="548680"/>
            <a:ext cx="9217024" cy="611187"/>
          </a:xfrm>
        </p:spPr>
        <p:txBody>
          <a:bodyPr>
            <a:noAutofit/>
          </a:bodyPr>
          <a:lstStyle/>
          <a:p>
            <a:pPr marL="365760" lvl="1"/>
            <a:r>
              <a:rPr lang="en-US" altLang="ja-JP" sz="2800" dirty="0" smtClean="0">
                <a:solidFill>
                  <a:schemeClr val="tx2"/>
                </a:solidFill>
              </a:rPr>
              <a:t/>
            </a:r>
            <a:br>
              <a:rPr lang="en-US" altLang="ja-JP" sz="2800" dirty="0" smtClean="0">
                <a:solidFill>
                  <a:schemeClr val="tx2"/>
                </a:solidFill>
              </a:rPr>
            </a:br>
            <a:r>
              <a:rPr lang="en-US" altLang="ja-JP" sz="2800" dirty="0">
                <a:solidFill>
                  <a:schemeClr val="tx2"/>
                </a:solidFill>
              </a:rPr>
              <a:t/>
            </a:r>
            <a:br>
              <a:rPr lang="en-US" altLang="ja-JP" sz="2800" dirty="0">
                <a:solidFill>
                  <a:schemeClr val="tx2"/>
                </a:solidFill>
              </a:rPr>
            </a:br>
            <a:r>
              <a:rPr lang="en-US" altLang="ja-JP" sz="2800" dirty="0">
                <a:solidFill>
                  <a:schemeClr val="tx2"/>
                </a:solidFill>
                <a:latin typeface="Aharoni" panose="02010803020104030203" pitchFamily="2" charset="-79"/>
                <a:cs typeface="Aharoni" panose="02010803020104030203" pitchFamily="2" charset="-79"/>
              </a:rPr>
              <a:t>W</a:t>
            </a:r>
            <a:r>
              <a:rPr lang="en-US" altLang="ja-JP" sz="2800" dirty="0" smtClean="0">
                <a:solidFill>
                  <a:schemeClr val="tx2"/>
                </a:solidFill>
                <a:latin typeface="Aharoni" panose="02010803020104030203" pitchFamily="2" charset="-79"/>
                <a:cs typeface="Aharoni" panose="02010803020104030203" pitchFamily="2" charset="-79"/>
              </a:rPr>
              <a:t>riting center at </a:t>
            </a:r>
            <a:r>
              <a:rPr lang="en-US" altLang="ja-JP" sz="2800" b="1" dirty="0" smtClean="0">
                <a:solidFill>
                  <a:srgbClr val="C00000"/>
                </a:solidFill>
                <a:latin typeface="Aharoni" panose="02010803020104030203" pitchFamily="2" charset="-79"/>
                <a:cs typeface="Aharoni" panose="02010803020104030203" pitchFamily="2" charset="-79"/>
              </a:rPr>
              <a:t>University of </a:t>
            </a:r>
            <a:r>
              <a:rPr lang="en-US" altLang="ja-JP" sz="2800" b="1" dirty="0" err="1" smtClean="0">
                <a:solidFill>
                  <a:srgbClr val="C00000"/>
                </a:solidFill>
                <a:latin typeface="Aharoni" panose="02010803020104030203" pitchFamily="2" charset="-79"/>
                <a:cs typeface="Aharoni" panose="02010803020104030203" pitchFamily="2" charset="-79"/>
              </a:rPr>
              <a:t>Bonab</a:t>
            </a:r>
            <a:endParaRPr lang="en-US" altLang="ja-JP" sz="2800" b="1" dirty="0">
              <a:solidFill>
                <a:srgbClr val="C00000"/>
              </a:solidFill>
              <a:latin typeface="Aharoni" panose="02010803020104030203" pitchFamily="2" charset="-79"/>
              <a:cs typeface="Aharoni" panose="02010803020104030203" pitchFamily="2" charset="-79"/>
            </a:endParaRPr>
          </a:p>
        </p:txBody>
      </p:sp>
      <p:sp>
        <p:nvSpPr>
          <p:cNvPr id="7171" name="Rectangle 3"/>
          <p:cNvSpPr>
            <a:spLocks noGrp="1"/>
          </p:cNvSpPr>
          <p:nvPr>
            <p:ph idx="1"/>
          </p:nvPr>
        </p:nvSpPr>
        <p:spPr>
          <a:xfrm>
            <a:off x="0" y="1628800"/>
            <a:ext cx="8460432" cy="4995240"/>
          </a:xfrm>
        </p:spPr>
        <p:txBody>
          <a:bodyPr>
            <a:noAutofit/>
          </a:bodyPr>
          <a:lstStyle/>
          <a:p>
            <a:pPr marL="609600" indent="-609600">
              <a:buFont typeface="Wingdings" pitchFamily="2" charset="2"/>
              <a:buChar char="§"/>
            </a:pPr>
            <a:r>
              <a:rPr lang="en-US" altLang="ja-JP" sz="2800" b="1" dirty="0">
                <a:solidFill>
                  <a:schemeClr val="accent1">
                    <a:lumMod val="50000"/>
                  </a:schemeClr>
                </a:solidFill>
                <a:latin typeface="+mj-lt"/>
              </a:rPr>
              <a:t>Holding Workshops such as this </a:t>
            </a:r>
            <a:r>
              <a:rPr lang="en-US" altLang="ja-JP" sz="2800" b="1" dirty="0" smtClean="0">
                <a:solidFill>
                  <a:schemeClr val="accent1">
                    <a:lumMod val="50000"/>
                  </a:schemeClr>
                </a:solidFill>
                <a:latin typeface="+mj-lt"/>
              </a:rPr>
              <a:t>one</a:t>
            </a:r>
            <a:endParaRPr lang="en-US" altLang="ja-JP" sz="2800" b="1" dirty="0">
              <a:solidFill>
                <a:schemeClr val="accent1">
                  <a:lumMod val="50000"/>
                </a:schemeClr>
              </a:solidFill>
              <a:latin typeface="+mj-lt"/>
            </a:endParaRPr>
          </a:p>
          <a:p>
            <a:pPr marL="609600" indent="-609600">
              <a:buFont typeface="Wingdings" pitchFamily="2" charset="2"/>
              <a:buChar char="§"/>
            </a:pPr>
            <a:r>
              <a:rPr lang="en-US" altLang="ja-JP" sz="2800" b="1" dirty="0">
                <a:solidFill>
                  <a:schemeClr val="accent1">
                    <a:lumMod val="50000"/>
                  </a:schemeClr>
                </a:solidFill>
                <a:latin typeface="+mj-lt"/>
              </a:rPr>
              <a:t>Setting up English discussion </a:t>
            </a:r>
            <a:r>
              <a:rPr lang="en-US" altLang="ja-JP" sz="2800" b="1" dirty="0" smtClean="0">
                <a:solidFill>
                  <a:schemeClr val="accent1">
                    <a:lumMod val="50000"/>
                  </a:schemeClr>
                </a:solidFill>
                <a:latin typeface="+mj-lt"/>
              </a:rPr>
              <a:t>sessions</a:t>
            </a:r>
            <a:endParaRPr lang="en-US" altLang="ja-JP" sz="2800" b="1" dirty="0">
              <a:solidFill>
                <a:schemeClr val="accent1">
                  <a:lumMod val="50000"/>
                </a:schemeClr>
              </a:solidFill>
              <a:latin typeface="+mj-lt"/>
            </a:endParaRPr>
          </a:p>
          <a:p>
            <a:pPr marL="609600" indent="-609600">
              <a:buFont typeface="Wingdings" pitchFamily="2" charset="2"/>
              <a:buChar char="§"/>
            </a:pPr>
            <a:r>
              <a:rPr lang="en-US" altLang="ja-JP" sz="2800" b="1" dirty="0">
                <a:solidFill>
                  <a:schemeClr val="accent1">
                    <a:lumMod val="50000"/>
                  </a:schemeClr>
                </a:solidFill>
                <a:latin typeface="+mj-lt"/>
              </a:rPr>
              <a:t>Setting up English courses such as TOEFL, IELTS, </a:t>
            </a:r>
            <a:r>
              <a:rPr lang="en-US" altLang="ja-JP" sz="2800" b="1" dirty="0" smtClean="0">
                <a:solidFill>
                  <a:schemeClr val="accent1">
                    <a:lumMod val="50000"/>
                  </a:schemeClr>
                </a:solidFill>
                <a:latin typeface="+mj-lt"/>
              </a:rPr>
              <a:t>GRE</a:t>
            </a:r>
            <a:endParaRPr lang="en-US" altLang="ja-JP" sz="2800" b="1" dirty="0">
              <a:solidFill>
                <a:schemeClr val="accent1">
                  <a:lumMod val="50000"/>
                </a:schemeClr>
              </a:solidFill>
              <a:latin typeface="+mj-lt"/>
            </a:endParaRPr>
          </a:p>
          <a:p>
            <a:pPr marL="609600" indent="-609600">
              <a:buFont typeface="Wingdings" pitchFamily="2" charset="2"/>
              <a:buChar char="§"/>
            </a:pPr>
            <a:r>
              <a:rPr lang="en-US" altLang="ja-JP" sz="2800" b="1" dirty="0">
                <a:solidFill>
                  <a:schemeClr val="accent1">
                    <a:lumMod val="50000"/>
                  </a:schemeClr>
                </a:solidFill>
                <a:latin typeface="+mj-lt"/>
              </a:rPr>
              <a:t>Teaching students how to write an academic </a:t>
            </a:r>
            <a:r>
              <a:rPr lang="en-US" altLang="ja-JP" sz="2800" b="1" dirty="0" smtClean="0">
                <a:solidFill>
                  <a:schemeClr val="accent1">
                    <a:lumMod val="50000"/>
                  </a:schemeClr>
                </a:solidFill>
                <a:latin typeface="+mj-lt"/>
              </a:rPr>
              <a:t>paper</a:t>
            </a:r>
            <a:endParaRPr lang="en-US" altLang="ja-JP" sz="2800" b="1" dirty="0">
              <a:solidFill>
                <a:schemeClr val="accent1">
                  <a:lumMod val="50000"/>
                </a:schemeClr>
              </a:solidFill>
              <a:latin typeface="+mj-lt"/>
            </a:endParaRPr>
          </a:p>
          <a:p>
            <a:pPr marL="609600" indent="-609600">
              <a:buFont typeface="Wingdings" pitchFamily="2" charset="2"/>
              <a:buChar char="§"/>
            </a:pPr>
            <a:r>
              <a:rPr lang="en-US" altLang="ja-JP" sz="2800" b="1" dirty="0">
                <a:solidFill>
                  <a:schemeClr val="accent1">
                    <a:lumMod val="50000"/>
                  </a:schemeClr>
                </a:solidFill>
                <a:latin typeface="+mj-lt"/>
              </a:rPr>
              <a:t>Editing the papers of students (and maybe faculty members)</a:t>
            </a:r>
          </a:p>
        </p:txBody>
      </p:sp>
      <p:pic>
        <p:nvPicPr>
          <p:cNvPr id="7173" name="Picture 2" descr="D:\sabancı\official\logo.jpg"/>
          <p:cNvPicPr>
            <a:picLocks noChangeAspect="1" noChangeArrowheads="1"/>
          </p:cNvPicPr>
          <p:nvPr/>
        </p:nvPicPr>
        <p:blipFill>
          <a:blip r:embed="rId3"/>
          <a:srcRect/>
          <a:stretch>
            <a:fillRect/>
          </a:stretch>
        </p:blipFill>
        <p:spPr bwMode="auto">
          <a:xfrm>
            <a:off x="0" y="-17479"/>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E0B5CC1D-CDD0-47AA-858D-95AB0F09ADA3}" type="datetime1">
              <a:rPr lang="tr-TR" altLang="ja-JP" smtClean="0"/>
              <a:t>11.04.2016</a:t>
            </a:fld>
            <a:endParaRPr lang="en-US" altLang="ja-JP"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55</a:t>
            </a:fld>
            <a:endParaRPr lang="en-US" altLang="ja-JP"/>
          </a:p>
        </p:txBody>
      </p:sp>
    </p:spTree>
    <p:extLst>
      <p:ext uri="{BB962C8B-B14F-4D97-AF65-F5344CB8AC3E}">
        <p14:creationId xmlns:p14="http://schemas.microsoft.com/office/powerpoint/2010/main" val="356926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fade">
                                      <p:cBhvr>
                                        <p:cTn id="27"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Vitae</a:t>
            </a:r>
            <a:endParaRPr lang="tr-TR" dirty="0"/>
          </a:p>
        </p:txBody>
      </p:sp>
      <p:sp>
        <p:nvSpPr>
          <p:cNvPr id="3" name="Content Placeholder 2"/>
          <p:cNvSpPr>
            <a:spLocks noGrp="1"/>
          </p:cNvSpPr>
          <p:nvPr>
            <p:ph idx="1"/>
          </p:nvPr>
        </p:nvSpPr>
        <p:spPr/>
        <p:txBody>
          <a:bodyPr>
            <a:normAutofit/>
          </a:bodyPr>
          <a:lstStyle/>
          <a:p>
            <a:r>
              <a:rPr lang="en-US" sz="2800" b="1" dirty="0">
                <a:solidFill>
                  <a:schemeClr val="accent1">
                    <a:lumMod val="50000"/>
                  </a:schemeClr>
                </a:solidFill>
                <a:latin typeface="+mj-lt"/>
              </a:rPr>
              <a:t>Introduce your scientific background</a:t>
            </a:r>
          </a:p>
          <a:p>
            <a:r>
              <a:rPr lang="en-US" sz="2800" b="1" dirty="0">
                <a:solidFill>
                  <a:schemeClr val="accent1">
                    <a:lumMod val="50000"/>
                  </a:schemeClr>
                </a:solidFill>
                <a:latin typeface="+mj-lt"/>
              </a:rPr>
              <a:t>It is the first thing other people read to know you</a:t>
            </a:r>
          </a:p>
          <a:p>
            <a:r>
              <a:rPr lang="en-US" sz="2800" b="1" dirty="0">
                <a:solidFill>
                  <a:schemeClr val="accent1">
                    <a:lumMod val="50000"/>
                  </a:schemeClr>
                </a:solidFill>
                <a:latin typeface="+mj-lt"/>
              </a:rPr>
              <a:t>No longer than 3 or 4 pages</a:t>
            </a:r>
          </a:p>
          <a:p>
            <a:r>
              <a:rPr lang="en-US" sz="2800" b="1" dirty="0">
                <a:solidFill>
                  <a:schemeClr val="accent1">
                    <a:lumMod val="50000"/>
                  </a:schemeClr>
                </a:solidFill>
                <a:latin typeface="+mj-lt"/>
              </a:rPr>
              <a:t>More important things first</a:t>
            </a:r>
          </a:p>
          <a:p>
            <a:pPr marL="0" indent="0">
              <a:buNone/>
            </a:pPr>
            <a:endParaRPr lang="tr-TR" sz="2800" b="1" dirty="0">
              <a:solidFill>
                <a:schemeClr val="accent1">
                  <a:lumMod val="50000"/>
                </a:schemeClr>
              </a:solidFill>
              <a:latin typeface="+mj-lt"/>
            </a:endParaRPr>
          </a:p>
        </p:txBody>
      </p:sp>
      <p:sp>
        <p:nvSpPr>
          <p:cNvPr id="4" name="Date Placeholder 3"/>
          <p:cNvSpPr>
            <a:spLocks noGrp="1"/>
          </p:cNvSpPr>
          <p:nvPr>
            <p:ph type="dt" sz="half" idx="10"/>
          </p:nvPr>
        </p:nvSpPr>
        <p:spPr/>
        <p:txBody>
          <a:bodyPr/>
          <a:lstStyle/>
          <a:p>
            <a:fld id="{42DC8848-A728-48C1-897A-3AD40B25F18C}"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F0C8548C-B734-4C71-84E7-959ED06EFFAA}" type="slidenum">
              <a:rPr lang="ja-JP" altLang="en-US" smtClean="0"/>
              <a:pPr/>
              <a:t>56</a:t>
            </a:fld>
            <a:endParaRPr lang="en-US" altLang="ja-JP"/>
          </a:p>
        </p:txBody>
      </p:sp>
      <p:pic>
        <p:nvPicPr>
          <p:cNvPr id="7" name="Picture 2" descr="D:\sabancı\official\logo.jpg"/>
          <p:cNvPicPr>
            <a:picLocks noChangeAspect="1" noChangeArrowheads="1"/>
          </p:cNvPicPr>
          <p:nvPr/>
        </p:nvPicPr>
        <p:blipFill>
          <a:blip r:embed="rId2"/>
          <a:srcRect/>
          <a:stretch>
            <a:fillRect/>
          </a:stretch>
        </p:blipFill>
        <p:spPr bwMode="auto">
          <a:xfrm>
            <a:off x="-10525" y="0"/>
            <a:ext cx="1365250" cy="581025"/>
          </a:xfrm>
          <a:prstGeom prst="rect">
            <a:avLst/>
          </a:prstGeom>
          <a:noFill/>
          <a:ln w="9525">
            <a:noFill/>
            <a:miter lim="800000"/>
            <a:headEnd/>
            <a:tailEnd/>
          </a:ln>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Tree>
    <p:extLst>
      <p:ext uri="{BB962C8B-B14F-4D97-AF65-F5344CB8AC3E}">
        <p14:creationId xmlns:p14="http://schemas.microsoft.com/office/powerpoint/2010/main" val="354749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Vitae</a:t>
            </a:r>
            <a:endParaRPr lang="tr-TR" dirty="0"/>
          </a:p>
        </p:txBody>
      </p:sp>
      <p:sp>
        <p:nvSpPr>
          <p:cNvPr id="3" name="Content Placeholder 2"/>
          <p:cNvSpPr>
            <a:spLocks noGrp="1"/>
          </p:cNvSpPr>
          <p:nvPr>
            <p:ph idx="1"/>
          </p:nvPr>
        </p:nvSpPr>
        <p:spPr/>
        <p:txBody>
          <a:bodyPr>
            <a:normAutofit/>
          </a:bodyPr>
          <a:lstStyle/>
          <a:p>
            <a:r>
              <a:rPr lang="en-US" sz="2800" b="1" dirty="0" smtClean="0">
                <a:solidFill>
                  <a:schemeClr val="accent1">
                    <a:lumMod val="50000"/>
                  </a:schemeClr>
                </a:solidFill>
                <a:latin typeface="+mj-lt"/>
              </a:rPr>
              <a:t>Education</a:t>
            </a:r>
          </a:p>
          <a:p>
            <a:r>
              <a:rPr lang="en-US" sz="2800" b="1" dirty="0" smtClean="0">
                <a:solidFill>
                  <a:schemeClr val="accent1">
                    <a:lumMod val="50000"/>
                  </a:schemeClr>
                </a:solidFill>
                <a:latin typeface="+mj-lt"/>
              </a:rPr>
              <a:t>Publication</a:t>
            </a:r>
          </a:p>
          <a:p>
            <a:r>
              <a:rPr lang="en-US" sz="2800" b="1" dirty="0" smtClean="0">
                <a:solidFill>
                  <a:schemeClr val="accent1">
                    <a:lumMod val="50000"/>
                  </a:schemeClr>
                </a:solidFill>
                <a:latin typeface="+mj-lt"/>
              </a:rPr>
              <a:t>Research interest</a:t>
            </a:r>
          </a:p>
          <a:p>
            <a:r>
              <a:rPr lang="en-US" sz="2800" b="1" dirty="0" smtClean="0">
                <a:solidFill>
                  <a:schemeClr val="accent1">
                    <a:lumMod val="50000"/>
                  </a:schemeClr>
                </a:solidFill>
                <a:latin typeface="+mj-lt"/>
              </a:rPr>
              <a:t>Honors and awards</a:t>
            </a:r>
          </a:p>
          <a:p>
            <a:r>
              <a:rPr lang="en-US" sz="2800" b="1" dirty="0" smtClean="0">
                <a:solidFill>
                  <a:schemeClr val="accent1">
                    <a:lumMod val="50000"/>
                  </a:schemeClr>
                </a:solidFill>
                <a:latin typeface="+mj-lt"/>
              </a:rPr>
              <a:t>Language skills</a:t>
            </a:r>
          </a:p>
          <a:p>
            <a:r>
              <a:rPr lang="en-US" sz="2800" b="1" dirty="0" smtClean="0">
                <a:solidFill>
                  <a:schemeClr val="accent1">
                    <a:lumMod val="50000"/>
                  </a:schemeClr>
                </a:solidFill>
                <a:latin typeface="+mj-lt"/>
              </a:rPr>
              <a:t>Computer skills</a:t>
            </a:r>
          </a:p>
          <a:p>
            <a:r>
              <a:rPr lang="en-US" sz="2800" b="1" dirty="0" smtClean="0">
                <a:solidFill>
                  <a:schemeClr val="accent1">
                    <a:lumMod val="50000"/>
                  </a:schemeClr>
                </a:solidFill>
                <a:latin typeface="+mj-lt"/>
              </a:rPr>
              <a:t>Work experience</a:t>
            </a:r>
          </a:p>
          <a:p>
            <a:r>
              <a:rPr lang="en-US" sz="2800" b="1" dirty="0" smtClean="0">
                <a:solidFill>
                  <a:schemeClr val="accent1">
                    <a:lumMod val="50000"/>
                  </a:schemeClr>
                </a:solidFill>
                <a:latin typeface="+mj-lt"/>
              </a:rPr>
              <a:t>References</a:t>
            </a:r>
            <a:endParaRPr lang="tr-TR" sz="2800" b="1" dirty="0">
              <a:solidFill>
                <a:schemeClr val="accent1">
                  <a:lumMod val="50000"/>
                </a:schemeClr>
              </a:solidFill>
              <a:latin typeface="+mj-lt"/>
            </a:endParaRPr>
          </a:p>
        </p:txBody>
      </p:sp>
      <p:sp>
        <p:nvSpPr>
          <p:cNvPr id="4" name="Date Placeholder 3"/>
          <p:cNvSpPr>
            <a:spLocks noGrp="1"/>
          </p:cNvSpPr>
          <p:nvPr>
            <p:ph type="dt" sz="half" idx="10"/>
          </p:nvPr>
        </p:nvSpPr>
        <p:spPr/>
        <p:txBody>
          <a:bodyPr/>
          <a:lstStyle/>
          <a:p>
            <a:fld id="{42DC8848-A728-48C1-897A-3AD40B25F18C}" type="datetime1">
              <a:rPr lang="tr-TR" altLang="ja-JP" smtClean="0"/>
              <a:t>11.04.2016</a:t>
            </a:fld>
            <a:endParaRPr lang="en-US" altLang="ja-JP"/>
          </a:p>
        </p:txBody>
      </p:sp>
      <p:sp>
        <p:nvSpPr>
          <p:cNvPr id="5" name="Footer Placeholder 4"/>
          <p:cNvSpPr>
            <a:spLocks noGrp="1"/>
          </p:cNvSpPr>
          <p:nvPr>
            <p:ph type="ftr" sz="quarter" idx="11"/>
          </p:nvPr>
        </p:nvSpPr>
        <p:spPr/>
        <p:txBody>
          <a:bodyPr/>
          <a:lstStyle/>
          <a:p>
            <a:r>
              <a:rPr lang="tr-TR" altLang="ja-JP" smtClean="0"/>
              <a:t>Academic Writing</a:t>
            </a:r>
            <a:endParaRPr lang="ja-JP" altLang="en-US"/>
          </a:p>
        </p:txBody>
      </p:sp>
      <p:sp>
        <p:nvSpPr>
          <p:cNvPr id="6" name="Slide Number Placeholder 5"/>
          <p:cNvSpPr>
            <a:spLocks noGrp="1"/>
          </p:cNvSpPr>
          <p:nvPr>
            <p:ph type="sldNum" sz="quarter" idx="12"/>
          </p:nvPr>
        </p:nvSpPr>
        <p:spPr/>
        <p:txBody>
          <a:bodyPr/>
          <a:lstStyle/>
          <a:p>
            <a:fld id="{F0C8548C-B734-4C71-84E7-959ED06EFFAA}" type="slidenum">
              <a:rPr lang="ja-JP" altLang="en-US" smtClean="0"/>
              <a:pPr/>
              <a:t>57</a:t>
            </a:fld>
            <a:endParaRPr lang="en-US" altLang="ja-JP"/>
          </a:p>
        </p:txBody>
      </p:sp>
      <p:pic>
        <p:nvPicPr>
          <p:cNvPr id="7" name="Picture 2" descr="D:\sabancı\official\logo.jpg"/>
          <p:cNvPicPr>
            <a:picLocks noChangeAspect="1" noChangeArrowheads="1"/>
          </p:cNvPicPr>
          <p:nvPr/>
        </p:nvPicPr>
        <p:blipFill>
          <a:blip r:embed="rId2"/>
          <a:srcRect/>
          <a:stretch>
            <a:fillRect/>
          </a:stretch>
        </p:blipFill>
        <p:spPr bwMode="auto">
          <a:xfrm>
            <a:off x="-10525" y="0"/>
            <a:ext cx="1365250" cy="581025"/>
          </a:xfrm>
          <a:prstGeom prst="rect">
            <a:avLst/>
          </a:prstGeom>
          <a:noFill/>
          <a:ln w="9525">
            <a:noFill/>
            <a:miter lim="800000"/>
            <a:headEnd/>
            <a:tailEnd/>
          </a:ln>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Tree>
    <p:extLst>
      <p:ext uri="{BB962C8B-B14F-4D97-AF65-F5344CB8AC3E}">
        <p14:creationId xmlns:p14="http://schemas.microsoft.com/office/powerpoint/2010/main" val="397418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030F9337-A942-4A14-A6CC-A33AADB22DFA}" type="datetime1">
              <a:rPr lang="tr-TR" altLang="ja-JP" smtClean="0"/>
              <a:t>11.04.2016</a:t>
            </a:fld>
            <a:endParaRPr lang="en-US" altLang="ja-JP"/>
          </a:p>
        </p:txBody>
      </p:sp>
      <p:pic>
        <p:nvPicPr>
          <p:cNvPr id="6150" name="Picture 2" descr="D:\sabancı\official\logo.jpg"/>
          <p:cNvPicPr>
            <a:picLocks noChangeAspect="1" noChangeArrowheads="1"/>
          </p:cNvPicPr>
          <p:nvPr/>
        </p:nvPicPr>
        <p:blipFill>
          <a:blip r:embed="rId3"/>
          <a:srcRect/>
          <a:stretch>
            <a:fillRect/>
          </a:stretch>
        </p:blipFill>
        <p:spPr bwMode="auto">
          <a:xfrm>
            <a:off x="-23753" y="-19625"/>
            <a:ext cx="1365250" cy="581025"/>
          </a:xfrm>
          <a:prstGeom prst="rect">
            <a:avLst/>
          </a:prstGeom>
          <a:noFill/>
          <a:ln w="9525">
            <a:noFill/>
            <a:miter lim="800000"/>
            <a:headEnd/>
            <a:tailEnd/>
          </a:ln>
        </p:spPr>
      </p:pic>
      <p:pic>
        <p:nvPicPr>
          <p:cNvPr id="11" name="Picture 2" descr="D:\Users\SUUSER\Desktop\images.jpg"/>
          <p:cNvPicPr>
            <a:picLocks noChangeAspect="1" noChangeArrowheads="1"/>
          </p:cNvPicPr>
          <p:nvPr/>
        </p:nvPicPr>
        <p:blipFill>
          <a:blip r:embed="rId4"/>
          <a:srcRect/>
          <a:stretch>
            <a:fillRect/>
          </a:stretch>
        </p:blipFill>
        <p:spPr bwMode="auto">
          <a:xfrm>
            <a:off x="323528" y="1484784"/>
            <a:ext cx="1967783" cy="1857388"/>
          </a:xfrm>
          <a:prstGeom prst="rect">
            <a:avLst/>
          </a:prstGeom>
          <a:noFill/>
          <a:ln w="9525">
            <a:noFill/>
            <a:miter lim="800000"/>
            <a:headEnd/>
            <a:tailEnd/>
          </a:ln>
        </p:spPr>
      </p:pic>
      <p:sp>
        <p:nvSpPr>
          <p:cNvPr id="14" name="Oval Callout 13"/>
          <p:cNvSpPr/>
          <p:nvPr/>
        </p:nvSpPr>
        <p:spPr>
          <a:xfrm>
            <a:off x="3203848" y="2310504"/>
            <a:ext cx="3345160" cy="1296144"/>
          </a:xfrm>
          <a:prstGeom prst="wedgeEllipseCallout">
            <a:avLst>
              <a:gd name="adj1" fmla="val -95065"/>
              <a:gd name="adj2" fmla="val -39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mj-lt"/>
              </a:rPr>
              <a:t>Thanks for Listening</a:t>
            </a:r>
            <a:endParaRPr lang="tr-TR" sz="2500" b="1" dirty="0">
              <a:latin typeface="+mj-lt"/>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9"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87E3256F-6E8F-411B-90C0-D0D1137234F5}" type="slidenum">
              <a:rPr lang="ja-JP" altLang="en-US" smtClean="0"/>
              <a:pPr/>
              <a:t>58</a:t>
            </a:fld>
            <a:endParaRPr lang="en-US" altLang="ja-JP"/>
          </a:p>
        </p:txBody>
      </p:sp>
      <p:sp>
        <p:nvSpPr>
          <p:cNvPr id="10" name="TextBox 9"/>
          <p:cNvSpPr txBox="1"/>
          <p:nvPr/>
        </p:nvSpPr>
        <p:spPr>
          <a:xfrm>
            <a:off x="1341497" y="4481424"/>
            <a:ext cx="6768752" cy="1323439"/>
          </a:xfrm>
          <a:prstGeom prst="rect">
            <a:avLst/>
          </a:prstGeom>
          <a:noFill/>
        </p:spPr>
        <p:txBody>
          <a:bodyPr wrap="square" rtlCol="0">
            <a:spAutoFit/>
          </a:bodyPr>
          <a:lstStyle/>
          <a:p>
            <a:r>
              <a:rPr lang="en-US" sz="2000" b="1" dirty="0" smtClean="0">
                <a:solidFill>
                  <a:srgbClr val="C00000"/>
                </a:solidFill>
                <a:latin typeface="Times New Roman" panose="02020603050405020304" pitchFamily="18" charset="0"/>
                <a:cs typeface="Times New Roman" panose="02020603050405020304" pitchFamily="18" charset="0"/>
              </a:rPr>
              <a:t>Resource: </a:t>
            </a:r>
            <a:r>
              <a:rPr lang="en-US" sz="2000" b="1" dirty="0" smtClean="0">
                <a:solidFill>
                  <a:schemeClr val="tx2">
                    <a:lumMod val="50000"/>
                  </a:schemeClr>
                </a:solidFill>
                <a:latin typeface="Times New Roman" panose="02020603050405020304" pitchFamily="18" charset="0"/>
                <a:cs typeface="Times New Roman" panose="02020603050405020304" pitchFamily="18" charset="0"/>
              </a:rPr>
              <a:t>Online course of </a:t>
            </a:r>
            <a:r>
              <a:rPr lang="en-US" sz="2000" b="1" dirty="0" err="1" smtClean="0">
                <a:solidFill>
                  <a:schemeClr val="tx2">
                    <a:lumMod val="50000"/>
                  </a:schemeClr>
                </a:solidFill>
                <a:latin typeface="Times New Roman" panose="02020603050405020304" pitchFamily="18" charset="0"/>
                <a:cs typeface="Times New Roman" panose="02020603050405020304" pitchFamily="18" charset="0"/>
              </a:rPr>
              <a:t>Dr</a:t>
            </a:r>
            <a:r>
              <a:rPr lang="en-US" sz="2000" b="1" dirty="0" smtClean="0">
                <a:solidFill>
                  <a:schemeClr val="tx2">
                    <a:lumMod val="50000"/>
                  </a:schemeClr>
                </a:solidFill>
                <a:latin typeface="Times New Roman" panose="02020603050405020304" pitchFamily="18" charset="0"/>
                <a:cs typeface="Times New Roman" panose="02020603050405020304" pitchFamily="18" charset="0"/>
              </a:rPr>
              <a:t> Christian </a:t>
            </a:r>
            <a:r>
              <a:rPr lang="en-US" sz="2000" b="1" dirty="0" err="1" smtClean="0">
                <a:solidFill>
                  <a:schemeClr val="tx2">
                    <a:lumMod val="50000"/>
                  </a:schemeClr>
                </a:solidFill>
                <a:latin typeface="Times New Roman" panose="02020603050405020304" pitchFamily="18" charset="0"/>
                <a:cs typeface="Times New Roman" panose="02020603050405020304" pitchFamily="18" charset="0"/>
              </a:rPr>
              <a:t>Saniani</a:t>
            </a:r>
            <a:r>
              <a:rPr lang="en-US" sz="2000" b="1" dirty="0">
                <a:solidFill>
                  <a:schemeClr val="tx2">
                    <a:lumMod val="50000"/>
                  </a:schemeClr>
                </a:solidFill>
                <a:latin typeface="Times New Roman" panose="02020603050405020304" pitchFamily="18" charset="0"/>
                <a:cs typeface="Times New Roman" panose="02020603050405020304" pitchFamily="18" charset="0"/>
              </a:rPr>
              <a:t> </a:t>
            </a:r>
            <a:r>
              <a:rPr lang="en-US" sz="2000" b="1" dirty="0" smtClean="0">
                <a:solidFill>
                  <a:schemeClr val="tx2">
                    <a:lumMod val="50000"/>
                  </a:schemeClr>
                </a:solidFill>
                <a:latin typeface="Times New Roman" panose="02020603050405020304" pitchFamily="18" charset="0"/>
                <a:cs typeface="Times New Roman" panose="02020603050405020304" pitchFamily="18" charset="0"/>
              </a:rPr>
              <a:t>(Stanford university) </a:t>
            </a:r>
          </a:p>
          <a:p>
            <a:r>
              <a:rPr lang="en-US" sz="2000" b="1" dirty="0" smtClean="0">
                <a:solidFill>
                  <a:srgbClr val="C00000"/>
                </a:solidFill>
                <a:latin typeface="Times New Roman" panose="02020603050405020304" pitchFamily="18" charset="0"/>
                <a:cs typeface="Times New Roman" panose="02020603050405020304" pitchFamily="18" charset="0"/>
              </a:rPr>
              <a:t>Contact</a:t>
            </a:r>
            <a:r>
              <a:rPr lang="en-US" sz="20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fa-IR" sz="20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2000" b="1" dirty="0" smtClean="0">
                <a:solidFill>
                  <a:schemeClr val="accent1">
                    <a:lumMod val="50000"/>
                  </a:schemeClr>
                </a:solidFill>
                <a:latin typeface="Times New Roman" panose="02020603050405020304" pitchFamily="18" charset="0"/>
                <a:cs typeface="Times New Roman" panose="02020603050405020304" pitchFamily="18" charset="0"/>
              </a:rPr>
              <a:t>  rahim.dehkharghani@gmail.com</a:t>
            </a:r>
          </a:p>
          <a:p>
            <a:r>
              <a:rPr lang="en-US" sz="2000" b="1" dirty="0" smtClean="0">
                <a:solidFill>
                  <a:srgbClr val="C00000"/>
                </a:solidFill>
                <a:latin typeface="Times New Roman" panose="02020603050405020304" pitchFamily="18" charset="0"/>
                <a:cs typeface="Times New Roman" panose="02020603050405020304" pitchFamily="18" charset="0"/>
              </a:rPr>
              <a:t>Webpage</a:t>
            </a:r>
            <a:r>
              <a:rPr lang="en-US" sz="20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2000" b="1" dirty="0">
                <a:solidFill>
                  <a:schemeClr val="accent1">
                    <a:lumMod val="50000"/>
                  </a:schemeClr>
                </a:solidFill>
                <a:latin typeface="Times New Roman" panose="02020603050405020304" pitchFamily="18" charset="0"/>
                <a:cs typeface="Times New Roman" panose="02020603050405020304" pitchFamily="18" charset="0"/>
              </a:rPr>
              <a:t>http://</a:t>
            </a:r>
            <a:r>
              <a:rPr lang="en-US" sz="2000" b="1" dirty="0" smtClean="0">
                <a:solidFill>
                  <a:schemeClr val="accent1">
                    <a:lumMod val="50000"/>
                  </a:schemeClr>
                </a:solidFill>
                <a:latin typeface="Times New Roman" panose="02020603050405020304" pitchFamily="18" charset="0"/>
                <a:cs typeface="Times New Roman" panose="02020603050405020304" pitchFamily="18" charset="0"/>
              </a:rPr>
              <a:t>myweb.sabanciuniv.edu/rdehkharghani</a:t>
            </a:r>
            <a:endParaRPr lang="tr-TR" sz="2000" b="1" dirty="0">
              <a:solidFill>
                <a:schemeClr val="accent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altLang="ja-JP" sz="3600" dirty="0" smtClean="0"/>
              <a:t>What makes good writer?</a:t>
            </a:r>
          </a:p>
        </p:txBody>
      </p:sp>
      <p:sp>
        <p:nvSpPr>
          <p:cNvPr id="8196" name="Rectangle 3"/>
          <p:cNvSpPr>
            <a:spLocks noGrp="1"/>
          </p:cNvSpPr>
          <p:nvPr>
            <p:ph idx="1"/>
          </p:nvPr>
        </p:nvSpPr>
        <p:spPr>
          <a:xfrm>
            <a:off x="1042988" y="2205038"/>
            <a:ext cx="7796212" cy="4148137"/>
          </a:xfrm>
        </p:spPr>
        <p:txBody>
          <a:bodyPr>
            <a:normAutofit fontScale="92500" lnSpcReduction="10000"/>
          </a:bodyPr>
          <a:lstStyle/>
          <a:p>
            <a:r>
              <a:rPr lang="tr-TR" sz="3900" b="1" dirty="0" smtClean="0">
                <a:solidFill>
                  <a:schemeClr val="tx2"/>
                </a:solidFill>
                <a:latin typeface="+mj-lt"/>
                <a:ea typeface="+mj-ea"/>
                <a:cs typeface="+mj-cs"/>
              </a:rPr>
              <a:t>Having </a:t>
            </a:r>
            <a:r>
              <a:rPr lang="tr-TR" sz="3900" b="1" dirty="0">
                <a:solidFill>
                  <a:schemeClr val="tx2"/>
                </a:solidFill>
                <a:latin typeface="+mj-lt"/>
                <a:ea typeface="+mj-ea"/>
                <a:cs typeface="+mj-cs"/>
              </a:rPr>
              <a:t>something to say.</a:t>
            </a:r>
          </a:p>
          <a:p>
            <a:r>
              <a:rPr lang="en-US" sz="3900" b="1" dirty="0">
                <a:solidFill>
                  <a:schemeClr val="tx2"/>
                </a:solidFill>
                <a:latin typeface="+mj-lt"/>
                <a:ea typeface="+mj-ea"/>
                <a:cs typeface="+mj-cs"/>
              </a:rPr>
              <a:t>L</a:t>
            </a:r>
            <a:r>
              <a:rPr lang="tr-TR" sz="3900" b="1" dirty="0">
                <a:solidFill>
                  <a:schemeClr val="tx2"/>
                </a:solidFill>
                <a:latin typeface="+mj-lt"/>
                <a:ea typeface="+mj-ea"/>
                <a:cs typeface="+mj-cs"/>
              </a:rPr>
              <a:t>ogical thinking.</a:t>
            </a:r>
          </a:p>
          <a:p>
            <a:r>
              <a:rPr lang="en-US" sz="3900" b="1" dirty="0">
                <a:solidFill>
                  <a:schemeClr val="tx2"/>
                </a:solidFill>
                <a:latin typeface="+mj-lt"/>
                <a:ea typeface="+mj-ea"/>
                <a:cs typeface="+mj-cs"/>
              </a:rPr>
              <a:t>A few simple, learnable rules of style </a:t>
            </a:r>
            <a:r>
              <a:rPr lang="en-US" sz="3900" b="1" dirty="0" smtClean="0">
                <a:solidFill>
                  <a:schemeClr val="tx2"/>
                </a:solidFill>
                <a:latin typeface="+mj-lt"/>
                <a:ea typeface="+mj-ea"/>
                <a:cs typeface="+mj-cs"/>
              </a:rPr>
              <a:t>(you’ll </a:t>
            </a:r>
            <a:r>
              <a:rPr lang="en-US" sz="3900" b="1" dirty="0">
                <a:solidFill>
                  <a:schemeClr val="tx2"/>
                </a:solidFill>
                <a:latin typeface="+mj-lt"/>
                <a:ea typeface="+mj-ea"/>
                <a:cs typeface="+mj-cs"/>
              </a:rPr>
              <a:t>learn in this </a:t>
            </a:r>
            <a:r>
              <a:rPr lang="en-US" sz="3900" b="1" dirty="0" smtClean="0">
                <a:solidFill>
                  <a:schemeClr val="tx2"/>
                </a:solidFill>
                <a:latin typeface="+mj-lt"/>
                <a:ea typeface="+mj-ea"/>
                <a:cs typeface="+mj-cs"/>
              </a:rPr>
              <a:t>workshop).</a:t>
            </a:r>
            <a:endParaRPr lang="en-US" sz="3900" b="1" dirty="0">
              <a:solidFill>
                <a:schemeClr val="tx2"/>
              </a:solidFill>
              <a:latin typeface="+mj-lt"/>
              <a:ea typeface="+mj-ea"/>
              <a:cs typeface="+mj-cs"/>
            </a:endParaRPr>
          </a:p>
          <a:p>
            <a:endParaRPr lang="tr-TR" sz="3600" dirty="0"/>
          </a:p>
          <a:p>
            <a:r>
              <a:rPr lang="en-US" sz="3600" b="1" dirty="0">
                <a:solidFill>
                  <a:srgbClr val="C00000"/>
                </a:solidFill>
                <a:latin typeface="+mj-lt"/>
                <a:cs typeface="Aharoni" panose="02010803020104030203" pitchFamily="2" charset="-79"/>
              </a:rPr>
              <a:t>Take-home message: Good writing can be learned!</a:t>
            </a:r>
            <a:endParaRPr lang="tr-TR" sz="3400" b="1" dirty="0">
              <a:solidFill>
                <a:srgbClr val="C00000"/>
              </a:solidFill>
              <a:latin typeface="+mj-lt"/>
              <a:ea typeface="+mj-ea"/>
              <a:cs typeface="Aharoni" panose="02010803020104030203" pitchFamily="2" charset="-79"/>
            </a:endParaRPr>
          </a:p>
          <a:p>
            <a:endParaRPr lang="en-US" sz="3600" dirty="0"/>
          </a:p>
          <a:p>
            <a:endParaRPr lang="tr-TR" sz="3600" dirty="0"/>
          </a:p>
          <a:p>
            <a:endParaRPr lang="en-US" sz="3300" b="1" dirty="0" smtClean="0">
              <a:solidFill>
                <a:schemeClr val="tx2"/>
              </a:solidFill>
              <a:latin typeface="+mj-lt"/>
              <a:ea typeface="+mj-ea"/>
              <a:cs typeface="+mj-cs"/>
            </a:endParaRPr>
          </a:p>
          <a:p>
            <a:pPr marL="393192" lvl="1" indent="0">
              <a:buNone/>
            </a:pPr>
            <a:endParaRPr lang="tr-TR" dirty="0"/>
          </a:p>
          <a:p>
            <a:pPr lvl="2" indent="-246888" fontAlgn="auto">
              <a:spcAft>
                <a:spcPts val="0"/>
              </a:spcAft>
              <a:buFont typeface="Wingdings" pitchFamily="2" charset="2"/>
              <a:buChar char="§"/>
              <a:defRPr/>
            </a:pPr>
            <a:endParaRPr lang="en-US" altLang="ja-JP" sz="2600" b="1" dirty="0" smtClean="0">
              <a:solidFill>
                <a:schemeClr val="tx2"/>
              </a:solidFill>
              <a:latin typeface="+mj-lt"/>
              <a:ea typeface="+mj-ea"/>
              <a:cs typeface="+mj-cs"/>
            </a:endParaRPr>
          </a:p>
          <a:p>
            <a:pPr lvl="2" indent="-246888" fontAlgn="auto">
              <a:spcAft>
                <a:spcPts val="0"/>
              </a:spcAft>
              <a:buFont typeface="Wingdings 2"/>
              <a:buNone/>
              <a:defRPr/>
            </a:pPr>
            <a:endParaRPr lang="en-US" altLang="ja-JP" sz="2600" b="1" dirty="0" smtClean="0">
              <a:solidFill>
                <a:schemeClr val="tx2"/>
              </a:solidFill>
              <a:latin typeface="+mj-lt"/>
              <a:ea typeface="+mj-ea"/>
              <a:cs typeface="+mj-cs"/>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1CDCFF6F-CC93-4DCC-80DB-A920569B32F9}"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6</a:t>
            </a:fld>
            <a:endParaRPr lang="en-US" altLang="ja-JP"/>
          </a:p>
        </p:txBody>
      </p:sp>
    </p:spTree>
    <p:extLst>
      <p:ext uri="{BB962C8B-B14F-4D97-AF65-F5344CB8AC3E}">
        <p14:creationId xmlns:p14="http://schemas.microsoft.com/office/powerpoint/2010/main" val="24623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500"/>
                                        <p:tgtEl>
                                          <p:spTgt spid="81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fade">
                                      <p:cBhvr>
                                        <p:cTn id="12" dur="500"/>
                                        <p:tgtEl>
                                          <p:spTgt spid="819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6">
                                            <p:txEl>
                                              <p:pRg st="2" end="2"/>
                                            </p:txEl>
                                          </p:spTgt>
                                        </p:tgtEl>
                                        <p:attrNameLst>
                                          <p:attrName>style.visibility</p:attrName>
                                        </p:attrNameLst>
                                      </p:cBhvr>
                                      <p:to>
                                        <p:strVal val="visible"/>
                                      </p:to>
                                    </p:set>
                                    <p:animEffect transition="in" filter="fade">
                                      <p:cBhvr>
                                        <p:cTn id="17" dur="500"/>
                                        <p:tgtEl>
                                          <p:spTgt spid="819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196">
                                            <p:txEl>
                                              <p:pRg st="4" end="4"/>
                                            </p:txEl>
                                          </p:spTgt>
                                        </p:tgtEl>
                                        <p:attrNameLst>
                                          <p:attrName>style.visibility</p:attrName>
                                        </p:attrNameLst>
                                      </p:cBhvr>
                                      <p:to>
                                        <p:strVal val="visible"/>
                                      </p:to>
                                    </p:set>
                                    <p:animEffect transition="in" filter="fade">
                                      <p:cBhvr>
                                        <p:cTn id="22" dur="500"/>
                                        <p:tgtEl>
                                          <p:spTgt spid="81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altLang="ja-JP" sz="3600" dirty="0" smtClean="0"/>
              <a:t>What makes good writer?</a:t>
            </a:r>
          </a:p>
        </p:txBody>
      </p:sp>
      <p:sp>
        <p:nvSpPr>
          <p:cNvPr id="8196" name="Rectangle 3"/>
          <p:cNvSpPr>
            <a:spLocks noGrp="1"/>
          </p:cNvSpPr>
          <p:nvPr>
            <p:ph idx="1"/>
          </p:nvPr>
        </p:nvSpPr>
        <p:spPr>
          <a:xfrm>
            <a:off x="179388" y="1700808"/>
            <a:ext cx="8785100" cy="4652962"/>
          </a:xfrm>
        </p:spPr>
        <p:txBody>
          <a:bodyPr>
            <a:normAutofit fontScale="25000" lnSpcReduction="20000"/>
          </a:bodyPr>
          <a:lstStyle/>
          <a:p>
            <a:endParaRPr lang="tr-TR" sz="3200" dirty="0"/>
          </a:p>
          <a:p>
            <a:r>
              <a:rPr lang="en-US" sz="11200" b="1" dirty="0" smtClean="0">
                <a:solidFill>
                  <a:schemeClr val="accent1">
                    <a:lumMod val="50000"/>
                  </a:schemeClr>
                </a:solidFill>
                <a:latin typeface="+mj-lt"/>
              </a:rPr>
              <a:t>Read</a:t>
            </a:r>
            <a:r>
              <a:rPr lang="en-US" sz="11200" b="1" dirty="0">
                <a:solidFill>
                  <a:schemeClr val="accent1">
                    <a:lumMod val="50000"/>
                  </a:schemeClr>
                </a:solidFill>
                <a:latin typeface="+mj-lt"/>
              </a:rPr>
              <a:t>, pay attention, and imitate.</a:t>
            </a:r>
          </a:p>
          <a:p>
            <a:r>
              <a:rPr lang="en-US" sz="11200" b="1" dirty="0" smtClean="0">
                <a:solidFill>
                  <a:schemeClr val="accent1">
                    <a:lumMod val="50000"/>
                  </a:schemeClr>
                </a:solidFill>
                <a:latin typeface="+mj-lt"/>
              </a:rPr>
              <a:t>Talk </a:t>
            </a:r>
            <a:r>
              <a:rPr lang="en-US" sz="11200" b="1" dirty="0">
                <a:solidFill>
                  <a:schemeClr val="accent1">
                    <a:lumMod val="50000"/>
                  </a:schemeClr>
                </a:solidFill>
                <a:latin typeface="+mj-lt"/>
              </a:rPr>
              <a:t>about your research before trying to write about it.</a:t>
            </a:r>
          </a:p>
          <a:p>
            <a:r>
              <a:rPr lang="en-US" sz="11200" b="1" dirty="0">
                <a:solidFill>
                  <a:schemeClr val="accent1">
                    <a:lumMod val="50000"/>
                  </a:schemeClr>
                </a:solidFill>
                <a:latin typeface="+mj-lt"/>
              </a:rPr>
              <a:t>Write to engage your readers—try not to bore them!</a:t>
            </a:r>
          </a:p>
          <a:p>
            <a:r>
              <a:rPr lang="tr-TR" sz="11200" b="1" dirty="0">
                <a:solidFill>
                  <a:schemeClr val="accent1">
                    <a:lumMod val="50000"/>
                  </a:schemeClr>
                </a:solidFill>
                <a:latin typeface="+mj-lt"/>
              </a:rPr>
              <a:t>Stop waiting for “inspiration.”</a:t>
            </a:r>
          </a:p>
          <a:p>
            <a:r>
              <a:rPr lang="en-US" sz="11200" b="1" dirty="0">
                <a:solidFill>
                  <a:schemeClr val="accent1">
                    <a:lumMod val="50000"/>
                  </a:schemeClr>
                </a:solidFill>
                <a:latin typeface="+mj-lt"/>
              </a:rPr>
              <a:t>Accept that writing is hard for everyone.</a:t>
            </a:r>
          </a:p>
          <a:p>
            <a:r>
              <a:rPr lang="en-US" sz="11200" b="1" dirty="0">
                <a:solidFill>
                  <a:schemeClr val="accent1">
                    <a:lumMod val="50000"/>
                  </a:schemeClr>
                </a:solidFill>
                <a:latin typeface="+mj-lt"/>
              </a:rPr>
              <a:t>Revise. Nobody gets it perfect on the first try.</a:t>
            </a:r>
          </a:p>
          <a:p>
            <a:r>
              <a:rPr lang="en-US" sz="11200" b="1" dirty="0">
                <a:solidFill>
                  <a:schemeClr val="accent1">
                    <a:lumMod val="50000"/>
                  </a:schemeClr>
                </a:solidFill>
                <a:latin typeface="+mj-lt"/>
              </a:rPr>
              <a:t>Learn how to cut ruthlessly. Never become too attached to your words.</a:t>
            </a:r>
          </a:p>
          <a:p>
            <a:r>
              <a:rPr lang="tr-TR" sz="11200" b="1" dirty="0">
                <a:solidFill>
                  <a:schemeClr val="accent1">
                    <a:lumMod val="50000"/>
                  </a:schemeClr>
                </a:solidFill>
                <a:latin typeface="+mj-lt"/>
              </a:rPr>
              <a:t>Find a good editor</a:t>
            </a:r>
            <a:r>
              <a:rPr lang="tr-TR" sz="11200" b="1" dirty="0" smtClean="0">
                <a:solidFill>
                  <a:schemeClr val="accent1">
                    <a:lumMod val="50000"/>
                  </a:schemeClr>
                </a:solidFill>
                <a:latin typeface="+mj-lt"/>
              </a:rPr>
              <a:t>!</a:t>
            </a:r>
            <a:endParaRPr lang="tr-TR" sz="11200" b="1" dirty="0">
              <a:solidFill>
                <a:schemeClr val="accent1">
                  <a:lumMod val="50000"/>
                </a:schemeClr>
              </a:solidFill>
              <a:latin typeface="+mj-lt"/>
            </a:endParaRPr>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2E0C59B7-D228-47A2-BDD0-9AA118292C2E}"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3" name="Slide Number Placeholder 2"/>
          <p:cNvSpPr>
            <a:spLocks noGrp="1"/>
          </p:cNvSpPr>
          <p:nvPr>
            <p:ph type="sldNum" sz="quarter" idx="12"/>
          </p:nvPr>
        </p:nvSpPr>
        <p:spPr/>
        <p:txBody>
          <a:bodyPr/>
          <a:lstStyle/>
          <a:p>
            <a:fld id="{F0C8548C-B734-4C71-84E7-959ED06EFFAA}" type="slidenum">
              <a:rPr lang="ja-JP" altLang="en-US" smtClean="0"/>
              <a:pPr/>
              <a:t>7</a:t>
            </a:fld>
            <a:endParaRPr lang="en-US" altLang="ja-JP"/>
          </a:p>
        </p:txBody>
      </p:sp>
    </p:spTree>
    <p:extLst>
      <p:ext uri="{BB962C8B-B14F-4D97-AF65-F5344CB8AC3E}">
        <p14:creationId xmlns:p14="http://schemas.microsoft.com/office/powerpoint/2010/main" val="255203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1" end="1"/>
                                            </p:txEl>
                                          </p:spTgt>
                                        </p:tgtEl>
                                        <p:attrNameLst>
                                          <p:attrName>style.visibility</p:attrName>
                                        </p:attrNameLst>
                                      </p:cBhvr>
                                      <p:to>
                                        <p:strVal val="visible"/>
                                      </p:to>
                                    </p:set>
                                    <p:animEffect transition="in" filter="fade">
                                      <p:cBhvr>
                                        <p:cTn id="7" dur="500"/>
                                        <p:tgtEl>
                                          <p:spTgt spid="819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xEl>
                                              <p:pRg st="2" end="2"/>
                                            </p:txEl>
                                          </p:spTgt>
                                        </p:tgtEl>
                                        <p:attrNameLst>
                                          <p:attrName>style.visibility</p:attrName>
                                        </p:attrNameLst>
                                      </p:cBhvr>
                                      <p:to>
                                        <p:strVal val="visible"/>
                                      </p:to>
                                    </p:set>
                                    <p:animEffect transition="in" filter="fade">
                                      <p:cBhvr>
                                        <p:cTn id="12" dur="500"/>
                                        <p:tgtEl>
                                          <p:spTgt spid="819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6">
                                            <p:txEl>
                                              <p:pRg st="3" end="3"/>
                                            </p:txEl>
                                          </p:spTgt>
                                        </p:tgtEl>
                                        <p:attrNameLst>
                                          <p:attrName>style.visibility</p:attrName>
                                        </p:attrNameLst>
                                      </p:cBhvr>
                                      <p:to>
                                        <p:strVal val="visible"/>
                                      </p:to>
                                    </p:set>
                                    <p:animEffect transition="in" filter="fade">
                                      <p:cBhvr>
                                        <p:cTn id="17" dur="500"/>
                                        <p:tgtEl>
                                          <p:spTgt spid="819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196">
                                            <p:txEl>
                                              <p:pRg st="4" end="4"/>
                                            </p:txEl>
                                          </p:spTgt>
                                        </p:tgtEl>
                                        <p:attrNameLst>
                                          <p:attrName>style.visibility</p:attrName>
                                        </p:attrNameLst>
                                      </p:cBhvr>
                                      <p:to>
                                        <p:strVal val="visible"/>
                                      </p:to>
                                    </p:set>
                                    <p:animEffect transition="in" filter="fade">
                                      <p:cBhvr>
                                        <p:cTn id="22" dur="500"/>
                                        <p:tgtEl>
                                          <p:spTgt spid="819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196">
                                            <p:txEl>
                                              <p:pRg st="5" end="5"/>
                                            </p:txEl>
                                          </p:spTgt>
                                        </p:tgtEl>
                                        <p:attrNameLst>
                                          <p:attrName>style.visibility</p:attrName>
                                        </p:attrNameLst>
                                      </p:cBhvr>
                                      <p:to>
                                        <p:strVal val="visible"/>
                                      </p:to>
                                    </p:set>
                                    <p:animEffect transition="in" filter="fade">
                                      <p:cBhvr>
                                        <p:cTn id="27" dur="500"/>
                                        <p:tgtEl>
                                          <p:spTgt spid="819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196">
                                            <p:txEl>
                                              <p:pRg st="6" end="6"/>
                                            </p:txEl>
                                          </p:spTgt>
                                        </p:tgtEl>
                                        <p:attrNameLst>
                                          <p:attrName>style.visibility</p:attrName>
                                        </p:attrNameLst>
                                      </p:cBhvr>
                                      <p:to>
                                        <p:strVal val="visible"/>
                                      </p:to>
                                    </p:set>
                                    <p:animEffect transition="in" filter="fade">
                                      <p:cBhvr>
                                        <p:cTn id="32" dur="500"/>
                                        <p:tgtEl>
                                          <p:spTgt spid="819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196">
                                            <p:txEl>
                                              <p:pRg st="7" end="7"/>
                                            </p:txEl>
                                          </p:spTgt>
                                        </p:tgtEl>
                                        <p:attrNameLst>
                                          <p:attrName>style.visibility</p:attrName>
                                        </p:attrNameLst>
                                      </p:cBhvr>
                                      <p:to>
                                        <p:strVal val="visible"/>
                                      </p:to>
                                    </p:set>
                                    <p:animEffect transition="in" filter="fade">
                                      <p:cBhvr>
                                        <p:cTn id="37" dur="500"/>
                                        <p:tgtEl>
                                          <p:spTgt spid="819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196">
                                            <p:txEl>
                                              <p:pRg st="8" end="8"/>
                                            </p:txEl>
                                          </p:spTgt>
                                        </p:tgtEl>
                                        <p:attrNameLst>
                                          <p:attrName>style.visibility</p:attrName>
                                        </p:attrNameLst>
                                      </p:cBhvr>
                                      <p:to>
                                        <p:strVal val="visible"/>
                                      </p:to>
                                    </p:set>
                                    <p:animEffect transition="in" filter="fade">
                                      <p:cBhvr>
                                        <p:cTn id="42" dur="500"/>
                                        <p:tgtEl>
                                          <p:spTgt spid="819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950912" y="764704"/>
            <a:ext cx="4125144" cy="611187"/>
          </a:xfrm>
        </p:spPr>
        <p:txBody>
          <a:bodyPr>
            <a:noAutofit/>
          </a:bodyPr>
          <a:lstStyle/>
          <a:p>
            <a:pPr fontAlgn="auto">
              <a:spcAft>
                <a:spcPts val="0"/>
              </a:spcAft>
              <a:defRPr/>
            </a:pPr>
            <a:r>
              <a:rPr lang="tr-TR" altLang="ja-JP" sz="4000" dirty="0" smtClean="0">
                <a:cs typeface="+mj-cs"/>
              </a:rPr>
              <a:t>Outline</a:t>
            </a:r>
            <a:endParaRPr lang="en-US" altLang="ja-JP" sz="4000" dirty="0" smtClean="0">
              <a:cs typeface="+mj-cs"/>
            </a:endParaRPr>
          </a:p>
        </p:txBody>
      </p:sp>
      <p:pic>
        <p:nvPicPr>
          <p:cNvPr id="7173" name="Picture 2" descr="D:\sabancı\official\logo.jpg"/>
          <p:cNvPicPr>
            <a:picLocks noChangeAspect="1" noChangeArrowheads="1"/>
          </p:cNvPicPr>
          <p:nvPr/>
        </p:nvPicPr>
        <p:blipFill>
          <a:blip r:embed="rId2"/>
          <a:srcRect/>
          <a:stretch>
            <a:fillRect/>
          </a:stretch>
        </p:blipFill>
        <p:spPr bwMode="auto">
          <a:xfrm>
            <a:off x="0" y="-3865"/>
            <a:ext cx="1365250" cy="581025"/>
          </a:xfrm>
          <a:prstGeom prst="rect">
            <a:avLst/>
          </a:prstGeom>
          <a:noFill/>
          <a:ln w="9525">
            <a:noFill/>
            <a:miter lim="800000"/>
            <a:headEnd/>
            <a:tailEnd/>
          </a:ln>
        </p:spPr>
      </p:pic>
      <p:sp>
        <p:nvSpPr>
          <p:cNvPr id="9" name="Date Placeholder 5"/>
          <p:cNvSpPr>
            <a:spLocks noGrp="1"/>
          </p:cNvSpPr>
          <p:nvPr>
            <p:ph type="dt" sz="half" idx="10"/>
          </p:nvPr>
        </p:nvSpPr>
        <p:spPr>
          <a:xfrm>
            <a:off x="169168" y="6525344"/>
            <a:ext cx="1090464" cy="268139"/>
          </a:xfrm>
        </p:spPr>
        <p:txBody>
          <a:bodyPr/>
          <a:lstStyle/>
          <a:p>
            <a:fld id="{156085D8-A774-42B0-91AC-0125ACD4D8A4}" type="datetime1">
              <a:rPr lang="tr-TR" altLang="ja-JP" smtClean="0"/>
              <a:t>11.04.2016</a:t>
            </a:fld>
            <a:endParaRPr lang="en-US" altLang="ja-JP"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0" name="Rectangle 3"/>
          <p:cNvSpPr>
            <a:spLocks noGrp="1"/>
          </p:cNvSpPr>
          <p:nvPr>
            <p:ph idx="1"/>
          </p:nvPr>
        </p:nvSpPr>
        <p:spPr>
          <a:xfrm>
            <a:off x="755576" y="1484784"/>
            <a:ext cx="6994525" cy="4995240"/>
          </a:xfrm>
        </p:spPr>
        <p:txBody>
          <a:bodyPr>
            <a:noAutofit/>
          </a:bodyPr>
          <a:lstStyle/>
          <a:p>
            <a:pPr marL="609600" indent="-609600">
              <a:buFont typeface="Wingdings" pitchFamily="2" charset="2"/>
              <a:buChar char="§"/>
            </a:pPr>
            <a:r>
              <a:rPr lang="en-US" altLang="ja-JP" sz="2800" b="1" dirty="0">
                <a:solidFill>
                  <a:schemeClr val="bg1">
                    <a:lumMod val="50000"/>
                  </a:schemeClr>
                </a:solidFill>
                <a:latin typeface="+mj-lt"/>
                <a:ea typeface="+mj-ea"/>
                <a:cs typeface="+mj-cs"/>
              </a:rPr>
              <a:t>What </a:t>
            </a:r>
            <a:r>
              <a:rPr lang="en-US" altLang="ja-JP" sz="2800" b="1" dirty="0" smtClean="0">
                <a:solidFill>
                  <a:schemeClr val="bg1">
                    <a:lumMod val="50000"/>
                  </a:schemeClr>
                </a:solidFill>
                <a:latin typeface="+mj-lt"/>
                <a:ea typeface="+mj-ea"/>
                <a:cs typeface="+mj-cs"/>
              </a:rPr>
              <a:t>makes </a:t>
            </a:r>
            <a:r>
              <a:rPr lang="en-US" altLang="ja-JP" sz="2800" b="1" dirty="0">
                <a:solidFill>
                  <a:schemeClr val="bg1">
                    <a:lumMod val="50000"/>
                  </a:schemeClr>
                </a:solidFill>
                <a:latin typeface="+mj-lt"/>
                <a:ea typeface="+mj-ea"/>
                <a:cs typeface="+mj-cs"/>
              </a:rPr>
              <a:t>good </a:t>
            </a:r>
            <a:r>
              <a:rPr lang="en-US" altLang="ja-JP" sz="2800" b="1" dirty="0" smtClean="0">
                <a:solidFill>
                  <a:schemeClr val="bg1">
                    <a:lumMod val="50000"/>
                  </a:schemeClr>
                </a:solidFill>
                <a:latin typeface="+mj-lt"/>
                <a:ea typeface="+mj-ea"/>
                <a:cs typeface="+mj-cs"/>
              </a:rPr>
              <a:t>writing</a:t>
            </a:r>
          </a:p>
          <a:p>
            <a:pPr marL="609600" indent="-609600">
              <a:buFont typeface="Wingdings" pitchFamily="2" charset="2"/>
              <a:buChar char="§"/>
            </a:pPr>
            <a:r>
              <a:rPr lang="en-US" altLang="ja-JP" sz="2800" b="1" dirty="0" smtClean="0">
                <a:solidFill>
                  <a:srgbClr val="C00000"/>
                </a:solidFill>
                <a:latin typeface="+mj-lt"/>
                <a:ea typeface="+mj-ea"/>
                <a:cs typeface="+mj-cs"/>
              </a:rPr>
              <a:t>What not to do</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A few tips for writing</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Parts of an academic </a:t>
            </a:r>
            <a:r>
              <a:rPr lang="en-US" altLang="ja-JP" sz="2800" b="1" dirty="0" smtClean="0">
                <a:solidFill>
                  <a:schemeClr val="bg1">
                    <a:lumMod val="50000"/>
                  </a:schemeClr>
                </a:solidFill>
                <a:latin typeface="+mj-lt"/>
                <a:ea typeface="+mj-ea"/>
                <a:cs typeface="+mj-cs"/>
              </a:rPr>
              <a:t>paper</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a:solidFill>
                  <a:schemeClr val="bg1">
                    <a:lumMod val="50000"/>
                  </a:schemeClr>
                </a:solidFill>
                <a:latin typeface="+mj-lt"/>
                <a:ea typeface="+mj-ea"/>
                <a:cs typeface="+mj-cs"/>
              </a:rPr>
              <a:t>Evaluation factors of a Journal</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Latex</a:t>
            </a:r>
          </a:p>
          <a:p>
            <a:pPr marL="609600" indent="-609600">
              <a:buFont typeface="Wingdings" pitchFamily="2" charset="2"/>
              <a:buChar char="§"/>
            </a:pPr>
            <a:r>
              <a:rPr lang="en-US" altLang="ja-JP" sz="2800" b="1" dirty="0">
                <a:solidFill>
                  <a:schemeClr val="bg1">
                    <a:lumMod val="50000"/>
                  </a:schemeClr>
                </a:solidFill>
                <a:latin typeface="+mj-lt"/>
                <a:ea typeface="+mj-ea"/>
                <a:cs typeface="+mj-cs"/>
              </a:rPr>
              <a:t>Plagiarism</a:t>
            </a: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Interview</a:t>
            </a:r>
            <a:endParaRPr lang="en-US" altLang="ja-JP" sz="2800" b="1" dirty="0">
              <a:solidFill>
                <a:schemeClr val="bg1">
                  <a:lumMod val="50000"/>
                </a:schemeClr>
              </a:solidFill>
              <a:latin typeface="+mj-lt"/>
              <a:ea typeface="+mj-ea"/>
              <a:cs typeface="+mj-cs"/>
            </a:endParaRPr>
          </a:p>
          <a:p>
            <a:pPr marL="609600" indent="-609600">
              <a:buFont typeface="Wingdings" pitchFamily="2" charset="2"/>
              <a:buChar char="§"/>
            </a:pPr>
            <a:r>
              <a:rPr lang="en-US" altLang="ja-JP" sz="2800" b="1" dirty="0" smtClean="0">
                <a:solidFill>
                  <a:schemeClr val="bg1">
                    <a:lumMod val="50000"/>
                  </a:schemeClr>
                </a:solidFill>
                <a:latin typeface="+mj-lt"/>
                <a:ea typeface="+mj-ea"/>
                <a:cs typeface="+mj-cs"/>
              </a:rPr>
              <a:t>How to submit a paper</a:t>
            </a:r>
          </a:p>
        </p:txBody>
      </p:sp>
      <p:sp>
        <p:nvSpPr>
          <p:cNvPr id="7"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8</a:t>
            </a:fld>
            <a:endParaRPr lang="en-US" altLang="ja-JP"/>
          </a:p>
        </p:txBody>
      </p:sp>
    </p:spTree>
    <p:extLst>
      <p:ext uri="{BB962C8B-B14F-4D97-AF65-F5344CB8AC3E}">
        <p14:creationId xmlns:p14="http://schemas.microsoft.com/office/powerpoint/2010/main" val="914682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785813" y="819150"/>
            <a:ext cx="6427787" cy="609600"/>
          </a:xfrm>
        </p:spPr>
        <p:txBody>
          <a:bodyPr/>
          <a:lstStyle/>
          <a:p>
            <a:r>
              <a:rPr lang="en-US" altLang="ja-JP" sz="3600" dirty="0" smtClean="0"/>
              <a:t>What not to do</a:t>
            </a:r>
          </a:p>
        </p:txBody>
      </p:sp>
      <p:sp>
        <p:nvSpPr>
          <p:cNvPr id="8196" name="Rectangle 3"/>
          <p:cNvSpPr>
            <a:spLocks noGrp="1"/>
          </p:cNvSpPr>
          <p:nvPr>
            <p:ph idx="1"/>
          </p:nvPr>
        </p:nvSpPr>
        <p:spPr>
          <a:xfrm>
            <a:off x="-180528" y="1700213"/>
            <a:ext cx="9145016" cy="4652962"/>
          </a:xfrm>
        </p:spPr>
        <p:txBody>
          <a:bodyPr>
            <a:normAutofit/>
          </a:bodyPr>
          <a:lstStyle/>
          <a:p>
            <a:pPr algn="just"/>
            <a:r>
              <a:rPr lang="en-US" sz="4000" dirty="0" smtClean="0">
                <a:solidFill>
                  <a:schemeClr val="accent1">
                    <a:lumMod val="50000"/>
                  </a:schemeClr>
                </a:solidFill>
              </a:rPr>
              <a:t>“</a:t>
            </a:r>
            <a:r>
              <a:rPr lang="en-US" sz="2400" b="1" dirty="0">
                <a:solidFill>
                  <a:schemeClr val="accent1">
                    <a:lumMod val="50000"/>
                  </a:schemeClr>
                </a:solidFill>
                <a:latin typeface="+mj-lt"/>
              </a:rPr>
              <a:t>These findings imply that the rates of </a:t>
            </a:r>
            <a:r>
              <a:rPr lang="en-US" sz="2400" b="1" dirty="0" smtClean="0">
                <a:solidFill>
                  <a:schemeClr val="accent1">
                    <a:lumMod val="50000"/>
                  </a:schemeClr>
                </a:solidFill>
                <a:latin typeface="+mj-lt"/>
              </a:rPr>
              <a:t>ascorbate radical </a:t>
            </a:r>
            <a:r>
              <a:rPr lang="en-US" sz="2400" b="1" u="sng" dirty="0">
                <a:solidFill>
                  <a:srgbClr val="C00000"/>
                </a:solidFill>
                <a:latin typeface="+mj-lt"/>
              </a:rPr>
              <a:t>production</a:t>
            </a:r>
            <a:r>
              <a:rPr lang="en-US" sz="2400" b="1" dirty="0" smtClean="0">
                <a:solidFill>
                  <a:schemeClr val="accent1">
                    <a:lumMod val="50000"/>
                  </a:schemeClr>
                </a:solidFill>
                <a:latin typeface="+mj-lt"/>
              </a:rPr>
              <a:t> and </a:t>
            </a:r>
            <a:r>
              <a:rPr lang="en-US" sz="2400" b="1" dirty="0">
                <a:solidFill>
                  <a:schemeClr val="accent1">
                    <a:lumMod val="50000"/>
                  </a:schemeClr>
                </a:solidFill>
                <a:latin typeface="+mj-lt"/>
              </a:rPr>
              <a:t>its </a:t>
            </a:r>
            <a:r>
              <a:rPr lang="en-US" sz="2400" b="1" u="sng" dirty="0">
                <a:solidFill>
                  <a:srgbClr val="C00000"/>
                </a:solidFill>
                <a:latin typeface="+mj-lt"/>
              </a:rPr>
              <a:t>recycling</a:t>
            </a:r>
            <a:r>
              <a:rPr lang="en-US" sz="2400" b="1" dirty="0" smtClean="0">
                <a:solidFill>
                  <a:schemeClr val="accent1">
                    <a:lumMod val="50000"/>
                  </a:schemeClr>
                </a:solidFill>
                <a:latin typeface="+mj-lt"/>
              </a:rPr>
              <a:t> via </a:t>
            </a:r>
            <a:r>
              <a:rPr lang="en-US" sz="2400" b="1" dirty="0" err="1" smtClean="0">
                <a:solidFill>
                  <a:schemeClr val="accent1">
                    <a:lumMod val="50000"/>
                  </a:schemeClr>
                </a:solidFill>
                <a:latin typeface="+mj-lt"/>
              </a:rPr>
              <a:t>dehydroascorbate</a:t>
            </a:r>
            <a:r>
              <a:rPr lang="en-US" sz="2400" b="1" dirty="0" smtClean="0">
                <a:solidFill>
                  <a:schemeClr val="accent1">
                    <a:lumMod val="50000"/>
                  </a:schemeClr>
                </a:solidFill>
                <a:latin typeface="+mj-lt"/>
              </a:rPr>
              <a:t> </a:t>
            </a:r>
            <a:r>
              <a:rPr lang="en-US" sz="2400" b="1" dirty="0" err="1" smtClean="0">
                <a:solidFill>
                  <a:schemeClr val="accent1">
                    <a:lumMod val="50000"/>
                  </a:schemeClr>
                </a:solidFill>
                <a:latin typeface="+mj-lt"/>
              </a:rPr>
              <a:t>reductatse</a:t>
            </a:r>
            <a:r>
              <a:rPr lang="en-US" sz="2400" b="1" dirty="0" smtClean="0">
                <a:solidFill>
                  <a:schemeClr val="accent1">
                    <a:lumMod val="50000"/>
                  </a:schemeClr>
                </a:solidFill>
                <a:latin typeface="+mj-lt"/>
              </a:rPr>
              <a:t> to </a:t>
            </a:r>
            <a:r>
              <a:rPr lang="en-US" sz="2400" b="1" dirty="0">
                <a:solidFill>
                  <a:schemeClr val="accent1">
                    <a:lumMod val="50000"/>
                  </a:schemeClr>
                </a:solidFill>
                <a:latin typeface="+mj-lt"/>
              </a:rPr>
              <a:t>replenish the </a:t>
            </a:r>
            <a:r>
              <a:rPr lang="en-US" sz="2400" b="1" dirty="0" smtClean="0">
                <a:solidFill>
                  <a:schemeClr val="accent1">
                    <a:lumMod val="50000"/>
                  </a:schemeClr>
                </a:solidFill>
                <a:latin typeface="+mj-lt"/>
              </a:rPr>
              <a:t>ascorbate pool </a:t>
            </a:r>
            <a:r>
              <a:rPr lang="en-US" sz="2400" b="1" dirty="0">
                <a:solidFill>
                  <a:schemeClr val="accent1">
                    <a:lumMod val="50000"/>
                  </a:schemeClr>
                </a:solidFill>
                <a:latin typeface="+mj-lt"/>
              </a:rPr>
              <a:t>are equivalent at the lower irradiance, but not equivalent at higher irradiance with the rate of </a:t>
            </a:r>
            <a:r>
              <a:rPr lang="en-US" sz="2400" b="1" dirty="0" smtClean="0">
                <a:solidFill>
                  <a:schemeClr val="accent1">
                    <a:lumMod val="50000"/>
                  </a:schemeClr>
                </a:solidFill>
                <a:latin typeface="+mj-lt"/>
              </a:rPr>
              <a:t>ascorbate radical </a:t>
            </a:r>
            <a:r>
              <a:rPr lang="en-US" sz="2400" b="1" u="sng" dirty="0">
                <a:solidFill>
                  <a:srgbClr val="C00000"/>
                </a:solidFill>
                <a:latin typeface="+mj-lt"/>
              </a:rPr>
              <a:t>production</a:t>
            </a:r>
            <a:r>
              <a:rPr lang="en-US" sz="2400" b="1" dirty="0" smtClean="0">
                <a:solidFill>
                  <a:schemeClr val="accent1">
                    <a:lumMod val="50000"/>
                  </a:schemeClr>
                </a:solidFill>
                <a:latin typeface="+mj-lt"/>
              </a:rPr>
              <a:t> exceeding </a:t>
            </a:r>
            <a:r>
              <a:rPr lang="en-US" sz="2400" b="1" dirty="0">
                <a:solidFill>
                  <a:schemeClr val="accent1">
                    <a:lumMod val="50000"/>
                  </a:schemeClr>
                </a:solidFill>
                <a:latin typeface="+mj-lt"/>
              </a:rPr>
              <a:t>its </a:t>
            </a:r>
            <a:r>
              <a:rPr lang="en-US" sz="2400" b="1" u="sng" dirty="0" smtClean="0">
                <a:solidFill>
                  <a:srgbClr val="C00000"/>
                </a:solidFill>
                <a:latin typeface="+mj-lt"/>
              </a:rPr>
              <a:t>recycling</a:t>
            </a:r>
            <a:r>
              <a:rPr lang="en-US" sz="2400" b="1" dirty="0" smtClean="0">
                <a:solidFill>
                  <a:schemeClr val="accent1">
                    <a:lumMod val="50000"/>
                  </a:schemeClr>
                </a:solidFill>
                <a:latin typeface="+mj-lt"/>
              </a:rPr>
              <a:t> back </a:t>
            </a:r>
            <a:r>
              <a:rPr lang="en-US" sz="2400" b="1" dirty="0">
                <a:solidFill>
                  <a:schemeClr val="accent1">
                    <a:lumMod val="50000"/>
                  </a:schemeClr>
                </a:solidFill>
                <a:latin typeface="+mj-lt"/>
              </a:rPr>
              <a:t>to ascorbate.”</a:t>
            </a:r>
          </a:p>
          <a:p>
            <a:pPr marL="0" indent="0">
              <a:buNone/>
            </a:pPr>
            <a:r>
              <a:rPr lang="en-US" sz="3600" b="1" dirty="0" smtClean="0"/>
              <a:t>    =&gt;</a:t>
            </a:r>
            <a:endParaRPr lang="en-US" sz="3200" b="1" dirty="0" smtClean="0"/>
          </a:p>
          <a:p>
            <a:r>
              <a:rPr lang="en-US" sz="2400" b="1" dirty="0" smtClean="0">
                <a:solidFill>
                  <a:schemeClr val="accent1">
                    <a:lumMod val="50000"/>
                  </a:schemeClr>
                </a:solidFill>
                <a:latin typeface="+mj-lt"/>
              </a:rPr>
              <a:t>“</a:t>
            </a:r>
            <a:r>
              <a:rPr lang="en-US" sz="2400" b="1" dirty="0">
                <a:solidFill>
                  <a:schemeClr val="accent1">
                    <a:lumMod val="50000"/>
                  </a:schemeClr>
                </a:solidFill>
                <a:latin typeface="+mj-lt"/>
              </a:rPr>
              <a:t>These findings imply that, at low irradiation, </a:t>
            </a:r>
            <a:r>
              <a:rPr lang="en-US" sz="2400" b="1" dirty="0" smtClean="0">
                <a:solidFill>
                  <a:schemeClr val="accent1">
                    <a:lumMod val="50000"/>
                  </a:schemeClr>
                </a:solidFill>
                <a:latin typeface="+mj-lt"/>
              </a:rPr>
              <a:t>ascorbate radicals </a:t>
            </a:r>
            <a:r>
              <a:rPr lang="en-US" sz="2400" b="1" dirty="0">
                <a:solidFill>
                  <a:schemeClr val="accent1">
                    <a:lumMod val="50000"/>
                  </a:schemeClr>
                </a:solidFill>
                <a:latin typeface="+mj-lt"/>
              </a:rPr>
              <a:t>are </a:t>
            </a:r>
            <a:r>
              <a:rPr lang="en-US" sz="2400" b="1" u="sng" dirty="0">
                <a:solidFill>
                  <a:srgbClr val="C00000"/>
                </a:solidFill>
                <a:latin typeface="+mj-lt"/>
              </a:rPr>
              <a:t>produced</a:t>
            </a:r>
            <a:r>
              <a:rPr lang="en-US" sz="2400" b="1" dirty="0">
                <a:solidFill>
                  <a:schemeClr val="accent1">
                    <a:lumMod val="50000"/>
                  </a:schemeClr>
                </a:solidFill>
                <a:latin typeface="+mj-lt"/>
              </a:rPr>
              <a:t> and </a:t>
            </a:r>
            <a:r>
              <a:rPr lang="en-US" sz="2400" b="1" dirty="0">
                <a:solidFill>
                  <a:srgbClr val="C00000"/>
                </a:solidFill>
                <a:latin typeface="+mj-lt"/>
              </a:rPr>
              <a:t>recycled</a:t>
            </a:r>
            <a:r>
              <a:rPr lang="en-US" sz="2400" b="1" dirty="0">
                <a:solidFill>
                  <a:schemeClr val="accent1">
                    <a:lumMod val="50000"/>
                  </a:schemeClr>
                </a:solidFill>
                <a:latin typeface="+mj-lt"/>
              </a:rPr>
              <a:t> at the same rate, but at high </a:t>
            </a:r>
            <a:r>
              <a:rPr lang="en-US" sz="2400" b="1" dirty="0" smtClean="0">
                <a:solidFill>
                  <a:schemeClr val="accent1">
                    <a:lumMod val="50000"/>
                  </a:schemeClr>
                </a:solidFill>
                <a:latin typeface="+mj-lt"/>
              </a:rPr>
              <a:t>irradiation</a:t>
            </a:r>
            <a:r>
              <a:rPr lang="en-US" sz="2400" b="1" dirty="0">
                <a:solidFill>
                  <a:schemeClr val="accent1">
                    <a:lumMod val="50000"/>
                  </a:schemeClr>
                </a:solidFill>
                <a:latin typeface="+mj-lt"/>
              </a:rPr>
              <a:t>, they are </a:t>
            </a:r>
            <a:r>
              <a:rPr lang="en-US" sz="2400" b="1" u="sng" dirty="0">
                <a:solidFill>
                  <a:srgbClr val="C00000"/>
                </a:solidFill>
                <a:latin typeface="+mj-lt"/>
              </a:rPr>
              <a:t>produced</a:t>
            </a:r>
            <a:r>
              <a:rPr lang="en-US" sz="2400" b="1" dirty="0">
                <a:solidFill>
                  <a:schemeClr val="accent1">
                    <a:lumMod val="50000"/>
                  </a:schemeClr>
                </a:solidFill>
                <a:latin typeface="+mj-lt"/>
              </a:rPr>
              <a:t> faster than they can be </a:t>
            </a:r>
            <a:r>
              <a:rPr lang="en-US" sz="2400" b="1" u="sng" dirty="0">
                <a:solidFill>
                  <a:srgbClr val="C00000"/>
                </a:solidFill>
                <a:latin typeface="+mj-lt"/>
              </a:rPr>
              <a:t>recycled</a:t>
            </a:r>
            <a:r>
              <a:rPr lang="en-US" sz="2400" b="1" dirty="0">
                <a:solidFill>
                  <a:schemeClr val="accent1">
                    <a:lumMod val="50000"/>
                  </a:schemeClr>
                </a:solidFill>
                <a:latin typeface="+mj-lt"/>
              </a:rPr>
              <a:t> back </a:t>
            </a:r>
            <a:r>
              <a:rPr lang="en-US" sz="2400" b="1" dirty="0" smtClean="0">
                <a:solidFill>
                  <a:schemeClr val="accent1">
                    <a:lumMod val="50000"/>
                  </a:schemeClr>
                </a:solidFill>
                <a:latin typeface="+mj-lt"/>
              </a:rPr>
              <a:t>to ascorbate.”</a:t>
            </a:r>
            <a:endParaRPr lang="en-US" sz="3200" b="1" dirty="0">
              <a:solidFill>
                <a:schemeClr val="accent1">
                  <a:lumMod val="50000"/>
                </a:schemeClr>
              </a:solidFill>
              <a:latin typeface="+mj-lt"/>
            </a:endParaRPr>
          </a:p>
          <a:p>
            <a:endParaRPr lang="tr-TR" sz="4000" dirty="0"/>
          </a:p>
          <a:p>
            <a:endParaRPr lang="tr-TR" sz="4000" dirty="0"/>
          </a:p>
        </p:txBody>
      </p:sp>
      <p:pic>
        <p:nvPicPr>
          <p:cNvPr id="7173" name="Picture 2" descr="D:\sabancı\official\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 y="0"/>
            <a:ext cx="1365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5"/>
          <p:cNvSpPr>
            <a:spLocks noGrp="1"/>
          </p:cNvSpPr>
          <p:nvPr>
            <p:ph type="dt" sz="quarter" idx="10"/>
          </p:nvPr>
        </p:nvSpPr>
        <p:spPr>
          <a:xfrm>
            <a:off x="179388" y="6473825"/>
            <a:ext cx="1090612" cy="268288"/>
          </a:xfrm>
        </p:spPr>
        <p:txBody>
          <a:bodyPr/>
          <a:lstStyle/>
          <a:p>
            <a:pPr>
              <a:defRPr/>
            </a:pPr>
            <a:fld id="{D9D97A9F-F20B-4F8B-B5F4-F11552AF0010}" type="datetime1">
              <a:rPr lang="tr-TR" altLang="ja-JP" smtClean="0"/>
              <a:t>11.04.2016</a:t>
            </a:fld>
            <a:endParaRPr lang="en-US" altLang="ja-JP"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0109" y="9094"/>
            <a:ext cx="1103891" cy="1539638"/>
          </a:xfrm>
          <a:prstGeom prst="rect">
            <a:avLst/>
          </a:prstGeom>
        </p:spPr>
      </p:pic>
      <p:sp>
        <p:nvSpPr>
          <p:cNvPr id="11" name="Footer Placeholder 6"/>
          <p:cNvSpPr>
            <a:spLocks noGrp="1"/>
          </p:cNvSpPr>
          <p:nvPr>
            <p:ph type="ftr" sz="quarter" idx="11"/>
          </p:nvPr>
        </p:nvSpPr>
        <p:spPr>
          <a:xfrm>
            <a:off x="2667000" y="6356350"/>
            <a:ext cx="1544960" cy="365125"/>
          </a:xfrm>
        </p:spPr>
        <p:txBody>
          <a:bodyPr/>
          <a:lstStyle/>
          <a:p>
            <a:r>
              <a:rPr lang="en-US" altLang="ja-JP" dirty="0" smtClean="0"/>
              <a:t>Academic Writing</a:t>
            </a:r>
            <a:endParaRPr lang="ja-JP" altLang="en-US" dirty="0"/>
          </a:p>
        </p:txBody>
      </p:sp>
      <p:sp>
        <p:nvSpPr>
          <p:cNvPr id="2" name="Slide Number Placeholder 1"/>
          <p:cNvSpPr>
            <a:spLocks noGrp="1"/>
          </p:cNvSpPr>
          <p:nvPr>
            <p:ph type="sldNum" sz="quarter" idx="12"/>
          </p:nvPr>
        </p:nvSpPr>
        <p:spPr/>
        <p:txBody>
          <a:bodyPr/>
          <a:lstStyle/>
          <a:p>
            <a:fld id="{F0C8548C-B734-4C71-84E7-959ED06EFFAA}" type="slidenum">
              <a:rPr lang="ja-JP" altLang="en-US" smtClean="0"/>
              <a:pPr/>
              <a:t>9</a:t>
            </a:fld>
            <a:endParaRPr lang="en-US" altLang="ja-JP"/>
          </a:p>
        </p:txBody>
      </p:sp>
    </p:spTree>
    <p:extLst>
      <p:ext uri="{BB962C8B-B14F-4D97-AF65-F5344CB8AC3E}">
        <p14:creationId xmlns:p14="http://schemas.microsoft.com/office/powerpoint/2010/main" val="267592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500"/>
                                        <p:tgtEl>
                                          <p:spTgt spid="81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fade">
                                      <p:cBhvr>
                                        <p:cTn id="12" dur="500"/>
                                        <p:tgtEl>
                                          <p:spTgt spid="819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6">
                                            <p:txEl>
                                              <p:pRg st="2" end="2"/>
                                            </p:txEl>
                                          </p:spTgt>
                                        </p:tgtEl>
                                        <p:attrNameLst>
                                          <p:attrName>style.visibility</p:attrName>
                                        </p:attrNameLst>
                                      </p:cBhvr>
                                      <p:to>
                                        <p:strVal val="visible"/>
                                      </p:to>
                                    </p:set>
                                    <p:animEffect transition="in" filter="fade">
                                      <p:cBhvr>
                                        <p:cTn id="17" dur="500"/>
                                        <p:tgtEl>
                                          <p:spTgt spid="819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12613</TotalTime>
  <Words>2287</Words>
  <Application>Microsoft Office PowerPoint</Application>
  <PresentationFormat>On-screen Show (4:3)</PresentationFormat>
  <Paragraphs>610</Paragraphs>
  <Slides>58</Slides>
  <Notes>10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58</vt:i4>
      </vt:variant>
    </vt:vector>
  </HeadingPairs>
  <TitlesOfParts>
    <vt:vector size="75" baseType="lpstr">
      <vt:lpstr>ＭＳ Ｐゴシック</vt:lpstr>
      <vt:lpstr>ＭＳ Ｐゴシック</vt:lpstr>
      <vt:lpstr>Aharoni</vt:lpstr>
      <vt:lpstr>Arial</vt:lpstr>
      <vt:lpstr>Calibri</vt:lpstr>
      <vt:lpstr>Constantia</vt:lpstr>
      <vt:lpstr>Franklin Gothic Book</vt:lpstr>
      <vt:lpstr>HGｺﾞｼｯｸM</vt:lpstr>
      <vt:lpstr>HGPｺﾞｼｯｸE</vt:lpstr>
      <vt:lpstr>HGP明朝E</vt:lpstr>
      <vt:lpstr>HG創英ﾌﾟﾚｾﾞﾝｽEB</vt:lpstr>
      <vt:lpstr>Perpetua</vt:lpstr>
      <vt:lpstr>Times New Roman</vt:lpstr>
      <vt:lpstr>Tw Cen MT</vt:lpstr>
      <vt:lpstr>Wingdings</vt:lpstr>
      <vt:lpstr>Wingdings 2</vt:lpstr>
      <vt:lpstr>Flow</vt:lpstr>
      <vt:lpstr>PowerPoint Presentation</vt:lpstr>
      <vt:lpstr>Outline</vt:lpstr>
      <vt:lpstr>Outline</vt:lpstr>
      <vt:lpstr>What makes good writing?</vt:lpstr>
      <vt:lpstr>What makes good writer?</vt:lpstr>
      <vt:lpstr>What makes good writer?</vt:lpstr>
      <vt:lpstr>What makes good writer?</vt:lpstr>
      <vt:lpstr>Outline</vt:lpstr>
      <vt:lpstr>What not to do</vt:lpstr>
      <vt:lpstr>So what?</vt:lpstr>
      <vt:lpstr>Cut the clutter</vt:lpstr>
      <vt:lpstr>Cut the clutter</vt:lpstr>
      <vt:lpstr>Don’t turn verbs into nouns</vt:lpstr>
      <vt:lpstr>Don’t bury the main verb</vt:lpstr>
      <vt:lpstr>Cut the clutter, More techniques</vt:lpstr>
      <vt:lpstr>Outline</vt:lpstr>
      <vt:lpstr>A few tips for writing</vt:lpstr>
      <vt:lpstr>A few tips for writing: Punctuation</vt:lpstr>
      <vt:lpstr>Examples for punctuation</vt:lpstr>
      <vt:lpstr>A few tips for writing: Parallelism</vt:lpstr>
      <vt:lpstr>Overview: Principles of effective writing</vt:lpstr>
      <vt:lpstr>Steps in the writing process</vt:lpstr>
      <vt:lpstr>Outline</vt:lpstr>
      <vt:lpstr>PowerPoint Presentation</vt:lpstr>
      <vt:lpstr>PowerPoint Presentation</vt:lpstr>
      <vt:lpstr>Outline</vt:lpstr>
      <vt:lpstr>Introduction</vt:lpstr>
      <vt:lpstr>Outline</vt:lpstr>
      <vt:lpstr>Related Work</vt:lpstr>
      <vt:lpstr>Outline</vt:lpstr>
      <vt:lpstr>Suggested Approach</vt:lpstr>
      <vt:lpstr>Outline</vt:lpstr>
      <vt:lpstr>Evaluation (Results)</vt:lpstr>
      <vt:lpstr>Outline</vt:lpstr>
      <vt:lpstr>Discussion </vt:lpstr>
      <vt:lpstr>Outline</vt:lpstr>
      <vt:lpstr>Conclusion and future work</vt:lpstr>
      <vt:lpstr>Outline</vt:lpstr>
      <vt:lpstr>Comparison</vt:lpstr>
      <vt:lpstr>Outline</vt:lpstr>
      <vt:lpstr>Background and preliminaries</vt:lpstr>
      <vt:lpstr>Outline</vt:lpstr>
      <vt:lpstr>Evaluation factors of a Journal</vt:lpstr>
      <vt:lpstr>Citations of an author</vt:lpstr>
      <vt:lpstr>Outline</vt:lpstr>
      <vt:lpstr>Latex</vt:lpstr>
      <vt:lpstr>Latex</vt:lpstr>
      <vt:lpstr>Outline</vt:lpstr>
      <vt:lpstr>Plagiarism</vt:lpstr>
      <vt:lpstr>Outline</vt:lpstr>
      <vt:lpstr>Interview</vt:lpstr>
      <vt:lpstr>Outline</vt:lpstr>
      <vt:lpstr>How to submit a paper?</vt:lpstr>
      <vt:lpstr>Why papers get rejected?!</vt:lpstr>
      <vt:lpstr>  Writing center at University of Bonab</vt:lpstr>
      <vt:lpstr>Curriculum Vitae</vt:lpstr>
      <vt:lpstr>Curriculum Vitae</vt:lpstr>
      <vt:lpstr>PowerPoint Presentation</vt:lpstr>
    </vt:vector>
  </TitlesOfParts>
  <Company>ktü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Çankaya Konferans Sunumu</dc:title>
  <dc:creator>Saeid</dc:creator>
  <cp:lastModifiedBy>SUUSER</cp:lastModifiedBy>
  <cp:revision>1356</cp:revision>
  <dcterms:created xsi:type="dcterms:W3CDTF">2007-08-19T12:25:55Z</dcterms:created>
  <dcterms:modified xsi:type="dcterms:W3CDTF">2016-04-11T15:06:20Z</dcterms:modified>
</cp:coreProperties>
</file>